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3" r:id="rId3"/>
    <p:sldId id="321" r:id="rId4"/>
    <p:sldId id="313" r:id="rId5"/>
    <p:sldId id="323" r:id="rId6"/>
    <p:sldId id="324" r:id="rId7"/>
    <p:sldId id="325" r:id="rId8"/>
    <p:sldId id="318" r:id="rId9"/>
    <p:sldId id="264" r:id="rId10"/>
    <p:sldId id="314" r:id="rId11"/>
  </p:sldIdLst>
  <p:sldSz cx="12192000" cy="6858000"/>
  <p:notesSz cx="6858000" cy="9945688"/>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AF44"/>
    <a:srgbClr val="C8512D"/>
    <a:srgbClr val="E2D7A2"/>
    <a:srgbClr val="D0BE66"/>
    <a:srgbClr val="BD9629"/>
    <a:srgbClr val="B39F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4" autoAdjust="0"/>
    <p:restoredTop sz="94660"/>
  </p:normalViewPr>
  <p:slideViewPr>
    <p:cSldViewPr snapToGrid="0" showGuides="1">
      <p:cViewPr varScale="1">
        <p:scale>
          <a:sx n="62" d="100"/>
          <a:sy n="62" d="100"/>
        </p:scale>
        <p:origin x="828" y="44"/>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image" Target="../media/image4.jpg"/><Relationship Id="rId5" Type="http://schemas.openxmlformats.org/officeDocument/2006/relationships/image" Target="../media/image8.png"/><Relationship Id="rId4"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image" Target="../media/image4.jpg"/><Relationship Id="rId5" Type="http://schemas.openxmlformats.org/officeDocument/2006/relationships/image" Target="../media/image8.png"/><Relationship Id="rId4"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C3D91-CA2B-4D3A-8BDF-EF639847FCB5}" type="doc">
      <dgm:prSet loTypeId="urn:microsoft.com/office/officeart/2005/8/layout/vList4" loCatId="list" qsTypeId="urn:microsoft.com/office/officeart/2005/8/quickstyle/simple1" qsCatId="simple" csTypeId="urn:microsoft.com/office/officeart/2005/8/colors/colorful2" csCatId="colorful" phldr="1"/>
      <dgm:spPr/>
      <dgm:t>
        <a:bodyPr/>
        <a:lstStyle/>
        <a:p>
          <a:endParaRPr lang="en-IN"/>
        </a:p>
      </dgm:t>
    </dgm:pt>
    <dgm:pt modelId="{3B571A75-DDE5-4B09-BAB2-E67A395D25A5}">
      <dgm:prSet phldrT="[Text]"/>
      <dgm:spPr/>
      <dgm:t>
        <a:bodyPr/>
        <a:lstStyle/>
        <a:p>
          <a:r>
            <a:rPr lang="en-US" dirty="0">
              <a:latin typeface="Calibri(body)"/>
              <a:cs typeface="Segoe UI" panose="020B0502040204020203" pitchFamily="34" charset="0"/>
            </a:rPr>
            <a:t>Train Model with 10 different images captured from 5 different distances</a:t>
          </a:r>
          <a:endParaRPr lang="en-IN" dirty="0"/>
        </a:p>
      </dgm:t>
    </dgm:pt>
    <dgm:pt modelId="{C03A8208-EFE2-4010-9FD9-58FC135DB198}" type="parTrans" cxnId="{96B418B7-67EC-4C8C-9864-D6839AFF8C42}">
      <dgm:prSet/>
      <dgm:spPr/>
      <dgm:t>
        <a:bodyPr/>
        <a:lstStyle/>
        <a:p>
          <a:endParaRPr lang="en-IN"/>
        </a:p>
      </dgm:t>
    </dgm:pt>
    <dgm:pt modelId="{F6107846-6E85-4755-9C56-27A77EC0237B}" type="sibTrans" cxnId="{96B418B7-67EC-4C8C-9864-D6839AFF8C42}">
      <dgm:prSet/>
      <dgm:spPr/>
      <dgm:t>
        <a:bodyPr/>
        <a:lstStyle/>
        <a:p>
          <a:endParaRPr lang="en-IN"/>
        </a:p>
      </dgm:t>
    </dgm:pt>
    <dgm:pt modelId="{4EC768A9-75D7-491F-92D8-1CF8E2A216DE}">
      <dgm:prSet phldrT="[Text]"/>
      <dgm:spPr/>
      <dgm:t>
        <a:bodyPr/>
        <a:lstStyle/>
        <a:p>
          <a:r>
            <a:rPr lang="en-US" dirty="0">
              <a:latin typeface="Calibri(body)"/>
              <a:cs typeface="Segoe UI" panose="020B0502040204020203" pitchFamily="34" charset="0"/>
            </a:rPr>
            <a:t>Object Detection Performed Using SSD</a:t>
          </a:r>
          <a:endParaRPr lang="en-IN" dirty="0"/>
        </a:p>
      </dgm:t>
    </dgm:pt>
    <dgm:pt modelId="{FF5D71ED-9D42-4AAA-97E2-C8671F0D73A6}" type="parTrans" cxnId="{A5C5B77F-0883-405E-BBAD-77C3710AA940}">
      <dgm:prSet/>
      <dgm:spPr/>
      <dgm:t>
        <a:bodyPr/>
        <a:lstStyle/>
        <a:p>
          <a:endParaRPr lang="en-IN"/>
        </a:p>
      </dgm:t>
    </dgm:pt>
    <dgm:pt modelId="{88E18210-735D-48FD-8D15-C2BB9183565B}" type="sibTrans" cxnId="{A5C5B77F-0883-405E-BBAD-77C3710AA940}">
      <dgm:prSet/>
      <dgm:spPr/>
      <dgm:t>
        <a:bodyPr/>
        <a:lstStyle/>
        <a:p>
          <a:endParaRPr lang="en-IN"/>
        </a:p>
      </dgm:t>
    </dgm:pt>
    <dgm:pt modelId="{6026051F-F215-41CA-9BEC-FEF2C1902791}">
      <dgm:prSet phldrT="[Text]"/>
      <dgm:spPr/>
      <dgm:t>
        <a:bodyPr/>
        <a:lstStyle/>
        <a:p>
          <a:r>
            <a:rPr lang="en-US" dirty="0">
              <a:latin typeface="Calibri(body)"/>
              <a:cs typeface="Segoe UI" panose="020B0502040204020203" pitchFamily="34" charset="0"/>
            </a:rPr>
            <a:t>Resulting Bounding Box gets created around the identified Object  with details i.e., object name, class, and area</a:t>
          </a:r>
          <a:endParaRPr lang="en-IN" dirty="0"/>
        </a:p>
      </dgm:t>
    </dgm:pt>
    <dgm:pt modelId="{ED42C5B8-8B09-499F-A7E6-2E754096B5F2}" type="parTrans" cxnId="{75910441-8017-4639-ADE2-25688EFC5DB4}">
      <dgm:prSet/>
      <dgm:spPr/>
      <dgm:t>
        <a:bodyPr/>
        <a:lstStyle/>
        <a:p>
          <a:endParaRPr lang="en-IN"/>
        </a:p>
      </dgm:t>
    </dgm:pt>
    <dgm:pt modelId="{EE39BF05-0D9E-4304-A9AF-AEC64B9BC984}" type="sibTrans" cxnId="{75910441-8017-4639-ADE2-25688EFC5DB4}">
      <dgm:prSet/>
      <dgm:spPr/>
      <dgm:t>
        <a:bodyPr/>
        <a:lstStyle/>
        <a:p>
          <a:endParaRPr lang="en-IN"/>
        </a:p>
      </dgm:t>
    </dgm:pt>
    <dgm:pt modelId="{4249DF63-A17E-4C73-B408-51D114F6DD75}">
      <dgm:prSet phldrT="[Text]"/>
      <dgm:spPr/>
      <dgm:t>
        <a:bodyPr/>
        <a:lstStyle/>
        <a:p>
          <a:r>
            <a:rPr lang="en-US" dirty="0">
              <a:latin typeface="Calibri(body)"/>
              <a:cs typeface="Segoe UI" panose="020B0502040204020203" pitchFamily="34" charset="0"/>
            </a:rPr>
            <a:t>Created Data-frame with Object Name, Class Index and Area (for different distances )</a:t>
          </a:r>
          <a:endParaRPr lang="en-IN" dirty="0"/>
        </a:p>
      </dgm:t>
    </dgm:pt>
    <dgm:pt modelId="{16F5C718-95A3-410C-AA7F-6CE368D246A4}" type="parTrans" cxnId="{6991AE61-C6A0-4939-BC82-8632AC7795BF}">
      <dgm:prSet/>
      <dgm:spPr/>
      <dgm:t>
        <a:bodyPr/>
        <a:lstStyle/>
        <a:p>
          <a:endParaRPr lang="en-IN"/>
        </a:p>
      </dgm:t>
    </dgm:pt>
    <dgm:pt modelId="{BC7A8855-A512-4232-8056-AEDEB691886B}" type="sibTrans" cxnId="{6991AE61-C6A0-4939-BC82-8632AC7795BF}">
      <dgm:prSet/>
      <dgm:spPr/>
      <dgm:t>
        <a:bodyPr/>
        <a:lstStyle/>
        <a:p>
          <a:endParaRPr lang="en-IN"/>
        </a:p>
      </dgm:t>
    </dgm:pt>
    <dgm:pt modelId="{324EBCC8-2DE1-4B05-95C2-86CBC5A7CE63}">
      <dgm:prSet phldrT="[Text]"/>
      <dgm:spPr/>
      <dgm:t>
        <a:bodyPr/>
        <a:lstStyle/>
        <a:p>
          <a:r>
            <a:rPr lang="en-US" dirty="0"/>
            <a:t>Distance is Estimated (in Ft.) using Linear Interpolation.</a:t>
          </a:r>
          <a:endParaRPr lang="en-IN" dirty="0"/>
        </a:p>
      </dgm:t>
    </dgm:pt>
    <dgm:pt modelId="{B1A7068F-39AA-41AD-B26A-2A5C69B65884}" type="parTrans" cxnId="{B8D300DB-9746-4A51-B426-10D346A55A62}">
      <dgm:prSet/>
      <dgm:spPr/>
      <dgm:t>
        <a:bodyPr/>
        <a:lstStyle/>
        <a:p>
          <a:endParaRPr lang="en-IN"/>
        </a:p>
      </dgm:t>
    </dgm:pt>
    <dgm:pt modelId="{82146CA3-56B2-438A-A5BE-AFF0569B5D98}" type="sibTrans" cxnId="{B8D300DB-9746-4A51-B426-10D346A55A62}">
      <dgm:prSet/>
      <dgm:spPr/>
      <dgm:t>
        <a:bodyPr/>
        <a:lstStyle/>
        <a:p>
          <a:endParaRPr lang="en-IN"/>
        </a:p>
      </dgm:t>
    </dgm:pt>
    <dgm:pt modelId="{67A1006A-CA58-4A6F-AA95-3B41FC060A51}" type="pres">
      <dgm:prSet presAssocID="{4A2C3D91-CA2B-4D3A-8BDF-EF639847FCB5}" presName="linear" presStyleCnt="0">
        <dgm:presLayoutVars>
          <dgm:dir/>
          <dgm:resizeHandles val="exact"/>
        </dgm:presLayoutVars>
      </dgm:prSet>
      <dgm:spPr/>
    </dgm:pt>
    <dgm:pt modelId="{40FE4C21-9C47-4148-8C7E-9FB04746767A}" type="pres">
      <dgm:prSet presAssocID="{3B571A75-DDE5-4B09-BAB2-E67A395D25A5}" presName="comp" presStyleCnt="0"/>
      <dgm:spPr/>
    </dgm:pt>
    <dgm:pt modelId="{5B19F3F6-3302-4574-B298-FC86AE8388C8}" type="pres">
      <dgm:prSet presAssocID="{3B571A75-DDE5-4B09-BAB2-E67A395D25A5}" presName="box" presStyleLbl="node1" presStyleIdx="0" presStyleCnt="5" custLinFactNeighborY="-1013"/>
      <dgm:spPr/>
    </dgm:pt>
    <dgm:pt modelId="{736DD3D6-D534-46D1-9570-45F032BBCDD6}" type="pres">
      <dgm:prSet presAssocID="{3B571A75-DDE5-4B09-BAB2-E67A395D25A5}" presName="img"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dgm:spPr>
    </dgm:pt>
    <dgm:pt modelId="{3973DFC3-F988-43A3-957E-45D49D3F8093}" type="pres">
      <dgm:prSet presAssocID="{3B571A75-DDE5-4B09-BAB2-E67A395D25A5}" presName="text" presStyleLbl="node1" presStyleIdx="0" presStyleCnt="5">
        <dgm:presLayoutVars>
          <dgm:bulletEnabled val="1"/>
        </dgm:presLayoutVars>
      </dgm:prSet>
      <dgm:spPr/>
    </dgm:pt>
    <dgm:pt modelId="{6BDC7018-6345-453F-B068-841B408D6588}" type="pres">
      <dgm:prSet presAssocID="{F6107846-6E85-4755-9C56-27A77EC0237B}" presName="spacer" presStyleCnt="0"/>
      <dgm:spPr/>
    </dgm:pt>
    <dgm:pt modelId="{8619651B-6AD1-448B-B284-F9D1F825BD1F}" type="pres">
      <dgm:prSet presAssocID="{4EC768A9-75D7-491F-92D8-1CF8E2A216DE}" presName="comp" presStyleCnt="0"/>
      <dgm:spPr/>
    </dgm:pt>
    <dgm:pt modelId="{22D02D70-E4A7-40C9-B428-80583166E24F}" type="pres">
      <dgm:prSet presAssocID="{4EC768A9-75D7-491F-92D8-1CF8E2A216DE}" presName="box" presStyleLbl="node1" presStyleIdx="1" presStyleCnt="5"/>
      <dgm:spPr/>
    </dgm:pt>
    <dgm:pt modelId="{16E16EAA-AC92-4CAF-8597-875786E62057}" type="pres">
      <dgm:prSet presAssocID="{4EC768A9-75D7-491F-92D8-1CF8E2A216DE}" presName="img"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60000" b="-60000"/>
          </a:stretch>
        </a:blipFill>
      </dgm:spPr>
    </dgm:pt>
    <dgm:pt modelId="{60B76DEF-41F4-49C4-B9DD-3A5F57F93E2C}" type="pres">
      <dgm:prSet presAssocID="{4EC768A9-75D7-491F-92D8-1CF8E2A216DE}" presName="text" presStyleLbl="node1" presStyleIdx="1" presStyleCnt="5">
        <dgm:presLayoutVars>
          <dgm:bulletEnabled val="1"/>
        </dgm:presLayoutVars>
      </dgm:prSet>
      <dgm:spPr/>
    </dgm:pt>
    <dgm:pt modelId="{25B4305F-9F7E-4871-B2CE-5BFFF7481771}" type="pres">
      <dgm:prSet presAssocID="{88E18210-735D-48FD-8D15-C2BB9183565B}" presName="spacer" presStyleCnt="0"/>
      <dgm:spPr/>
    </dgm:pt>
    <dgm:pt modelId="{A5FF7BA3-9A88-4343-8AF0-9464A62963E6}" type="pres">
      <dgm:prSet presAssocID="{6026051F-F215-41CA-9BEC-FEF2C1902791}" presName="comp" presStyleCnt="0"/>
      <dgm:spPr/>
    </dgm:pt>
    <dgm:pt modelId="{A1FC312C-E5D3-467F-95BA-288F74256F7A}" type="pres">
      <dgm:prSet presAssocID="{6026051F-F215-41CA-9BEC-FEF2C1902791}" presName="box" presStyleLbl="node1" presStyleIdx="2" presStyleCnt="5"/>
      <dgm:spPr/>
    </dgm:pt>
    <dgm:pt modelId="{8E1CA5A3-C402-4021-9629-BB3BE13E0D67}" type="pres">
      <dgm:prSet presAssocID="{6026051F-F215-41CA-9BEC-FEF2C1902791}" presName="img"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t="-22000" b="-22000"/>
          </a:stretch>
        </a:blipFill>
      </dgm:spPr>
    </dgm:pt>
    <dgm:pt modelId="{66C4D986-BEA1-46FF-A28C-0292B81EBC97}" type="pres">
      <dgm:prSet presAssocID="{6026051F-F215-41CA-9BEC-FEF2C1902791}" presName="text" presStyleLbl="node1" presStyleIdx="2" presStyleCnt="5">
        <dgm:presLayoutVars>
          <dgm:bulletEnabled val="1"/>
        </dgm:presLayoutVars>
      </dgm:prSet>
      <dgm:spPr/>
    </dgm:pt>
    <dgm:pt modelId="{0B3015D4-DF42-4178-8CB9-A87DAE2A65EA}" type="pres">
      <dgm:prSet presAssocID="{EE39BF05-0D9E-4304-A9AF-AEC64B9BC984}" presName="spacer" presStyleCnt="0"/>
      <dgm:spPr/>
    </dgm:pt>
    <dgm:pt modelId="{6F690BA9-0BAD-48E9-BE83-AF5BC83FF3C5}" type="pres">
      <dgm:prSet presAssocID="{4249DF63-A17E-4C73-B408-51D114F6DD75}" presName="comp" presStyleCnt="0"/>
      <dgm:spPr/>
    </dgm:pt>
    <dgm:pt modelId="{2735BD17-2229-407A-AEFD-758B59CAF3A9}" type="pres">
      <dgm:prSet presAssocID="{4249DF63-A17E-4C73-B408-51D114F6DD75}" presName="box" presStyleLbl="node1" presStyleIdx="3" presStyleCnt="5"/>
      <dgm:spPr/>
    </dgm:pt>
    <dgm:pt modelId="{2C7E33CE-17C8-41E1-BBB5-24B7EE4507DA}" type="pres">
      <dgm:prSet presAssocID="{4249DF63-A17E-4C73-B408-51D114F6DD75}" presName="img"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11000" b="-11000"/>
          </a:stretch>
        </a:blipFill>
      </dgm:spPr>
    </dgm:pt>
    <dgm:pt modelId="{8F740595-1018-4885-BA7A-277924372C6A}" type="pres">
      <dgm:prSet presAssocID="{4249DF63-A17E-4C73-B408-51D114F6DD75}" presName="text" presStyleLbl="node1" presStyleIdx="3" presStyleCnt="5">
        <dgm:presLayoutVars>
          <dgm:bulletEnabled val="1"/>
        </dgm:presLayoutVars>
      </dgm:prSet>
      <dgm:spPr/>
    </dgm:pt>
    <dgm:pt modelId="{6250A2C1-51A7-46FB-8113-ACE094247068}" type="pres">
      <dgm:prSet presAssocID="{BC7A8855-A512-4232-8056-AEDEB691886B}" presName="spacer" presStyleCnt="0"/>
      <dgm:spPr/>
    </dgm:pt>
    <dgm:pt modelId="{E1049551-EB8D-4DE7-BF0F-F36DCD7538A7}" type="pres">
      <dgm:prSet presAssocID="{324EBCC8-2DE1-4B05-95C2-86CBC5A7CE63}" presName="comp" presStyleCnt="0"/>
      <dgm:spPr/>
    </dgm:pt>
    <dgm:pt modelId="{CA0120DC-B448-4134-93B2-F30FFF234D0F}" type="pres">
      <dgm:prSet presAssocID="{324EBCC8-2DE1-4B05-95C2-86CBC5A7CE63}" presName="box" presStyleLbl="node1" presStyleIdx="4" presStyleCnt="5"/>
      <dgm:spPr/>
    </dgm:pt>
    <dgm:pt modelId="{D1ACB19B-78DE-4572-AA0A-766A078A619C}" type="pres">
      <dgm:prSet presAssocID="{324EBCC8-2DE1-4B05-95C2-86CBC5A7CE63}" presName="img"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t="-1000" b="-1000"/>
          </a:stretch>
        </a:blipFill>
      </dgm:spPr>
    </dgm:pt>
    <dgm:pt modelId="{1914D888-5D47-4A85-91A0-4FF0AC500925}" type="pres">
      <dgm:prSet presAssocID="{324EBCC8-2DE1-4B05-95C2-86CBC5A7CE63}" presName="text" presStyleLbl="node1" presStyleIdx="4" presStyleCnt="5">
        <dgm:presLayoutVars>
          <dgm:bulletEnabled val="1"/>
        </dgm:presLayoutVars>
      </dgm:prSet>
      <dgm:spPr/>
    </dgm:pt>
  </dgm:ptLst>
  <dgm:cxnLst>
    <dgm:cxn modelId="{A71CE025-B60B-42B0-A4FA-8E9E0BD2BE65}" type="presOf" srcId="{324EBCC8-2DE1-4B05-95C2-86CBC5A7CE63}" destId="{CA0120DC-B448-4134-93B2-F30FFF234D0F}" srcOrd="0" destOrd="0" presId="urn:microsoft.com/office/officeart/2005/8/layout/vList4"/>
    <dgm:cxn modelId="{61679432-84B5-49CE-9717-D5730CE84738}" type="presOf" srcId="{4A2C3D91-CA2B-4D3A-8BDF-EF639847FCB5}" destId="{67A1006A-CA58-4A6F-AA95-3B41FC060A51}" srcOrd="0" destOrd="0" presId="urn:microsoft.com/office/officeart/2005/8/layout/vList4"/>
    <dgm:cxn modelId="{75910441-8017-4639-ADE2-25688EFC5DB4}" srcId="{4A2C3D91-CA2B-4D3A-8BDF-EF639847FCB5}" destId="{6026051F-F215-41CA-9BEC-FEF2C1902791}" srcOrd="2" destOrd="0" parTransId="{ED42C5B8-8B09-499F-A7E6-2E754096B5F2}" sibTransId="{EE39BF05-0D9E-4304-A9AF-AEC64B9BC984}"/>
    <dgm:cxn modelId="{6991AE61-C6A0-4939-BC82-8632AC7795BF}" srcId="{4A2C3D91-CA2B-4D3A-8BDF-EF639847FCB5}" destId="{4249DF63-A17E-4C73-B408-51D114F6DD75}" srcOrd="3" destOrd="0" parTransId="{16F5C718-95A3-410C-AA7F-6CE368D246A4}" sibTransId="{BC7A8855-A512-4232-8056-AEDEB691886B}"/>
    <dgm:cxn modelId="{943B5467-4E15-4F47-B555-836B2AD87A51}" type="presOf" srcId="{324EBCC8-2DE1-4B05-95C2-86CBC5A7CE63}" destId="{1914D888-5D47-4A85-91A0-4FF0AC500925}" srcOrd="1" destOrd="0" presId="urn:microsoft.com/office/officeart/2005/8/layout/vList4"/>
    <dgm:cxn modelId="{A5C5B77F-0883-405E-BBAD-77C3710AA940}" srcId="{4A2C3D91-CA2B-4D3A-8BDF-EF639847FCB5}" destId="{4EC768A9-75D7-491F-92D8-1CF8E2A216DE}" srcOrd="1" destOrd="0" parTransId="{FF5D71ED-9D42-4AAA-97E2-C8671F0D73A6}" sibTransId="{88E18210-735D-48FD-8D15-C2BB9183565B}"/>
    <dgm:cxn modelId="{9F4EFC8C-75C4-4FE6-B0AA-9EDAA5BD5E93}" type="presOf" srcId="{4249DF63-A17E-4C73-B408-51D114F6DD75}" destId="{8F740595-1018-4885-BA7A-277924372C6A}" srcOrd="1" destOrd="0" presId="urn:microsoft.com/office/officeart/2005/8/layout/vList4"/>
    <dgm:cxn modelId="{24ED3B95-398C-42EB-8F35-D68608E9386D}" type="presOf" srcId="{3B571A75-DDE5-4B09-BAB2-E67A395D25A5}" destId="{3973DFC3-F988-43A3-957E-45D49D3F8093}" srcOrd="1" destOrd="0" presId="urn:microsoft.com/office/officeart/2005/8/layout/vList4"/>
    <dgm:cxn modelId="{3B0AF995-4F7D-4316-8E0D-5AB5232BE924}" type="presOf" srcId="{4EC768A9-75D7-491F-92D8-1CF8E2A216DE}" destId="{60B76DEF-41F4-49C4-B9DD-3A5F57F93E2C}" srcOrd="1" destOrd="0" presId="urn:microsoft.com/office/officeart/2005/8/layout/vList4"/>
    <dgm:cxn modelId="{17C2EB97-E06D-4CBF-A0F9-EE8F55366D7D}" type="presOf" srcId="{4EC768A9-75D7-491F-92D8-1CF8E2A216DE}" destId="{22D02D70-E4A7-40C9-B428-80583166E24F}" srcOrd="0" destOrd="0" presId="urn:microsoft.com/office/officeart/2005/8/layout/vList4"/>
    <dgm:cxn modelId="{2D8ADDA8-C9AD-4476-BBD9-AC87F488530D}" type="presOf" srcId="{4249DF63-A17E-4C73-B408-51D114F6DD75}" destId="{2735BD17-2229-407A-AEFD-758B59CAF3A9}" srcOrd="0" destOrd="0" presId="urn:microsoft.com/office/officeart/2005/8/layout/vList4"/>
    <dgm:cxn modelId="{F97AC6B3-1B81-4367-93F1-0FE38D59F7F1}" type="presOf" srcId="{3B571A75-DDE5-4B09-BAB2-E67A395D25A5}" destId="{5B19F3F6-3302-4574-B298-FC86AE8388C8}" srcOrd="0" destOrd="0" presId="urn:microsoft.com/office/officeart/2005/8/layout/vList4"/>
    <dgm:cxn modelId="{96B418B7-67EC-4C8C-9864-D6839AFF8C42}" srcId="{4A2C3D91-CA2B-4D3A-8BDF-EF639847FCB5}" destId="{3B571A75-DDE5-4B09-BAB2-E67A395D25A5}" srcOrd="0" destOrd="0" parTransId="{C03A8208-EFE2-4010-9FD9-58FC135DB198}" sibTransId="{F6107846-6E85-4755-9C56-27A77EC0237B}"/>
    <dgm:cxn modelId="{B8D300DB-9746-4A51-B426-10D346A55A62}" srcId="{4A2C3D91-CA2B-4D3A-8BDF-EF639847FCB5}" destId="{324EBCC8-2DE1-4B05-95C2-86CBC5A7CE63}" srcOrd="4" destOrd="0" parTransId="{B1A7068F-39AA-41AD-B26A-2A5C69B65884}" sibTransId="{82146CA3-56B2-438A-A5BE-AFF0569B5D98}"/>
    <dgm:cxn modelId="{0B0697E7-1831-4C22-8FA9-29E08BFD1B4D}" type="presOf" srcId="{6026051F-F215-41CA-9BEC-FEF2C1902791}" destId="{66C4D986-BEA1-46FF-A28C-0292B81EBC97}" srcOrd="1" destOrd="0" presId="urn:microsoft.com/office/officeart/2005/8/layout/vList4"/>
    <dgm:cxn modelId="{B632DDFA-7A45-4E25-BE7B-DA2BC44A9983}" type="presOf" srcId="{6026051F-F215-41CA-9BEC-FEF2C1902791}" destId="{A1FC312C-E5D3-467F-95BA-288F74256F7A}" srcOrd="0" destOrd="0" presId="urn:microsoft.com/office/officeart/2005/8/layout/vList4"/>
    <dgm:cxn modelId="{821A8300-C4D6-4E8F-A61C-3938C3D33D08}" type="presParOf" srcId="{67A1006A-CA58-4A6F-AA95-3B41FC060A51}" destId="{40FE4C21-9C47-4148-8C7E-9FB04746767A}" srcOrd="0" destOrd="0" presId="urn:microsoft.com/office/officeart/2005/8/layout/vList4"/>
    <dgm:cxn modelId="{4BDA0560-D7C6-4E3C-9409-4F8749D4B0E9}" type="presParOf" srcId="{40FE4C21-9C47-4148-8C7E-9FB04746767A}" destId="{5B19F3F6-3302-4574-B298-FC86AE8388C8}" srcOrd="0" destOrd="0" presId="urn:microsoft.com/office/officeart/2005/8/layout/vList4"/>
    <dgm:cxn modelId="{A2313452-4AC6-4B70-ADA9-1D95D3875315}" type="presParOf" srcId="{40FE4C21-9C47-4148-8C7E-9FB04746767A}" destId="{736DD3D6-D534-46D1-9570-45F032BBCDD6}" srcOrd="1" destOrd="0" presId="urn:microsoft.com/office/officeart/2005/8/layout/vList4"/>
    <dgm:cxn modelId="{DC356B8D-EBD5-4218-9021-D0871898DB99}" type="presParOf" srcId="{40FE4C21-9C47-4148-8C7E-9FB04746767A}" destId="{3973DFC3-F988-43A3-957E-45D49D3F8093}" srcOrd="2" destOrd="0" presId="urn:microsoft.com/office/officeart/2005/8/layout/vList4"/>
    <dgm:cxn modelId="{9AFD967E-8A96-40FB-BAA5-792086095370}" type="presParOf" srcId="{67A1006A-CA58-4A6F-AA95-3B41FC060A51}" destId="{6BDC7018-6345-453F-B068-841B408D6588}" srcOrd="1" destOrd="0" presId="urn:microsoft.com/office/officeart/2005/8/layout/vList4"/>
    <dgm:cxn modelId="{0E6A7D99-5ADF-4EC5-8390-0177DF2693A9}" type="presParOf" srcId="{67A1006A-CA58-4A6F-AA95-3B41FC060A51}" destId="{8619651B-6AD1-448B-B284-F9D1F825BD1F}" srcOrd="2" destOrd="0" presId="urn:microsoft.com/office/officeart/2005/8/layout/vList4"/>
    <dgm:cxn modelId="{C506DE89-5BCE-4251-B504-FBF4349C3BCD}" type="presParOf" srcId="{8619651B-6AD1-448B-B284-F9D1F825BD1F}" destId="{22D02D70-E4A7-40C9-B428-80583166E24F}" srcOrd="0" destOrd="0" presId="urn:microsoft.com/office/officeart/2005/8/layout/vList4"/>
    <dgm:cxn modelId="{D560C08A-FFFE-4217-8027-D01FB1E88606}" type="presParOf" srcId="{8619651B-6AD1-448B-B284-F9D1F825BD1F}" destId="{16E16EAA-AC92-4CAF-8597-875786E62057}" srcOrd="1" destOrd="0" presId="urn:microsoft.com/office/officeart/2005/8/layout/vList4"/>
    <dgm:cxn modelId="{19334780-00F3-4B0C-BFEC-38DC1303A677}" type="presParOf" srcId="{8619651B-6AD1-448B-B284-F9D1F825BD1F}" destId="{60B76DEF-41F4-49C4-B9DD-3A5F57F93E2C}" srcOrd="2" destOrd="0" presId="urn:microsoft.com/office/officeart/2005/8/layout/vList4"/>
    <dgm:cxn modelId="{BEC30193-E736-46F1-A8A0-A263D9619042}" type="presParOf" srcId="{67A1006A-CA58-4A6F-AA95-3B41FC060A51}" destId="{25B4305F-9F7E-4871-B2CE-5BFFF7481771}" srcOrd="3" destOrd="0" presId="urn:microsoft.com/office/officeart/2005/8/layout/vList4"/>
    <dgm:cxn modelId="{90FA3A2B-A15B-47D0-B7A9-EF7D3D6E6475}" type="presParOf" srcId="{67A1006A-CA58-4A6F-AA95-3B41FC060A51}" destId="{A5FF7BA3-9A88-4343-8AF0-9464A62963E6}" srcOrd="4" destOrd="0" presId="urn:microsoft.com/office/officeart/2005/8/layout/vList4"/>
    <dgm:cxn modelId="{933631C1-380A-4A02-811C-C54EF1C855B6}" type="presParOf" srcId="{A5FF7BA3-9A88-4343-8AF0-9464A62963E6}" destId="{A1FC312C-E5D3-467F-95BA-288F74256F7A}" srcOrd="0" destOrd="0" presId="urn:microsoft.com/office/officeart/2005/8/layout/vList4"/>
    <dgm:cxn modelId="{31D8E759-EEAB-4550-BC51-3164977C3136}" type="presParOf" srcId="{A5FF7BA3-9A88-4343-8AF0-9464A62963E6}" destId="{8E1CA5A3-C402-4021-9629-BB3BE13E0D67}" srcOrd="1" destOrd="0" presId="urn:microsoft.com/office/officeart/2005/8/layout/vList4"/>
    <dgm:cxn modelId="{DCF62509-25F8-42E7-9E79-BDDD68ABDFF0}" type="presParOf" srcId="{A5FF7BA3-9A88-4343-8AF0-9464A62963E6}" destId="{66C4D986-BEA1-46FF-A28C-0292B81EBC97}" srcOrd="2" destOrd="0" presId="urn:microsoft.com/office/officeart/2005/8/layout/vList4"/>
    <dgm:cxn modelId="{D2C1BF63-DB44-47CA-BCD2-29296C866E85}" type="presParOf" srcId="{67A1006A-CA58-4A6F-AA95-3B41FC060A51}" destId="{0B3015D4-DF42-4178-8CB9-A87DAE2A65EA}" srcOrd="5" destOrd="0" presId="urn:microsoft.com/office/officeart/2005/8/layout/vList4"/>
    <dgm:cxn modelId="{87C1A6BE-5A62-4F4D-897C-D9BF6132B76C}" type="presParOf" srcId="{67A1006A-CA58-4A6F-AA95-3B41FC060A51}" destId="{6F690BA9-0BAD-48E9-BE83-AF5BC83FF3C5}" srcOrd="6" destOrd="0" presId="urn:microsoft.com/office/officeart/2005/8/layout/vList4"/>
    <dgm:cxn modelId="{7DA31528-FF80-4F96-A326-8D78DEB0203C}" type="presParOf" srcId="{6F690BA9-0BAD-48E9-BE83-AF5BC83FF3C5}" destId="{2735BD17-2229-407A-AEFD-758B59CAF3A9}" srcOrd="0" destOrd="0" presId="urn:microsoft.com/office/officeart/2005/8/layout/vList4"/>
    <dgm:cxn modelId="{947A8E64-2404-48DF-A88E-74CAB2CE8A8E}" type="presParOf" srcId="{6F690BA9-0BAD-48E9-BE83-AF5BC83FF3C5}" destId="{2C7E33CE-17C8-41E1-BBB5-24B7EE4507DA}" srcOrd="1" destOrd="0" presId="urn:microsoft.com/office/officeart/2005/8/layout/vList4"/>
    <dgm:cxn modelId="{D5EDC92C-100D-4FE6-A133-03E9BE39FA9E}" type="presParOf" srcId="{6F690BA9-0BAD-48E9-BE83-AF5BC83FF3C5}" destId="{8F740595-1018-4885-BA7A-277924372C6A}" srcOrd="2" destOrd="0" presId="urn:microsoft.com/office/officeart/2005/8/layout/vList4"/>
    <dgm:cxn modelId="{B192579C-6929-4BEA-9688-A2449829FBFC}" type="presParOf" srcId="{67A1006A-CA58-4A6F-AA95-3B41FC060A51}" destId="{6250A2C1-51A7-46FB-8113-ACE094247068}" srcOrd="7" destOrd="0" presId="urn:microsoft.com/office/officeart/2005/8/layout/vList4"/>
    <dgm:cxn modelId="{9106E254-E5D2-4705-B7DD-CE62470BBFB6}" type="presParOf" srcId="{67A1006A-CA58-4A6F-AA95-3B41FC060A51}" destId="{E1049551-EB8D-4DE7-BF0F-F36DCD7538A7}" srcOrd="8" destOrd="0" presId="urn:microsoft.com/office/officeart/2005/8/layout/vList4"/>
    <dgm:cxn modelId="{94F1389A-B3DD-4DE4-8193-CD03CB36EDB7}" type="presParOf" srcId="{E1049551-EB8D-4DE7-BF0F-F36DCD7538A7}" destId="{CA0120DC-B448-4134-93B2-F30FFF234D0F}" srcOrd="0" destOrd="0" presId="urn:microsoft.com/office/officeart/2005/8/layout/vList4"/>
    <dgm:cxn modelId="{E5580087-E8CE-4F9A-9F36-B26BE806D615}" type="presParOf" srcId="{E1049551-EB8D-4DE7-BF0F-F36DCD7538A7}" destId="{D1ACB19B-78DE-4572-AA0A-766A078A619C}" srcOrd="1" destOrd="0" presId="urn:microsoft.com/office/officeart/2005/8/layout/vList4"/>
    <dgm:cxn modelId="{7667913C-5C43-4A98-ABDE-7689FA4B1D9D}" type="presParOf" srcId="{E1049551-EB8D-4DE7-BF0F-F36DCD7538A7}" destId="{1914D888-5D47-4A85-91A0-4FF0AC500925}"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9F3F6-3302-4574-B298-FC86AE8388C8}">
      <dsp:nvSpPr>
        <dsp:cNvPr id="0" name=""/>
        <dsp:cNvSpPr/>
      </dsp:nvSpPr>
      <dsp:spPr>
        <a:xfrm>
          <a:off x="0" y="0"/>
          <a:ext cx="8128000" cy="109213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Calibri(body)"/>
              <a:cs typeface="Segoe UI" panose="020B0502040204020203" pitchFamily="34" charset="0"/>
            </a:rPr>
            <a:t>Train Model with 10 different images captured from 5 different distances</a:t>
          </a:r>
          <a:endParaRPr lang="en-IN" sz="2200" kern="1200" dirty="0"/>
        </a:p>
      </dsp:txBody>
      <dsp:txXfrm>
        <a:off x="1734813" y="0"/>
        <a:ext cx="6393186" cy="1092135"/>
      </dsp:txXfrm>
    </dsp:sp>
    <dsp:sp modelId="{736DD3D6-D534-46D1-9570-45F032BBCDD6}">
      <dsp:nvSpPr>
        <dsp:cNvPr id="0" name=""/>
        <dsp:cNvSpPr/>
      </dsp:nvSpPr>
      <dsp:spPr>
        <a:xfrm>
          <a:off x="109213" y="109213"/>
          <a:ext cx="1625600" cy="87370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02D70-E4A7-40C9-B428-80583166E24F}">
      <dsp:nvSpPr>
        <dsp:cNvPr id="0" name=""/>
        <dsp:cNvSpPr/>
      </dsp:nvSpPr>
      <dsp:spPr>
        <a:xfrm>
          <a:off x="0" y="1201349"/>
          <a:ext cx="8128000" cy="1092135"/>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Calibri(body)"/>
              <a:cs typeface="Segoe UI" panose="020B0502040204020203" pitchFamily="34" charset="0"/>
            </a:rPr>
            <a:t>Object Detection Performed Using SSD</a:t>
          </a:r>
          <a:endParaRPr lang="en-IN" sz="2200" kern="1200" dirty="0"/>
        </a:p>
      </dsp:txBody>
      <dsp:txXfrm>
        <a:off x="1734813" y="1201349"/>
        <a:ext cx="6393186" cy="1092135"/>
      </dsp:txXfrm>
    </dsp:sp>
    <dsp:sp modelId="{16E16EAA-AC92-4CAF-8597-875786E62057}">
      <dsp:nvSpPr>
        <dsp:cNvPr id="0" name=""/>
        <dsp:cNvSpPr/>
      </dsp:nvSpPr>
      <dsp:spPr>
        <a:xfrm>
          <a:off x="109213" y="1310562"/>
          <a:ext cx="1625600" cy="873708"/>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0000" b="-6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FC312C-E5D3-467F-95BA-288F74256F7A}">
      <dsp:nvSpPr>
        <dsp:cNvPr id="0" name=""/>
        <dsp:cNvSpPr/>
      </dsp:nvSpPr>
      <dsp:spPr>
        <a:xfrm>
          <a:off x="0" y="2402698"/>
          <a:ext cx="8128000" cy="1092135"/>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Calibri(body)"/>
              <a:cs typeface="Segoe UI" panose="020B0502040204020203" pitchFamily="34" charset="0"/>
            </a:rPr>
            <a:t>Resulting Bounding Box gets created around the identified Object  with details i.e., object name, class, and area</a:t>
          </a:r>
          <a:endParaRPr lang="en-IN" sz="2200" kern="1200" dirty="0"/>
        </a:p>
      </dsp:txBody>
      <dsp:txXfrm>
        <a:off x="1734813" y="2402698"/>
        <a:ext cx="6393186" cy="1092135"/>
      </dsp:txXfrm>
    </dsp:sp>
    <dsp:sp modelId="{8E1CA5A3-C402-4021-9629-BB3BE13E0D67}">
      <dsp:nvSpPr>
        <dsp:cNvPr id="0" name=""/>
        <dsp:cNvSpPr/>
      </dsp:nvSpPr>
      <dsp:spPr>
        <a:xfrm>
          <a:off x="109213" y="2511911"/>
          <a:ext cx="1625600" cy="87370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2000" b="-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35BD17-2229-407A-AEFD-758B59CAF3A9}">
      <dsp:nvSpPr>
        <dsp:cNvPr id="0" name=""/>
        <dsp:cNvSpPr/>
      </dsp:nvSpPr>
      <dsp:spPr>
        <a:xfrm>
          <a:off x="0" y="3604047"/>
          <a:ext cx="8128000" cy="1092135"/>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Calibri(body)"/>
              <a:cs typeface="Segoe UI" panose="020B0502040204020203" pitchFamily="34" charset="0"/>
            </a:rPr>
            <a:t>Created Data-frame with Object Name, Class Index and Area (for different distances )</a:t>
          </a:r>
          <a:endParaRPr lang="en-IN" sz="2200" kern="1200" dirty="0"/>
        </a:p>
      </dsp:txBody>
      <dsp:txXfrm>
        <a:off x="1734813" y="3604047"/>
        <a:ext cx="6393186" cy="1092135"/>
      </dsp:txXfrm>
    </dsp:sp>
    <dsp:sp modelId="{2C7E33CE-17C8-41E1-BBB5-24B7EE4507DA}">
      <dsp:nvSpPr>
        <dsp:cNvPr id="0" name=""/>
        <dsp:cNvSpPr/>
      </dsp:nvSpPr>
      <dsp:spPr>
        <a:xfrm>
          <a:off x="109213" y="3713260"/>
          <a:ext cx="1625600" cy="873708"/>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1000" b="-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0120DC-B448-4134-93B2-F30FFF234D0F}">
      <dsp:nvSpPr>
        <dsp:cNvPr id="0" name=""/>
        <dsp:cNvSpPr/>
      </dsp:nvSpPr>
      <dsp:spPr>
        <a:xfrm>
          <a:off x="0" y="4805396"/>
          <a:ext cx="8128000" cy="1092135"/>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Distance is Estimated (in Ft.) using Linear Interpolation.</a:t>
          </a:r>
          <a:endParaRPr lang="en-IN" sz="2200" kern="1200" dirty="0"/>
        </a:p>
      </dsp:txBody>
      <dsp:txXfrm>
        <a:off x="1734813" y="4805396"/>
        <a:ext cx="6393186" cy="1092135"/>
      </dsp:txXfrm>
    </dsp:sp>
    <dsp:sp modelId="{D1ACB19B-78DE-4572-AA0A-766A078A619C}">
      <dsp:nvSpPr>
        <dsp:cNvPr id="0" name=""/>
        <dsp:cNvSpPr/>
      </dsp:nvSpPr>
      <dsp:spPr>
        <a:xfrm>
          <a:off x="109213" y="4914609"/>
          <a:ext cx="1625600" cy="87370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B98AFF23-6CB8-43F3-8EFA-C0D2FC8D66DF}" type="datetimeFigureOut">
              <a:rPr lang="en-US" smtClean="0"/>
              <a:t>5/23/2022</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5D5E7632-2500-4663-A4B7-4C75D9916F23}" type="slidenum">
              <a:rPr lang="en-US" smtClean="0"/>
              <a:t>‹#›</a:t>
            </a:fld>
            <a:endParaRPr lang="en-US"/>
          </a:p>
        </p:txBody>
      </p:sp>
    </p:spTree>
    <p:extLst>
      <p:ext uri="{BB962C8B-B14F-4D97-AF65-F5344CB8AC3E}">
        <p14:creationId xmlns:p14="http://schemas.microsoft.com/office/powerpoint/2010/main" val="179865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timothyeberly?utm_source=unsplash&amp;utm_medium=referral&amp;utm_content=creditCopyText"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unsplash.com/s/photos/autumn?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aaronburden?utm_source=unsplash&amp;utm_medium=referral&amp;utm_content=creditCopyText"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unsplash.com/@danfreemanphoto?utm_source=unsplash&amp;utm_medium=referral&amp;utm_content=creditCopyText" TargetMode="External"/><Relationship Id="rId4" Type="http://schemas.openxmlformats.org/officeDocument/2006/relationships/hyperlink" Target="https://unsplash.com/s/photos/autumn?utm_source=unsplash&amp;utm_medium=referral&amp;utm_content=creditCopyTex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unsplash.com/@aaronburden?utm_source=unsplash&amp;utm_medium=referral&amp;utm_content=creditCopyText"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unsplash.com/@danfreemanphoto?utm_source=unsplash&amp;utm_medium=referral&amp;utm_content=creditCopyText" TargetMode="External"/><Relationship Id="rId4" Type="http://schemas.openxmlformats.org/officeDocument/2006/relationships/hyperlink" Target="https://unsplash.com/s/photos/autumn?utm_source=unsplash&amp;utm_medium=referral&amp;utm_content=creditCopyText"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unsplash.com/@aaronburden?utm_source=unsplash&amp;utm_medium=referral&amp;utm_content=creditCopyText"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unsplash.com/@danfreemanphoto?utm_source=unsplash&amp;utm_medium=referral&amp;utm_content=creditCopyText" TargetMode="External"/><Relationship Id="rId4" Type="http://schemas.openxmlformats.org/officeDocument/2006/relationships/hyperlink" Target="https://unsplash.com/s/photos/autumn?utm_source=unsplash&amp;utm_medium=referral&amp;utm_content=creditCopyText"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unsplash.com/@aaronburden?utm_source=unsplash&amp;utm_medium=referral&amp;utm_content=creditCopyText"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unsplash.com/@danfreemanphoto?utm_source=unsplash&amp;utm_medium=referral&amp;utm_content=creditCopyText" TargetMode="External"/><Relationship Id="rId4" Type="http://schemas.openxmlformats.org/officeDocument/2006/relationships/hyperlink" Target="https://unsplash.com/s/photos/autumn?utm_source=unsplash&amp;utm_medium=referral&amp;utm_content=creditCopyText"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unsplash.com/@jplenio?utm_source=unsplash&amp;utm_medium=referral&amp;utm_content=creditCopyText"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unsplash.com/s/photos/autumn?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Timothy Eberly</a:t>
            </a:r>
            <a:r>
              <a:rPr lang="en-US" dirty="0"/>
              <a:t> on </a:t>
            </a:r>
            <a:r>
              <a:rPr lang="en-US" dirty="0">
                <a:hlinkClick r:id="rId4"/>
              </a:rPr>
              <a:t>Unsplashed</a:t>
            </a:r>
            <a:endParaRPr lang="en-US" dirty="0"/>
          </a:p>
        </p:txBody>
      </p:sp>
      <p:sp>
        <p:nvSpPr>
          <p:cNvPr id="4" name="Slide Number Placeholder 3"/>
          <p:cNvSpPr>
            <a:spLocks noGrp="1"/>
          </p:cNvSpPr>
          <p:nvPr>
            <p:ph type="sldNum" sz="quarter" idx="5"/>
          </p:nvPr>
        </p:nvSpPr>
        <p:spPr/>
        <p:txBody>
          <a:bodyPr/>
          <a:lstStyle/>
          <a:p>
            <a:fld id="{5D5E7632-2500-4663-A4B7-4C75D9916F23}" type="slidenum">
              <a:rPr lang="en-US" smtClean="0"/>
              <a:t>1</a:t>
            </a:fld>
            <a:endParaRPr lang="en-US" dirty="0"/>
          </a:p>
        </p:txBody>
      </p:sp>
    </p:spTree>
    <p:extLst>
      <p:ext uri="{BB962C8B-B14F-4D97-AF65-F5344CB8AC3E}">
        <p14:creationId xmlns:p14="http://schemas.microsoft.com/office/powerpoint/2010/main" val="88683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5E7632-2500-4663-A4B7-4C75D9916F23}" type="slidenum">
              <a:rPr lang="en-US" smtClean="0"/>
              <a:t>2</a:t>
            </a:fld>
            <a:endParaRPr lang="en-US"/>
          </a:p>
        </p:txBody>
      </p:sp>
    </p:spTree>
    <p:extLst>
      <p:ext uri="{BB962C8B-B14F-4D97-AF65-F5344CB8AC3E}">
        <p14:creationId xmlns:p14="http://schemas.microsoft.com/office/powerpoint/2010/main" val="363089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Aaron Burden</a:t>
            </a:r>
            <a:r>
              <a:rPr lang="en-US" dirty="0"/>
              <a:t> on </a:t>
            </a:r>
            <a:r>
              <a:rPr lang="en-US" dirty="0" err="1">
                <a:hlinkClick r:id="rId4"/>
              </a:rPr>
              <a:t>Unsplash</a:t>
            </a:r>
            <a:endParaRPr lang="en-US" dirty="0"/>
          </a:p>
          <a:p>
            <a:r>
              <a:rPr lang="en-US" dirty="0"/>
              <a:t>Photo by </a:t>
            </a:r>
            <a:r>
              <a:rPr lang="en-US" dirty="0">
                <a:hlinkClick r:id="rId5"/>
              </a:rPr>
              <a:t>Dan Freeman</a:t>
            </a:r>
            <a:r>
              <a:rPr lang="en-US" dirty="0"/>
              <a:t> on </a:t>
            </a:r>
            <a:r>
              <a:rPr lang="en-US" dirty="0" err="1">
                <a:hlinkClick r:id="rId4"/>
              </a:rPr>
              <a:t>Unsplash</a:t>
            </a:r>
            <a:endParaRPr lang="en-US" dirty="0"/>
          </a:p>
        </p:txBody>
      </p:sp>
      <p:sp>
        <p:nvSpPr>
          <p:cNvPr id="4" name="Slide Number Placeholder 3"/>
          <p:cNvSpPr>
            <a:spLocks noGrp="1"/>
          </p:cNvSpPr>
          <p:nvPr>
            <p:ph type="sldNum" sz="quarter" idx="5"/>
          </p:nvPr>
        </p:nvSpPr>
        <p:spPr/>
        <p:txBody>
          <a:bodyPr/>
          <a:lstStyle/>
          <a:p>
            <a:fld id="{5D5E7632-2500-4663-A4B7-4C75D9916F23}" type="slidenum">
              <a:rPr lang="en-US" smtClean="0"/>
              <a:t>4</a:t>
            </a:fld>
            <a:endParaRPr lang="en-US"/>
          </a:p>
        </p:txBody>
      </p:sp>
    </p:spTree>
    <p:extLst>
      <p:ext uri="{BB962C8B-B14F-4D97-AF65-F5344CB8AC3E}">
        <p14:creationId xmlns:p14="http://schemas.microsoft.com/office/powerpoint/2010/main" val="281828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Aaron Burden</a:t>
            </a:r>
            <a:r>
              <a:rPr lang="en-US" dirty="0"/>
              <a:t> on </a:t>
            </a:r>
            <a:r>
              <a:rPr lang="en-US" dirty="0" err="1">
                <a:hlinkClick r:id="rId4"/>
              </a:rPr>
              <a:t>Unsplash</a:t>
            </a:r>
            <a:endParaRPr lang="en-US" dirty="0"/>
          </a:p>
          <a:p>
            <a:r>
              <a:rPr lang="en-US" dirty="0"/>
              <a:t>Photo by </a:t>
            </a:r>
            <a:r>
              <a:rPr lang="en-US" dirty="0">
                <a:hlinkClick r:id="rId5"/>
              </a:rPr>
              <a:t>Dan Freeman</a:t>
            </a:r>
            <a:r>
              <a:rPr lang="en-US" dirty="0"/>
              <a:t> on </a:t>
            </a:r>
            <a:r>
              <a:rPr lang="en-US" dirty="0" err="1">
                <a:hlinkClick r:id="rId4"/>
              </a:rPr>
              <a:t>Unsplash</a:t>
            </a:r>
            <a:endParaRPr lang="en-US" dirty="0"/>
          </a:p>
        </p:txBody>
      </p:sp>
      <p:sp>
        <p:nvSpPr>
          <p:cNvPr id="4" name="Slide Number Placeholder 3"/>
          <p:cNvSpPr>
            <a:spLocks noGrp="1"/>
          </p:cNvSpPr>
          <p:nvPr>
            <p:ph type="sldNum" sz="quarter" idx="5"/>
          </p:nvPr>
        </p:nvSpPr>
        <p:spPr/>
        <p:txBody>
          <a:bodyPr/>
          <a:lstStyle/>
          <a:p>
            <a:fld id="{5D5E7632-2500-4663-A4B7-4C75D9916F23}" type="slidenum">
              <a:rPr lang="en-US" smtClean="0"/>
              <a:t>5</a:t>
            </a:fld>
            <a:endParaRPr lang="en-US"/>
          </a:p>
        </p:txBody>
      </p:sp>
    </p:spTree>
    <p:extLst>
      <p:ext uri="{BB962C8B-B14F-4D97-AF65-F5344CB8AC3E}">
        <p14:creationId xmlns:p14="http://schemas.microsoft.com/office/powerpoint/2010/main" val="2439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Aaron Burden</a:t>
            </a:r>
            <a:r>
              <a:rPr lang="en-US" dirty="0"/>
              <a:t> on </a:t>
            </a:r>
            <a:r>
              <a:rPr lang="en-US" dirty="0" err="1">
                <a:hlinkClick r:id="rId4"/>
              </a:rPr>
              <a:t>Unsplash</a:t>
            </a:r>
            <a:endParaRPr lang="en-US" dirty="0"/>
          </a:p>
          <a:p>
            <a:r>
              <a:rPr lang="en-US" dirty="0"/>
              <a:t>Photo by </a:t>
            </a:r>
            <a:r>
              <a:rPr lang="en-US" dirty="0">
                <a:hlinkClick r:id="rId5"/>
              </a:rPr>
              <a:t>Dan Freeman</a:t>
            </a:r>
            <a:r>
              <a:rPr lang="en-US" dirty="0"/>
              <a:t> on </a:t>
            </a:r>
            <a:r>
              <a:rPr lang="en-US" dirty="0" err="1">
                <a:hlinkClick r:id="rId4"/>
              </a:rPr>
              <a:t>Unsplash</a:t>
            </a:r>
            <a:endParaRPr lang="en-US" dirty="0"/>
          </a:p>
        </p:txBody>
      </p:sp>
      <p:sp>
        <p:nvSpPr>
          <p:cNvPr id="4" name="Slide Number Placeholder 3"/>
          <p:cNvSpPr>
            <a:spLocks noGrp="1"/>
          </p:cNvSpPr>
          <p:nvPr>
            <p:ph type="sldNum" sz="quarter" idx="5"/>
          </p:nvPr>
        </p:nvSpPr>
        <p:spPr/>
        <p:txBody>
          <a:bodyPr/>
          <a:lstStyle/>
          <a:p>
            <a:fld id="{5D5E7632-2500-4663-A4B7-4C75D9916F23}" type="slidenum">
              <a:rPr lang="en-US" smtClean="0"/>
              <a:t>6</a:t>
            </a:fld>
            <a:endParaRPr lang="en-US"/>
          </a:p>
        </p:txBody>
      </p:sp>
    </p:spTree>
    <p:extLst>
      <p:ext uri="{BB962C8B-B14F-4D97-AF65-F5344CB8AC3E}">
        <p14:creationId xmlns:p14="http://schemas.microsoft.com/office/powerpoint/2010/main" val="999520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Aaron Burden</a:t>
            </a:r>
            <a:r>
              <a:rPr lang="en-US" dirty="0"/>
              <a:t> on </a:t>
            </a:r>
            <a:r>
              <a:rPr lang="en-US" dirty="0" err="1">
                <a:hlinkClick r:id="rId4"/>
              </a:rPr>
              <a:t>Unsplash</a:t>
            </a:r>
            <a:endParaRPr lang="en-US" dirty="0"/>
          </a:p>
          <a:p>
            <a:r>
              <a:rPr lang="en-US" dirty="0"/>
              <a:t>Photo by </a:t>
            </a:r>
            <a:r>
              <a:rPr lang="en-US" dirty="0">
                <a:hlinkClick r:id="rId5"/>
              </a:rPr>
              <a:t>Dan Freeman</a:t>
            </a:r>
            <a:r>
              <a:rPr lang="en-US" dirty="0"/>
              <a:t> on </a:t>
            </a:r>
            <a:r>
              <a:rPr lang="en-US" dirty="0" err="1">
                <a:hlinkClick r:id="rId4"/>
              </a:rPr>
              <a:t>Unsplash</a:t>
            </a:r>
            <a:endParaRPr lang="en-US" dirty="0"/>
          </a:p>
        </p:txBody>
      </p:sp>
      <p:sp>
        <p:nvSpPr>
          <p:cNvPr id="4" name="Slide Number Placeholder 3"/>
          <p:cNvSpPr>
            <a:spLocks noGrp="1"/>
          </p:cNvSpPr>
          <p:nvPr>
            <p:ph type="sldNum" sz="quarter" idx="5"/>
          </p:nvPr>
        </p:nvSpPr>
        <p:spPr/>
        <p:txBody>
          <a:bodyPr/>
          <a:lstStyle/>
          <a:p>
            <a:fld id="{5D5E7632-2500-4663-A4B7-4C75D9916F23}" type="slidenum">
              <a:rPr lang="en-US" smtClean="0"/>
              <a:t>8</a:t>
            </a:fld>
            <a:endParaRPr lang="en-US"/>
          </a:p>
        </p:txBody>
      </p:sp>
    </p:spTree>
    <p:extLst>
      <p:ext uri="{BB962C8B-B14F-4D97-AF65-F5344CB8AC3E}">
        <p14:creationId xmlns:p14="http://schemas.microsoft.com/office/powerpoint/2010/main" val="2850092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Johannes </a:t>
            </a:r>
            <a:r>
              <a:rPr lang="en-US" dirty="0" err="1">
                <a:hlinkClick r:id="rId3"/>
              </a:rPr>
              <a:t>Plenio</a:t>
            </a:r>
            <a:r>
              <a:rPr lang="en-US" dirty="0"/>
              <a:t> on </a:t>
            </a:r>
            <a:r>
              <a:rPr lang="en-US" dirty="0" err="1">
                <a:hlinkClick r:id="rId4"/>
              </a:rPr>
              <a:t>Unsplash</a:t>
            </a:r>
            <a:endParaRPr lang="en-US" dirty="0"/>
          </a:p>
        </p:txBody>
      </p:sp>
      <p:sp>
        <p:nvSpPr>
          <p:cNvPr id="4" name="Slide Number Placeholder 3"/>
          <p:cNvSpPr>
            <a:spLocks noGrp="1"/>
          </p:cNvSpPr>
          <p:nvPr>
            <p:ph type="sldNum" sz="quarter" idx="5"/>
          </p:nvPr>
        </p:nvSpPr>
        <p:spPr/>
        <p:txBody>
          <a:bodyPr/>
          <a:lstStyle/>
          <a:p>
            <a:fld id="{5D5E7632-2500-4663-A4B7-4C75D9916F23}" type="slidenum">
              <a:rPr lang="en-US" smtClean="0"/>
              <a:t>10</a:t>
            </a:fld>
            <a:endParaRPr lang="en-US"/>
          </a:p>
        </p:txBody>
      </p:sp>
    </p:spTree>
    <p:extLst>
      <p:ext uri="{BB962C8B-B14F-4D97-AF65-F5344CB8AC3E}">
        <p14:creationId xmlns:p14="http://schemas.microsoft.com/office/powerpoint/2010/main" val="2324842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5CE9-6C43-407C-9F68-028EECBC09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58F9E9-58A3-4FE6-BCC3-E381091B36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C83998-4ABC-4A5E-8814-72ED1FD51627}"/>
              </a:ext>
            </a:extLst>
          </p:cNvPr>
          <p:cNvSpPr>
            <a:spLocks noGrp="1"/>
          </p:cNvSpPr>
          <p:nvPr>
            <p:ph type="dt" sz="half" idx="10"/>
          </p:nvPr>
        </p:nvSpPr>
        <p:spPr/>
        <p:txBody>
          <a:bodyPr/>
          <a:lstStyle/>
          <a:p>
            <a:fld id="{B2DEF519-E2CD-47C3-AEBD-BFF15822D436}" type="datetimeFigureOut">
              <a:rPr lang="en-US" smtClean="0"/>
              <a:t>5/23/2022</a:t>
            </a:fld>
            <a:endParaRPr lang="en-US"/>
          </a:p>
        </p:txBody>
      </p:sp>
      <p:sp>
        <p:nvSpPr>
          <p:cNvPr id="5" name="Footer Placeholder 4">
            <a:extLst>
              <a:ext uri="{FF2B5EF4-FFF2-40B4-BE49-F238E27FC236}">
                <a16:creationId xmlns:a16="http://schemas.microsoft.com/office/drawing/2014/main" id="{316ADA9F-F8F1-4659-8E52-A5F5CB2A5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47F73-6364-4F20-A579-D543BB84C480}"/>
              </a:ext>
            </a:extLst>
          </p:cNvPr>
          <p:cNvSpPr>
            <a:spLocks noGrp="1"/>
          </p:cNvSpPr>
          <p:nvPr>
            <p:ph type="sldNum" sz="quarter" idx="12"/>
          </p:nvPr>
        </p:nvSpPr>
        <p:spPr/>
        <p:txBody>
          <a:bodyPr/>
          <a:lstStyle/>
          <a:p>
            <a:fld id="{138D1128-3894-4BA0-A378-E8620B7A162B}" type="slidenum">
              <a:rPr lang="en-US" smtClean="0"/>
              <a:t>‹#›</a:t>
            </a:fld>
            <a:endParaRPr lang="en-US"/>
          </a:p>
        </p:txBody>
      </p:sp>
    </p:spTree>
    <p:extLst>
      <p:ext uri="{BB962C8B-B14F-4D97-AF65-F5344CB8AC3E}">
        <p14:creationId xmlns:p14="http://schemas.microsoft.com/office/powerpoint/2010/main" val="261911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5E40-308F-499A-ABB6-794E738170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1B67BA-6815-4805-A5F4-E02FFAF4B7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35A5C-3D78-4329-BEAB-632CB32F142E}"/>
              </a:ext>
            </a:extLst>
          </p:cNvPr>
          <p:cNvSpPr>
            <a:spLocks noGrp="1"/>
          </p:cNvSpPr>
          <p:nvPr>
            <p:ph type="dt" sz="half" idx="10"/>
          </p:nvPr>
        </p:nvSpPr>
        <p:spPr/>
        <p:txBody>
          <a:bodyPr/>
          <a:lstStyle/>
          <a:p>
            <a:fld id="{B2DEF519-E2CD-47C3-AEBD-BFF15822D436}" type="datetimeFigureOut">
              <a:rPr lang="en-US" smtClean="0"/>
              <a:t>5/23/2022</a:t>
            </a:fld>
            <a:endParaRPr lang="en-US"/>
          </a:p>
        </p:txBody>
      </p:sp>
      <p:sp>
        <p:nvSpPr>
          <p:cNvPr id="5" name="Footer Placeholder 4">
            <a:extLst>
              <a:ext uri="{FF2B5EF4-FFF2-40B4-BE49-F238E27FC236}">
                <a16:creationId xmlns:a16="http://schemas.microsoft.com/office/drawing/2014/main" id="{B39ECE07-35EF-450E-9527-26679C383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9E34C-5977-4EE7-AF15-940442FD2C51}"/>
              </a:ext>
            </a:extLst>
          </p:cNvPr>
          <p:cNvSpPr>
            <a:spLocks noGrp="1"/>
          </p:cNvSpPr>
          <p:nvPr>
            <p:ph type="sldNum" sz="quarter" idx="12"/>
          </p:nvPr>
        </p:nvSpPr>
        <p:spPr/>
        <p:txBody>
          <a:bodyPr/>
          <a:lstStyle/>
          <a:p>
            <a:fld id="{138D1128-3894-4BA0-A378-E8620B7A162B}" type="slidenum">
              <a:rPr lang="en-US" smtClean="0"/>
              <a:t>‹#›</a:t>
            </a:fld>
            <a:endParaRPr lang="en-US"/>
          </a:p>
        </p:txBody>
      </p:sp>
    </p:spTree>
    <p:extLst>
      <p:ext uri="{BB962C8B-B14F-4D97-AF65-F5344CB8AC3E}">
        <p14:creationId xmlns:p14="http://schemas.microsoft.com/office/powerpoint/2010/main" val="275671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ABFF33-8EC7-4D03-A0A0-EB5ECF20F2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900CD6-A00E-4A87-8C66-596D23DD59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7262E-0F5F-4396-86FC-D1938402C001}"/>
              </a:ext>
            </a:extLst>
          </p:cNvPr>
          <p:cNvSpPr>
            <a:spLocks noGrp="1"/>
          </p:cNvSpPr>
          <p:nvPr>
            <p:ph type="dt" sz="half" idx="10"/>
          </p:nvPr>
        </p:nvSpPr>
        <p:spPr/>
        <p:txBody>
          <a:bodyPr/>
          <a:lstStyle/>
          <a:p>
            <a:fld id="{B2DEF519-E2CD-47C3-AEBD-BFF15822D436}" type="datetimeFigureOut">
              <a:rPr lang="en-US" smtClean="0"/>
              <a:t>5/23/2022</a:t>
            </a:fld>
            <a:endParaRPr lang="en-US"/>
          </a:p>
        </p:txBody>
      </p:sp>
      <p:sp>
        <p:nvSpPr>
          <p:cNvPr id="5" name="Footer Placeholder 4">
            <a:extLst>
              <a:ext uri="{FF2B5EF4-FFF2-40B4-BE49-F238E27FC236}">
                <a16:creationId xmlns:a16="http://schemas.microsoft.com/office/drawing/2014/main" id="{C7B000A7-D5DD-4133-AD31-A6E9BE881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25A2D-B4C7-4A2A-B7B2-BD8CF09E22E6}"/>
              </a:ext>
            </a:extLst>
          </p:cNvPr>
          <p:cNvSpPr>
            <a:spLocks noGrp="1"/>
          </p:cNvSpPr>
          <p:nvPr>
            <p:ph type="sldNum" sz="quarter" idx="12"/>
          </p:nvPr>
        </p:nvSpPr>
        <p:spPr/>
        <p:txBody>
          <a:bodyPr/>
          <a:lstStyle/>
          <a:p>
            <a:fld id="{138D1128-3894-4BA0-A378-E8620B7A162B}" type="slidenum">
              <a:rPr lang="en-US" smtClean="0"/>
              <a:t>‹#›</a:t>
            </a:fld>
            <a:endParaRPr lang="en-US"/>
          </a:p>
        </p:txBody>
      </p:sp>
    </p:spTree>
    <p:extLst>
      <p:ext uri="{BB962C8B-B14F-4D97-AF65-F5344CB8AC3E}">
        <p14:creationId xmlns:p14="http://schemas.microsoft.com/office/powerpoint/2010/main" val="63357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5415327-04E4-42AD-94F9-4766C1E8F27B}"/>
              </a:ext>
            </a:extLst>
          </p:cNvPr>
          <p:cNvGraphicFramePr>
            <a:graphicFrameLocks noChangeAspect="1"/>
          </p:cNvGraphicFramePr>
          <p:nvPr userDrawn="1">
            <p:custDataLst>
              <p:tags r:id="rId2"/>
            </p:custDataLst>
            <p:extLst>
              <p:ext uri="{D42A27DB-BD31-4B8C-83A1-F6EECF244321}">
                <p14:modId xmlns:p14="http://schemas.microsoft.com/office/powerpoint/2010/main" val="714152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06" name="think-cell Slide" r:id="rId5" imgW="383" imgH="384" progId="TCLayout.ActiveDocument.1">
                  <p:embed/>
                </p:oleObj>
              </mc:Choice>
              <mc:Fallback>
                <p:oleObj name="think-cell Slide" r:id="rId5" imgW="383"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0BB1CB8A-9B88-4628-AA14-C321083C82C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1" i="0" baseline="0" dirty="0">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7A187DB-1C0A-4FB4-B0F3-28F8EFA48C8E}"/>
              </a:ext>
            </a:extLst>
          </p:cNvPr>
          <p:cNvSpPr>
            <a:spLocks noGrp="1"/>
          </p:cNvSpPr>
          <p:nvPr>
            <p:ph type="title"/>
          </p:nvPr>
        </p:nvSpPr>
        <p:spPr>
          <a:xfrm>
            <a:off x="421342" y="365125"/>
            <a:ext cx="11349316" cy="952687"/>
          </a:xfrm>
        </p:spPr>
        <p:txBody>
          <a:bodyPr/>
          <a:lstStyle>
            <a:lvl1pPr>
              <a:defRPr b="1">
                <a:latin typeface="Georgia" panose="020405020504050203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7BE6EB5-C8B0-4209-8627-E81E3DF486EF}"/>
              </a:ext>
            </a:extLst>
          </p:cNvPr>
          <p:cNvSpPr>
            <a:spLocks noGrp="1"/>
          </p:cNvSpPr>
          <p:nvPr>
            <p:ph idx="1"/>
          </p:nvPr>
        </p:nvSpPr>
        <p:spPr>
          <a:xfrm>
            <a:off x="421342" y="1479176"/>
            <a:ext cx="11349316" cy="4697787"/>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048EED27-160E-4CA1-A9DE-6949B3DF23E9}"/>
              </a:ext>
            </a:extLst>
          </p:cNvPr>
          <p:cNvSpPr>
            <a:spLocks noGrp="1"/>
          </p:cNvSpPr>
          <p:nvPr>
            <p:ph type="sldNum" sz="quarter" idx="12"/>
          </p:nvPr>
        </p:nvSpPr>
        <p:spPr>
          <a:xfrm>
            <a:off x="11353800" y="6356350"/>
            <a:ext cx="416858" cy="365125"/>
          </a:xfrm>
        </p:spPr>
        <p:txBody>
          <a:bodyPr/>
          <a:lstStyle>
            <a:lvl1pPr>
              <a:defRPr>
                <a:latin typeface="Segoe UI" panose="020B0502040204020203" pitchFamily="34" charset="0"/>
                <a:cs typeface="Segoe UI" panose="020B0502040204020203" pitchFamily="34" charset="0"/>
              </a:defRPr>
            </a:lvl1pPr>
          </a:lstStyle>
          <a:p>
            <a:fld id="{138D1128-3894-4BA0-A378-E8620B7A162B}" type="slidenum">
              <a:rPr lang="en-US" smtClean="0"/>
              <a:pPr/>
              <a:t>‹#›</a:t>
            </a:fld>
            <a:endParaRPr lang="en-US" dirty="0"/>
          </a:p>
        </p:txBody>
      </p:sp>
      <p:sp>
        <p:nvSpPr>
          <p:cNvPr id="9" name="TextBox 8">
            <a:extLst>
              <a:ext uri="{FF2B5EF4-FFF2-40B4-BE49-F238E27FC236}">
                <a16:creationId xmlns:a16="http://schemas.microsoft.com/office/drawing/2014/main" id="{A8663C65-410D-432F-B5D0-6BBB9D2D6CD8}"/>
              </a:ext>
            </a:extLst>
          </p:cNvPr>
          <p:cNvSpPr txBox="1"/>
          <p:nvPr userDrawn="1"/>
        </p:nvSpPr>
        <p:spPr>
          <a:xfrm>
            <a:off x="421342" y="6477487"/>
            <a:ext cx="1150572" cy="184666"/>
          </a:xfrm>
          <a:prstGeom prst="rect">
            <a:avLst/>
          </a:prstGeom>
          <a:noFill/>
        </p:spPr>
        <p:txBody>
          <a:bodyPr wrap="none" lIns="0" tIns="0" rIns="0" bIns="0" rtlCol="0" anchor="ctr">
            <a:spAutoFit/>
          </a:bodyPr>
          <a:lstStyle/>
          <a:p>
            <a:pPr lvl="0" algn="r"/>
            <a:r>
              <a:rPr lang="en-US" sz="1200" dirty="0">
                <a:latin typeface="+mj-lt"/>
                <a:cs typeface="Calibri Light" panose="020F0302020204030204" pitchFamily="34" charset="0"/>
              </a:rPr>
              <a:t>www.24slides.com</a:t>
            </a:r>
            <a:endParaRPr lang="en-ID" sz="1200" dirty="0">
              <a:latin typeface="+mj-lt"/>
              <a:cs typeface="Calibri Light" panose="020F0302020204030204" pitchFamily="34" charset="0"/>
            </a:endParaRPr>
          </a:p>
        </p:txBody>
      </p:sp>
    </p:spTree>
    <p:extLst>
      <p:ext uri="{BB962C8B-B14F-4D97-AF65-F5344CB8AC3E}">
        <p14:creationId xmlns:p14="http://schemas.microsoft.com/office/powerpoint/2010/main" val="56823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A0FB-52E7-4187-A6BA-545431CA6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F2680C-DF45-4599-9558-8CB8A3665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F2806F-88F1-4C5E-9C1A-CD9D98A8C5D8}"/>
              </a:ext>
            </a:extLst>
          </p:cNvPr>
          <p:cNvSpPr>
            <a:spLocks noGrp="1"/>
          </p:cNvSpPr>
          <p:nvPr>
            <p:ph type="dt" sz="half" idx="10"/>
          </p:nvPr>
        </p:nvSpPr>
        <p:spPr/>
        <p:txBody>
          <a:bodyPr/>
          <a:lstStyle/>
          <a:p>
            <a:fld id="{B2DEF519-E2CD-47C3-AEBD-BFF15822D436}" type="datetimeFigureOut">
              <a:rPr lang="en-US" smtClean="0"/>
              <a:t>5/23/2022</a:t>
            </a:fld>
            <a:endParaRPr lang="en-US"/>
          </a:p>
        </p:txBody>
      </p:sp>
      <p:sp>
        <p:nvSpPr>
          <p:cNvPr id="5" name="Footer Placeholder 4">
            <a:extLst>
              <a:ext uri="{FF2B5EF4-FFF2-40B4-BE49-F238E27FC236}">
                <a16:creationId xmlns:a16="http://schemas.microsoft.com/office/drawing/2014/main" id="{2A4181ED-98A2-4D26-86FC-2496EB055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8ECCF-8251-4BF1-B752-346A746A724A}"/>
              </a:ext>
            </a:extLst>
          </p:cNvPr>
          <p:cNvSpPr>
            <a:spLocks noGrp="1"/>
          </p:cNvSpPr>
          <p:nvPr>
            <p:ph type="sldNum" sz="quarter" idx="12"/>
          </p:nvPr>
        </p:nvSpPr>
        <p:spPr/>
        <p:txBody>
          <a:bodyPr/>
          <a:lstStyle/>
          <a:p>
            <a:fld id="{138D1128-3894-4BA0-A378-E8620B7A162B}" type="slidenum">
              <a:rPr lang="en-US" smtClean="0"/>
              <a:t>‹#›</a:t>
            </a:fld>
            <a:endParaRPr lang="en-US"/>
          </a:p>
        </p:txBody>
      </p:sp>
    </p:spTree>
    <p:extLst>
      <p:ext uri="{BB962C8B-B14F-4D97-AF65-F5344CB8AC3E}">
        <p14:creationId xmlns:p14="http://schemas.microsoft.com/office/powerpoint/2010/main" val="365833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D3A3-B5B2-4E64-8488-E42627603A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634B70-620C-4857-8007-621B521949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46AE88-5052-41BE-BD32-F5C70D2193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FF9C36-C47F-4CFE-9F11-44644D273699}"/>
              </a:ext>
            </a:extLst>
          </p:cNvPr>
          <p:cNvSpPr>
            <a:spLocks noGrp="1"/>
          </p:cNvSpPr>
          <p:nvPr>
            <p:ph type="dt" sz="half" idx="10"/>
          </p:nvPr>
        </p:nvSpPr>
        <p:spPr/>
        <p:txBody>
          <a:bodyPr/>
          <a:lstStyle/>
          <a:p>
            <a:fld id="{B2DEF519-E2CD-47C3-AEBD-BFF15822D436}" type="datetimeFigureOut">
              <a:rPr lang="en-US" smtClean="0"/>
              <a:t>5/23/2022</a:t>
            </a:fld>
            <a:endParaRPr lang="en-US"/>
          </a:p>
        </p:txBody>
      </p:sp>
      <p:sp>
        <p:nvSpPr>
          <p:cNvPr id="6" name="Footer Placeholder 5">
            <a:extLst>
              <a:ext uri="{FF2B5EF4-FFF2-40B4-BE49-F238E27FC236}">
                <a16:creationId xmlns:a16="http://schemas.microsoft.com/office/drawing/2014/main" id="{D979E6A9-454A-424A-942F-AE38CAE51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2B9194-D77F-4B92-BE99-779E43587250}"/>
              </a:ext>
            </a:extLst>
          </p:cNvPr>
          <p:cNvSpPr>
            <a:spLocks noGrp="1"/>
          </p:cNvSpPr>
          <p:nvPr>
            <p:ph type="sldNum" sz="quarter" idx="12"/>
          </p:nvPr>
        </p:nvSpPr>
        <p:spPr/>
        <p:txBody>
          <a:bodyPr/>
          <a:lstStyle/>
          <a:p>
            <a:fld id="{138D1128-3894-4BA0-A378-E8620B7A162B}" type="slidenum">
              <a:rPr lang="en-US" smtClean="0"/>
              <a:t>‹#›</a:t>
            </a:fld>
            <a:endParaRPr lang="en-US"/>
          </a:p>
        </p:txBody>
      </p:sp>
    </p:spTree>
    <p:extLst>
      <p:ext uri="{BB962C8B-B14F-4D97-AF65-F5344CB8AC3E}">
        <p14:creationId xmlns:p14="http://schemas.microsoft.com/office/powerpoint/2010/main" val="398665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5237-2164-43DE-931B-6EDBDB5F44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DC881A-AC0D-41C7-B09B-CDE9CD2B55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E869A5-51D1-4980-B85C-64DF01961A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3605F8-1521-4C68-8FD4-A89988DA92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C8FAB8-BDAE-4901-97F2-D736A0C773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A80F7B-F63E-4571-8135-EEE8F98455D3}"/>
              </a:ext>
            </a:extLst>
          </p:cNvPr>
          <p:cNvSpPr>
            <a:spLocks noGrp="1"/>
          </p:cNvSpPr>
          <p:nvPr>
            <p:ph type="dt" sz="half" idx="10"/>
          </p:nvPr>
        </p:nvSpPr>
        <p:spPr/>
        <p:txBody>
          <a:bodyPr/>
          <a:lstStyle/>
          <a:p>
            <a:fld id="{B2DEF519-E2CD-47C3-AEBD-BFF15822D436}" type="datetimeFigureOut">
              <a:rPr lang="en-US" smtClean="0"/>
              <a:t>5/23/2022</a:t>
            </a:fld>
            <a:endParaRPr lang="en-US"/>
          </a:p>
        </p:txBody>
      </p:sp>
      <p:sp>
        <p:nvSpPr>
          <p:cNvPr id="8" name="Footer Placeholder 7">
            <a:extLst>
              <a:ext uri="{FF2B5EF4-FFF2-40B4-BE49-F238E27FC236}">
                <a16:creationId xmlns:a16="http://schemas.microsoft.com/office/drawing/2014/main" id="{EF56C73C-B1F6-4E7D-A4B3-D0A1D4A525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C48F24-03A7-4CA3-9971-56760D088098}"/>
              </a:ext>
            </a:extLst>
          </p:cNvPr>
          <p:cNvSpPr>
            <a:spLocks noGrp="1"/>
          </p:cNvSpPr>
          <p:nvPr>
            <p:ph type="sldNum" sz="quarter" idx="12"/>
          </p:nvPr>
        </p:nvSpPr>
        <p:spPr/>
        <p:txBody>
          <a:bodyPr/>
          <a:lstStyle/>
          <a:p>
            <a:fld id="{138D1128-3894-4BA0-A378-E8620B7A162B}" type="slidenum">
              <a:rPr lang="en-US" smtClean="0"/>
              <a:t>‹#›</a:t>
            </a:fld>
            <a:endParaRPr lang="en-US"/>
          </a:p>
        </p:txBody>
      </p:sp>
    </p:spTree>
    <p:extLst>
      <p:ext uri="{BB962C8B-B14F-4D97-AF65-F5344CB8AC3E}">
        <p14:creationId xmlns:p14="http://schemas.microsoft.com/office/powerpoint/2010/main" val="196368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9EBF-461A-4A09-9C05-A38BF7FDD8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B9FD76-7AB0-4635-BC24-C37E72E0C8FF}"/>
              </a:ext>
            </a:extLst>
          </p:cNvPr>
          <p:cNvSpPr>
            <a:spLocks noGrp="1"/>
          </p:cNvSpPr>
          <p:nvPr>
            <p:ph type="dt" sz="half" idx="10"/>
          </p:nvPr>
        </p:nvSpPr>
        <p:spPr/>
        <p:txBody>
          <a:bodyPr/>
          <a:lstStyle/>
          <a:p>
            <a:fld id="{B2DEF519-E2CD-47C3-AEBD-BFF15822D436}" type="datetimeFigureOut">
              <a:rPr lang="en-US" smtClean="0"/>
              <a:t>5/23/2022</a:t>
            </a:fld>
            <a:endParaRPr lang="en-US"/>
          </a:p>
        </p:txBody>
      </p:sp>
      <p:sp>
        <p:nvSpPr>
          <p:cNvPr id="4" name="Footer Placeholder 3">
            <a:extLst>
              <a:ext uri="{FF2B5EF4-FFF2-40B4-BE49-F238E27FC236}">
                <a16:creationId xmlns:a16="http://schemas.microsoft.com/office/drawing/2014/main" id="{455472D6-4689-46BD-B2D1-292536738E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6646AF-AF21-4F33-90DA-DCC6313C7FF4}"/>
              </a:ext>
            </a:extLst>
          </p:cNvPr>
          <p:cNvSpPr>
            <a:spLocks noGrp="1"/>
          </p:cNvSpPr>
          <p:nvPr>
            <p:ph type="sldNum" sz="quarter" idx="12"/>
          </p:nvPr>
        </p:nvSpPr>
        <p:spPr/>
        <p:txBody>
          <a:bodyPr/>
          <a:lstStyle/>
          <a:p>
            <a:fld id="{138D1128-3894-4BA0-A378-E8620B7A162B}" type="slidenum">
              <a:rPr lang="en-US" smtClean="0"/>
              <a:t>‹#›</a:t>
            </a:fld>
            <a:endParaRPr lang="en-US"/>
          </a:p>
        </p:txBody>
      </p:sp>
    </p:spTree>
    <p:extLst>
      <p:ext uri="{BB962C8B-B14F-4D97-AF65-F5344CB8AC3E}">
        <p14:creationId xmlns:p14="http://schemas.microsoft.com/office/powerpoint/2010/main" val="204382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500B17-A6BF-43B5-95CE-D0DECF2FA72B}"/>
              </a:ext>
            </a:extLst>
          </p:cNvPr>
          <p:cNvSpPr>
            <a:spLocks noGrp="1"/>
          </p:cNvSpPr>
          <p:nvPr>
            <p:ph type="dt" sz="half" idx="10"/>
          </p:nvPr>
        </p:nvSpPr>
        <p:spPr/>
        <p:txBody>
          <a:bodyPr/>
          <a:lstStyle/>
          <a:p>
            <a:fld id="{B2DEF519-E2CD-47C3-AEBD-BFF15822D436}" type="datetimeFigureOut">
              <a:rPr lang="en-US" smtClean="0"/>
              <a:t>5/23/2022</a:t>
            </a:fld>
            <a:endParaRPr lang="en-US"/>
          </a:p>
        </p:txBody>
      </p:sp>
      <p:sp>
        <p:nvSpPr>
          <p:cNvPr id="3" name="Footer Placeholder 2">
            <a:extLst>
              <a:ext uri="{FF2B5EF4-FFF2-40B4-BE49-F238E27FC236}">
                <a16:creationId xmlns:a16="http://schemas.microsoft.com/office/drawing/2014/main" id="{E11C359B-9642-4D47-ABA2-694ACE0CB8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99FCDA-6A0F-42E1-B484-9A8A6C637B76}"/>
              </a:ext>
            </a:extLst>
          </p:cNvPr>
          <p:cNvSpPr>
            <a:spLocks noGrp="1"/>
          </p:cNvSpPr>
          <p:nvPr>
            <p:ph type="sldNum" sz="quarter" idx="12"/>
          </p:nvPr>
        </p:nvSpPr>
        <p:spPr/>
        <p:txBody>
          <a:bodyPr/>
          <a:lstStyle/>
          <a:p>
            <a:fld id="{138D1128-3894-4BA0-A378-E8620B7A162B}" type="slidenum">
              <a:rPr lang="en-US" smtClean="0"/>
              <a:t>‹#›</a:t>
            </a:fld>
            <a:endParaRPr lang="en-US"/>
          </a:p>
        </p:txBody>
      </p:sp>
    </p:spTree>
    <p:extLst>
      <p:ext uri="{BB962C8B-B14F-4D97-AF65-F5344CB8AC3E}">
        <p14:creationId xmlns:p14="http://schemas.microsoft.com/office/powerpoint/2010/main" val="355537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B33A-2241-4245-873C-5EA9E939A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C460D9-FAE1-461F-BA24-096B9828C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8B8FE5-0C17-49A9-BC58-5F901EC6D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50C16-EBEB-4ADA-941B-EB44007E1B55}"/>
              </a:ext>
            </a:extLst>
          </p:cNvPr>
          <p:cNvSpPr>
            <a:spLocks noGrp="1"/>
          </p:cNvSpPr>
          <p:nvPr>
            <p:ph type="dt" sz="half" idx="10"/>
          </p:nvPr>
        </p:nvSpPr>
        <p:spPr/>
        <p:txBody>
          <a:bodyPr/>
          <a:lstStyle/>
          <a:p>
            <a:fld id="{B2DEF519-E2CD-47C3-AEBD-BFF15822D436}" type="datetimeFigureOut">
              <a:rPr lang="en-US" smtClean="0"/>
              <a:t>5/23/2022</a:t>
            </a:fld>
            <a:endParaRPr lang="en-US"/>
          </a:p>
        </p:txBody>
      </p:sp>
      <p:sp>
        <p:nvSpPr>
          <p:cNvPr id="6" name="Footer Placeholder 5">
            <a:extLst>
              <a:ext uri="{FF2B5EF4-FFF2-40B4-BE49-F238E27FC236}">
                <a16:creationId xmlns:a16="http://schemas.microsoft.com/office/drawing/2014/main" id="{293C3966-D54A-48C3-8621-289A55878B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6C7E57-A1BF-427D-95C6-998C452ABB5B}"/>
              </a:ext>
            </a:extLst>
          </p:cNvPr>
          <p:cNvSpPr>
            <a:spLocks noGrp="1"/>
          </p:cNvSpPr>
          <p:nvPr>
            <p:ph type="sldNum" sz="quarter" idx="12"/>
          </p:nvPr>
        </p:nvSpPr>
        <p:spPr/>
        <p:txBody>
          <a:bodyPr/>
          <a:lstStyle/>
          <a:p>
            <a:fld id="{138D1128-3894-4BA0-A378-E8620B7A162B}" type="slidenum">
              <a:rPr lang="en-US" smtClean="0"/>
              <a:t>‹#›</a:t>
            </a:fld>
            <a:endParaRPr lang="en-US"/>
          </a:p>
        </p:txBody>
      </p:sp>
    </p:spTree>
    <p:extLst>
      <p:ext uri="{BB962C8B-B14F-4D97-AF65-F5344CB8AC3E}">
        <p14:creationId xmlns:p14="http://schemas.microsoft.com/office/powerpoint/2010/main" val="333303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F3566-1844-4493-8AFD-59FD2D541B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59C544-4EF2-4A00-94F5-91504B44A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51EC60-613B-4D32-B01A-CB9337045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1ACF4-9E45-4BF9-9E2A-EEB25CF7EFF6}"/>
              </a:ext>
            </a:extLst>
          </p:cNvPr>
          <p:cNvSpPr>
            <a:spLocks noGrp="1"/>
          </p:cNvSpPr>
          <p:nvPr>
            <p:ph type="dt" sz="half" idx="10"/>
          </p:nvPr>
        </p:nvSpPr>
        <p:spPr/>
        <p:txBody>
          <a:bodyPr/>
          <a:lstStyle/>
          <a:p>
            <a:fld id="{B2DEF519-E2CD-47C3-AEBD-BFF15822D436}" type="datetimeFigureOut">
              <a:rPr lang="en-US" smtClean="0"/>
              <a:t>5/23/2022</a:t>
            </a:fld>
            <a:endParaRPr lang="en-US"/>
          </a:p>
        </p:txBody>
      </p:sp>
      <p:sp>
        <p:nvSpPr>
          <p:cNvPr id="6" name="Footer Placeholder 5">
            <a:extLst>
              <a:ext uri="{FF2B5EF4-FFF2-40B4-BE49-F238E27FC236}">
                <a16:creationId xmlns:a16="http://schemas.microsoft.com/office/drawing/2014/main" id="{9953C392-FD0A-4683-834B-E7F814E5EC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81A01F-3B48-4694-97BA-36E4D6BF6888}"/>
              </a:ext>
            </a:extLst>
          </p:cNvPr>
          <p:cNvSpPr>
            <a:spLocks noGrp="1"/>
          </p:cNvSpPr>
          <p:nvPr>
            <p:ph type="sldNum" sz="quarter" idx="12"/>
          </p:nvPr>
        </p:nvSpPr>
        <p:spPr/>
        <p:txBody>
          <a:bodyPr/>
          <a:lstStyle/>
          <a:p>
            <a:fld id="{138D1128-3894-4BA0-A378-E8620B7A162B}" type="slidenum">
              <a:rPr lang="en-US" smtClean="0"/>
              <a:t>‹#›</a:t>
            </a:fld>
            <a:endParaRPr lang="en-US"/>
          </a:p>
        </p:txBody>
      </p:sp>
    </p:spTree>
    <p:extLst>
      <p:ext uri="{BB962C8B-B14F-4D97-AF65-F5344CB8AC3E}">
        <p14:creationId xmlns:p14="http://schemas.microsoft.com/office/powerpoint/2010/main" val="421996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931070E6-EBCA-4D2A-83DC-E990AC75F77D}"/>
              </a:ext>
            </a:extLst>
          </p:cNvPr>
          <p:cNvGraphicFramePr>
            <a:graphicFrameLocks noChangeAspect="1"/>
          </p:cNvGraphicFramePr>
          <p:nvPr userDrawn="1">
            <p:custDataLst>
              <p:tags r:id="rId14"/>
            </p:custDataLst>
            <p:extLst>
              <p:ext uri="{D42A27DB-BD31-4B8C-83A1-F6EECF244321}">
                <p14:modId xmlns:p14="http://schemas.microsoft.com/office/powerpoint/2010/main" val="29096670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3" name="think-cell Slide" r:id="rId16" imgW="383" imgH="384" progId="TCLayout.ActiveDocument.1">
                  <p:embed/>
                </p:oleObj>
              </mc:Choice>
              <mc:Fallback>
                <p:oleObj name="think-cell Slide" r:id="rId16" imgW="383" imgH="384"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397EB7D-6D60-4F44-A5FE-FF381316C60B}"/>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D234B50B-2EBC-4751-B439-C9F07FFD67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1BB634-AC90-4ADF-A4E0-9C0EAB63F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AA7A9-A3AD-4753-BED4-718CD8E805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EF519-E2CD-47C3-AEBD-BFF15822D436}" type="datetimeFigureOut">
              <a:rPr lang="en-US" smtClean="0"/>
              <a:t>5/23/2022</a:t>
            </a:fld>
            <a:endParaRPr lang="en-US"/>
          </a:p>
        </p:txBody>
      </p:sp>
      <p:sp>
        <p:nvSpPr>
          <p:cNvPr id="5" name="Footer Placeholder 4">
            <a:extLst>
              <a:ext uri="{FF2B5EF4-FFF2-40B4-BE49-F238E27FC236}">
                <a16:creationId xmlns:a16="http://schemas.microsoft.com/office/drawing/2014/main" id="{A2F6466D-2A76-495F-B43E-3C4FE00EFB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77C914-F093-48A2-ADED-8EC2174A3F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D1128-3894-4BA0-A378-E8620B7A162B}" type="slidenum">
              <a:rPr lang="en-US" smtClean="0"/>
              <a:t>‹#›</a:t>
            </a:fld>
            <a:endParaRPr lang="en-US"/>
          </a:p>
        </p:txBody>
      </p:sp>
    </p:spTree>
    <p:extLst>
      <p:ext uri="{BB962C8B-B14F-4D97-AF65-F5344CB8AC3E}">
        <p14:creationId xmlns:p14="http://schemas.microsoft.com/office/powerpoint/2010/main" val="1408722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xml"/><Relationship Id="rId7"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2.jp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oleObject" Target="../embeddings/oleObject6.bin"/><Relationship Id="rId5" Type="http://schemas.openxmlformats.org/officeDocument/2006/relationships/image" Target="../media/image13.png"/><Relationship Id="rId4"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9.jp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oleObject" Target="../embeddings/oleObject4.bin"/><Relationship Id="rId5" Type="http://schemas.openxmlformats.org/officeDocument/2006/relationships/image" Target="../media/image9.jp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oleObject" Target="../embeddings/oleObject4.bin"/><Relationship Id="rId5" Type="http://schemas.openxmlformats.org/officeDocument/2006/relationships/image" Target="../media/image11.jpg"/><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A6FD051-E902-4D66-B503-4592E6938C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4" name="Object 3" hidden="1">
            <a:extLst>
              <a:ext uri="{FF2B5EF4-FFF2-40B4-BE49-F238E27FC236}">
                <a16:creationId xmlns:a16="http://schemas.microsoft.com/office/drawing/2014/main" id="{B1221C2D-3680-481B-A26C-1DD9DB33CDA7}"/>
              </a:ext>
            </a:extLst>
          </p:cNvPr>
          <p:cNvGraphicFramePr>
            <a:graphicFrameLocks noChangeAspect="1"/>
          </p:cNvGraphicFramePr>
          <p:nvPr>
            <p:custDataLst>
              <p:tags r:id="rId2"/>
            </p:custDataLst>
            <p:extLst>
              <p:ext uri="{D42A27DB-BD31-4B8C-83A1-F6EECF244321}">
                <p14:modId xmlns:p14="http://schemas.microsoft.com/office/powerpoint/2010/main" val="3997624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54" name="think-cell Slide" r:id="rId7" imgW="383" imgH="384" progId="TCLayout.ActiveDocument.1">
                  <p:embed/>
                </p:oleObj>
              </mc:Choice>
              <mc:Fallback>
                <p:oleObj name="think-cell Slide" r:id="rId7" imgW="383"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5" name="Rectangle 14" hidden="1">
            <a:extLst>
              <a:ext uri="{FF2B5EF4-FFF2-40B4-BE49-F238E27FC236}">
                <a16:creationId xmlns:a16="http://schemas.microsoft.com/office/drawing/2014/main" id="{C6C35FDD-30B2-4168-9EDD-9AEA1394969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6600" b="1" dirty="0">
              <a:latin typeface="Georgia" panose="02040502050405020303" pitchFamily="18" charset="0"/>
              <a:ea typeface="+mj-ea"/>
              <a:cs typeface="+mj-cs"/>
              <a:sym typeface="Georgia" panose="02040502050405020303" pitchFamily="18" charset="0"/>
            </a:endParaRPr>
          </a:p>
        </p:txBody>
      </p:sp>
      <p:sp>
        <p:nvSpPr>
          <p:cNvPr id="13" name="Title 3">
            <a:extLst>
              <a:ext uri="{FF2B5EF4-FFF2-40B4-BE49-F238E27FC236}">
                <a16:creationId xmlns:a16="http://schemas.microsoft.com/office/drawing/2014/main" id="{8E95C325-C3BA-4F7C-A2ED-0C7F6A1817B4}"/>
              </a:ext>
            </a:extLst>
          </p:cNvPr>
          <p:cNvSpPr>
            <a:spLocks noGrp="1"/>
          </p:cNvSpPr>
          <p:nvPr>
            <p:ph type="ctrTitle"/>
          </p:nvPr>
        </p:nvSpPr>
        <p:spPr>
          <a:xfrm>
            <a:off x="1" y="4482480"/>
            <a:ext cx="7772400" cy="2388474"/>
          </a:xfrm>
          <a:solidFill>
            <a:schemeClr val="tx1">
              <a:lumMod val="95000"/>
              <a:lumOff val="5000"/>
              <a:alpha val="65000"/>
            </a:schemeClr>
          </a:solidFill>
        </p:spPr>
        <p:txBody>
          <a:bodyPr lIns="540000" anchor="ctr" anchorCtr="0">
            <a:normAutofit fontScale="90000"/>
          </a:bodyPr>
          <a:lstStyle/>
          <a:p>
            <a:pPr>
              <a:lnSpc>
                <a:spcPts val="7111"/>
              </a:lnSpc>
            </a:pPr>
            <a:r>
              <a:rPr lang="en-US" sz="4000" b="1" dirty="0">
                <a:solidFill>
                  <a:schemeClr val="bg1"/>
                </a:solidFill>
                <a:latin typeface="Quattrocento"/>
              </a:rPr>
              <a:t>COMPUTING DISTANCE BETWEEN OBJECT AND CAMERA</a:t>
            </a:r>
            <a:endParaRPr lang="en-US" sz="5300" dirty="0">
              <a:solidFill>
                <a:schemeClr val="accent4">
                  <a:lumMod val="20000"/>
                  <a:lumOff val="80000"/>
                </a:schemeClr>
              </a:solidFill>
              <a:latin typeface="Quattrocento"/>
            </a:endParaRPr>
          </a:p>
        </p:txBody>
      </p:sp>
      <p:sp>
        <p:nvSpPr>
          <p:cNvPr id="7" name="TextBox 6">
            <a:extLst>
              <a:ext uri="{FF2B5EF4-FFF2-40B4-BE49-F238E27FC236}">
                <a16:creationId xmlns:a16="http://schemas.microsoft.com/office/drawing/2014/main" id="{BFF56A29-8930-6EC8-9FE2-5393C908C739}"/>
              </a:ext>
            </a:extLst>
          </p:cNvPr>
          <p:cNvSpPr txBox="1"/>
          <p:nvPr/>
        </p:nvSpPr>
        <p:spPr>
          <a:xfrm>
            <a:off x="7904480" y="5131667"/>
            <a:ext cx="3444240" cy="1730730"/>
          </a:xfrm>
          <a:prstGeom prst="rect">
            <a:avLst/>
          </a:prstGeom>
          <a:noFill/>
        </p:spPr>
        <p:txBody>
          <a:bodyPr wrap="square">
            <a:spAutoFit/>
          </a:bodyPr>
          <a:lstStyle/>
          <a:p>
            <a:pPr algn="just"/>
            <a:r>
              <a:rPr lang="en-IN" sz="1600" b="1" dirty="0">
                <a:effectLst/>
                <a:latin typeface="Franklin Gothic Book" panose="020B0503020102020204" pitchFamily="34" charset="0"/>
                <a:ea typeface="Franklin Gothic Book" panose="020B0503020102020204" pitchFamily="34" charset="0"/>
                <a:cs typeface="Times New Roman" panose="02020603050405020304" pitchFamily="18" charset="0"/>
              </a:rPr>
              <a:t>Team 3 (Fall Batch (2021-22):</a:t>
            </a:r>
            <a:r>
              <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rPr>
              <a:t>  </a:t>
            </a:r>
          </a:p>
          <a:p>
            <a:pPr marL="342900" lvl="0" indent="-342900" algn="just">
              <a:lnSpc>
                <a:spcPct val="115000"/>
              </a:lnSpc>
              <a:buFont typeface="+mj-lt"/>
              <a:buAutoNum type="arabicParenR"/>
            </a:pPr>
            <a:r>
              <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rPr>
              <a:t>Dhrubajyoti Chakraborty</a:t>
            </a:r>
          </a:p>
          <a:p>
            <a:pPr marL="342900" lvl="0" indent="-342900" algn="just">
              <a:lnSpc>
                <a:spcPct val="115000"/>
              </a:lnSpc>
              <a:buFont typeface="+mj-lt"/>
              <a:buAutoNum type="arabicParenR"/>
            </a:pPr>
            <a:r>
              <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rPr>
              <a:t>Suvajyoti Chakraborty</a:t>
            </a:r>
          </a:p>
          <a:p>
            <a:pPr marL="342900" lvl="0" indent="-342900" algn="just">
              <a:lnSpc>
                <a:spcPct val="115000"/>
              </a:lnSpc>
              <a:buFont typeface="+mj-lt"/>
              <a:buAutoNum type="arabicParenR"/>
            </a:pPr>
            <a:r>
              <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rPr>
              <a:t>Peyal Bhattacharjee</a:t>
            </a:r>
          </a:p>
          <a:p>
            <a:pPr marL="342900" lvl="0" indent="-342900" algn="just">
              <a:lnSpc>
                <a:spcPct val="115000"/>
              </a:lnSpc>
              <a:buFont typeface="+mj-lt"/>
              <a:buAutoNum type="arabicParenR"/>
            </a:pPr>
            <a:r>
              <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rPr>
              <a:t>Ankit Singh</a:t>
            </a:r>
          </a:p>
          <a:p>
            <a:pPr marL="342900" lvl="0" indent="-342900" algn="just">
              <a:lnSpc>
                <a:spcPct val="115000"/>
              </a:lnSpc>
              <a:spcAft>
                <a:spcPts val="800"/>
              </a:spcAft>
              <a:buFont typeface="+mj-lt"/>
              <a:buAutoNum type="arabicParenR"/>
            </a:pPr>
            <a:r>
              <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rPr>
              <a:t>Gautam Kharbanda</a:t>
            </a:r>
          </a:p>
        </p:txBody>
      </p:sp>
      <p:sp>
        <p:nvSpPr>
          <p:cNvPr id="5" name="Rectangle 4">
            <a:extLst>
              <a:ext uri="{FF2B5EF4-FFF2-40B4-BE49-F238E27FC236}">
                <a16:creationId xmlns:a16="http://schemas.microsoft.com/office/drawing/2014/main" id="{960139FF-3764-4720-EAD7-6BCFF5D64112}"/>
              </a:ext>
            </a:extLst>
          </p:cNvPr>
          <p:cNvSpPr/>
          <p:nvPr/>
        </p:nvSpPr>
        <p:spPr>
          <a:xfrm>
            <a:off x="30481" y="20320"/>
            <a:ext cx="12110720" cy="679983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1309854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pace ship in space&#10;&#10;Description automatically generated with low confidence">
            <a:extLst>
              <a:ext uri="{FF2B5EF4-FFF2-40B4-BE49-F238E27FC236}">
                <a16:creationId xmlns:a16="http://schemas.microsoft.com/office/drawing/2014/main" id="{6DB013BE-E8D2-4F40-9C93-858730C31D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6" name="Object 5" hidden="1">
            <a:extLst>
              <a:ext uri="{FF2B5EF4-FFF2-40B4-BE49-F238E27FC236}">
                <a16:creationId xmlns:a16="http://schemas.microsoft.com/office/drawing/2014/main" id="{77172DA9-D482-4898-AE64-A3E4C1A81EB9}"/>
              </a:ext>
            </a:extLst>
          </p:cNvPr>
          <p:cNvGraphicFramePr>
            <a:graphicFrameLocks noChangeAspect="1"/>
          </p:cNvGraphicFramePr>
          <p:nvPr>
            <p:custDataLst>
              <p:tags r:id="rId2"/>
            </p:custDataLst>
            <p:extLst>
              <p:ext uri="{D42A27DB-BD31-4B8C-83A1-F6EECF244321}">
                <p14:modId xmlns:p14="http://schemas.microsoft.com/office/powerpoint/2010/main" val="23612628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45" name="think-cell Slide" r:id="rId6" imgW="383" imgH="384" progId="TCLayout.ActiveDocument.1">
                  <p:embed/>
                </p:oleObj>
              </mc:Choice>
              <mc:Fallback>
                <p:oleObj name="think-cell Slide" r:id="rId6" imgW="383"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Title 3">
            <a:extLst>
              <a:ext uri="{FF2B5EF4-FFF2-40B4-BE49-F238E27FC236}">
                <a16:creationId xmlns:a16="http://schemas.microsoft.com/office/drawing/2014/main" id="{6B5F3C09-D85F-4EBF-8E5B-8689A34C1CC7}"/>
              </a:ext>
            </a:extLst>
          </p:cNvPr>
          <p:cNvSpPr txBox="1">
            <a:spLocks/>
          </p:cNvSpPr>
          <p:nvPr/>
        </p:nvSpPr>
        <p:spPr>
          <a:xfrm>
            <a:off x="1129020" y="0"/>
            <a:ext cx="5717550" cy="6858000"/>
          </a:xfrm>
          <a:prstGeom prst="rect">
            <a:avLst/>
          </a:prstGeom>
          <a:solidFill>
            <a:schemeClr val="tx2">
              <a:alpha val="65000"/>
            </a:schemeClr>
          </a:solidFill>
        </p:spPr>
        <p:txBody>
          <a:bodyPr lIns="540000" bIns="5400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b="1" dirty="0">
                <a:solidFill>
                  <a:schemeClr val="bg1"/>
                </a:solidFill>
                <a:latin typeface="Georgia" panose="02040502050405020303" pitchFamily="18" charset="0"/>
              </a:rPr>
              <a:t>Thank You</a:t>
            </a:r>
          </a:p>
        </p:txBody>
      </p:sp>
    </p:spTree>
    <p:extLst>
      <p:ext uri="{BB962C8B-B14F-4D97-AF65-F5344CB8AC3E}">
        <p14:creationId xmlns:p14="http://schemas.microsoft.com/office/powerpoint/2010/main" val="1420732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5">
            <a:extLst>
              <a:ext uri="{FF2B5EF4-FFF2-40B4-BE49-F238E27FC236}">
                <a16:creationId xmlns:a16="http://schemas.microsoft.com/office/drawing/2014/main" id="{C3882695-1433-4D41-A3FF-AE2316D24C60}"/>
              </a:ext>
            </a:extLst>
          </p:cNvPr>
          <p:cNvSpPr txBox="1"/>
          <p:nvPr/>
        </p:nvSpPr>
        <p:spPr>
          <a:xfrm>
            <a:off x="98474" y="971454"/>
            <a:ext cx="6895143" cy="2176301"/>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marL="742950" lvl="1" indent="-285750">
              <a:lnSpc>
                <a:spcPct val="150000"/>
              </a:lnSpc>
              <a:buFont typeface="Arial" panose="020B0604020202020204" pitchFamily="34" charset="0"/>
              <a:buChar char="•"/>
            </a:pPr>
            <a:r>
              <a:rPr lang="en-IN" sz="1600" b="1" dirty="0">
                <a:effectLst/>
                <a:latin typeface="Calibri(body)"/>
                <a:ea typeface="Franklin Gothic Book" panose="020B0503020102020204" pitchFamily="34" charset="0"/>
                <a:cs typeface="Franklin Gothic Book" panose="020B0503020102020204" pitchFamily="34" charset="0"/>
              </a:rPr>
              <a:t>The project aims to incorporate state-of-the-art technique for image object detection with the goal of achieving high accuracy with a real-time performance.</a:t>
            </a:r>
          </a:p>
          <a:p>
            <a:pPr marL="742950" lvl="1" indent="-285750">
              <a:lnSpc>
                <a:spcPct val="150000"/>
              </a:lnSpc>
              <a:buFont typeface="Arial" panose="020B0604020202020204" pitchFamily="34" charset="0"/>
              <a:buChar char="•"/>
            </a:pPr>
            <a:r>
              <a:rPr lang="en-IN" sz="1600" b="1" dirty="0">
                <a:effectLst/>
                <a:latin typeface="Franklin Gothic Book" panose="020B0503020102020204" pitchFamily="34" charset="0"/>
                <a:ea typeface="Franklin Gothic Book" panose="020B0503020102020204" pitchFamily="34" charset="0"/>
                <a:cs typeface="Franklin Gothic Book" panose="020B0503020102020204" pitchFamily="34" charset="0"/>
              </a:rPr>
              <a:t>In this project, we have used machine learning with Matplotlib, SciPy, OpenCV and SSD (Single Shot Detector) in deep learning based approach to solve the problem of object detection.</a:t>
            </a:r>
            <a:endParaRPr lang="en-IN" sz="1600" b="1" dirty="0">
              <a:effectLst/>
              <a:latin typeface="Calibri(body)"/>
              <a:ea typeface="Franklin Gothic Book" panose="020B0503020102020204" pitchFamily="34" charset="0"/>
              <a:cs typeface="Franklin Gothic Book" panose="020B0503020102020204" pitchFamily="34" charset="0"/>
            </a:endParaRPr>
          </a:p>
        </p:txBody>
      </p:sp>
      <p:sp>
        <p:nvSpPr>
          <p:cNvPr id="8" name="Arrow: Down 7">
            <a:extLst>
              <a:ext uri="{FF2B5EF4-FFF2-40B4-BE49-F238E27FC236}">
                <a16:creationId xmlns:a16="http://schemas.microsoft.com/office/drawing/2014/main" id="{2706D8F6-A39D-4D48-A8A2-455748ED2CE9}"/>
              </a:ext>
            </a:extLst>
          </p:cNvPr>
          <p:cNvSpPr/>
          <p:nvPr/>
        </p:nvSpPr>
        <p:spPr>
          <a:xfrm>
            <a:off x="3349097" y="3172265"/>
            <a:ext cx="393895" cy="771182"/>
          </a:xfrm>
          <a:prstGeom prst="downArrow">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5">
            <a:extLst>
              <a:ext uri="{FF2B5EF4-FFF2-40B4-BE49-F238E27FC236}">
                <a16:creationId xmlns:a16="http://schemas.microsoft.com/office/drawing/2014/main" id="{6474E905-0D3D-4BDB-ADA3-1C7312AD650E}"/>
              </a:ext>
            </a:extLst>
          </p:cNvPr>
          <p:cNvSpPr txBox="1"/>
          <p:nvPr/>
        </p:nvSpPr>
        <p:spPr>
          <a:xfrm>
            <a:off x="123874" y="3904457"/>
            <a:ext cx="6895143" cy="2916439"/>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marL="742950" lvl="1" indent="-285750">
              <a:lnSpc>
                <a:spcPct val="150000"/>
              </a:lnSpc>
              <a:buFont typeface="Arial" panose="020B0604020202020204" pitchFamily="34" charset="0"/>
              <a:buChar char="•"/>
            </a:pPr>
            <a:r>
              <a:rPr lang="en-US" sz="1600" b="1" dirty="0"/>
              <a:t>The network is trained on the sample dataset taken for ten (10) images captured from the Camera at different distances.</a:t>
            </a:r>
          </a:p>
          <a:p>
            <a:pPr marL="742950" lvl="1" indent="-285750">
              <a:lnSpc>
                <a:spcPct val="150000"/>
              </a:lnSpc>
              <a:buFont typeface="Arial" panose="020B0604020202020204" pitchFamily="34" charset="0"/>
              <a:buChar char="•"/>
            </a:pPr>
            <a:r>
              <a:rPr lang="en-US" sz="1600" b="1" dirty="0"/>
              <a:t>The first step is image input. The next steps involve the application of image processing techniques and extraction of the object. Using machine learning algorithm, image recognition takes place and Bounding box is created. Finally, a description of the object is obtained as ‘clock’ and calculate distance from camera.</a:t>
            </a:r>
          </a:p>
          <a:p>
            <a:pPr lvl="1">
              <a:lnSpc>
                <a:spcPct val="150000"/>
              </a:lnSpc>
            </a:pPr>
            <a:endParaRPr lang="en-US"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descr="A picture containing white&#10;&#10;Description automatically generated">
            <a:extLst>
              <a:ext uri="{FF2B5EF4-FFF2-40B4-BE49-F238E27FC236}">
                <a16:creationId xmlns:a16="http://schemas.microsoft.com/office/drawing/2014/main" id="{12821A2C-0A34-4C04-93CD-5D0FA1D9B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482" y="730154"/>
            <a:ext cx="4995518" cy="6127846"/>
          </a:xfrm>
          <a:prstGeom prst="rect">
            <a:avLst/>
          </a:prstGeom>
        </p:spPr>
      </p:pic>
      <p:sp>
        <p:nvSpPr>
          <p:cNvPr id="9" name="Rectangle 8">
            <a:extLst>
              <a:ext uri="{FF2B5EF4-FFF2-40B4-BE49-F238E27FC236}">
                <a16:creationId xmlns:a16="http://schemas.microsoft.com/office/drawing/2014/main" id="{3E5DBDB4-7DFD-2D76-7DCE-597201BC75C7}"/>
              </a:ext>
            </a:extLst>
          </p:cNvPr>
          <p:cNvSpPr/>
          <p:nvPr/>
        </p:nvSpPr>
        <p:spPr>
          <a:xfrm>
            <a:off x="0" y="0"/>
            <a:ext cx="12192000" cy="8839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INTRODUCTION</a:t>
            </a:r>
            <a:endParaRPr lang="en-IN" sz="3200" dirty="0"/>
          </a:p>
        </p:txBody>
      </p:sp>
    </p:spTree>
    <p:extLst>
      <p:ext uri="{BB962C8B-B14F-4D97-AF65-F5344CB8AC3E}">
        <p14:creationId xmlns:p14="http://schemas.microsoft.com/office/powerpoint/2010/main" val="2932092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F32D159-A629-11DB-6033-C19EDC737839}"/>
              </a:ext>
            </a:extLst>
          </p:cNvPr>
          <p:cNvGraphicFramePr/>
          <p:nvPr>
            <p:extLst>
              <p:ext uri="{D42A27DB-BD31-4B8C-83A1-F6EECF244321}">
                <p14:modId xmlns:p14="http://schemas.microsoft.com/office/powerpoint/2010/main" val="3150351784"/>
              </p:ext>
            </p:extLst>
          </p:nvPr>
        </p:nvGraphicFramePr>
        <p:xfrm>
          <a:off x="50800" y="905634"/>
          <a:ext cx="8128000" cy="5901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51434A7D-C8FB-F03C-7EA5-F1120CF00699}"/>
              </a:ext>
            </a:extLst>
          </p:cNvPr>
          <p:cNvSpPr/>
          <p:nvPr/>
        </p:nvSpPr>
        <p:spPr>
          <a:xfrm>
            <a:off x="0" y="0"/>
            <a:ext cx="12192000" cy="8839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APPROACH</a:t>
            </a:r>
            <a:endParaRPr lang="en-IN" sz="3200" dirty="0"/>
          </a:p>
        </p:txBody>
      </p:sp>
      <p:pic>
        <p:nvPicPr>
          <p:cNvPr id="5" name="Picture 4" descr="Graphical user interface&#10;&#10;Description automatically generated">
            <a:extLst>
              <a:ext uri="{FF2B5EF4-FFF2-40B4-BE49-F238E27FC236}">
                <a16:creationId xmlns:a16="http://schemas.microsoft.com/office/drawing/2014/main" id="{58BF31E5-EF24-F22D-FE20-B15FE69C7C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49920" y="883920"/>
            <a:ext cx="3942080" cy="5974080"/>
          </a:xfrm>
          <a:prstGeom prst="rect">
            <a:avLst/>
          </a:prstGeom>
        </p:spPr>
      </p:pic>
    </p:spTree>
    <p:extLst>
      <p:ext uri="{BB962C8B-B14F-4D97-AF65-F5344CB8AC3E}">
        <p14:creationId xmlns:p14="http://schemas.microsoft.com/office/powerpoint/2010/main" val="998276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29D33E9B-FB63-4B07-AD9E-831312D288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0663"/>
            <a:ext cx="12192000" cy="3838806"/>
          </a:xfrm>
          <a:prstGeom prst="rect">
            <a:avLst/>
          </a:prstGeom>
        </p:spPr>
      </p:pic>
      <p:graphicFrame>
        <p:nvGraphicFramePr>
          <p:cNvPr id="12" name="Object 11" hidden="1">
            <a:extLst>
              <a:ext uri="{FF2B5EF4-FFF2-40B4-BE49-F238E27FC236}">
                <a16:creationId xmlns:a16="http://schemas.microsoft.com/office/drawing/2014/main" id="{4D1EB9B9-312D-4CA2-AF2B-7643009E93EE}"/>
              </a:ext>
            </a:extLst>
          </p:cNvPr>
          <p:cNvGraphicFramePr>
            <a:graphicFrameLocks noChangeAspect="1"/>
          </p:cNvGraphicFramePr>
          <p:nvPr>
            <p:custDataLst>
              <p:tags r:id="rId2"/>
            </p:custDataLst>
            <p:extLst>
              <p:ext uri="{D42A27DB-BD31-4B8C-83A1-F6EECF244321}">
                <p14:modId xmlns:p14="http://schemas.microsoft.com/office/powerpoint/2010/main" val="9177790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25" name="think-cell Slide" r:id="rId6" imgW="383" imgH="384" progId="TCLayout.ActiveDocument.1">
                  <p:embed/>
                </p:oleObj>
              </mc:Choice>
              <mc:Fallback>
                <p:oleObj name="think-cell Slide" r:id="rId6" imgW="383"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02056390-DF49-41DA-9232-9453850C849F}"/>
              </a:ext>
            </a:extLst>
          </p:cNvPr>
          <p:cNvSpPr/>
          <p:nvPr/>
        </p:nvSpPr>
        <p:spPr>
          <a:xfrm>
            <a:off x="4271313" y="5223814"/>
            <a:ext cx="807114" cy="807114"/>
          </a:xfrm>
          <a:prstGeom prst="rect">
            <a:avLst/>
          </a:prstGeom>
          <a:solidFill>
            <a:srgbClr val="D6AF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latin typeface="Georgia" panose="02040502050405020303" pitchFamily="18" charset="0"/>
            </a:endParaRPr>
          </a:p>
        </p:txBody>
      </p:sp>
      <p:sp>
        <p:nvSpPr>
          <p:cNvPr id="18" name="Rectangle 17">
            <a:extLst>
              <a:ext uri="{FF2B5EF4-FFF2-40B4-BE49-F238E27FC236}">
                <a16:creationId xmlns:a16="http://schemas.microsoft.com/office/drawing/2014/main" id="{EC1B7527-3287-4B2A-AFCD-65B9E9C6D4BB}"/>
              </a:ext>
            </a:extLst>
          </p:cNvPr>
          <p:cNvSpPr/>
          <p:nvPr/>
        </p:nvSpPr>
        <p:spPr>
          <a:xfrm>
            <a:off x="8020353" y="5223814"/>
            <a:ext cx="807114" cy="807114"/>
          </a:xfrm>
          <a:prstGeom prst="rect">
            <a:avLst/>
          </a:prstGeom>
          <a:solidFill>
            <a:srgbClr val="D6AF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latin typeface="Georgia" panose="02040502050405020303" pitchFamily="18" charset="0"/>
            </a:endParaRPr>
          </a:p>
        </p:txBody>
      </p:sp>
      <p:sp>
        <p:nvSpPr>
          <p:cNvPr id="16" name="Rectangle 15">
            <a:extLst>
              <a:ext uri="{FF2B5EF4-FFF2-40B4-BE49-F238E27FC236}">
                <a16:creationId xmlns:a16="http://schemas.microsoft.com/office/drawing/2014/main" id="{FB78A6BB-C3DF-47FB-A5CB-6976FB657899}"/>
              </a:ext>
            </a:extLst>
          </p:cNvPr>
          <p:cNvSpPr/>
          <p:nvPr/>
        </p:nvSpPr>
        <p:spPr>
          <a:xfrm>
            <a:off x="446073" y="5223814"/>
            <a:ext cx="807114" cy="807114"/>
          </a:xfrm>
          <a:prstGeom prst="rect">
            <a:avLst/>
          </a:prstGeom>
          <a:solidFill>
            <a:srgbClr val="D6AF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latin typeface="Georgia" panose="02040502050405020303" pitchFamily="18" charset="0"/>
            </a:endParaRPr>
          </a:p>
        </p:txBody>
      </p:sp>
      <p:sp>
        <p:nvSpPr>
          <p:cNvPr id="30" name="Rectangle 29">
            <a:extLst>
              <a:ext uri="{FF2B5EF4-FFF2-40B4-BE49-F238E27FC236}">
                <a16:creationId xmlns:a16="http://schemas.microsoft.com/office/drawing/2014/main" id="{ABF1276F-2B69-4616-A842-997F1C613B37}"/>
              </a:ext>
            </a:extLst>
          </p:cNvPr>
          <p:cNvSpPr/>
          <p:nvPr/>
        </p:nvSpPr>
        <p:spPr>
          <a:xfrm>
            <a:off x="827558" y="4144015"/>
            <a:ext cx="2971793" cy="375937"/>
          </a:xfrm>
          <a:prstGeom prst="rect">
            <a:avLst/>
          </a:prstGeom>
        </p:spPr>
        <p:txBody>
          <a:bodyPr wrap="square" lIns="0" tIns="0" rIns="0" bIns="0">
            <a:spAutoFit/>
          </a:bodyPr>
          <a:lstStyle/>
          <a:p>
            <a:pPr lvl="0">
              <a:lnSpc>
                <a:spcPct val="110000"/>
              </a:lnSpc>
            </a:pPr>
            <a:r>
              <a:rPr lang="en-US" sz="2400" b="1" dirty="0">
                <a:solidFill>
                  <a:schemeClr val="bg1"/>
                </a:solidFill>
                <a:latin typeface="Georgia" panose="02040502050405020303" pitchFamily="18" charset="0"/>
              </a:rPr>
              <a:t>Lorem ipsum</a:t>
            </a:r>
            <a:endParaRPr lang="en-ID" sz="2400" b="1" dirty="0">
              <a:solidFill>
                <a:schemeClr val="bg1"/>
              </a:solidFill>
              <a:latin typeface="Georgia" panose="02040502050405020303" pitchFamily="18" charset="0"/>
              <a:cs typeface="Calibri Light" panose="020F0302020204030204" pitchFamily="34" charset="0"/>
            </a:endParaRPr>
          </a:p>
        </p:txBody>
      </p:sp>
      <p:sp>
        <p:nvSpPr>
          <p:cNvPr id="42" name="Rectangle 41">
            <a:extLst>
              <a:ext uri="{FF2B5EF4-FFF2-40B4-BE49-F238E27FC236}">
                <a16:creationId xmlns:a16="http://schemas.microsoft.com/office/drawing/2014/main" id="{92DCAAE2-AFEA-45A0-830F-18432FAF4CC9}"/>
              </a:ext>
            </a:extLst>
          </p:cNvPr>
          <p:cNvSpPr/>
          <p:nvPr/>
        </p:nvSpPr>
        <p:spPr>
          <a:xfrm>
            <a:off x="8409458" y="4144015"/>
            <a:ext cx="2971793" cy="375937"/>
          </a:xfrm>
          <a:prstGeom prst="rect">
            <a:avLst/>
          </a:prstGeom>
        </p:spPr>
        <p:txBody>
          <a:bodyPr wrap="square" lIns="0" tIns="0" rIns="0" bIns="0">
            <a:spAutoFit/>
          </a:bodyPr>
          <a:lstStyle/>
          <a:p>
            <a:pPr lvl="0">
              <a:lnSpc>
                <a:spcPct val="110000"/>
              </a:lnSpc>
            </a:pPr>
            <a:r>
              <a:rPr lang="en-US" sz="2400" b="1" dirty="0">
                <a:solidFill>
                  <a:schemeClr val="bg1"/>
                </a:solidFill>
                <a:latin typeface="Georgia" panose="02040502050405020303" pitchFamily="18" charset="0"/>
              </a:rPr>
              <a:t>Lorem ipsum</a:t>
            </a:r>
            <a:endParaRPr lang="en-ID" sz="2400" b="1" dirty="0">
              <a:solidFill>
                <a:schemeClr val="bg1"/>
              </a:solidFill>
              <a:latin typeface="Georgia" panose="02040502050405020303" pitchFamily="18" charset="0"/>
              <a:cs typeface="Calibri Light" panose="020F0302020204030204" pitchFamily="34" charset="0"/>
            </a:endParaRPr>
          </a:p>
        </p:txBody>
      </p:sp>
      <p:sp>
        <p:nvSpPr>
          <p:cNvPr id="25" name="Rectangle 24">
            <a:extLst>
              <a:ext uri="{FF2B5EF4-FFF2-40B4-BE49-F238E27FC236}">
                <a16:creationId xmlns:a16="http://schemas.microsoft.com/office/drawing/2014/main" id="{BA948983-C87B-4160-9FF1-27CEE1BDDC9D}"/>
              </a:ext>
            </a:extLst>
          </p:cNvPr>
          <p:cNvSpPr/>
          <p:nvPr/>
        </p:nvSpPr>
        <p:spPr>
          <a:xfrm>
            <a:off x="665705" y="1659834"/>
            <a:ext cx="3496750" cy="42055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Calibri(body)"/>
                <a:cs typeface="Times New Roman" panose="02020603050405020304" pitchFamily="18" charset="0"/>
              </a:rPr>
              <a:t>Ecommerce software solution: </a:t>
            </a:r>
            <a:r>
              <a:rPr lang="en-US" sz="1400" b="0" i="0" dirty="0">
                <a:solidFill>
                  <a:schemeClr val="bg1"/>
                </a:solidFill>
                <a:effectLst/>
                <a:latin typeface="Poppins" panose="00000500000000000000" pitchFamily="2" charset="0"/>
              </a:rPr>
              <a:t>The most useful application of object recognition software in ecommerce is the image search facility. Alongside voice search, uploading product images to get similar recommendations are the hottest trend in the ecommerce segment.</a:t>
            </a:r>
          </a:p>
          <a:p>
            <a:r>
              <a:rPr lang="en-US" sz="1400" b="1" dirty="0">
                <a:solidFill>
                  <a:schemeClr val="bg1"/>
                </a:solidFill>
                <a:latin typeface="Poppins" panose="00000500000000000000" pitchFamily="2" charset="0"/>
              </a:rPr>
              <a:t>Health Care Software Solution</a:t>
            </a:r>
            <a:r>
              <a:rPr lang="en-US" sz="1400" b="0" i="0" dirty="0">
                <a:solidFill>
                  <a:schemeClr val="bg1"/>
                </a:solidFill>
                <a:effectLst/>
                <a:latin typeface="Poppins" panose="00000500000000000000" pitchFamily="2" charset="0"/>
              </a:rPr>
              <a:t> : </a:t>
            </a:r>
          </a:p>
          <a:p>
            <a:r>
              <a:rPr lang="en-US" sz="1400" dirty="0">
                <a:solidFill>
                  <a:schemeClr val="bg1"/>
                </a:solidFill>
                <a:latin typeface="Poppins" panose="00000500000000000000" pitchFamily="2" charset="0"/>
              </a:rPr>
              <a:t>Health care is using </a:t>
            </a:r>
            <a:r>
              <a:rPr lang="en-US" sz="1400" b="0" i="0" dirty="0">
                <a:solidFill>
                  <a:schemeClr val="bg1"/>
                </a:solidFill>
                <a:effectLst/>
                <a:latin typeface="Poppins" panose="00000500000000000000" pitchFamily="2" charset="0"/>
              </a:rPr>
              <a:t>object detection tools to detect symptoms of various diseases at an early stage. By scanning X-rays, CT scans and MRI reports of patients, disease identification and prevention at an early stage is possible. </a:t>
            </a:r>
            <a:endParaRPr lang="en-IN" sz="1400" b="1" dirty="0">
              <a:solidFill>
                <a:schemeClr val="bg1"/>
              </a:solidFill>
              <a:latin typeface="Calibri(body)"/>
              <a:cs typeface="Times New Roman" panose="02020603050405020304" pitchFamily="18" charset="0"/>
            </a:endParaRPr>
          </a:p>
        </p:txBody>
      </p:sp>
      <p:sp>
        <p:nvSpPr>
          <p:cNvPr id="32" name="Rectangle 31">
            <a:extLst>
              <a:ext uri="{FF2B5EF4-FFF2-40B4-BE49-F238E27FC236}">
                <a16:creationId xmlns:a16="http://schemas.microsoft.com/office/drawing/2014/main" id="{2C025377-AB6F-4597-9BDC-3B1AA1B6A35A}"/>
              </a:ext>
            </a:extLst>
          </p:cNvPr>
          <p:cNvSpPr/>
          <p:nvPr/>
        </p:nvSpPr>
        <p:spPr>
          <a:xfrm>
            <a:off x="4430346" y="1705377"/>
            <a:ext cx="3496749" cy="42055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effectLst/>
                <a:latin typeface="Bahnschrift SemiLight SemiConde" panose="020B0502040204020203" pitchFamily="34" charset="0"/>
                <a:ea typeface="Calibri" panose="020F0502020204030204" pitchFamily="34" charset="0"/>
                <a:cs typeface="Times New Roman" panose="02020603050405020304" pitchFamily="18" charset="0"/>
              </a:rPr>
              <a:t>Next, we have distance measurement of the object from the camera. So, what can be the use the case of this so we all know we use manual distance measurement tools to measure the distance of one object from another object but by this model we can eradicate the use of this manual measurement and we can do this distance measurement digitally.</a:t>
            </a:r>
            <a:endParaRPr lang="en-IN" sz="2000" dirty="0">
              <a:solidFill>
                <a:schemeClr val="bg1"/>
              </a:solidFill>
              <a:effectLst/>
              <a:latin typeface="Bahnschrift SemiLight SemiConde" panose="020B0502040204020203" pitchFamily="34" charset="0"/>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7B017D2B-DA73-4D7D-8F29-34438BE009F8}"/>
              </a:ext>
            </a:extLst>
          </p:cNvPr>
          <p:cNvSpPr/>
          <p:nvPr/>
        </p:nvSpPr>
        <p:spPr>
          <a:xfrm>
            <a:off x="8183856" y="1716217"/>
            <a:ext cx="3501187" cy="420553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Next, we have real time distance measurement so the use case of this can be in traffic monitoring. We have huge problem of over speeding and because of that we can see lot of accidents. So, the model which we have built is the prototype by which we can also calculate the speed of the moving objects by which we can control this over </a:t>
            </a:r>
            <a:r>
              <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speeding problem. </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itle 1">
            <a:extLst>
              <a:ext uri="{FF2B5EF4-FFF2-40B4-BE49-F238E27FC236}">
                <a16:creationId xmlns:a16="http://schemas.microsoft.com/office/drawing/2014/main" id="{1C3BD633-1706-4F04-96D8-E19A96798161}"/>
              </a:ext>
            </a:extLst>
          </p:cNvPr>
          <p:cNvSpPr txBox="1">
            <a:spLocks/>
          </p:cNvSpPr>
          <p:nvPr/>
        </p:nvSpPr>
        <p:spPr>
          <a:xfrm>
            <a:off x="31934" y="-19824"/>
            <a:ext cx="12160065" cy="84689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br>
              <a:rPr lang="en-US" dirty="0"/>
            </a:br>
            <a:br>
              <a:rPr lang="en-US" dirty="0"/>
            </a:br>
            <a:r>
              <a:rPr lang="en-US" dirty="0"/>
              <a:t>BUSINESS USE CASE</a:t>
            </a:r>
            <a:br>
              <a:rPr lang="en-US" dirty="0"/>
            </a:br>
            <a:br>
              <a:rPr lang="en-IN" dirty="0"/>
            </a:br>
            <a:r>
              <a:rPr lang="en-US" dirty="0"/>
              <a:t> </a:t>
            </a:r>
          </a:p>
        </p:txBody>
      </p:sp>
    </p:spTree>
    <p:extLst>
      <p:ext uri="{BB962C8B-B14F-4D97-AF65-F5344CB8AC3E}">
        <p14:creationId xmlns:p14="http://schemas.microsoft.com/office/powerpoint/2010/main" val="113734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A5B5E6-9E84-0E98-6F3C-63C82AC7E18A}"/>
              </a:ext>
            </a:extLst>
          </p:cNvPr>
          <p:cNvSpPr/>
          <p:nvPr/>
        </p:nvSpPr>
        <p:spPr>
          <a:xfrm>
            <a:off x="8029244" y="5985158"/>
            <a:ext cx="807114" cy="807114"/>
          </a:xfrm>
          <a:prstGeom prst="rect">
            <a:avLst/>
          </a:prstGeom>
          <a:solidFill>
            <a:srgbClr val="D6AF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latin typeface="Georgia" panose="02040502050405020303" pitchFamily="18" charset="0"/>
            </a:endParaRPr>
          </a:p>
        </p:txBody>
      </p:sp>
      <p:graphicFrame>
        <p:nvGraphicFramePr>
          <p:cNvPr id="12" name="Object 11" hidden="1">
            <a:extLst>
              <a:ext uri="{FF2B5EF4-FFF2-40B4-BE49-F238E27FC236}">
                <a16:creationId xmlns:a16="http://schemas.microsoft.com/office/drawing/2014/main" id="{4D1EB9B9-312D-4CA2-AF2B-7643009E93E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73" name="think-cell Slide" r:id="rId5" imgW="383" imgH="384" progId="TCLayout.ActiveDocument.1">
                  <p:embed/>
                </p:oleObj>
              </mc:Choice>
              <mc:Fallback>
                <p:oleObj name="think-cell Slide" r:id="rId5" imgW="383" imgH="384" progId="TCLayout.ActiveDocument.1">
                  <p:embed/>
                  <p:pic>
                    <p:nvPicPr>
                      <p:cNvPr id="12" name="Object 11" hidden="1">
                        <a:extLst>
                          <a:ext uri="{FF2B5EF4-FFF2-40B4-BE49-F238E27FC236}">
                            <a16:creationId xmlns:a16="http://schemas.microsoft.com/office/drawing/2014/main" id="{4D1EB9B9-312D-4CA2-AF2B-7643009E93E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0" name="Rectangle 29">
            <a:extLst>
              <a:ext uri="{FF2B5EF4-FFF2-40B4-BE49-F238E27FC236}">
                <a16:creationId xmlns:a16="http://schemas.microsoft.com/office/drawing/2014/main" id="{ABF1276F-2B69-4616-A842-997F1C613B37}"/>
              </a:ext>
            </a:extLst>
          </p:cNvPr>
          <p:cNvSpPr/>
          <p:nvPr/>
        </p:nvSpPr>
        <p:spPr>
          <a:xfrm>
            <a:off x="167158" y="3429000"/>
            <a:ext cx="10825962" cy="2646878"/>
          </a:xfrm>
          <a:prstGeom prst="rect">
            <a:avLst/>
          </a:prstGeom>
        </p:spPr>
        <p:txBody>
          <a:bodyPr wrap="square" lIns="0" tIns="0" rIns="0" bIns="0">
            <a:spAutoFit/>
          </a:bodyPr>
          <a:lstStyle/>
          <a:p>
            <a:pPr algn="just"/>
            <a:r>
              <a:rPr lang="en-IN" sz="2800" b="1" dirty="0"/>
              <a:t>Python Libraries - 	 </a:t>
            </a:r>
          </a:p>
          <a:p>
            <a:pPr marL="342900" indent="-342900" algn="just">
              <a:buFont typeface="Arial" panose="020B0604020202020204" pitchFamily="34" charset="0"/>
              <a:buChar char="•"/>
            </a:pPr>
            <a:r>
              <a:rPr lang="en-IN" sz="2400" b="1" dirty="0">
                <a:latin typeface="Franklin Gothic Book" panose="020B0503020102020204" pitchFamily="34" charset="0"/>
              </a:rPr>
              <a:t>Matplotlib</a:t>
            </a:r>
          </a:p>
          <a:p>
            <a:pPr marL="342900" indent="-342900" algn="just">
              <a:buFont typeface="Arial" panose="020B0604020202020204" pitchFamily="34" charset="0"/>
              <a:buChar char="•"/>
            </a:pPr>
            <a:r>
              <a:rPr lang="en-IN" sz="2400" b="1" dirty="0">
                <a:latin typeface="Franklin Gothic Book" panose="020B0503020102020204" pitchFamily="34" charset="0"/>
              </a:rPr>
              <a:t>NumPy</a:t>
            </a:r>
          </a:p>
          <a:p>
            <a:pPr marL="342900" indent="-342900" algn="just">
              <a:buFont typeface="Arial" panose="020B0604020202020204" pitchFamily="34" charset="0"/>
              <a:buChar char="•"/>
            </a:pPr>
            <a:r>
              <a:rPr lang="en-IN" sz="2400" b="1" dirty="0">
                <a:latin typeface="Franklin Gothic Book" panose="020B0503020102020204" pitchFamily="34" charset="0"/>
              </a:rPr>
              <a:t>Pandas</a:t>
            </a:r>
          </a:p>
          <a:p>
            <a:pPr marL="342900" indent="-342900" algn="just">
              <a:buFont typeface="Arial" panose="020B0604020202020204" pitchFamily="34" charset="0"/>
              <a:buChar char="•"/>
            </a:pPr>
            <a:r>
              <a:rPr lang="en-IN" sz="2400" b="1" dirty="0">
                <a:latin typeface="Franklin Gothic Book" panose="020B0503020102020204" pitchFamily="34" charset="0"/>
              </a:rPr>
              <a:t>OpenCV</a:t>
            </a:r>
          </a:p>
          <a:p>
            <a:pPr marL="342900" indent="-342900" algn="just">
              <a:buFont typeface="Arial" panose="020B0604020202020204" pitchFamily="34" charset="0"/>
              <a:buChar char="•"/>
            </a:pPr>
            <a:r>
              <a:rPr lang="en-IN" sz="2400" b="1" dirty="0">
                <a:latin typeface="Franklin Gothic Book" panose="020B0503020102020204" pitchFamily="34" charset="0"/>
              </a:rPr>
              <a:t>SciPy</a:t>
            </a:r>
          </a:p>
          <a:p>
            <a:pPr marL="342900" indent="-342900" algn="just">
              <a:buFont typeface="Arial" panose="020B0604020202020204" pitchFamily="34" charset="0"/>
              <a:buChar char="•"/>
            </a:pPr>
            <a:r>
              <a:rPr lang="en-IN" sz="2400" b="1" dirty="0">
                <a:latin typeface="Franklin Gothic Book" panose="020B0503020102020204" pitchFamily="34" charset="0"/>
              </a:rPr>
              <a:t>Pydash – Integrated lightweight web-based front end</a:t>
            </a:r>
          </a:p>
        </p:txBody>
      </p:sp>
      <p:sp>
        <p:nvSpPr>
          <p:cNvPr id="34" name="Title 1">
            <a:extLst>
              <a:ext uri="{FF2B5EF4-FFF2-40B4-BE49-F238E27FC236}">
                <a16:creationId xmlns:a16="http://schemas.microsoft.com/office/drawing/2014/main" id="{388071E6-0735-495D-3F19-F2DE8DF0E653}"/>
              </a:ext>
            </a:extLst>
          </p:cNvPr>
          <p:cNvSpPr txBox="1">
            <a:spLocks/>
          </p:cNvSpPr>
          <p:nvPr/>
        </p:nvSpPr>
        <p:spPr>
          <a:xfrm>
            <a:off x="31935" y="-40144"/>
            <a:ext cx="12160065" cy="84689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MODEL AND LIBRARIES </a:t>
            </a:r>
          </a:p>
        </p:txBody>
      </p:sp>
      <p:sp>
        <p:nvSpPr>
          <p:cNvPr id="35" name="TextBox 34">
            <a:extLst>
              <a:ext uri="{FF2B5EF4-FFF2-40B4-BE49-F238E27FC236}">
                <a16:creationId xmlns:a16="http://schemas.microsoft.com/office/drawing/2014/main" id="{361BEDF0-517E-F771-FD13-4881AB371925}"/>
              </a:ext>
            </a:extLst>
          </p:cNvPr>
          <p:cNvSpPr txBox="1"/>
          <p:nvPr/>
        </p:nvSpPr>
        <p:spPr>
          <a:xfrm>
            <a:off x="167158" y="796435"/>
            <a:ext cx="7899882" cy="2000548"/>
          </a:xfrm>
          <a:prstGeom prst="rect">
            <a:avLst/>
          </a:prstGeom>
          <a:noFill/>
        </p:spPr>
        <p:txBody>
          <a:bodyPr wrap="square">
            <a:spAutoFit/>
          </a:bodyPr>
          <a:lstStyle/>
          <a:p>
            <a:pPr algn="just"/>
            <a:r>
              <a:rPr lang="en-US" sz="2800" b="1" dirty="0"/>
              <a:t>Model Applied -  </a:t>
            </a:r>
          </a:p>
          <a:p>
            <a:pPr algn="just"/>
            <a:endParaRPr lang="en-US" sz="2400" b="1" dirty="0">
              <a:latin typeface="Franklin Gothic Book" panose="020B0503020102020204" pitchFamily="34" charset="0"/>
            </a:endParaRPr>
          </a:p>
          <a:p>
            <a:pPr marL="342900" indent="-342900" algn="just">
              <a:buFont typeface="Arial" panose="020B0604020202020204" pitchFamily="34" charset="0"/>
              <a:buChar char="•"/>
            </a:pPr>
            <a:r>
              <a:rPr lang="en-US" sz="2400" b="1" dirty="0">
                <a:latin typeface="Franklin Gothic Book" panose="020B0503020102020204" pitchFamily="34" charset="0"/>
              </a:rPr>
              <a:t>SSD Model</a:t>
            </a:r>
          </a:p>
          <a:p>
            <a:pPr marL="342900" indent="-342900" algn="just">
              <a:buFont typeface="Arial" panose="020B0604020202020204" pitchFamily="34" charset="0"/>
              <a:buChar char="•"/>
            </a:pPr>
            <a:r>
              <a:rPr lang="en-IN" sz="2400" b="1" dirty="0">
                <a:latin typeface="Franklin Gothic Book" panose="020B0503020102020204" pitchFamily="34" charset="0"/>
              </a:rPr>
              <a:t>Coco file – Most popular large scale labelled image dataset</a:t>
            </a:r>
          </a:p>
        </p:txBody>
      </p:sp>
      <p:pic>
        <p:nvPicPr>
          <p:cNvPr id="6" name="Picture 5">
            <a:extLst>
              <a:ext uri="{FF2B5EF4-FFF2-40B4-BE49-F238E27FC236}">
                <a16:creationId xmlns:a16="http://schemas.microsoft.com/office/drawing/2014/main" id="{563133BC-6C76-AE08-FB39-A08EAF1EEE0B}"/>
              </a:ext>
            </a:extLst>
          </p:cNvPr>
          <p:cNvPicPr>
            <a:picLocks noChangeAspect="1"/>
          </p:cNvPicPr>
          <p:nvPr/>
        </p:nvPicPr>
        <p:blipFill>
          <a:blip r:embed="rId7"/>
          <a:stretch>
            <a:fillRect/>
          </a:stretch>
        </p:blipFill>
        <p:spPr>
          <a:xfrm>
            <a:off x="8432800" y="773390"/>
            <a:ext cx="3759199" cy="6054130"/>
          </a:xfrm>
          <a:prstGeom prst="rect">
            <a:avLst/>
          </a:prstGeom>
        </p:spPr>
      </p:pic>
    </p:spTree>
    <p:extLst>
      <p:ext uri="{BB962C8B-B14F-4D97-AF65-F5344CB8AC3E}">
        <p14:creationId xmlns:p14="http://schemas.microsoft.com/office/powerpoint/2010/main" val="393353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29D33E9B-FB63-4B07-AD9E-831312D288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0663"/>
            <a:ext cx="12192000" cy="3838806"/>
          </a:xfrm>
          <a:prstGeom prst="rect">
            <a:avLst/>
          </a:prstGeom>
        </p:spPr>
      </p:pic>
      <p:graphicFrame>
        <p:nvGraphicFramePr>
          <p:cNvPr id="12" name="Object 11" hidden="1">
            <a:extLst>
              <a:ext uri="{FF2B5EF4-FFF2-40B4-BE49-F238E27FC236}">
                <a16:creationId xmlns:a16="http://schemas.microsoft.com/office/drawing/2014/main" id="{4D1EB9B9-312D-4CA2-AF2B-7643009E93E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89" name="think-cell Slide" r:id="rId6" imgW="383" imgH="384" progId="TCLayout.ActiveDocument.1">
                  <p:embed/>
                </p:oleObj>
              </mc:Choice>
              <mc:Fallback>
                <p:oleObj name="think-cell Slide" r:id="rId6" imgW="383" imgH="384" progId="TCLayout.ActiveDocument.1">
                  <p:embed/>
                  <p:pic>
                    <p:nvPicPr>
                      <p:cNvPr id="12" name="Object 11" hidden="1">
                        <a:extLst>
                          <a:ext uri="{FF2B5EF4-FFF2-40B4-BE49-F238E27FC236}">
                            <a16:creationId xmlns:a16="http://schemas.microsoft.com/office/drawing/2014/main" id="{4D1EB9B9-312D-4CA2-AF2B-7643009E93E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02056390-DF49-41DA-9232-9453850C849F}"/>
              </a:ext>
            </a:extLst>
          </p:cNvPr>
          <p:cNvSpPr/>
          <p:nvPr/>
        </p:nvSpPr>
        <p:spPr>
          <a:xfrm>
            <a:off x="4271313" y="5223814"/>
            <a:ext cx="807114" cy="807114"/>
          </a:xfrm>
          <a:prstGeom prst="rect">
            <a:avLst/>
          </a:prstGeom>
          <a:solidFill>
            <a:srgbClr val="D6AF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latin typeface="Georgia" panose="02040502050405020303" pitchFamily="18" charset="0"/>
            </a:endParaRPr>
          </a:p>
        </p:txBody>
      </p:sp>
      <p:sp>
        <p:nvSpPr>
          <p:cNvPr id="18" name="Rectangle 17">
            <a:extLst>
              <a:ext uri="{FF2B5EF4-FFF2-40B4-BE49-F238E27FC236}">
                <a16:creationId xmlns:a16="http://schemas.microsoft.com/office/drawing/2014/main" id="{EC1B7527-3287-4B2A-AFCD-65B9E9C6D4BB}"/>
              </a:ext>
            </a:extLst>
          </p:cNvPr>
          <p:cNvSpPr/>
          <p:nvPr/>
        </p:nvSpPr>
        <p:spPr>
          <a:xfrm>
            <a:off x="8020353" y="5223814"/>
            <a:ext cx="807114" cy="807114"/>
          </a:xfrm>
          <a:prstGeom prst="rect">
            <a:avLst/>
          </a:prstGeom>
          <a:solidFill>
            <a:srgbClr val="D6AF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latin typeface="Georgia" panose="02040502050405020303" pitchFamily="18" charset="0"/>
            </a:endParaRPr>
          </a:p>
        </p:txBody>
      </p:sp>
      <p:sp>
        <p:nvSpPr>
          <p:cNvPr id="16" name="Rectangle 15">
            <a:extLst>
              <a:ext uri="{FF2B5EF4-FFF2-40B4-BE49-F238E27FC236}">
                <a16:creationId xmlns:a16="http://schemas.microsoft.com/office/drawing/2014/main" id="{FB78A6BB-C3DF-47FB-A5CB-6976FB657899}"/>
              </a:ext>
            </a:extLst>
          </p:cNvPr>
          <p:cNvSpPr/>
          <p:nvPr/>
        </p:nvSpPr>
        <p:spPr>
          <a:xfrm>
            <a:off x="446073" y="5223814"/>
            <a:ext cx="807114" cy="807114"/>
          </a:xfrm>
          <a:prstGeom prst="rect">
            <a:avLst/>
          </a:prstGeom>
          <a:solidFill>
            <a:srgbClr val="D6AF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latin typeface="Georgia" panose="02040502050405020303" pitchFamily="18" charset="0"/>
            </a:endParaRPr>
          </a:p>
        </p:txBody>
      </p:sp>
      <p:sp>
        <p:nvSpPr>
          <p:cNvPr id="30" name="Rectangle 29">
            <a:extLst>
              <a:ext uri="{FF2B5EF4-FFF2-40B4-BE49-F238E27FC236}">
                <a16:creationId xmlns:a16="http://schemas.microsoft.com/office/drawing/2014/main" id="{ABF1276F-2B69-4616-A842-997F1C613B37}"/>
              </a:ext>
            </a:extLst>
          </p:cNvPr>
          <p:cNvSpPr/>
          <p:nvPr/>
        </p:nvSpPr>
        <p:spPr>
          <a:xfrm>
            <a:off x="827558" y="4144015"/>
            <a:ext cx="2971793" cy="375937"/>
          </a:xfrm>
          <a:prstGeom prst="rect">
            <a:avLst/>
          </a:prstGeom>
        </p:spPr>
        <p:txBody>
          <a:bodyPr wrap="square" lIns="0" tIns="0" rIns="0" bIns="0">
            <a:spAutoFit/>
          </a:bodyPr>
          <a:lstStyle/>
          <a:p>
            <a:pPr lvl="0">
              <a:lnSpc>
                <a:spcPct val="110000"/>
              </a:lnSpc>
            </a:pPr>
            <a:r>
              <a:rPr lang="en-US" sz="2400" b="1" dirty="0">
                <a:solidFill>
                  <a:schemeClr val="bg1"/>
                </a:solidFill>
                <a:latin typeface="Georgia" panose="02040502050405020303" pitchFamily="18" charset="0"/>
              </a:rPr>
              <a:t>Lorem ipsum</a:t>
            </a:r>
            <a:endParaRPr lang="en-ID" sz="2400" b="1" dirty="0">
              <a:solidFill>
                <a:schemeClr val="bg1"/>
              </a:solidFill>
              <a:latin typeface="Georgia" panose="02040502050405020303" pitchFamily="18" charset="0"/>
              <a:cs typeface="Calibri Light" panose="020F0302020204030204" pitchFamily="34" charset="0"/>
            </a:endParaRPr>
          </a:p>
        </p:txBody>
      </p:sp>
      <p:sp>
        <p:nvSpPr>
          <p:cNvPr id="42" name="Rectangle 41">
            <a:extLst>
              <a:ext uri="{FF2B5EF4-FFF2-40B4-BE49-F238E27FC236}">
                <a16:creationId xmlns:a16="http://schemas.microsoft.com/office/drawing/2014/main" id="{92DCAAE2-AFEA-45A0-830F-18432FAF4CC9}"/>
              </a:ext>
            </a:extLst>
          </p:cNvPr>
          <p:cNvSpPr/>
          <p:nvPr/>
        </p:nvSpPr>
        <p:spPr>
          <a:xfrm>
            <a:off x="8409458" y="4144015"/>
            <a:ext cx="2971793" cy="375937"/>
          </a:xfrm>
          <a:prstGeom prst="rect">
            <a:avLst/>
          </a:prstGeom>
        </p:spPr>
        <p:txBody>
          <a:bodyPr wrap="square" lIns="0" tIns="0" rIns="0" bIns="0">
            <a:spAutoFit/>
          </a:bodyPr>
          <a:lstStyle/>
          <a:p>
            <a:pPr lvl="0">
              <a:lnSpc>
                <a:spcPct val="110000"/>
              </a:lnSpc>
            </a:pPr>
            <a:r>
              <a:rPr lang="en-US" sz="2400" b="1" dirty="0">
                <a:solidFill>
                  <a:schemeClr val="bg1"/>
                </a:solidFill>
                <a:latin typeface="Georgia" panose="02040502050405020303" pitchFamily="18" charset="0"/>
              </a:rPr>
              <a:t>Lorem ipsum</a:t>
            </a:r>
            <a:endParaRPr lang="en-ID" sz="2400" b="1" dirty="0">
              <a:solidFill>
                <a:schemeClr val="bg1"/>
              </a:solidFill>
              <a:latin typeface="Georgia" panose="02040502050405020303" pitchFamily="18" charset="0"/>
              <a:cs typeface="Calibri Light" panose="020F0302020204030204" pitchFamily="34" charset="0"/>
            </a:endParaRPr>
          </a:p>
        </p:txBody>
      </p:sp>
      <p:sp>
        <p:nvSpPr>
          <p:cNvPr id="25" name="Rectangle 24">
            <a:extLst>
              <a:ext uri="{FF2B5EF4-FFF2-40B4-BE49-F238E27FC236}">
                <a16:creationId xmlns:a16="http://schemas.microsoft.com/office/drawing/2014/main" id="{BA948983-C87B-4160-9FF1-27CEE1BDDC9D}"/>
              </a:ext>
            </a:extLst>
          </p:cNvPr>
          <p:cNvSpPr/>
          <p:nvPr/>
        </p:nvSpPr>
        <p:spPr>
          <a:xfrm>
            <a:off x="665705" y="1659834"/>
            <a:ext cx="3496750" cy="42055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b="1" dirty="0">
                <a:solidFill>
                  <a:schemeClr val="bg1"/>
                </a:solidFill>
                <a:latin typeface="Calibri(body)"/>
                <a:cs typeface="Times New Roman" panose="02020603050405020304" pitchFamily="18" charset="0"/>
              </a:rPr>
              <a:t>Initially we started with YOLO for object detection. Converted the image into Gray scale and tried to create bounding boxes.  </a:t>
            </a:r>
          </a:p>
          <a:p>
            <a:endParaRPr lang="en-IN" sz="2000" b="1" dirty="0">
              <a:solidFill>
                <a:schemeClr val="bg1"/>
              </a:solidFill>
              <a:latin typeface="Calibri(body)"/>
              <a:cs typeface="Times New Roman" panose="02020603050405020304" pitchFamily="18" charset="0"/>
            </a:endParaRPr>
          </a:p>
        </p:txBody>
      </p:sp>
      <p:sp>
        <p:nvSpPr>
          <p:cNvPr id="32" name="Rectangle 31">
            <a:extLst>
              <a:ext uri="{FF2B5EF4-FFF2-40B4-BE49-F238E27FC236}">
                <a16:creationId xmlns:a16="http://schemas.microsoft.com/office/drawing/2014/main" id="{2C025377-AB6F-4597-9BDC-3B1AA1B6A35A}"/>
              </a:ext>
            </a:extLst>
          </p:cNvPr>
          <p:cNvSpPr/>
          <p:nvPr/>
        </p:nvSpPr>
        <p:spPr>
          <a:xfrm>
            <a:off x="4430346" y="1705377"/>
            <a:ext cx="3496749" cy="42055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2000" dirty="0">
              <a:solidFill>
                <a:schemeClr val="bg1"/>
              </a:solidFill>
              <a:effectLst/>
              <a:latin typeface="Bahnschrift SemiLight SemiConde" panose="020B0502040204020203" pitchFamily="34" charset="0"/>
              <a:ea typeface="Calibri" panose="020F0502020204030204" pitchFamily="34" charset="0"/>
              <a:cs typeface="Times New Roman" panose="02020603050405020304" pitchFamily="18" charset="0"/>
            </a:endParaRPr>
          </a:p>
          <a:p>
            <a:pPr algn="just"/>
            <a:r>
              <a:rPr lang="en-IN" sz="2000" dirty="0">
                <a:solidFill>
                  <a:schemeClr val="bg1"/>
                </a:solidFill>
                <a:latin typeface="Bahnschrift SemiLight SemiConde" panose="020B0502040204020203" pitchFamily="34" charset="0"/>
                <a:ea typeface="Calibri" panose="020F0502020204030204" pitchFamily="34" charset="0"/>
                <a:cs typeface="Times New Roman" panose="02020603050405020304" pitchFamily="18" charset="0"/>
              </a:rPr>
              <a:t>For Object Detection we have used SSD model. By using the model for object detection, we can train our model on 80+ objects. For scope of this project, identified 10 most suitable objects and used it for our object detection model. </a:t>
            </a:r>
            <a:endParaRPr lang="en-IN" sz="2000" b="1" dirty="0">
              <a:solidFill>
                <a:schemeClr val="accent5">
                  <a:lumMod val="20000"/>
                  <a:lumOff val="80000"/>
                </a:schemeClr>
              </a:solidFill>
            </a:endParaRPr>
          </a:p>
        </p:txBody>
      </p:sp>
      <p:sp>
        <p:nvSpPr>
          <p:cNvPr id="33" name="Rectangle 32">
            <a:extLst>
              <a:ext uri="{FF2B5EF4-FFF2-40B4-BE49-F238E27FC236}">
                <a16:creationId xmlns:a16="http://schemas.microsoft.com/office/drawing/2014/main" id="{7B017D2B-DA73-4D7D-8F29-34438BE009F8}"/>
              </a:ext>
            </a:extLst>
          </p:cNvPr>
          <p:cNvSpPr/>
          <p:nvPr/>
        </p:nvSpPr>
        <p:spPr>
          <a:xfrm>
            <a:off x="8183856" y="1716217"/>
            <a:ext cx="3501187" cy="420553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After object detection, bounding box was created. Extracted the coordinates of the bounding box to calculate the area.</a:t>
            </a:r>
            <a:endParaRPr lang="en-IN"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itle 1">
            <a:extLst>
              <a:ext uri="{FF2B5EF4-FFF2-40B4-BE49-F238E27FC236}">
                <a16:creationId xmlns:a16="http://schemas.microsoft.com/office/drawing/2014/main" id="{1C3BD633-1706-4F04-96D8-E19A96798161}"/>
              </a:ext>
            </a:extLst>
          </p:cNvPr>
          <p:cNvSpPr txBox="1">
            <a:spLocks/>
          </p:cNvSpPr>
          <p:nvPr/>
        </p:nvSpPr>
        <p:spPr>
          <a:xfrm>
            <a:off x="31934" y="-19824"/>
            <a:ext cx="12160065" cy="84689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br>
              <a:rPr lang="en-US" dirty="0"/>
            </a:br>
            <a:br>
              <a:rPr lang="en-US" dirty="0"/>
            </a:br>
            <a:r>
              <a:rPr lang="en-US" dirty="0"/>
              <a:t>METHODOLOGY FOR IMAGE DETECTION</a:t>
            </a:r>
            <a:br>
              <a:rPr lang="en-US" dirty="0"/>
            </a:br>
            <a:br>
              <a:rPr lang="en-IN" dirty="0"/>
            </a:br>
            <a:r>
              <a:rPr lang="en-US" dirty="0"/>
              <a:t> </a:t>
            </a:r>
          </a:p>
        </p:txBody>
      </p:sp>
    </p:spTree>
    <p:extLst>
      <p:ext uri="{BB962C8B-B14F-4D97-AF65-F5344CB8AC3E}">
        <p14:creationId xmlns:p14="http://schemas.microsoft.com/office/powerpoint/2010/main" val="22819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DFCD9FC-13BC-4DC8-8162-771F5D6B4E8E}"/>
              </a:ext>
            </a:extLst>
          </p:cNvPr>
          <p:cNvSpPr txBox="1">
            <a:spLocks/>
          </p:cNvSpPr>
          <p:nvPr/>
        </p:nvSpPr>
        <p:spPr>
          <a:xfrm>
            <a:off x="11614" y="-19824"/>
            <a:ext cx="12160065" cy="84689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br>
              <a:rPr lang="en-US" dirty="0"/>
            </a:br>
            <a:br>
              <a:rPr lang="en-US" dirty="0"/>
            </a:br>
            <a:r>
              <a:rPr lang="en-US" dirty="0"/>
              <a:t>DATAFRAME W.R.T. AREA</a:t>
            </a:r>
            <a:br>
              <a:rPr lang="en-US" dirty="0"/>
            </a:br>
            <a:br>
              <a:rPr lang="en-IN" dirty="0"/>
            </a:br>
            <a:r>
              <a:rPr lang="en-US" dirty="0"/>
              <a:t> </a:t>
            </a:r>
          </a:p>
        </p:txBody>
      </p:sp>
      <p:graphicFrame>
        <p:nvGraphicFramePr>
          <p:cNvPr id="4" name="Content Placeholder 3">
            <a:extLst>
              <a:ext uri="{FF2B5EF4-FFF2-40B4-BE49-F238E27FC236}">
                <a16:creationId xmlns:a16="http://schemas.microsoft.com/office/drawing/2014/main" id="{C9483833-E954-283C-D5E7-B6564591909F}"/>
              </a:ext>
            </a:extLst>
          </p:cNvPr>
          <p:cNvGraphicFramePr>
            <a:graphicFrameLocks noGrp="1"/>
          </p:cNvGraphicFramePr>
          <p:nvPr>
            <p:ph idx="1"/>
            <p:extLst>
              <p:ext uri="{D42A27DB-BD31-4B8C-83A1-F6EECF244321}">
                <p14:modId xmlns:p14="http://schemas.microsoft.com/office/powerpoint/2010/main" val="4183824349"/>
              </p:ext>
            </p:extLst>
          </p:nvPr>
        </p:nvGraphicFramePr>
        <p:xfrm>
          <a:off x="154113" y="955497"/>
          <a:ext cx="11856379" cy="5763792"/>
        </p:xfrm>
        <a:graphic>
          <a:graphicData uri="http://schemas.openxmlformats.org/drawingml/2006/table">
            <a:tbl>
              <a:tblPr firstRow="1" firstCol="1" bandRow="1">
                <a:tableStyleId>{5C22544A-7EE6-4342-B048-85BDC9FD1C3A}</a:tableStyleId>
              </a:tblPr>
              <a:tblGrid>
                <a:gridCol w="2018578">
                  <a:extLst>
                    <a:ext uri="{9D8B030D-6E8A-4147-A177-3AD203B41FA5}">
                      <a16:colId xmlns:a16="http://schemas.microsoft.com/office/drawing/2014/main" val="1889650881"/>
                    </a:ext>
                  </a:extLst>
                </a:gridCol>
                <a:gridCol w="1824658">
                  <a:extLst>
                    <a:ext uri="{9D8B030D-6E8A-4147-A177-3AD203B41FA5}">
                      <a16:colId xmlns:a16="http://schemas.microsoft.com/office/drawing/2014/main" val="1437310476"/>
                    </a:ext>
                  </a:extLst>
                </a:gridCol>
                <a:gridCol w="1629439">
                  <a:extLst>
                    <a:ext uri="{9D8B030D-6E8A-4147-A177-3AD203B41FA5}">
                      <a16:colId xmlns:a16="http://schemas.microsoft.com/office/drawing/2014/main" val="424224430"/>
                    </a:ext>
                  </a:extLst>
                </a:gridCol>
                <a:gridCol w="1629439">
                  <a:extLst>
                    <a:ext uri="{9D8B030D-6E8A-4147-A177-3AD203B41FA5}">
                      <a16:colId xmlns:a16="http://schemas.microsoft.com/office/drawing/2014/main" val="1923444751"/>
                    </a:ext>
                  </a:extLst>
                </a:gridCol>
                <a:gridCol w="1629439">
                  <a:extLst>
                    <a:ext uri="{9D8B030D-6E8A-4147-A177-3AD203B41FA5}">
                      <a16:colId xmlns:a16="http://schemas.microsoft.com/office/drawing/2014/main" val="1298620225"/>
                    </a:ext>
                  </a:extLst>
                </a:gridCol>
                <a:gridCol w="1629439">
                  <a:extLst>
                    <a:ext uri="{9D8B030D-6E8A-4147-A177-3AD203B41FA5}">
                      <a16:colId xmlns:a16="http://schemas.microsoft.com/office/drawing/2014/main" val="3447128157"/>
                    </a:ext>
                  </a:extLst>
                </a:gridCol>
                <a:gridCol w="1495387">
                  <a:extLst>
                    <a:ext uri="{9D8B030D-6E8A-4147-A177-3AD203B41FA5}">
                      <a16:colId xmlns:a16="http://schemas.microsoft.com/office/drawing/2014/main" val="2617032090"/>
                    </a:ext>
                  </a:extLst>
                </a:gridCol>
              </a:tblGrid>
              <a:tr h="480316">
                <a:tc rowSpan="2">
                  <a:txBody>
                    <a:bodyPr/>
                    <a:lstStyle/>
                    <a:p>
                      <a:pPr algn="ctr">
                        <a:lnSpc>
                          <a:spcPct val="150000"/>
                        </a:lnSpc>
                        <a:spcAft>
                          <a:spcPts val="800"/>
                        </a:spcAft>
                      </a:pPr>
                      <a:r>
                        <a:rPr lang="en-IN" sz="2000" dirty="0">
                          <a:effectLst/>
                        </a:rPr>
                        <a:t>Object Name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Aft>
                          <a:spcPts val="800"/>
                        </a:spcAft>
                      </a:pPr>
                      <a:r>
                        <a:rPr lang="en-IN" sz="2000" dirty="0">
                          <a:effectLst/>
                        </a:rPr>
                        <a:t>Class Index</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5">
                  <a:txBody>
                    <a:bodyPr/>
                    <a:lstStyle/>
                    <a:p>
                      <a:pPr algn="ctr">
                        <a:lnSpc>
                          <a:spcPct val="150000"/>
                        </a:lnSpc>
                        <a:spcAft>
                          <a:spcPts val="800"/>
                        </a:spcAft>
                      </a:pPr>
                      <a:r>
                        <a:rPr lang="en-IN" sz="2000">
                          <a:effectLst/>
                        </a:rPr>
                        <a:t>Distance (in feet)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31065296"/>
                  </a:ext>
                </a:extLst>
              </a:tr>
              <a:tr h="480316">
                <a:tc vMerge="1">
                  <a:txBody>
                    <a:bodyPr/>
                    <a:lstStyle/>
                    <a:p>
                      <a:endParaRPr lang="en-IN"/>
                    </a:p>
                  </a:txBody>
                  <a:tcPr/>
                </a:tc>
                <a:tc vMerge="1">
                  <a:txBody>
                    <a:bodyPr/>
                    <a:lstStyle/>
                    <a:p>
                      <a:endParaRPr lang="en-IN"/>
                    </a:p>
                  </a:txBody>
                  <a:tcPr/>
                </a:tc>
                <a:tc>
                  <a:txBody>
                    <a:bodyPr/>
                    <a:lstStyle/>
                    <a:p>
                      <a:pPr algn="ctr">
                        <a:lnSpc>
                          <a:spcPct val="150000"/>
                        </a:lnSpc>
                        <a:spcAft>
                          <a:spcPts val="800"/>
                        </a:spcAft>
                      </a:pPr>
                      <a:r>
                        <a:rPr lang="en-IN"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2000">
                          <a:effectLst/>
                        </a:rPr>
                        <a:t>2.5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2000">
                          <a:effectLst/>
                        </a:rPr>
                        <a:t>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2000">
                          <a:effectLst/>
                        </a:rPr>
                        <a:t>3.5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IN" sz="2000">
                          <a:effectLst/>
                        </a:rPr>
                        <a:t>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1189346"/>
                  </a:ext>
                </a:extLst>
              </a:tr>
              <a:tr h="480316">
                <a:tc>
                  <a:txBody>
                    <a:bodyPr/>
                    <a:lstStyle/>
                    <a:p>
                      <a:pPr algn="ctr">
                        <a:lnSpc>
                          <a:spcPct val="150000"/>
                        </a:lnSpc>
                        <a:spcAft>
                          <a:spcPts val="800"/>
                        </a:spcAft>
                      </a:pPr>
                      <a:r>
                        <a:rPr lang="en-IN" sz="2000">
                          <a:effectLst/>
                        </a:rPr>
                        <a:t>Suitcase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33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rPr>
                        <a:t>3796908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rPr>
                        <a:t>2392794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1947456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1271406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1095413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9046109"/>
                  </a:ext>
                </a:extLst>
              </a:tr>
              <a:tr h="480316">
                <a:tc>
                  <a:txBody>
                    <a:bodyPr/>
                    <a:lstStyle/>
                    <a:p>
                      <a:pPr algn="ctr">
                        <a:lnSpc>
                          <a:spcPct val="150000"/>
                        </a:lnSpc>
                        <a:spcAft>
                          <a:spcPts val="800"/>
                        </a:spcAft>
                      </a:pPr>
                      <a:r>
                        <a:rPr lang="en-IN" sz="2000">
                          <a:effectLst/>
                        </a:rPr>
                        <a:t>Motorcycle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10750125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rPr>
                        <a:t>10068240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rPr>
                        <a:t>9937376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8042837</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7723492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775528"/>
                  </a:ext>
                </a:extLst>
              </a:tr>
              <a:tr h="480316">
                <a:tc>
                  <a:txBody>
                    <a:bodyPr/>
                    <a:lstStyle/>
                    <a:p>
                      <a:pPr algn="ctr">
                        <a:lnSpc>
                          <a:spcPct val="150000"/>
                        </a:lnSpc>
                        <a:spcAft>
                          <a:spcPts val="800"/>
                        </a:spcAft>
                      </a:pPr>
                      <a:r>
                        <a:rPr lang="en-IN" sz="2000">
                          <a:effectLst/>
                        </a:rPr>
                        <a:t>Clock</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85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1691972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1061316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rPr>
                        <a:t>725847</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550220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435696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2270959"/>
                  </a:ext>
                </a:extLst>
              </a:tr>
              <a:tr h="480316">
                <a:tc>
                  <a:txBody>
                    <a:bodyPr/>
                    <a:lstStyle/>
                    <a:p>
                      <a:pPr algn="ctr">
                        <a:lnSpc>
                          <a:spcPct val="150000"/>
                        </a:lnSpc>
                        <a:spcAft>
                          <a:spcPts val="800"/>
                        </a:spcAft>
                      </a:pPr>
                      <a:r>
                        <a:rPr lang="en-IN" sz="2000">
                          <a:effectLst/>
                        </a:rPr>
                        <a:t>Laptop</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73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2061696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1264533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950567</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rPr>
                        <a:t>594864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625812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6953208"/>
                  </a:ext>
                </a:extLst>
              </a:tr>
              <a:tr h="480316">
                <a:tc>
                  <a:txBody>
                    <a:bodyPr/>
                    <a:lstStyle/>
                    <a:p>
                      <a:pPr algn="ctr">
                        <a:lnSpc>
                          <a:spcPct val="150000"/>
                        </a:lnSpc>
                        <a:spcAft>
                          <a:spcPts val="800"/>
                        </a:spcAft>
                      </a:pPr>
                      <a:r>
                        <a:rPr lang="en-IN" sz="2000">
                          <a:effectLst/>
                        </a:rPr>
                        <a:t>Umbrella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28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7103712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6206152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4554087</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rPr>
                        <a:t>3718167</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2613024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6412294"/>
                  </a:ext>
                </a:extLst>
              </a:tr>
              <a:tr h="480316">
                <a:tc>
                  <a:txBody>
                    <a:bodyPr/>
                    <a:lstStyle/>
                    <a:p>
                      <a:pPr algn="ctr">
                        <a:lnSpc>
                          <a:spcPct val="150000"/>
                        </a:lnSpc>
                        <a:spcAft>
                          <a:spcPts val="800"/>
                        </a:spcAft>
                      </a:pPr>
                      <a:r>
                        <a:rPr lang="en-IN" sz="2000">
                          <a:effectLst/>
                        </a:rPr>
                        <a:t>TV</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72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6734580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4255336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2455388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rPr>
                        <a:t>2394147</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1645276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6970623"/>
                  </a:ext>
                </a:extLst>
              </a:tr>
              <a:tr h="480316">
                <a:tc>
                  <a:txBody>
                    <a:bodyPr/>
                    <a:lstStyle/>
                    <a:p>
                      <a:pPr algn="ctr">
                        <a:lnSpc>
                          <a:spcPct val="150000"/>
                        </a:lnSpc>
                        <a:spcAft>
                          <a:spcPts val="800"/>
                        </a:spcAft>
                      </a:pPr>
                      <a:r>
                        <a:rPr lang="en-IN" sz="2000">
                          <a:effectLst/>
                        </a:rPr>
                        <a:t>Microwave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78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3795862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3107097</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1801786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rPr>
                        <a:t>1363572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rPr>
                        <a:t>1102304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1268519"/>
                  </a:ext>
                </a:extLst>
              </a:tr>
              <a:tr h="480316">
                <a:tc>
                  <a:txBody>
                    <a:bodyPr/>
                    <a:lstStyle/>
                    <a:p>
                      <a:pPr algn="ctr">
                        <a:lnSpc>
                          <a:spcPct val="150000"/>
                        </a:lnSpc>
                        <a:spcAft>
                          <a:spcPts val="800"/>
                        </a:spcAft>
                      </a:pPr>
                      <a:r>
                        <a:rPr lang="en-IN" sz="2000">
                          <a:effectLst/>
                        </a:rPr>
                        <a:t>Potted Plant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64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4042418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2913938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1553480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1404000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rPr>
                        <a:t>933464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1823618"/>
                  </a:ext>
                </a:extLst>
              </a:tr>
              <a:tr h="480316">
                <a:tc>
                  <a:txBody>
                    <a:bodyPr/>
                    <a:lstStyle/>
                    <a:p>
                      <a:pPr algn="ctr">
                        <a:lnSpc>
                          <a:spcPct val="150000"/>
                        </a:lnSpc>
                        <a:spcAft>
                          <a:spcPts val="800"/>
                        </a:spcAft>
                      </a:pPr>
                      <a:r>
                        <a:rPr lang="en-IN" sz="2000">
                          <a:effectLst/>
                        </a:rPr>
                        <a:t>Refrigerator</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82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8178014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7848827</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7519640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6833224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rPr>
                        <a:t>5277048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4794202"/>
                  </a:ext>
                </a:extLst>
              </a:tr>
              <a:tr h="480316">
                <a:tc>
                  <a:txBody>
                    <a:bodyPr/>
                    <a:lstStyle/>
                    <a:p>
                      <a:pPr algn="ctr">
                        <a:lnSpc>
                          <a:spcPct val="150000"/>
                        </a:lnSpc>
                        <a:spcAft>
                          <a:spcPts val="800"/>
                        </a:spcAft>
                      </a:pPr>
                      <a:r>
                        <a:rPr lang="en-IN" sz="2000">
                          <a:effectLst/>
                        </a:rPr>
                        <a:t>Chair</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62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6999720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3368244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2685891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rPr>
                        <a:t>2339272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rPr>
                        <a:t>1757392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3882800"/>
                  </a:ext>
                </a:extLst>
              </a:tr>
            </a:tbl>
          </a:graphicData>
        </a:graphic>
      </p:graphicFrame>
    </p:spTree>
    <p:extLst>
      <p:ext uri="{BB962C8B-B14F-4D97-AF65-F5344CB8AC3E}">
        <p14:creationId xmlns:p14="http://schemas.microsoft.com/office/powerpoint/2010/main" val="113694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electronics&#10;&#10;Description automatically generated">
            <a:extLst>
              <a:ext uri="{FF2B5EF4-FFF2-40B4-BE49-F238E27FC236}">
                <a16:creationId xmlns:a16="http://schemas.microsoft.com/office/drawing/2014/main" id="{2FE987D8-C4E8-4CD1-AB5E-DE430B7A20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30"/>
            <a:ext cx="12192000" cy="3838806"/>
          </a:xfrm>
          <a:prstGeom prst="rect">
            <a:avLst/>
          </a:prstGeom>
        </p:spPr>
      </p:pic>
      <p:graphicFrame>
        <p:nvGraphicFramePr>
          <p:cNvPr id="12" name="Object 11" hidden="1">
            <a:extLst>
              <a:ext uri="{FF2B5EF4-FFF2-40B4-BE49-F238E27FC236}">
                <a16:creationId xmlns:a16="http://schemas.microsoft.com/office/drawing/2014/main" id="{4D1EB9B9-312D-4CA2-AF2B-7643009E93E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57" name="think-cell Slide" r:id="rId6" imgW="383" imgH="384" progId="TCLayout.ActiveDocument.1">
                  <p:embed/>
                </p:oleObj>
              </mc:Choice>
              <mc:Fallback>
                <p:oleObj name="think-cell Slide" r:id="rId6" imgW="383" imgH="384" progId="TCLayout.ActiveDocument.1">
                  <p:embed/>
                  <p:pic>
                    <p:nvPicPr>
                      <p:cNvPr id="12" name="Object 11" hidden="1">
                        <a:extLst>
                          <a:ext uri="{FF2B5EF4-FFF2-40B4-BE49-F238E27FC236}">
                            <a16:creationId xmlns:a16="http://schemas.microsoft.com/office/drawing/2014/main" id="{4D1EB9B9-312D-4CA2-AF2B-7643009E93E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02056390-DF49-41DA-9232-9453850C849F}"/>
              </a:ext>
            </a:extLst>
          </p:cNvPr>
          <p:cNvSpPr/>
          <p:nvPr/>
        </p:nvSpPr>
        <p:spPr>
          <a:xfrm>
            <a:off x="4271313" y="5223814"/>
            <a:ext cx="807114" cy="807114"/>
          </a:xfrm>
          <a:prstGeom prst="rect">
            <a:avLst/>
          </a:prstGeom>
          <a:solidFill>
            <a:srgbClr val="D6AF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latin typeface="Georgia" panose="02040502050405020303" pitchFamily="18" charset="0"/>
            </a:endParaRPr>
          </a:p>
        </p:txBody>
      </p:sp>
      <p:sp>
        <p:nvSpPr>
          <p:cNvPr id="18" name="Rectangle 17">
            <a:extLst>
              <a:ext uri="{FF2B5EF4-FFF2-40B4-BE49-F238E27FC236}">
                <a16:creationId xmlns:a16="http://schemas.microsoft.com/office/drawing/2014/main" id="{EC1B7527-3287-4B2A-AFCD-65B9E9C6D4BB}"/>
              </a:ext>
            </a:extLst>
          </p:cNvPr>
          <p:cNvSpPr/>
          <p:nvPr/>
        </p:nvSpPr>
        <p:spPr>
          <a:xfrm>
            <a:off x="8020353" y="5223814"/>
            <a:ext cx="807114" cy="807114"/>
          </a:xfrm>
          <a:prstGeom prst="rect">
            <a:avLst/>
          </a:prstGeom>
          <a:solidFill>
            <a:srgbClr val="D6AF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latin typeface="Georgia" panose="02040502050405020303" pitchFamily="18" charset="0"/>
            </a:endParaRPr>
          </a:p>
        </p:txBody>
      </p:sp>
      <p:sp>
        <p:nvSpPr>
          <p:cNvPr id="16" name="Rectangle 15">
            <a:extLst>
              <a:ext uri="{FF2B5EF4-FFF2-40B4-BE49-F238E27FC236}">
                <a16:creationId xmlns:a16="http://schemas.microsoft.com/office/drawing/2014/main" id="{FB78A6BB-C3DF-47FB-A5CB-6976FB657899}"/>
              </a:ext>
            </a:extLst>
          </p:cNvPr>
          <p:cNvSpPr/>
          <p:nvPr/>
        </p:nvSpPr>
        <p:spPr>
          <a:xfrm>
            <a:off x="446073" y="5223814"/>
            <a:ext cx="807114" cy="807114"/>
          </a:xfrm>
          <a:prstGeom prst="rect">
            <a:avLst/>
          </a:prstGeom>
          <a:solidFill>
            <a:srgbClr val="D6AF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latin typeface="Georgia" panose="02040502050405020303" pitchFamily="18" charset="0"/>
            </a:endParaRPr>
          </a:p>
        </p:txBody>
      </p:sp>
      <p:sp>
        <p:nvSpPr>
          <p:cNvPr id="30" name="Rectangle 29">
            <a:extLst>
              <a:ext uri="{FF2B5EF4-FFF2-40B4-BE49-F238E27FC236}">
                <a16:creationId xmlns:a16="http://schemas.microsoft.com/office/drawing/2014/main" id="{ABF1276F-2B69-4616-A842-997F1C613B37}"/>
              </a:ext>
            </a:extLst>
          </p:cNvPr>
          <p:cNvSpPr/>
          <p:nvPr/>
        </p:nvSpPr>
        <p:spPr>
          <a:xfrm>
            <a:off x="827558" y="4144015"/>
            <a:ext cx="2971793" cy="375937"/>
          </a:xfrm>
          <a:prstGeom prst="rect">
            <a:avLst/>
          </a:prstGeom>
        </p:spPr>
        <p:txBody>
          <a:bodyPr wrap="square" lIns="0" tIns="0" rIns="0" bIns="0">
            <a:spAutoFit/>
          </a:bodyPr>
          <a:lstStyle/>
          <a:p>
            <a:pPr lvl="0">
              <a:lnSpc>
                <a:spcPct val="110000"/>
              </a:lnSpc>
            </a:pPr>
            <a:r>
              <a:rPr lang="en-US" sz="2400" b="1" dirty="0">
                <a:solidFill>
                  <a:schemeClr val="bg1"/>
                </a:solidFill>
                <a:latin typeface="Georgia" panose="02040502050405020303" pitchFamily="18" charset="0"/>
              </a:rPr>
              <a:t>Lorem ipsum</a:t>
            </a:r>
            <a:endParaRPr lang="en-ID" sz="2400" b="1" dirty="0">
              <a:solidFill>
                <a:schemeClr val="bg1"/>
              </a:solidFill>
              <a:latin typeface="Georgia" panose="02040502050405020303" pitchFamily="18" charset="0"/>
              <a:cs typeface="Calibri Light" panose="020F0302020204030204" pitchFamily="34" charset="0"/>
            </a:endParaRPr>
          </a:p>
        </p:txBody>
      </p:sp>
      <p:sp>
        <p:nvSpPr>
          <p:cNvPr id="39" name="Rectangle 38">
            <a:extLst>
              <a:ext uri="{FF2B5EF4-FFF2-40B4-BE49-F238E27FC236}">
                <a16:creationId xmlns:a16="http://schemas.microsoft.com/office/drawing/2014/main" id="{3328FC1D-B53F-4813-A419-301AACD7F2C8}"/>
              </a:ext>
            </a:extLst>
          </p:cNvPr>
          <p:cNvSpPr/>
          <p:nvPr/>
        </p:nvSpPr>
        <p:spPr>
          <a:xfrm>
            <a:off x="4684156" y="4144015"/>
            <a:ext cx="2971793" cy="375937"/>
          </a:xfrm>
          <a:prstGeom prst="rect">
            <a:avLst/>
          </a:prstGeom>
        </p:spPr>
        <p:txBody>
          <a:bodyPr wrap="square" lIns="0" tIns="0" rIns="0" bIns="0">
            <a:spAutoFit/>
          </a:bodyPr>
          <a:lstStyle/>
          <a:p>
            <a:pPr lvl="0">
              <a:lnSpc>
                <a:spcPct val="110000"/>
              </a:lnSpc>
            </a:pPr>
            <a:r>
              <a:rPr lang="en-US" sz="2400" b="1" dirty="0">
                <a:solidFill>
                  <a:schemeClr val="bg1"/>
                </a:solidFill>
                <a:latin typeface="Georgia" panose="02040502050405020303" pitchFamily="18" charset="0"/>
              </a:rPr>
              <a:t>Lorem ipsum</a:t>
            </a:r>
            <a:endParaRPr lang="en-ID" sz="2400" b="1" dirty="0">
              <a:solidFill>
                <a:schemeClr val="bg1"/>
              </a:solidFill>
              <a:latin typeface="Georgia" panose="02040502050405020303" pitchFamily="18" charset="0"/>
              <a:cs typeface="Calibri Light" panose="020F0302020204030204" pitchFamily="34" charset="0"/>
            </a:endParaRPr>
          </a:p>
        </p:txBody>
      </p:sp>
      <p:sp>
        <p:nvSpPr>
          <p:cNvPr id="42" name="Rectangle 41">
            <a:extLst>
              <a:ext uri="{FF2B5EF4-FFF2-40B4-BE49-F238E27FC236}">
                <a16:creationId xmlns:a16="http://schemas.microsoft.com/office/drawing/2014/main" id="{92DCAAE2-AFEA-45A0-830F-18432FAF4CC9}"/>
              </a:ext>
            </a:extLst>
          </p:cNvPr>
          <p:cNvSpPr/>
          <p:nvPr/>
        </p:nvSpPr>
        <p:spPr>
          <a:xfrm>
            <a:off x="8409458" y="4144015"/>
            <a:ext cx="2971793" cy="375937"/>
          </a:xfrm>
          <a:prstGeom prst="rect">
            <a:avLst/>
          </a:prstGeom>
        </p:spPr>
        <p:txBody>
          <a:bodyPr wrap="square" lIns="0" tIns="0" rIns="0" bIns="0">
            <a:spAutoFit/>
          </a:bodyPr>
          <a:lstStyle/>
          <a:p>
            <a:pPr lvl="0">
              <a:lnSpc>
                <a:spcPct val="110000"/>
              </a:lnSpc>
            </a:pPr>
            <a:r>
              <a:rPr lang="en-US" sz="2400" b="1" dirty="0">
                <a:solidFill>
                  <a:schemeClr val="bg1"/>
                </a:solidFill>
                <a:latin typeface="Georgia" panose="02040502050405020303" pitchFamily="18" charset="0"/>
              </a:rPr>
              <a:t>Lorem ipsum</a:t>
            </a:r>
            <a:endParaRPr lang="en-ID" sz="2400" b="1" dirty="0">
              <a:solidFill>
                <a:schemeClr val="bg1"/>
              </a:solidFill>
              <a:latin typeface="Georgia" panose="02040502050405020303" pitchFamily="18" charset="0"/>
              <a:cs typeface="Calibri Light" panose="020F0302020204030204" pitchFamily="34" charset="0"/>
            </a:endParaRPr>
          </a:p>
        </p:txBody>
      </p:sp>
      <p:sp>
        <p:nvSpPr>
          <p:cNvPr id="25" name="Rectangle 24">
            <a:extLst>
              <a:ext uri="{FF2B5EF4-FFF2-40B4-BE49-F238E27FC236}">
                <a16:creationId xmlns:a16="http://schemas.microsoft.com/office/drawing/2014/main" id="{BA948983-C87B-4160-9FF1-27CEE1BDDC9D}"/>
              </a:ext>
            </a:extLst>
          </p:cNvPr>
          <p:cNvSpPr/>
          <p:nvPr/>
        </p:nvSpPr>
        <p:spPr>
          <a:xfrm>
            <a:off x="618049" y="1758324"/>
            <a:ext cx="3496750" cy="42055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b="1" dirty="0">
                <a:solidFill>
                  <a:schemeClr val="bg1"/>
                </a:solidFill>
              </a:rPr>
              <a:t>So for the model we captured image from 2 feet, 2.5 feet, 3 feet, 3.5 feet and 4 feet. So when we fitted the model and got our bounding boxes so we also got area of bounding boxes for all the images at different-different distances. So we used those area and created a data frame in which we have area at different- different distances and class of the image.</a:t>
            </a:r>
          </a:p>
        </p:txBody>
      </p:sp>
      <p:sp>
        <p:nvSpPr>
          <p:cNvPr id="32" name="Rectangle 31">
            <a:extLst>
              <a:ext uri="{FF2B5EF4-FFF2-40B4-BE49-F238E27FC236}">
                <a16:creationId xmlns:a16="http://schemas.microsoft.com/office/drawing/2014/main" id="{2C025377-AB6F-4597-9BDC-3B1AA1B6A35A}"/>
              </a:ext>
            </a:extLst>
          </p:cNvPr>
          <p:cNvSpPr/>
          <p:nvPr/>
        </p:nvSpPr>
        <p:spPr>
          <a:xfrm>
            <a:off x="4421677" y="1682935"/>
            <a:ext cx="3496749" cy="42055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bg1"/>
                </a:solidFill>
              </a:rPr>
              <a:t>Now next using SciPy interpolation method we are trying to calculate distance of the image from the camera using area of the bounding box which we have got from our model. Now next according to that only we are getting our output that at which distance our object is from the camera. </a:t>
            </a:r>
            <a:endParaRPr lang="en-IN" sz="2000" b="1" dirty="0">
              <a:solidFill>
                <a:schemeClr val="bg1"/>
              </a:solidFill>
            </a:endParaRPr>
          </a:p>
        </p:txBody>
      </p:sp>
      <p:sp>
        <p:nvSpPr>
          <p:cNvPr id="33" name="Rectangle 32">
            <a:extLst>
              <a:ext uri="{FF2B5EF4-FFF2-40B4-BE49-F238E27FC236}">
                <a16:creationId xmlns:a16="http://schemas.microsoft.com/office/drawing/2014/main" id="{7B017D2B-DA73-4D7D-8F29-34438BE009F8}"/>
              </a:ext>
            </a:extLst>
          </p:cNvPr>
          <p:cNvSpPr/>
          <p:nvPr/>
        </p:nvSpPr>
        <p:spPr>
          <a:xfrm>
            <a:off x="8221028" y="1682936"/>
            <a:ext cx="3501187" cy="420553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bg1"/>
                </a:solidFill>
              </a:rPr>
              <a:t>So how the entire thing is working when are trying to generate output. So first our model is detecting the image then its trying to match that from which class  label it is matching and then our model is picking the area of the bounding boxes from there and interpolating using SciPy and giving us output that our object is at what  distance from the camera. </a:t>
            </a:r>
            <a:endParaRPr lang="en-IN" sz="2000" b="1" dirty="0">
              <a:solidFill>
                <a:schemeClr val="bg1"/>
              </a:solidFill>
            </a:endParaRPr>
          </a:p>
        </p:txBody>
      </p:sp>
      <p:sp>
        <p:nvSpPr>
          <p:cNvPr id="27" name="Title 1">
            <a:extLst>
              <a:ext uri="{FF2B5EF4-FFF2-40B4-BE49-F238E27FC236}">
                <a16:creationId xmlns:a16="http://schemas.microsoft.com/office/drawing/2014/main" id="{CAD52024-1287-7BAF-3BFC-C452EDCDB821}"/>
              </a:ext>
            </a:extLst>
          </p:cNvPr>
          <p:cNvSpPr txBox="1">
            <a:spLocks/>
          </p:cNvSpPr>
          <p:nvPr/>
        </p:nvSpPr>
        <p:spPr>
          <a:xfrm>
            <a:off x="11614" y="-19824"/>
            <a:ext cx="12160065" cy="84689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br>
              <a:rPr lang="en-US" dirty="0"/>
            </a:br>
            <a:br>
              <a:rPr lang="en-US" dirty="0"/>
            </a:br>
            <a:r>
              <a:rPr lang="en-US" dirty="0"/>
              <a:t>METHODOLOGY FOR DISTANCE MEASUREMENT</a:t>
            </a:r>
            <a:br>
              <a:rPr lang="en-US" dirty="0"/>
            </a:br>
            <a:br>
              <a:rPr lang="en-IN" dirty="0"/>
            </a:br>
            <a:r>
              <a:rPr lang="en-US" dirty="0"/>
              <a:t> </a:t>
            </a:r>
          </a:p>
        </p:txBody>
      </p:sp>
    </p:spTree>
    <p:extLst>
      <p:ext uri="{BB962C8B-B14F-4D97-AF65-F5344CB8AC3E}">
        <p14:creationId xmlns:p14="http://schemas.microsoft.com/office/powerpoint/2010/main" val="328262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AE269CD-18F9-4C5E-8395-22E47EA6B0AD}"/>
              </a:ext>
            </a:extLst>
          </p:cNvPr>
          <p:cNvSpPr txBox="1"/>
          <p:nvPr/>
        </p:nvSpPr>
        <p:spPr>
          <a:xfrm>
            <a:off x="7193280" y="1782352"/>
            <a:ext cx="4141420" cy="4524315"/>
          </a:xfrm>
          <a:prstGeom prst="rect">
            <a:avLst/>
          </a:prstGeom>
          <a:noFill/>
        </p:spPr>
        <p:txBody>
          <a:bodyPr wrap="square">
            <a:spAutoFit/>
          </a:bodyPr>
          <a:lstStyle/>
          <a:p>
            <a:pPr algn="just">
              <a:spcAft>
                <a:spcPts val="800"/>
              </a:spcAft>
            </a:pPr>
            <a:r>
              <a:rPr lang="en-IN" sz="2400" dirty="0">
                <a:latin typeface="Calibri(body)"/>
                <a:cs typeface="Segoe UI" panose="020B0502040204020203" pitchFamily="34" charset="0"/>
              </a:rPr>
              <a:t>An accurate and efficient object detection system has been developed which achieves comparable metrics with the existing system. This project uses recent techniques in the field of computer vision and deep learning, Hence, we conclude the model applicability on the basis accurate and acceptable results.</a:t>
            </a:r>
          </a:p>
        </p:txBody>
      </p:sp>
      <p:pic>
        <p:nvPicPr>
          <p:cNvPr id="6" name="Picture 5">
            <a:extLst>
              <a:ext uri="{FF2B5EF4-FFF2-40B4-BE49-F238E27FC236}">
                <a16:creationId xmlns:a16="http://schemas.microsoft.com/office/drawing/2014/main" id="{60405714-6B74-41CB-8D56-DBB0D73C8E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 y="1579152"/>
            <a:ext cx="6746239" cy="5167088"/>
          </a:xfrm>
          <a:prstGeom prst="rect">
            <a:avLst/>
          </a:prstGeom>
          <a:noFill/>
          <a:ln>
            <a:noFill/>
          </a:ln>
        </p:spPr>
      </p:pic>
      <p:sp>
        <p:nvSpPr>
          <p:cNvPr id="7" name="Title 1">
            <a:extLst>
              <a:ext uri="{FF2B5EF4-FFF2-40B4-BE49-F238E27FC236}">
                <a16:creationId xmlns:a16="http://schemas.microsoft.com/office/drawing/2014/main" id="{508FB50B-99E0-CB4F-936E-FADC165D527A}"/>
              </a:ext>
            </a:extLst>
          </p:cNvPr>
          <p:cNvSpPr txBox="1">
            <a:spLocks/>
          </p:cNvSpPr>
          <p:nvPr/>
        </p:nvSpPr>
        <p:spPr>
          <a:xfrm>
            <a:off x="11614" y="-19824"/>
            <a:ext cx="12160065" cy="84689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br>
              <a:rPr lang="en-US" dirty="0"/>
            </a:br>
            <a:br>
              <a:rPr lang="en-US" dirty="0"/>
            </a:br>
            <a:r>
              <a:rPr lang="en-US" dirty="0"/>
              <a:t>CONCLUSION</a:t>
            </a:r>
            <a:br>
              <a:rPr lang="en-US" dirty="0"/>
            </a:br>
            <a:br>
              <a:rPr lang="en-IN" dirty="0"/>
            </a:br>
            <a:r>
              <a:rPr lang="en-US" dirty="0"/>
              <a:t> </a:t>
            </a:r>
          </a:p>
        </p:txBody>
      </p:sp>
      <p:sp>
        <p:nvSpPr>
          <p:cNvPr id="8" name="TextBox 7">
            <a:extLst>
              <a:ext uri="{FF2B5EF4-FFF2-40B4-BE49-F238E27FC236}">
                <a16:creationId xmlns:a16="http://schemas.microsoft.com/office/drawing/2014/main" id="{6EBB3CCE-24D2-E7A1-1AA0-912D58889DF4}"/>
              </a:ext>
            </a:extLst>
          </p:cNvPr>
          <p:cNvSpPr txBox="1"/>
          <p:nvPr/>
        </p:nvSpPr>
        <p:spPr>
          <a:xfrm>
            <a:off x="568960" y="1018446"/>
            <a:ext cx="6096000" cy="523220"/>
          </a:xfrm>
          <a:prstGeom prst="rect">
            <a:avLst/>
          </a:prstGeom>
          <a:noFill/>
        </p:spPr>
        <p:txBody>
          <a:bodyPr wrap="square">
            <a:spAutoFit/>
          </a:bodyPr>
          <a:lstStyle/>
          <a:p>
            <a:pPr algn="ctr"/>
            <a:r>
              <a:rPr lang="en-IN" sz="2800" b="1" dirty="0"/>
              <a:t>Outcome </a:t>
            </a:r>
          </a:p>
        </p:txBody>
      </p:sp>
    </p:spTree>
    <p:extLst>
      <p:ext uri="{BB962C8B-B14F-4D97-AF65-F5344CB8AC3E}">
        <p14:creationId xmlns:p14="http://schemas.microsoft.com/office/powerpoint/2010/main" val="3210624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3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u3s8oI6609Ldv4l74PY8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EMEvKbbMGMRDjmXU.Tgc3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iE_qKQ.Ggy8oKUjjkkOR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TotalTime>
  <Words>1036</Words>
  <Application>Microsoft Office PowerPoint</Application>
  <PresentationFormat>Widescreen</PresentationFormat>
  <Paragraphs>152</Paragraphs>
  <Slides>10</Slides>
  <Notes>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2" baseType="lpstr">
      <vt:lpstr>Arial</vt:lpstr>
      <vt:lpstr>Bahnschrift SemiLight SemiConde</vt:lpstr>
      <vt:lpstr>Calibri</vt:lpstr>
      <vt:lpstr>Calibri Light</vt:lpstr>
      <vt:lpstr>Calibri(body)</vt:lpstr>
      <vt:lpstr>Franklin Gothic Book</vt:lpstr>
      <vt:lpstr>Georgia</vt:lpstr>
      <vt:lpstr>Poppins</vt:lpstr>
      <vt:lpstr>Quattrocento</vt:lpstr>
      <vt:lpstr>Segoe UI</vt:lpstr>
      <vt:lpstr>Office Theme</vt:lpstr>
      <vt:lpstr>think-cell Slide</vt:lpstr>
      <vt:lpstr>COMPUTING DISTANCE BETWEEN OBJECT AND CAMERA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24slides3</dc:creator>
  <cp:lastModifiedBy>Gautam Kharbanda</cp:lastModifiedBy>
  <cp:revision>76</cp:revision>
  <cp:lastPrinted>2022-05-13T08:34:33Z</cp:lastPrinted>
  <dcterms:created xsi:type="dcterms:W3CDTF">2020-09-11T05:04:32Z</dcterms:created>
  <dcterms:modified xsi:type="dcterms:W3CDTF">2022-05-23T14:00:33Z</dcterms:modified>
</cp:coreProperties>
</file>