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29" r:id="rId5"/>
    <p:sldId id="268" r:id="rId6"/>
    <p:sldId id="310" r:id="rId7"/>
    <p:sldId id="316" r:id="rId8"/>
    <p:sldId id="311" r:id="rId9"/>
    <p:sldId id="317" r:id="rId10"/>
    <p:sldId id="319" r:id="rId11"/>
    <p:sldId id="321" r:id="rId12"/>
    <p:sldId id="318" r:id="rId13"/>
    <p:sldId id="320" r:id="rId14"/>
    <p:sldId id="322" r:id="rId15"/>
    <p:sldId id="323" r:id="rId16"/>
    <p:sldId id="324" r:id="rId17"/>
    <p:sldId id="325" r:id="rId18"/>
    <p:sldId id="326" r:id="rId19"/>
    <p:sldId id="327" r:id="rId20"/>
    <p:sldId id="314" r:id="rId21"/>
    <p:sldId id="315" r:id="rId22"/>
    <p:sldId id="32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p:scale>
          <a:sx n="50" d="100"/>
          <a:sy n="50" d="100"/>
        </p:scale>
        <p:origin x="128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1400872-B78F-44EB-A571-5EB81985A8B6}"/>
              </a:ext>
            </a:extLst>
          </p:cNvPr>
          <p:cNvPicPr>
            <a:picLocks noChangeAspect="1"/>
          </p:cNvPicPr>
          <p:nvPr/>
        </p:nvPicPr>
        <p:blipFill>
          <a:blip r:embed="rId2"/>
          <a:stretch>
            <a:fillRect/>
          </a:stretch>
        </p:blipFill>
        <p:spPr>
          <a:xfrm>
            <a:off x="-1" y="-135763"/>
            <a:ext cx="12192000" cy="6993763"/>
          </a:xfrm>
          <a:prstGeom prst="rect">
            <a:avLst/>
          </a:prstGeom>
        </p:spPr>
      </p:pic>
      <p:sp>
        <p:nvSpPr>
          <p:cNvPr id="2" name="Title 1">
            <a:extLst>
              <a:ext uri="{FF2B5EF4-FFF2-40B4-BE49-F238E27FC236}">
                <a16:creationId xmlns:a16="http://schemas.microsoft.com/office/drawing/2014/main" id="{BB178617-1C7E-4E79-B244-4F279E8379FC}"/>
              </a:ext>
            </a:extLst>
          </p:cNvPr>
          <p:cNvSpPr>
            <a:spLocks noGrp="1"/>
          </p:cNvSpPr>
          <p:nvPr>
            <p:ph type="ctrTitle"/>
          </p:nvPr>
        </p:nvSpPr>
        <p:spPr>
          <a:xfrm>
            <a:off x="0" y="710903"/>
            <a:ext cx="10058400" cy="1422986"/>
          </a:xfrm>
        </p:spPr>
        <p:txBody>
          <a:bodyPr>
            <a:normAutofit fontScale="90000"/>
          </a:bodyPr>
          <a:lstStyle/>
          <a:p>
            <a:pPr algn="ctr"/>
            <a:r>
              <a:rPr lang="en-IN" b="0" i="0" dirty="0">
                <a:solidFill>
                  <a:srgbClr val="202124"/>
                </a:solidFill>
                <a:effectLst/>
                <a:latin typeface="Google Sans"/>
              </a:rPr>
              <a:t>Machine Learning Project</a:t>
            </a:r>
            <a:endParaRPr lang="en-IN" dirty="0"/>
          </a:p>
        </p:txBody>
      </p:sp>
      <p:sp>
        <p:nvSpPr>
          <p:cNvPr id="4" name="Subtitle 2">
            <a:extLst>
              <a:ext uri="{FF2B5EF4-FFF2-40B4-BE49-F238E27FC236}">
                <a16:creationId xmlns:a16="http://schemas.microsoft.com/office/drawing/2014/main" id="{91517DD3-B75A-4367-9D1F-69E9D81F9610}"/>
              </a:ext>
            </a:extLst>
          </p:cNvPr>
          <p:cNvSpPr>
            <a:spLocks noGrp="1"/>
          </p:cNvSpPr>
          <p:nvPr>
            <p:ph type="subTitle" idx="1"/>
          </p:nvPr>
        </p:nvSpPr>
        <p:spPr>
          <a:xfrm>
            <a:off x="414858" y="4171362"/>
            <a:ext cx="6269347" cy="1422985"/>
          </a:xfrm>
        </p:spPr>
        <p:txBody>
          <a:bodyPr>
            <a:normAutofit/>
          </a:bodyPr>
          <a:lstStyle/>
          <a:p>
            <a:r>
              <a:rPr lang="en-US" sz="1800" dirty="0">
                <a:solidFill>
                  <a:schemeClr val="tx1">
                    <a:lumMod val="85000"/>
                    <a:lumOff val="15000"/>
                  </a:schemeClr>
                </a:solidFill>
              </a:rPr>
              <a:t>Roll no 	– A21012</a:t>
            </a:r>
          </a:p>
          <a:p>
            <a:r>
              <a:rPr lang="en-US" sz="1800" dirty="0">
                <a:solidFill>
                  <a:schemeClr val="tx1">
                    <a:lumMod val="85000"/>
                    <a:lumOff val="15000"/>
                  </a:schemeClr>
                </a:solidFill>
              </a:rPr>
              <a:t>Name 		– Gautam Kharbanda</a:t>
            </a:r>
          </a:p>
          <a:p>
            <a:r>
              <a:rPr lang="en-US" sz="1800" dirty="0">
                <a:solidFill>
                  <a:schemeClr val="tx1">
                    <a:lumMod val="85000"/>
                    <a:lumOff val="15000"/>
                  </a:schemeClr>
                </a:solidFill>
              </a:rPr>
              <a:t>DS_Fall 	– </a:t>
            </a:r>
            <a:r>
              <a:rPr lang="en-US" sz="1800" dirty="0" err="1">
                <a:solidFill>
                  <a:schemeClr val="tx1">
                    <a:lumMod val="85000"/>
                    <a:lumOff val="15000"/>
                  </a:schemeClr>
                </a:solidFill>
              </a:rPr>
              <a:t>kolkata</a:t>
            </a:r>
            <a:endParaRPr lang="en-US" sz="1800" dirty="0">
              <a:solidFill>
                <a:schemeClr val="tx1">
                  <a:lumMod val="85000"/>
                  <a:lumOff val="15000"/>
                </a:schemeClr>
              </a:solidFill>
            </a:endParaRPr>
          </a:p>
        </p:txBody>
      </p:sp>
      <p:sp>
        <p:nvSpPr>
          <p:cNvPr id="8" name="TextBox 7">
            <a:extLst>
              <a:ext uri="{FF2B5EF4-FFF2-40B4-BE49-F238E27FC236}">
                <a16:creationId xmlns:a16="http://schemas.microsoft.com/office/drawing/2014/main" id="{E3693C37-5358-4861-B4D0-CD066D43ABA4}"/>
              </a:ext>
            </a:extLst>
          </p:cNvPr>
          <p:cNvSpPr txBox="1"/>
          <p:nvPr/>
        </p:nvSpPr>
        <p:spPr>
          <a:xfrm>
            <a:off x="9889067" y="6282267"/>
            <a:ext cx="2302932" cy="369332"/>
          </a:xfrm>
          <a:prstGeom prst="rect">
            <a:avLst/>
          </a:prstGeom>
          <a:noFill/>
        </p:spPr>
        <p:txBody>
          <a:bodyPr wrap="square" rtlCol="0">
            <a:spAutoFit/>
          </a:bodyPr>
          <a:lstStyle/>
          <a:p>
            <a:pPr algn="r"/>
            <a:r>
              <a:rPr lang="en-IN" dirty="0"/>
              <a:t>05.03.2022</a:t>
            </a:r>
          </a:p>
        </p:txBody>
      </p:sp>
    </p:spTree>
    <p:extLst>
      <p:ext uri="{BB962C8B-B14F-4D97-AF65-F5344CB8AC3E}">
        <p14:creationId xmlns:p14="http://schemas.microsoft.com/office/powerpoint/2010/main" val="968407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279989-50C5-4548-B84B-AEC5BB1512CC}"/>
              </a:ext>
            </a:extLst>
          </p:cNvPr>
          <p:cNvSpPr>
            <a:spLocks noGrp="1"/>
          </p:cNvSpPr>
          <p:nvPr>
            <p:ph type="title"/>
          </p:nvPr>
        </p:nvSpPr>
        <p:spPr>
          <a:xfrm>
            <a:off x="1096963" y="287338"/>
            <a:ext cx="10058400" cy="1449387"/>
          </a:xfrm>
        </p:spPr>
        <p:txBody>
          <a:bodyPr>
            <a:normAutofit/>
          </a:bodyPr>
          <a:lstStyle/>
          <a:p>
            <a:r>
              <a:rPr lang="en-US" dirty="0">
                <a:solidFill>
                  <a:srgbClr val="3C4043"/>
                </a:solidFill>
                <a:latin typeface="Roboto" panose="02000000000000000000" pitchFamily="2" charset="0"/>
              </a:rPr>
              <a:t>Problem Solution Approach </a:t>
            </a:r>
            <a:br>
              <a:rPr lang="en-US" dirty="0">
                <a:solidFill>
                  <a:srgbClr val="3C4043"/>
                </a:solidFill>
                <a:latin typeface="Roboto" panose="02000000000000000000" pitchFamily="2" charset="0"/>
              </a:rPr>
            </a:br>
            <a:r>
              <a:rPr lang="en-US" dirty="0">
                <a:solidFill>
                  <a:srgbClr val="3C4043"/>
                </a:solidFill>
                <a:latin typeface="Roboto" panose="02000000000000000000" pitchFamily="2" charset="0"/>
              </a:rPr>
              <a:t>(Tools and Techniques) :</a:t>
            </a:r>
            <a:endParaRPr lang="en-IN" dirty="0">
              <a:solidFill>
                <a:srgbClr val="3C4043"/>
              </a:solidFill>
              <a:latin typeface="Roboto" panose="02000000000000000000" pitchFamily="2" charset="0"/>
            </a:endParaRPr>
          </a:p>
        </p:txBody>
      </p:sp>
      <p:sp>
        <p:nvSpPr>
          <p:cNvPr id="4" name="Content Placeholder 2">
            <a:extLst>
              <a:ext uri="{FF2B5EF4-FFF2-40B4-BE49-F238E27FC236}">
                <a16:creationId xmlns:a16="http://schemas.microsoft.com/office/drawing/2014/main" id="{422FD4B7-C830-412A-942C-7FA3A232B96B}"/>
              </a:ext>
            </a:extLst>
          </p:cNvPr>
          <p:cNvSpPr>
            <a:spLocks noGrp="1"/>
          </p:cNvSpPr>
          <p:nvPr>
            <p:ph idx="1"/>
          </p:nvPr>
        </p:nvSpPr>
        <p:spPr>
          <a:xfrm>
            <a:off x="1190095" y="3017836"/>
            <a:ext cx="4313237" cy="822326"/>
          </a:xfrm>
        </p:spPr>
        <p:txBody>
          <a:bodyPr>
            <a:noAutofit/>
          </a:bodyPr>
          <a:lstStyle/>
          <a:p>
            <a:pPr lvl="1" algn="just">
              <a:buFont typeface="Wingdings" panose="05000000000000000000" pitchFamily="2" charset="2"/>
              <a:buChar char="§"/>
            </a:pPr>
            <a:r>
              <a:rPr lang="en-IN" sz="1900" dirty="0">
                <a:solidFill>
                  <a:srgbClr val="4D5156"/>
                </a:solidFill>
                <a:latin typeface="arial" panose="020B0604020202020204" pitchFamily="34" charset="0"/>
              </a:rPr>
              <a:t>Fit the Model and executed Prediction based on Machine learning Model</a:t>
            </a:r>
          </a:p>
        </p:txBody>
      </p:sp>
      <p:pic>
        <p:nvPicPr>
          <p:cNvPr id="5" name="Picture 4">
            <a:extLst>
              <a:ext uri="{FF2B5EF4-FFF2-40B4-BE49-F238E27FC236}">
                <a16:creationId xmlns:a16="http://schemas.microsoft.com/office/drawing/2014/main" id="{50442705-4C26-4B75-837C-816480C67B04}"/>
              </a:ext>
            </a:extLst>
          </p:cNvPr>
          <p:cNvPicPr>
            <a:picLocks noChangeAspect="1"/>
          </p:cNvPicPr>
          <p:nvPr/>
        </p:nvPicPr>
        <p:blipFill>
          <a:blip r:embed="rId2"/>
          <a:stretch>
            <a:fillRect/>
          </a:stretch>
        </p:blipFill>
        <p:spPr>
          <a:xfrm>
            <a:off x="6126163" y="2319337"/>
            <a:ext cx="5419725" cy="2219325"/>
          </a:xfrm>
          <a:prstGeom prst="rect">
            <a:avLst/>
          </a:prstGeom>
        </p:spPr>
      </p:pic>
    </p:spTree>
    <p:extLst>
      <p:ext uri="{BB962C8B-B14F-4D97-AF65-F5344CB8AC3E}">
        <p14:creationId xmlns:p14="http://schemas.microsoft.com/office/powerpoint/2010/main" val="198755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279989-50C5-4548-B84B-AEC5BB1512CC}"/>
              </a:ext>
            </a:extLst>
          </p:cNvPr>
          <p:cNvSpPr>
            <a:spLocks noGrp="1"/>
          </p:cNvSpPr>
          <p:nvPr>
            <p:ph type="title"/>
          </p:nvPr>
        </p:nvSpPr>
        <p:spPr>
          <a:xfrm>
            <a:off x="1096963" y="287338"/>
            <a:ext cx="10058400" cy="1449387"/>
          </a:xfrm>
        </p:spPr>
        <p:txBody>
          <a:bodyPr>
            <a:normAutofit/>
          </a:bodyPr>
          <a:lstStyle/>
          <a:p>
            <a:r>
              <a:rPr lang="en-US" dirty="0">
                <a:solidFill>
                  <a:srgbClr val="3C4043"/>
                </a:solidFill>
                <a:latin typeface="Roboto" panose="02000000000000000000" pitchFamily="2" charset="0"/>
              </a:rPr>
              <a:t>Problem Solution Approach </a:t>
            </a:r>
            <a:br>
              <a:rPr lang="en-US" dirty="0">
                <a:solidFill>
                  <a:srgbClr val="3C4043"/>
                </a:solidFill>
                <a:latin typeface="Roboto" panose="02000000000000000000" pitchFamily="2" charset="0"/>
              </a:rPr>
            </a:br>
            <a:r>
              <a:rPr lang="en-US" dirty="0">
                <a:solidFill>
                  <a:srgbClr val="3C4043"/>
                </a:solidFill>
                <a:latin typeface="Roboto" panose="02000000000000000000" pitchFamily="2" charset="0"/>
              </a:rPr>
              <a:t>(Tools and Techniques) :</a:t>
            </a:r>
            <a:endParaRPr lang="en-IN" dirty="0">
              <a:solidFill>
                <a:srgbClr val="3C4043"/>
              </a:solidFill>
              <a:latin typeface="Roboto" panose="02000000000000000000" pitchFamily="2" charset="0"/>
            </a:endParaRPr>
          </a:p>
        </p:txBody>
      </p:sp>
      <p:sp>
        <p:nvSpPr>
          <p:cNvPr id="4" name="TextBox 3">
            <a:extLst>
              <a:ext uri="{FF2B5EF4-FFF2-40B4-BE49-F238E27FC236}">
                <a16:creationId xmlns:a16="http://schemas.microsoft.com/office/drawing/2014/main" id="{644BB35A-192E-4C60-81BA-ED3F5C752D3B}"/>
              </a:ext>
            </a:extLst>
          </p:cNvPr>
          <p:cNvSpPr txBox="1"/>
          <p:nvPr/>
        </p:nvSpPr>
        <p:spPr>
          <a:xfrm>
            <a:off x="1185333" y="3429000"/>
            <a:ext cx="6096000" cy="400110"/>
          </a:xfrm>
          <a:prstGeom prst="rect">
            <a:avLst/>
          </a:prstGeom>
          <a:noFill/>
        </p:spPr>
        <p:txBody>
          <a:bodyPr wrap="square">
            <a:spAutoFit/>
          </a:bodyPr>
          <a:lstStyle/>
          <a:p>
            <a:r>
              <a:rPr lang="en-IN" sz="2000" b="1" dirty="0">
                <a:solidFill>
                  <a:srgbClr val="4D5156"/>
                </a:solidFill>
                <a:latin typeface="arial" panose="020B0604020202020204" pitchFamily="34" charset="0"/>
              </a:rPr>
              <a:t>Prediction Summary</a:t>
            </a:r>
          </a:p>
        </p:txBody>
      </p:sp>
      <p:pic>
        <p:nvPicPr>
          <p:cNvPr id="5" name="Picture 4">
            <a:extLst>
              <a:ext uri="{FF2B5EF4-FFF2-40B4-BE49-F238E27FC236}">
                <a16:creationId xmlns:a16="http://schemas.microsoft.com/office/drawing/2014/main" id="{9B1407BA-43E8-412D-9575-EA467E530448}"/>
              </a:ext>
            </a:extLst>
          </p:cNvPr>
          <p:cNvPicPr>
            <a:picLocks noChangeAspect="1"/>
          </p:cNvPicPr>
          <p:nvPr/>
        </p:nvPicPr>
        <p:blipFill>
          <a:blip r:embed="rId2"/>
          <a:stretch>
            <a:fillRect/>
          </a:stretch>
        </p:blipFill>
        <p:spPr>
          <a:xfrm>
            <a:off x="4533372" y="2186283"/>
            <a:ext cx="5931430" cy="3877437"/>
          </a:xfrm>
          <a:prstGeom prst="rect">
            <a:avLst/>
          </a:prstGeom>
        </p:spPr>
      </p:pic>
    </p:spTree>
    <p:extLst>
      <p:ext uri="{BB962C8B-B14F-4D97-AF65-F5344CB8AC3E}">
        <p14:creationId xmlns:p14="http://schemas.microsoft.com/office/powerpoint/2010/main" val="104145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279989-50C5-4548-B84B-AEC5BB1512CC}"/>
              </a:ext>
            </a:extLst>
          </p:cNvPr>
          <p:cNvSpPr>
            <a:spLocks noGrp="1"/>
          </p:cNvSpPr>
          <p:nvPr>
            <p:ph type="title"/>
          </p:nvPr>
        </p:nvSpPr>
        <p:spPr>
          <a:xfrm>
            <a:off x="1096963" y="287338"/>
            <a:ext cx="10058400" cy="1449387"/>
          </a:xfrm>
        </p:spPr>
        <p:txBody>
          <a:bodyPr>
            <a:normAutofit/>
          </a:bodyPr>
          <a:lstStyle/>
          <a:p>
            <a:r>
              <a:rPr lang="en-US" dirty="0">
                <a:solidFill>
                  <a:srgbClr val="3C4043"/>
                </a:solidFill>
                <a:latin typeface="Roboto" panose="02000000000000000000" pitchFamily="2" charset="0"/>
              </a:rPr>
              <a:t>Problem Solution Approach </a:t>
            </a:r>
            <a:br>
              <a:rPr lang="en-US" dirty="0">
                <a:solidFill>
                  <a:srgbClr val="3C4043"/>
                </a:solidFill>
                <a:latin typeface="Roboto" panose="02000000000000000000" pitchFamily="2" charset="0"/>
              </a:rPr>
            </a:br>
            <a:r>
              <a:rPr lang="en-US" dirty="0">
                <a:solidFill>
                  <a:srgbClr val="3C4043"/>
                </a:solidFill>
                <a:latin typeface="Roboto" panose="02000000000000000000" pitchFamily="2" charset="0"/>
              </a:rPr>
              <a:t>(Tools and Techniques) :</a:t>
            </a:r>
            <a:endParaRPr lang="en-IN" dirty="0">
              <a:solidFill>
                <a:srgbClr val="3C4043"/>
              </a:solidFill>
              <a:latin typeface="Roboto" panose="02000000000000000000" pitchFamily="2" charset="0"/>
            </a:endParaRPr>
          </a:p>
        </p:txBody>
      </p:sp>
      <p:sp>
        <p:nvSpPr>
          <p:cNvPr id="5" name="Content Placeholder 2">
            <a:extLst>
              <a:ext uri="{FF2B5EF4-FFF2-40B4-BE49-F238E27FC236}">
                <a16:creationId xmlns:a16="http://schemas.microsoft.com/office/drawing/2014/main" id="{0F306EF4-177C-483C-9D24-DC477445736F}"/>
              </a:ext>
            </a:extLst>
          </p:cNvPr>
          <p:cNvSpPr>
            <a:spLocks noGrp="1"/>
          </p:cNvSpPr>
          <p:nvPr>
            <p:ph idx="1"/>
          </p:nvPr>
        </p:nvSpPr>
        <p:spPr>
          <a:xfrm>
            <a:off x="1291695" y="3244334"/>
            <a:ext cx="4313237" cy="822326"/>
          </a:xfrm>
        </p:spPr>
        <p:txBody>
          <a:bodyPr>
            <a:noAutofit/>
          </a:bodyPr>
          <a:lstStyle/>
          <a:p>
            <a:r>
              <a:rPr lang="en-IN" sz="2000" b="1" dirty="0">
                <a:solidFill>
                  <a:srgbClr val="4D5156"/>
                </a:solidFill>
                <a:latin typeface="arial" panose="020B0604020202020204" pitchFamily="34" charset="0"/>
              </a:rPr>
              <a:t> Model Evaluation</a:t>
            </a:r>
          </a:p>
        </p:txBody>
      </p:sp>
      <p:pic>
        <p:nvPicPr>
          <p:cNvPr id="7" name="Picture 6">
            <a:extLst>
              <a:ext uri="{FF2B5EF4-FFF2-40B4-BE49-F238E27FC236}">
                <a16:creationId xmlns:a16="http://schemas.microsoft.com/office/drawing/2014/main" id="{B506B4A6-D94A-46B2-96C1-A726FF87D2C8}"/>
              </a:ext>
            </a:extLst>
          </p:cNvPr>
          <p:cNvPicPr>
            <a:picLocks noChangeAspect="1"/>
          </p:cNvPicPr>
          <p:nvPr/>
        </p:nvPicPr>
        <p:blipFill>
          <a:blip r:embed="rId2"/>
          <a:stretch>
            <a:fillRect/>
          </a:stretch>
        </p:blipFill>
        <p:spPr>
          <a:xfrm>
            <a:off x="5491164" y="2043945"/>
            <a:ext cx="6209770" cy="4045429"/>
          </a:xfrm>
          <a:prstGeom prst="rect">
            <a:avLst/>
          </a:prstGeom>
        </p:spPr>
      </p:pic>
    </p:spTree>
    <p:extLst>
      <p:ext uri="{BB962C8B-B14F-4D97-AF65-F5344CB8AC3E}">
        <p14:creationId xmlns:p14="http://schemas.microsoft.com/office/powerpoint/2010/main" val="2860555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279989-50C5-4548-B84B-AEC5BB1512CC}"/>
              </a:ext>
            </a:extLst>
          </p:cNvPr>
          <p:cNvSpPr>
            <a:spLocks noGrp="1"/>
          </p:cNvSpPr>
          <p:nvPr>
            <p:ph type="title"/>
          </p:nvPr>
        </p:nvSpPr>
        <p:spPr>
          <a:xfrm>
            <a:off x="1096963" y="287338"/>
            <a:ext cx="10058400" cy="1449387"/>
          </a:xfrm>
        </p:spPr>
        <p:txBody>
          <a:bodyPr>
            <a:normAutofit/>
          </a:bodyPr>
          <a:lstStyle/>
          <a:p>
            <a:r>
              <a:rPr lang="en-US" dirty="0">
                <a:solidFill>
                  <a:srgbClr val="3C4043"/>
                </a:solidFill>
                <a:latin typeface="Roboto" panose="02000000000000000000" pitchFamily="2" charset="0"/>
              </a:rPr>
              <a:t>Problem Solution Approach </a:t>
            </a:r>
            <a:br>
              <a:rPr lang="en-US" dirty="0">
                <a:solidFill>
                  <a:srgbClr val="3C4043"/>
                </a:solidFill>
                <a:latin typeface="Roboto" panose="02000000000000000000" pitchFamily="2" charset="0"/>
              </a:rPr>
            </a:br>
            <a:r>
              <a:rPr lang="en-US" dirty="0">
                <a:solidFill>
                  <a:srgbClr val="3C4043"/>
                </a:solidFill>
                <a:latin typeface="Roboto" panose="02000000000000000000" pitchFamily="2" charset="0"/>
              </a:rPr>
              <a:t>(Tools and Techniques) :</a:t>
            </a:r>
            <a:endParaRPr lang="en-IN" dirty="0">
              <a:solidFill>
                <a:srgbClr val="3C4043"/>
              </a:solidFill>
              <a:latin typeface="Roboto" panose="02000000000000000000" pitchFamily="2" charset="0"/>
            </a:endParaRPr>
          </a:p>
        </p:txBody>
      </p:sp>
      <p:pic>
        <p:nvPicPr>
          <p:cNvPr id="3" name="Picture 2">
            <a:extLst>
              <a:ext uri="{FF2B5EF4-FFF2-40B4-BE49-F238E27FC236}">
                <a16:creationId xmlns:a16="http://schemas.microsoft.com/office/drawing/2014/main" id="{AB71724D-1B2B-4B68-9278-68274A0204B6}"/>
              </a:ext>
            </a:extLst>
          </p:cNvPr>
          <p:cNvPicPr>
            <a:picLocks noChangeAspect="1"/>
          </p:cNvPicPr>
          <p:nvPr/>
        </p:nvPicPr>
        <p:blipFill>
          <a:blip r:embed="rId2"/>
          <a:stretch>
            <a:fillRect/>
          </a:stretch>
        </p:blipFill>
        <p:spPr>
          <a:xfrm>
            <a:off x="850372" y="3101791"/>
            <a:ext cx="4627561" cy="3025084"/>
          </a:xfrm>
          <a:prstGeom prst="rect">
            <a:avLst/>
          </a:prstGeom>
        </p:spPr>
      </p:pic>
      <p:pic>
        <p:nvPicPr>
          <p:cNvPr id="4" name="Picture 3">
            <a:extLst>
              <a:ext uri="{FF2B5EF4-FFF2-40B4-BE49-F238E27FC236}">
                <a16:creationId xmlns:a16="http://schemas.microsoft.com/office/drawing/2014/main" id="{93FD7912-9BA8-4337-A408-A824F3222D36}"/>
              </a:ext>
            </a:extLst>
          </p:cNvPr>
          <p:cNvPicPr>
            <a:picLocks noChangeAspect="1"/>
          </p:cNvPicPr>
          <p:nvPr/>
        </p:nvPicPr>
        <p:blipFill>
          <a:blip r:embed="rId3"/>
          <a:stretch>
            <a:fillRect/>
          </a:stretch>
        </p:blipFill>
        <p:spPr>
          <a:xfrm>
            <a:off x="6303964" y="3088866"/>
            <a:ext cx="4761969" cy="3102242"/>
          </a:xfrm>
          <a:prstGeom prst="rect">
            <a:avLst/>
          </a:prstGeom>
        </p:spPr>
      </p:pic>
      <p:sp>
        <p:nvSpPr>
          <p:cNvPr id="7" name="TextBox 6">
            <a:extLst>
              <a:ext uri="{FF2B5EF4-FFF2-40B4-BE49-F238E27FC236}">
                <a16:creationId xmlns:a16="http://schemas.microsoft.com/office/drawing/2014/main" id="{9D2BF432-0CD7-4887-95EF-8204AB5CBF07}"/>
              </a:ext>
            </a:extLst>
          </p:cNvPr>
          <p:cNvSpPr txBox="1"/>
          <p:nvPr/>
        </p:nvSpPr>
        <p:spPr>
          <a:xfrm>
            <a:off x="3048000" y="2234592"/>
            <a:ext cx="6096000" cy="400110"/>
          </a:xfrm>
          <a:prstGeom prst="rect">
            <a:avLst/>
          </a:prstGeom>
          <a:noFill/>
        </p:spPr>
        <p:txBody>
          <a:bodyPr wrap="square">
            <a:spAutoFit/>
          </a:bodyPr>
          <a:lstStyle/>
          <a:p>
            <a:pPr algn="l"/>
            <a:r>
              <a:rPr lang="en-US" sz="2000" b="1" dirty="0">
                <a:solidFill>
                  <a:srgbClr val="4D5156"/>
                </a:solidFill>
                <a:latin typeface="arial" panose="020B0604020202020204" pitchFamily="34" charset="0"/>
              </a:rPr>
              <a:t>Comparison of Actual Tested and Evaluated</a:t>
            </a:r>
          </a:p>
        </p:txBody>
      </p:sp>
    </p:spTree>
    <p:extLst>
      <p:ext uri="{BB962C8B-B14F-4D97-AF65-F5344CB8AC3E}">
        <p14:creationId xmlns:p14="http://schemas.microsoft.com/office/powerpoint/2010/main" val="1406967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279989-50C5-4548-B84B-AEC5BB1512CC}"/>
              </a:ext>
            </a:extLst>
          </p:cNvPr>
          <p:cNvSpPr>
            <a:spLocks noGrp="1"/>
          </p:cNvSpPr>
          <p:nvPr>
            <p:ph type="title"/>
          </p:nvPr>
        </p:nvSpPr>
        <p:spPr>
          <a:xfrm>
            <a:off x="1096963" y="287338"/>
            <a:ext cx="10058400" cy="1449387"/>
          </a:xfrm>
        </p:spPr>
        <p:txBody>
          <a:bodyPr>
            <a:normAutofit/>
          </a:bodyPr>
          <a:lstStyle/>
          <a:p>
            <a:r>
              <a:rPr lang="en-US" dirty="0">
                <a:solidFill>
                  <a:srgbClr val="3C4043"/>
                </a:solidFill>
                <a:latin typeface="Roboto" panose="02000000000000000000" pitchFamily="2" charset="0"/>
              </a:rPr>
              <a:t>Problem Solution Approach </a:t>
            </a:r>
            <a:br>
              <a:rPr lang="en-US" dirty="0">
                <a:solidFill>
                  <a:srgbClr val="3C4043"/>
                </a:solidFill>
                <a:latin typeface="Roboto" panose="02000000000000000000" pitchFamily="2" charset="0"/>
              </a:rPr>
            </a:br>
            <a:r>
              <a:rPr lang="en-US" dirty="0">
                <a:solidFill>
                  <a:srgbClr val="3C4043"/>
                </a:solidFill>
                <a:latin typeface="Roboto" panose="02000000000000000000" pitchFamily="2" charset="0"/>
              </a:rPr>
              <a:t>(Tools and Techniques) :</a:t>
            </a:r>
            <a:endParaRPr lang="en-IN" dirty="0">
              <a:solidFill>
                <a:srgbClr val="3C4043"/>
              </a:solidFill>
              <a:latin typeface="Roboto" panose="02000000000000000000" pitchFamily="2" charset="0"/>
            </a:endParaRPr>
          </a:p>
        </p:txBody>
      </p:sp>
      <p:sp>
        <p:nvSpPr>
          <p:cNvPr id="4" name="TextBox 3">
            <a:extLst>
              <a:ext uri="{FF2B5EF4-FFF2-40B4-BE49-F238E27FC236}">
                <a16:creationId xmlns:a16="http://schemas.microsoft.com/office/drawing/2014/main" id="{85B8E6BA-FF5B-4C47-96A8-8CEB50FC5576}"/>
              </a:ext>
            </a:extLst>
          </p:cNvPr>
          <p:cNvSpPr txBox="1"/>
          <p:nvPr/>
        </p:nvSpPr>
        <p:spPr>
          <a:xfrm>
            <a:off x="1350963" y="3237412"/>
            <a:ext cx="4775200" cy="707886"/>
          </a:xfrm>
          <a:prstGeom prst="rect">
            <a:avLst/>
          </a:prstGeom>
          <a:noFill/>
        </p:spPr>
        <p:txBody>
          <a:bodyPr wrap="square">
            <a:spAutoFit/>
          </a:bodyPr>
          <a:lstStyle/>
          <a:p>
            <a:pPr algn="ctr"/>
            <a:r>
              <a:rPr lang="en-US" sz="2000" b="1" dirty="0">
                <a:solidFill>
                  <a:srgbClr val="4D5156"/>
                </a:solidFill>
                <a:latin typeface="arial" panose="020B0604020202020204" pitchFamily="34" charset="0"/>
              </a:rPr>
              <a:t>Applying New Customer Dataset for Churning Prediction</a:t>
            </a:r>
          </a:p>
        </p:txBody>
      </p:sp>
      <p:pic>
        <p:nvPicPr>
          <p:cNvPr id="5" name="Picture 4">
            <a:extLst>
              <a:ext uri="{FF2B5EF4-FFF2-40B4-BE49-F238E27FC236}">
                <a16:creationId xmlns:a16="http://schemas.microsoft.com/office/drawing/2014/main" id="{C596655B-13E3-4DFA-9687-D2F1DD0C89D9}"/>
              </a:ext>
            </a:extLst>
          </p:cNvPr>
          <p:cNvPicPr>
            <a:picLocks noChangeAspect="1"/>
          </p:cNvPicPr>
          <p:nvPr/>
        </p:nvPicPr>
        <p:blipFill rotWithShape="1">
          <a:blip r:embed="rId2"/>
          <a:srcRect t="4412"/>
          <a:stretch/>
        </p:blipFill>
        <p:spPr>
          <a:xfrm>
            <a:off x="6192838" y="2599266"/>
            <a:ext cx="4962525" cy="2522009"/>
          </a:xfrm>
          <a:prstGeom prst="rect">
            <a:avLst/>
          </a:prstGeom>
        </p:spPr>
      </p:pic>
    </p:spTree>
    <p:extLst>
      <p:ext uri="{BB962C8B-B14F-4D97-AF65-F5344CB8AC3E}">
        <p14:creationId xmlns:p14="http://schemas.microsoft.com/office/powerpoint/2010/main" val="330125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279989-50C5-4548-B84B-AEC5BB1512CC}"/>
              </a:ext>
            </a:extLst>
          </p:cNvPr>
          <p:cNvSpPr>
            <a:spLocks noGrp="1"/>
          </p:cNvSpPr>
          <p:nvPr>
            <p:ph type="title"/>
          </p:nvPr>
        </p:nvSpPr>
        <p:spPr>
          <a:xfrm>
            <a:off x="1096963" y="287338"/>
            <a:ext cx="10058400" cy="1449387"/>
          </a:xfrm>
        </p:spPr>
        <p:txBody>
          <a:bodyPr>
            <a:normAutofit/>
          </a:bodyPr>
          <a:lstStyle/>
          <a:p>
            <a:r>
              <a:rPr lang="en-US" dirty="0">
                <a:solidFill>
                  <a:srgbClr val="3C4043"/>
                </a:solidFill>
                <a:latin typeface="Roboto" panose="02000000000000000000" pitchFamily="2" charset="0"/>
              </a:rPr>
              <a:t>Problem Solution Approach </a:t>
            </a:r>
            <a:br>
              <a:rPr lang="en-US" dirty="0">
                <a:solidFill>
                  <a:srgbClr val="3C4043"/>
                </a:solidFill>
                <a:latin typeface="Roboto" panose="02000000000000000000" pitchFamily="2" charset="0"/>
              </a:rPr>
            </a:br>
            <a:r>
              <a:rPr lang="en-US" dirty="0">
                <a:solidFill>
                  <a:srgbClr val="3C4043"/>
                </a:solidFill>
                <a:latin typeface="Roboto" panose="02000000000000000000" pitchFamily="2" charset="0"/>
              </a:rPr>
              <a:t>(Tools and Techniques) :</a:t>
            </a:r>
            <a:endParaRPr lang="en-IN" dirty="0">
              <a:solidFill>
                <a:srgbClr val="3C4043"/>
              </a:solidFill>
              <a:latin typeface="Roboto" panose="02000000000000000000" pitchFamily="2" charset="0"/>
            </a:endParaRPr>
          </a:p>
        </p:txBody>
      </p:sp>
      <p:pic>
        <p:nvPicPr>
          <p:cNvPr id="3" name="Picture 2">
            <a:extLst>
              <a:ext uri="{FF2B5EF4-FFF2-40B4-BE49-F238E27FC236}">
                <a16:creationId xmlns:a16="http://schemas.microsoft.com/office/drawing/2014/main" id="{EB554983-F876-4A9F-BDB4-7E5DE50CE293}"/>
              </a:ext>
            </a:extLst>
          </p:cNvPr>
          <p:cNvPicPr>
            <a:picLocks noChangeAspect="1"/>
          </p:cNvPicPr>
          <p:nvPr/>
        </p:nvPicPr>
        <p:blipFill>
          <a:blip r:embed="rId2"/>
          <a:stretch>
            <a:fillRect/>
          </a:stretch>
        </p:blipFill>
        <p:spPr>
          <a:xfrm>
            <a:off x="923396" y="3395044"/>
            <a:ext cx="10405533" cy="1545255"/>
          </a:xfrm>
          <a:prstGeom prst="rect">
            <a:avLst/>
          </a:prstGeom>
        </p:spPr>
      </p:pic>
      <p:sp>
        <p:nvSpPr>
          <p:cNvPr id="5" name="TextBox 4">
            <a:extLst>
              <a:ext uri="{FF2B5EF4-FFF2-40B4-BE49-F238E27FC236}">
                <a16:creationId xmlns:a16="http://schemas.microsoft.com/office/drawing/2014/main" id="{BAEE6CA5-2067-46B1-AB17-C4BB222DA8B7}"/>
              </a:ext>
            </a:extLst>
          </p:cNvPr>
          <p:cNvSpPr txBox="1"/>
          <p:nvPr/>
        </p:nvSpPr>
        <p:spPr>
          <a:xfrm>
            <a:off x="2976563" y="2296042"/>
            <a:ext cx="6096000" cy="400110"/>
          </a:xfrm>
          <a:prstGeom prst="rect">
            <a:avLst/>
          </a:prstGeom>
          <a:noFill/>
        </p:spPr>
        <p:txBody>
          <a:bodyPr wrap="square">
            <a:spAutoFit/>
          </a:bodyPr>
          <a:lstStyle/>
          <a:p>
            <a:r>
              <a:rPr lang="en-IN" sz="2000" b="1" dirty="0">
                <a:solidFill>
                  <a:srgbClr val="4D5156"/>
                </a:solidFill>
                <a:latin typeface="arial" panose="020B0604020202020204" pitchFamily="34" charset="0"/>
              </a:rPr>
              <a:t>Summary statistics on New Customer Data</a:t>
            </a:r>
          </a:p>
        </p:txBody>
      </p:sp>
    </p:spTree>
    <p:extLst>
      <p:ext uri="{BB962C8B-B14F-4D97-AF65-F5344CB8AC3E}">
        <p14:creationId xmlns:p14="http://schemas.microsoft.com/office/powerpoint/2010/main" val="4122547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279989-50C5-4548-B84B-AEC5BB1512CC}"/>
              </a:ext>
            </a:extLst>
          </p:cNvPr>
          <p:cNvSpPr>
            <a:spLocks noGrp="1"/>
          </p:cNvSpPr>
          <p:nvPr>
            <p:ph type="title"/>
          </p:nvPr>
        </p:nvSpPr>
        <p:spPr>
          <a:xfrm>
            <a:off x="1096963" y="287338"/>
            <a:ext cx="10058400" cy="1449387"/>
          </a:xfrm>
        </p:spPr>
        <p:txBody>
          <a:bodyPr>
            <a:normAutofit/>
          </a:bodyPr>
          <a:lstStyle/>
          <a:p>
            <a:r>
              <a:rPr lang="en-US" dirty="0">
                <a:solidFill>
                  <a:srgbClr val="3C4043"/>
                </a:solidFill>
                <a:latin typeface="Roboto" panose="02000000000000000000" pitchFamily="2" charset="0"/>
              </a:rPr>
              <a:t>Problem Solution Approach </a:t>
            </a:r>
            <a:br>
              <a:rPr lang="en-US" dirty="0">
                <a:solidFill>
                  <a:srgbClr val="3C4043"/>
                </a:solidFill>
                <a:latin typeface="Roboto" panose="02000000000000000000" pitchFamily="2" charset="0"/>
              </a:rPr>
            </a:br>
            <a:r>
              <a:rPr lang="en-US" dirty="0">
                <a:solidFill>
                  <a:srgbClr val="3C4043"/>
                </a:solidFill>
                <a:latin typeface="Roboto" panose="02000000000000000000" pitchFamily="2" charset="0"/>
              </a:rPr>
              <a:t>(Tools and Techniques) :</a:t>
            </a:r>
            <a:endParaRPr lang="en-IN" dirty="0">
              <a:solidFill>
                <a:srgbClr val="3C4043"/>
              </a:solidFill>
              <a:latin typeface="Roboto" panose="02000000000000000000" pitchFamily="2" charset="0"/>
            </a:endParaRPr>
          </a:p>
        </p:txBody>
      </p:sp>
      <p:sp>
        <p:nvSpPr>
          <p:cNvPr id="4" name="TextBox 3">
            <a:extLst>
              <a:ext uri="{FF2B5EF4-FFF2-40B4-BE49-F238E27FC236}">
                <a16:creationId xmlns:a16="http://schemas.microsoft.com/office/drawing/2014/main" id="{D2378290-C334-4BE5-8FA5-24C7719F346B}"/>
              </a:ext>
            </a:extLst>
          </p:cNvPr>
          <p:cNvSpPr txBox="1"/>
          <p:nvPr/>
        </p:nvSpPr>
        <p:spPr>
          <a:xfrm>
            <a:off x="4165599" y="2373253"/>
            <a:ext cx="6096000" cy="400110"/>
          </a:xfrm>
          <a:prstGeom prst="rect">
            <a:avLst/>
          </a:prstGeom>
          <a:noFill/>
        </p:spPr>
        <p:txBody>
          <a:bodyPr wrap="square">
            <a:spAutoFit/>
          </a:bodyPr>
          <a:lstStyle/>
          <a:p>
            <a:r>
              <a:rPr lang="en-IN" sz="2000" b="1" dirty="0">
                <a:solidFill>
                  <a:srgbClr val="4D5156"/>
                </a:solidFill>
                <a:latin typeface="arial" panose="020B0604020202020204" pitchFamily="34" charset="0"/>
              </a:rPr>
              <a:t>Final Results - Prediction</a:t>
            </a:r>
          </a:p>
        </p:txBody>
      </p:sp>
      <p:pic>
        <p:nvPicPr>
          <p:cNvPr id="5" name="Picture 4">
            <a:extLst>
              <a:ext uri="{FF2B5EF4-FFF2-40B4-BE49-F238E27FC236}">
                <a16:creationId xmlns:a16="http://schemas.microsoft.com/office/drawing/2014/main" id="{D748BA75-B737-4FE8-B803-B5E443348EB6}"/>
              </a:ext>
            </a:extLst>
          </p:cNvPr>
          <p:cNvPicPr>
            <a:picLocks noChangeAspect="1"/>
          </p:cNvPicPr>
          <p:nvPr/>
        </p:nvPicPr>
        <p:blipFill>
          <a:blip r:embed="rId2"/>
          <a:stretch>
            <a:fillRect/>
          </a:stretch>
        </p:blipFill>
        <p:spPr>
          <a:xfrm>
            <a:off x="1318683" y="3132667"/>
            <a:ext cx="9391650" cy="2286000"/>
          </a:xfrm>
          <a:prstGeom prst="rect">
            <a:avLst/>
          </a:prstGeom>
        </p:spPr>
      </p:pic>
    </p:spTree>
    <p:extLst>
      <p:ext uri="{BB962C8B-B14F-4D97-AF65-F5344CB8AC3E}">
        <p14:creationId xmlns:p14="http://schemas.microsoft.com/office/powerpoint/2010/main" val="3323599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40EF-770F-4A33-B13F-A8D6C510456B}"/>
              </a:ext>
            </a:extLst>
          </p:cNvPr>
          <p:cNvSpPr>
            <a:spLocks noGrp="1"/>
          </p:cNvSpPr>
          <p:nvPr>
            <p:ph type="title"/>
          </p:nvPr>
        </p:nvSpPr>
        <p:spPr>
          <a:xfrm>
            <a:off x="1139613" y="389467"/>
            <a:ext cx="10058400" cy="907625"/>
          </a:xfrm>
        </p:spPr>
        <p:txBody>
          <a:bodyPr/>
          <a:lstStyle/>
          <a:p>
            <a:r>
              <a:rPr lang="en-US" dirty="0">
                <a:solidFill>
                  <a:srgbClr val="3C4043"/>
                </a:solidFill>
                <a:latin typeface="Roboto" panose="02000000000000000000" pitchFamily="2" charset="0"/>
              </a:rPr>
              <a:t>Results achieved:</a:t>
            </a:r>
            <a:endParaRPr lang="en-IN" dirty="0">
              <a:solidFill>
                <a:srgbClr val="3C4043"/>
              </a:solidFill>
              <a:latin typeface="Roboto" panose="02000000000000000000" pitchFamily="2" charset="0"/>
            </a:endParaRPr>
          </a:p>
        </p:txBody>
      </p:sp>
      <p:sp>
        <p:nvSpPr>
          <p:cNvPr id="5" name="TextBox 4">
            <a:extLst>
              <a:ext uri="{FF2B5EF4-FFF2-40B4-BE49-F238E27FC236}">
                <a16:creationId xmlns:a16="http://schemas.microsoft.com/office/drawing/2014/main" id="{E99971BA-AEB3-4E15-BAF3-A003B4FBDFA9}"/>
              </a:ext>
            </a:extLst>
          </p:cNvPr>
          <p:cNvSpPr txBox="1"/>
          <p:nvPr/>
        </p:nvSpPr>
        <p:spPr>
          <a:xfrm>
            <a:off x="956734" y="1985616"/>
            <a:ext cx="7255933" cy="4832092"/>
          </a:xfrm>
          <a:prstGeom prst="rect">
            <a:avLst/>
          </a:prstGeom>
          <a:noFill/>
        </p:spPr>
        <p:txBody>
          <a:bodyPr wrap="square">
            <a:spAutoFit/>
          </a:bodyPr>
          <a:lstStyle/>
          <a:p>
            <a:pPr algn="just"/>
            <a:r>
              <a:rPr lang="en-US" sz="2800" dirty="0">
                <a:solidFill>
                  <a:srgbClr val="4D5156"/>
                </a:solidFill>
                <a:latin typeface="arial" panose="020B0604020202020204" pitchFamily="34" charset="0"/>
              </a:rPr>
              <a:t>Based on our model, Results show that out of Six (6) new customers, Four (4) customers will get churned as per projected outcome. These Four (4) customers are as follows: </a:t>
            </a:r>
          </a:p>
          <a:p>
            <a:pPr algn="just"/>
            <a:endParaRPr lang="en-US" sz="2800" dirty="0">
              <a:solidFill>
                <a:srgbClr val="4D5156"/>
              </a:solidFill>
              <a:latin typeface="arial" panose="020B0604020202020204" pitchFamily="34" charset="0"/>
            </a:endParaRPr>
          </a:p>
          <a:p>
            <a:pPr marL="457200" indent="-457200" algn="just">
              <a:buFont typeface="+mj-lt"/>
              <a:buAutoNum type="arabicPeriod"/>
            </a:pPr>
            <a:r>
              <a:rPr lang="en-US" sz="2800" dirty="0">
                <a:solidFill>
                  <a:srgbClr val="4D5156"/>
                </a:solidFill>
                <a:latin typeface="arial" panose="020B0604020202020204" pitchFamily="34" charset="0"/>
              </a:rPr>
              <a:t>Cannon-Benson</a:t>
            </a:r>
          </a:p>
          <a:p>
            <a:pPr marL="457200" indent="-457200" algn="just">
              <a:buFont typeface="+mj-lt"/>
              <a:buAutoNum type="arabicPeriod"/>
            </a:pPr>
            <a:r>
              <a:rPr lang="en-US" sz="2800" dirty="0">
                <a:solidFill>
                  <a:srgbClr val="4D5156"/>
                </a:solidFill>
                <a:latin typeface="arial" panose="020B0604020202020204" pitchFamily="34" charset="0"/>
              </a:rPr>
              <a:t>Barron-Robertson</a:t>
            </a:r>
          </a:p>
          <a:p>
            <a:pPr marL="457200" indent="-457200" algn="just">
              <a:buFont typeface="+mj-lt"/>
              <a:buAutoNum type="arabicPeriod"/>
            </a:pPr>
            <a:r>
              <a:rPr lang="en-US" sz="2800" dirty="0" err="1">
                <a:solidFill>
                  <a:srgbClr val="4D5156"/>
                </a:solidFill>
                <a:latin typeface="arial" panose="020B0604020202020204" pitchFamily="34" charset="0"/>
              </a:rPr>
              <a:t>Texton</a:t>
            </a:r>
            <a:r>
              <a:rPr lang="en-US" sz="2800" dirty="0">
                <a:solidFill>
                  <a:srgbClr val="4D5156"/>
                </a:solidFill>
                <a:latin typeface="arial" panose="020B0604020202020204" pitchFamily="34" charset="0"/>
              </a:rPr>
              <a:t>-Golden</a:t>
            </a:r>
          </a:p>
          <a:p>
            <a:pPr marL="457200" indent="-457200" algn="just">
              <a:buFont typeface="+mj-lt"/>
              <a:buAutoNum type="arabicPeriod"/>
            </a:pPr>
            <a:r>
              <a:rPr lang="en-US" sz="2800" dirty="0">
                <a:solidFill>
                  <a:srgbClr val="4D5156"/>
                </a:solidFill>
                <a:latin typeface="arial" panose="020B0604020202020204" pitchFamily="34" charset="0"/>
              </a:rPr>
              <a:t>Parks-Robbins</a:t>
            </a:r>
          </a:p>
          <a:p>
            <a:pPr algn="just"/>
            <a:endParaRPr lang="en-US" sz="2800" dirty="0">
              <a:solidFill>
                <a:srgbClr val="4D5156"/>
              </a:solidFill>
              <a:latin typeface="arial" panose="020B0604020202020204" pitchFamily="34" charset="0"/>
            </a:endParaRPr>
          </a:p>
        </p:txBody>
      </p:sp>
      <p:pic>
        <p:nvPicPr>
          <p:cNvPr id="3076" name="Picture 4" descr="Predictive Data Modeling | Statistical Predictive Modeling">
            <a:extLst>
              <a:ext uri="{FF2B5EF4-FFF2-40B4-BE49-F238E27FC236}">
                <a16:creationId xmlns:a16="http://schemas.microsoft.com/office/drawing/2014/main" id="{BCFF7141-C802-4DF2-BFED-898E896B4D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0667" y="3543300"/>
            <a:ext cx="3058053" cy="279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592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273B-22E7-4914-A1E8-F5BA9FCE5CB3}"/>
              </a:ext>
            </a:extLst>
          </p:cNvPr>
          <p:cNvSpPr>
            <a:spLocks noGrp="1"/>
          </p:cNvSpPr>
          <p:nvPr>
            <p:ph type="title"/>
          </p:nvPr>
        </p:nvSpPr>
        <p:spPr>
          <a:xfrm>
            <a:off x="1224280" y="397932"/>
            <a:ext cx="10058400" cy="806027"/>
          </a:xfrm>
        </p:spPr>
        <p:txBody>
          <a:bodyPr/>
          <a:lstStyle/>
          <a:p>
            <a:r>
              <a:rPr lang="en-US" b="0" i="0" dirty="0">
                <a:solidFill>
                  <a:srgbClr val="3C4043"/>
                </a:solidFill>
                <a:effectLst/>
                <a:latin typeface="Roboto" panose="02000000000000000000" pitchFamily="2" charset="0"/>
              </a:rPr>
              <a:t> General discussion</a:t>
            </a:r>
            <a:endParaRPr lang="en-IN" dirty="0"/>
          </a:p>
        </p:txBody>
      </p:sp>
      <p:sp>
        <p:nvSpPr>
          <p:cNvPr id="4" name="TextBox 3">
            <a:extLst>
              <a:ext uri="{FF2B5EF4-FFF2-40B4-BE49-F238E27FC236}">
                <a16:creationId xmlns:a16="http://schemas.microsoft.com/office/drawing/2014/main" id="{221A0DB0-535A-4628-A998-D5744DF34067}"/>
              </a:ext>
            </a:extLst>
          </p:cNvPr>
          <p:cNvSpPr txBox="1"/>
          <p:nvPr/>
        </p:nvSpPr>
        <p:spPr>
          <a:xfrm>
            <a:off x="1083734" y="1852137"/>
            <a:ext cx="7450666" cy="4524315"/>
          </a:xfrm>
          <a:prstGeom prst="rect">
            <a:avLst/>
          </a:prstGeom>
          <a:noFill/>
        </p:spPr>
        <p:txBody>
          <a:bodyPr wrap="square">
            <a:spAutoFit/>
          </a:bodyPr>
          <a:lstStyle/>
          <a:p>
            <a:pPr algn="just"/>
            <a:endParaRPr lang="en-US" sz="1800" dirty="0">
              <a:solidFill>
                <a:srgbClr val="4D5156"/>
              </a:solidFill>
              <a:latin typeface="arial" panose="020B0604020202020204" pitchFamily="34" charset="0"/>
            </a:endParaRPr>
          </a:p>
          <a:p>
            <a:pPr algn="just"/>
            <a:r>
              <a:rPr lang="en-US" sz="1800" dirty="0">
                <a:solidFill>
                  <a:srgbClr val="4D5156"/>
                </a:solidFill>
                <a:latin typeface="arial" panose="020B0604020202020204" pitchFamily="34" charset="0"/>
              </a:rPr>
              <a:t>Considering the prediction model outcome, Agency would require to focus on churning customers from new database.</a:t>
            </a:r>
          </a:p>
          <a:p>
            <a:pPr algn="just"/>
            <a:endParaRPr lang="en-US" dirty="0">
              <a:solidFill>
                <a:srgbClr val="4D5156"/>
              </a:solidFill>
              <a:latin typeface="arial" panose="020B0604020202020204" pitchFamily="34" charset="0"/>
            </a:endParaRPr>
          </a:p>
          <a:p>
            <a:pPr algn="just"/>
            <a:r>
              <a:rPr lang="en-US" sz="1800" dirty="0">
                <a:solidFill>
                  <a:srgbClr val="4D5156"/>
                </a:solidFill>
                <a:latin typeface="arial" panose="020B0604020202020204" pitchFamily="34" charset="0"/>
              </a:rPr>
              <a:t>In case of more customer added to new customer database, results most probably will provide similar outcome with churning data, which Marketing Agency can revalidate with more new customer database, as and when needed in future, </a:t>
            </a:r>
          </a:p>
          <a:p>
            <a:pPr algn="just"/>
            <a:endParaRPr lang="en-US" dirty="0">
              <a:solidFill>
                <a:srgbClr val="4D5156"/>
              </a:solidFill>
              <a:latin typeface="arial" panose="020B0604020202020204" pitchFamily="34" charset="0"/>
            </a:endParaRPr>
          </a:p>
          <a:p>
            <a:pPr algn="just"/>
            <a:r>
              <a:rPr lang="en-US" sz="1800" b="1" dirty="0">
                <a:solidFill>
                  <a:srgbClr val="4D5156"/>
                </a:solidFill>
                <a:latin typeface="arial" panose="020B0604020202020204" pitchFamily="34" charset="0"/>
              </a:rPr>
              <a:t>Recommendation:</a:t>
            </a:r>
          </a:p>
          <a:p>
            <a:pPr algn="just"/>
            <a:endParaRPr lang="en-US" dirty="0">
              <a:solidFill>
                <a:srgbClr val="4D5156"/>
              </a:solidFill>
              <a:latin typeface="arial" panose="020B0604020202020204" pitchFamily="34" charset="0"/>
            </a:endParaRPr>
          </a:p>
          <a:p>
            <a:pPr marL="285750" indent="-285750" algn="just">
              <a:buFont typeface="Arial" panose="020B0604020202020204" pitchFamily="34" charset="0"/>
              <a:buChar char="•"/>
            </a:pPr>
            <a:r>
              <a:rPr lang="en-US" sz="1800" dirty="0">
                <a:solidFill>
                  <a:srgbClr val="4D5156"/>
                </a:solidFill>
                <a:latin typeface="arial" panose="020B0604020202020204" pitchFamily="34" charset="0"/>
              </a:rPr>
              <a:t>Dedicated account managers for these churning customers to be assigned by Marketing Agency,  on immediate basis.</a:t>
            </a:r>
          </a:p>
          <a:p>
            <a:pPr marL="285750" indent="-285750" algn="just">
              <a:buFont typeface="Arial" panose="020B0604020202020204" pitchFamily="34" charset="0"/>
              <a:buChar char="•"/>
            </a:pPr>
            <a:r>
              <a:rPr lang="en-US" sz="1800" dirty="0">
                <a:solidFill>
                  <a:srgbClr val="4D5156"/>
                </a:solidFill>
                <a:latin typeface="arial" panose="020B0604020202020204" pitchFamily="34" charset="0"/>
              </a:rPr>
              <a:t>Marketing Agency to refer future new customer data to predict the projected churning towards implementing cautious measures to curb customer churning</a:t>
            </a:r>
          </a:p>
        </p:txBody>
      </p:sp>
      <p:pic>
        <p:nvPicPr>
          <p:cNvPr id="10242" name="Picture 2" descr="Suggestion icon PNG and SVG Vector Free Download">
            <a:extLst>
              <a:ext uri="{FF2B5EF4-FFF2-40B4-BE49-F238E27FC236}">
                <a16:creationId xmlns:a16="http://schemas.microsoft.com/office/drawing/2014/main" id="{04EF0DAF-3578-46A6-83DA-8FCB4BA31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1405" y="2329944"/>
            <a:ext cx="2581275" cy="178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625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5F02-4B06-495E-88AA-42363B38C287}"/>
              </a:ext>
            </a:extLst>
          </p:cNvPr>
          <p:cNvSpPr>
            <a:spLocks noGrp="1"/>
          </p:cNvSpPr>
          <p:nvPr>
            <p:ph type="title"/>
          </p:nvPr>
        </p:nvSpPr>
        <p:spPr>
          <a:xfrm>
            <a:off x="521546" y="2835069"/>
            <a:ext cx="10058400" cy="1450757"/>
          </a:xfrm>
        </p:spPr>
        <p:txBody>
          <a:bodyPr/>
          <a:lstStyle/>
          <a:p>
            <a:pPr algn="ctr"/>
            <a:r>
              <a:rPr lang="en-IN" dirty="0"/>
              <a:t>Thank You</a:t>
            </a:r>
          </a:p>
        </p:txBody>
      </p:sp>
    </p:spTree>
    <p:extLst>
      <p:ext uri="{BB962C8B-B14F-4D97-AF65-F5344CB8AC3E}">
        <p14:creationId xmlns:p14="http://schemas.microsoft.com/office/powerpoint/2010/main" val="4464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167740" y="828277"/>
            <a:ext cx="7350660" cy="3614003"/>
          </a:xfrm>
        </p:spPr>
        <p:txBody>
          <a:bodyPr>
            <a:noAutofit/>
          </a:bodyPr>
          <a:lstStyle/>
          <a:p>
            <a:pPr algn="ctr"/>
            <a:r>
              <a:rPr lang="en-US" sz="6000" dirty="0"/>
              <a:t>Customer Churn Prediction using Machine Learning</a:t>
            </a:r>
            <a:br>
              <a:rPr lang="en-US" sz="6000" dirty="0"/>
            </a:br>
            <a:r>
              <a:rPr lang="en-US" sz="6000" dirty="0"/>
              <a:t>and Spark</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18400" y="1"/>
            <a:ext cx="4673601" cy="6914644"/>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922233"/>
            <a:ext cx="10058400" cy="748452"/>
          </a:xfrm>
        </p:spPr>
        <p:txBody>
          <a:bodyPr>
            <a:normAutofit/>
          </a:bodyPr>
          <a:lstStyle/>
          <a:p>
            <a:r>
              <a:rPr lang="en-IN" b="0" i="0" dirty="0">
                <a:solidFill>
                  <a:srgbClr val="3C4043"/>
                </a:solidFill>
                <a:effectLst/>
                <a:latin typeface="Roboto" panose="02000000000000000000" pitchFamily="2" charset="0"/>
              </a:rPr>
              <a:t>Background</a:t>
            </a:r>
            <a:endParaRPr lang="en-US" dirty="0"/>
          </a:p>
        </p:txBody>
      </p:sp>
      <p:sp>
        <p:nvSpPr>
          <p:cNvPr id="4" name="Content Placeholder 3">
            <a:extLst>
              <a:ext uri="{FF2B5EF4-FFF2-40B4-BE49-F238E27FC236}">
                <a16:creationId xmlns:a16="http://schemas.microsoft.com/office/drawing/2014/main" id="{CE1DE3C4-D636-4F65-82B8-0B1BB2D9E76B}"/>
              </a:ext>
            </a:extLst>
          </p:cNvPr>
          <p:cNvSpPr>
            <a:spLocks noGrp="1"/>
          </p:cNvSpPr>
          <p:nvPr>
            <p:ph idx="1"/>
          </p:nvPr>
        </p:nvSpPr>
        <p:spPr>
          <a:xfrm>
            <a:off x="1097280" y="2108201"/>
            <a:ext cx="7446645" cy="3760891"/>
          </a:xfrm>
        </p:spPr>
        <p:txBody>
          <a:bodyPr>
            <a:normAutofit/>
          </a:bodyPr>
          <a:lstStyle/>
          <a:p>
            <a:pPr algn="just"/>
            <a:r>
              <a:rPr lang="en-US" dirty="0"/>
              <a:t>Customer attrition, also known as customer churn, customer turnover, or customer defection, is the loss of clients or customers. </a:t>
            </a:r>
            <a:r>
              <a:rPr lang="en-US" b="0" i="0" dirty="0">
                <a:solidFill>
                  <a:srgbClr val="4D5156"/>
                </a:solidFill>
                <a:effectLst/>
                <a:latin typeface="arial" panose="020B0604020202020204" pitchFamily="34" charset="0"/>
              </a:rPr>
              <a:t>The churn rate, also known as the rate of attrition or </a:t>
            </a:r>
            <a:r>
              <a:rPr lang="en-US" b="1" i="0" dirty="0">
                <a:solidFill>
                  <a:srgbClr val="5F6368"/>
                </a:solidFill>
                <a:effectLst/>
                <a:latin typeface="arial" panose="020B0604020202020204" pitchFamily="34" charset="0"/>
              </a:rPr>
              <a:t>customer churn</a:t>
            </a:r>
            <a:r>
              <a:rPr lang="en-US" b="0" i="0" dirty="0">
                <a:solidFill>
                  <a:srgbClr val="4D5156"/>
                </a:solidFill>
                <a:effectLst/>
                <a:latin typeface="arial" panose="020B0604020202020204" pitchFamily="34" charset="0"/>
              </a:rPr>
              <a:t>, is the rate at which customers stop doing business with an entity.  </a:t>
            </a:r>
            <a:r>
              <a:rPr lang="en-US" dirty="0">
                <a:solidFill>
                  <a:srgbClr val="4D5156"/>
                </a:solidFill>
                <a:latin typeface="arial" panose="020B0604020202020204" pitchFamily="34" charset="0"/>
              </a:rPr>
              <a:t>For example, if there are number of customers continuously buying the products from  Brand’ A’, some of the customers of ‘Brand ‘A’, shift to Brand ‘B’, that is called customer churning for Brand ‘A’.</a:t>
            </a:r>
          </a:p>
          <a:p>
            <a:pPr algn="just"/>
            <a:r>
              <a:rPr lang="en-US" dirty="0">
                <a:solidFill>
                  <a:srgbClr val="4D5156"/>
                </a:solidFill>
                <a:latin typeface="arial" panose="020B0604020202020204" pitchFamily="34" charset="0"/>
              </a:rPr>
              <a:t>The objective is to predict customer churn on the basis of available dataset. Churn prediction minimizes customer defection by predicting that, which customers are likely to cancel their association with product or service. </a:t>
            </a:r>
          </a:p>
        </p:txBody>
      </p:sp>
      <p:pic>
        <p:nvPicPr>
          <p:cNvPr id="2052" name="Picture 4" descr="Customer Churn Analysis: Why It&amp;amp;#39;s Important and What You Can Do |  Chattermill">
            <a:extLst>
              <a:ext uri="{FF2B5EF4-FFF2-40B4-BE49-F238E27FC236}">
                <a16:creationId xmlns:a16="http://schemas.microsoft.com/office/drawing/2014/main" id="{4F7253DA-E0BF-422C-96AC-44876E2BE1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260" r="24438"/>
          <a:stretch/>
        </p:blipFill>
        <p:spPr bwMode="auto">
          <a:xfrm>
            <a:off x="8724900" y="2020601"/>
            <a:ext cx="2876550" cy="364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09FAFB-6416-4EEE-AF44-7F636F5281A6}"/>
              </a:ext>
            </a:extLst>
          </p:cNvPr>
          <p:cNvSpPr>
            <a:spLocks noGrp="1"/>
          </p:cNvSpPr>
          <p:nvPr>
            <p:ph idx="1"/>
          </p:nvPr>
        </p:nvSpPr>
        <p:spPr/>
        <p:txBody>
          <a:bodyPr>
            <a:normAutofit lnSpcReduction="10000"/>
          </a:bodyPr>
          <a:lstStyle/>
          <a:p>
            <a:r>
              <a:rPr lang="en-US" dirty="0">
                <a:solidFill>
                  <a:srgbClr val="4D5156"/>
                </a:solidFill>
                <a:latin typeface="arial" panose="020B0604020202020204" pitchFamily="34" charset="0"/>
              </a:rPr>
              <a:t>There is a marketing agency, that has number of customers using their service to produce ads for the client / customer websites. They have noticed quite a bit of churn in the numbers  of their clients.  Currently, Agency has a plan to assign account managers right now to minimize customer churning.</a:t>
            </a:r>
            <a:endParaRPr lang="en-IN" dirty="0"/>
          </a:p>
          <a:p>
            <a:r>
              <a:rPr lang="en-US" dirty="0">
                <a:solidFill>
                  <a:srgbClr val="4D5156"/>
                </a:solidFill>
                <a:latin typeface="arial" panose="020B0604020202020204" pitchFamily="34" charset="0"/>
              </a:rPr>
              <a:t>Hence, there is need to create a machine learning model that will help to predict which customers are likely to get churned, who will stop buying their service in future, so that, Agency can correctly assign the customers most at risk to churn an account manager. </a:t>
            </a:r>
          </a:p>
          <a:p>
            <a:r>
              <a:rPr lang="en-US" dirty="0">
                <a:solidFill>
                  <a:srgbClr val="4D5156"/>
                </a:solidFill>
                <a:latin typeface="arial" panose="020B0604020202020204" pitchFamily="34" charset="0"/>
              </a:rPr>
              <a:t>Agency has provided some historical data. We need to create a classification algorithm that will help to classify customer churning based on given data. Agency will be able to test this outcome  against incoming data for future customers to predict which customers will churn and assign them an account manager, accordingly.</a:t>
            </a:r>
          </a:p>
          <a:p>
            <a:endParaRPr lang="en-US" dirty="0">
              <a:solidFill>
                <a:srgbClr val="4D5156"/>
              </a:solidFill>
              <a:latin typeface="arial" panose="020B0604020202020204" pitchFamily="34" charset="0"/>
            </a:endParaRPr>
          </a:p>
        </p:txBody>
      </p:sp>
      <p:sp>
        <p:nvSpPr>
          <p:cNvPr id="5" name="Title 4">
            <a:extLst>
              <a:ext uri="{FF2B5EF4-FFF2-40B4-BE49-F238E27FC236}">
                <a16:creationId xmlns:a16="http://schemas.microsoft.com/office/drawing/2014/main" id="{5E22F8A9-5E6C-4BCC-B023-E9A440A63803}"/>
              </a:ext>
            </a:extLst>
          </p:cNvPr>
          <p:cNvSpPr>
            <a:spLocks noGrp="1"/>
          </p:cNvSpPr>
          <p:nvPr>
            <p:ph type="title"/>
          </p:nvPr>
        </p:nvSpPr>
        <p:spPr>
          <a:xfrm>
            <a:off x="1097280" y="134203"/>
            <a:ext cx="10058400" cy="1450757"/>
          </a:xfrm>
        </p:spPr>
        <p:txBody>
          <a:bodyPr/>
          <a:lstStyle/>
          <a:p>
            <a:r>
              <a:rPr lang="en-IN" b="0" i="0" dirty="0">
                <a:solidFill>
                  <a:srgbClr val="3C4043"/>
                </a:solidFill>
                <a:effectLst/>
                <a:latin typeface="Roboto" panose="02000000000000000000" pitchFamily="2" charset="0"/>
              </a:rPr>
              <a:t>Problem Description</a:t>
            </a:r>
            <a:endParaRPr lang="en-IN" dirty="0"/>
          </a:p>
        </p:txBody>
      </p:sp>
    </p:spTree>
    <p:extLst>
      <p:ext uri="{BB962C8B-B14F-4D97-AF65-F5344CB8AC3E}">
        <p14:creationId xmlns:p14="http://schemas.microsoft.com/office/powerpoint/2010/main" val="2524176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915E-300E-4AB6-9E84-A9AD1A68EBD1}"/>
              </a:ext>
            </a:extLst>
          </p:cNvPr>
          <p:cNvSpPr>
            <a:spLocks noGrp="1"/>
          </p:cNvSpPr>
          <p:nvPr>
            <p:ph type="title"/>
          </p:nvPr>
        </p:nvSpPr>
        <p:spPr>
          <a:xfrm>
            <a:off x="1097279" y="286603"/>
            <a:ext cx="10608945" cy="1450757"/>
          </a:xfrm>
        </p:spPr>
        <p:txBody>
          <a:bodyPr/>
          <a:lstStyle/>
          <a:p>
            <a:r>
              <a:rPr lang="en-IN" dirty="0">
                <a:solidFill>
                  <a:srgbClr val="3C4043"/>
                </a:solidFill>
                <a:latin typeface="Roboto" panose="02000000000000000000" pitchFamily="2" charset="0"/>
              </a:rPr>
              <a:t>Degree of Problem Statement</a:t>
            </a:r>
          </a:p>
        </p:txBody>
      </p:sp>
      <p:sp>
        <p:nvSpPr>
          <p:cNvPr id="3" name="Content Placeholder 2">
            <a:extLst>
              <a:ext uri="{FF2B5EF4-FFF2-40B4-BE49-F238E27FC236}">
                <a16:creationId xmlns:a16="http://schemas.microsoft.com/office/drawing/2014/main" id="{9EABE2B6-F230-497A-A547-02CAD57AF4B0}"/>
              </a:ext>
            </a:extLst>
          </p:cNvPr>
          <p:cNvSpPr>
            <a:spLocks noGrp="1"/>
          </p:cNvSpPr>
          <p:nvPr>
            <p:ph idx="1"/>
          </p:nvPr>
        </p:nvSpPr>
        <p:spPr>
          <a:xfrm>
            <a:off x="1097280" y="4231641"/>
            <a:ext cx="10058400" cy="1777999"/>
          </a:xfrm>
        </p:spPr>
        <p:txBody>
          <a:bodyPr>
            <a:normAutofit/>
          </a:bodyPr>
          <a:lstStyle/>
          <a:p>
            <a:pPr algn="just"/>
            <a:r>
              <a:rPr lang="en-US" sz="2400" dirty="0">
                <a:solidFill>
                  <a:srgbClr val="4D5156"/>
                </a:solidFill>
                <a:latin typeface="arial" panose="020B0604020202020204" pitchFamily="34" charset="0"/>
              </a:rPr>
              <a:t>Fierce competition has raised the cost of acquiring new customers, making imperative to determine which customers are likely to churn, so business can take the necessary steps to prevent the latter from leaving. </a:t>
            </a:r>
          </a:p>
          <a:p>
            <a:pPr marL="0" indent="0" algn="just">
              <a:buNone/>
            </a:pPr>
            <a:endParaRPr lang="en-IN" sz="2400" dirty="0">
              <a:solidFill>
                <a:srgbClr val="4D5156"/>
              </a:solidFill>
              <a:latin typeface="arial" panose="020B0604020202020204" pitchFamily="34" charset="0"/>
            </a:endParaRPr>
          </a:p>
        </p:txBody>
      </p:sp>
      <p:pic>
        <p:nvPicPr>
          <p:cNvPr id="1026" name="Picture 2" descr="How to track customer churn in eCommerce businesses">
            <a:extLst>
              <a:ext uri="{FF2B5EF4-FFF2-40B4-BE49-F238E27FC236}">
                <a16:creationId xmlns:a16="http://schemas.microsoft.com/office/drawing/2014/main" id="{9859E5F1-B95C-4971-8666-00B62B780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317" y="2054544"/>
            <a:ext cx="690562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89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E9864-C173-4C4B-AD4B-CF9BCAC09135}"/>
              </a:ext>
            </a:extLst>
          </p:cNvPr>
          <p:cNvSpPr>
            <a:spLocks noGrp="1"/>
          </p:cNvSpPr>
          <p:nvPr>
            <p:ph idx="1"/>
          </p:nvPr>
        </p:nvSpPr>
        <p:spPr>
          <a:xfrm>
            <a:off x="987210" y="1913463"/>
            <a:ext cx="6903720" cy="3760891"/>
          </a:xfrm>
        </p:spPr>
        <p:txBody>
          <a:bodyPr>
            <a:noAutofit/>
          </a:bodyPr>
          <a:lstStyle/>
          <a:p>
            <a:pPr lvl="1" algn="just">
              <a:buFont typeface="Wingdings" panose="05000000000000000000" pitchFamily="2" charset="2"/>
              <a:buChar char="q"/>
            </a:pPr>
            <a:r>
              <a:rPr lang="en-US" sz="1900" dirty="0">
                <a:solidFill>
                  <a:srgbClr val="4D5156"/>
                </a:solidFill>
                <a:latin typeface="arial" panose="020B0604020202020204" pitchFamily="34" charset="0"/>
              </a:rPr>
              <a:t> Marketing Agency has provided some historical data and new customer dataset. Marketing Agency  wants to know which customers are most likely to churn given this new customer data.</a:t>
            </a:r>
          </a:p>
          <a:p>
            <a:pPr lvl="1" algn="just">
              <a:buFont typeface="Wingdings" panose="05000000000000000000" pitchFamily="2" charset="2"/>
              <a:buChar char="q"/>
            </a:pPr>
            <a:r>
              <a:rPr lang="en-US" sz="1900" dirty="0">
                <a:solidFill>
                  <a:srgbClr val="4D5156"/>
                </a:solidFill>
                <a:latin typeface="arial" panose="020B0604020202020204" pitchFamily="34" charset="0"/>
              </a:rPr>
              <a:t> We create a classification algorithm by applying ‘</a:t>
            </a:r>
            <a:r>
              <a:rPr lang="en-IN" sz="1900" dirty="0">
                <a:solidFill>
                  <a:srgbClr val="4D5156"/>
                </a:solidFill>
                <a:latin typeface="arial" panose="020B0604020202020204" pitchFamily="34" charset="0"/>
              </a:rPr>
              <a:t>Logistic Regression’</a:t>
            </a:r>
            <a:r>
              <a:rPr lang="en-US" sz="1900" dirty="0">
                <a:solidFill>
                  <a:srgbClr val="4D5156"/>
                </a:solidFill>
                <a:latin typeface="arial" panose="020B0604020202020204" pitchFamily="34" charset="0"/>
              </a:rPr>
              <a:t> to classify customer churning based on given data, to </a:t>
            </a:r>
            <a:r>
              <a:rPr lang="en-IN" sz="1900" dirty="0">
                <a:solidFill>
                  <a:srgbClr val="4D5156"/>
                </a:solidFill>
                <a:latin typeface="arial" panose="020B0604020202020204" pitchFamily="34" charset="0"/>
              </a:rPr>
              <a:t>predict the churning from given dataset.</a:t>
            </a:r>
          </a:p>
          <a:p>
            <a:pPr lvl="1" algn="just">
              <a:buFont typeface="Wingdings" panose="05000000000000000000" pitchFamily="2" charset="2"/>
              <a:buChar char="q"/>
            </a:pPr>
            <a:r>
              <a:rPr lang="en-US" sz="1900" dirty="0">
                <a:solidFill>
                  <a:srgbClr val="4D5156"/>
                </a:solidFill>
                <a:latin typeface="arial" panose="020B0604020202020204" pitchFamily="34" charset="0"/>
              </a:rPr>
              <a:t> Once we create the model and evaluate it, we will test out the model on provided new customer dataset. </a:t>
            </a:r>
          </a:p>
          <a:p>
            <a:pPr lvl="1" algn="just">
              <a:buFont typeface="Wingdings" panose="05000000000000000000" pitchFamily="2" charset="2"/>
              <a:buChar char="q"/>
            </a:pPr>
            <a:r>
              <a:rPr lang="en-US" sz="1900" dirty="0">
                <a:solidFill>
                  <a:srgbClr val="4D5156"/>
                </a:solidFill>
                <a:latin typeface="arial" panose="020B0604020202020204" pitchFamily="34" charset="0"/>
              </a:rPr>
              <a:t> Based on the results, Marketing Agency will be able to initiate corrective measures by assigning account managers to churning customers.</a:t>
            </a:r>
            <a:endParaRPr lang="en-IN" b="1" u="sng" dirty="0">
              <a:solidFill>
                <a:srgbClr val="4D5156"/>
              </a:solidFill>
              <a:latin typeface="arial" panose="020B0604020202020204" pitchFamily="34" charset="0"/>
            </a:endParaRPr>
          </a:p>
          <a:p>
            <a:pPr>
              <a:lnSpc>
                <a:spcPct val="100000"/>
              </a:lnSpc>
              <a:buFont typeface="Wingdings" panose="05000000000000000000" pitchFamily="2" charset="2"/>
              <a:buChar char="q"/>
            </a:pPr>
            <a:endParaRPr lang="en-IN" dirty="0">
              <a:solidFill>
                <a:srgbClr val="4D5156"/>
              </a:solidFill>
              <a:latin typeface="arial" panose="020B0604020202020204" pitchFamily="34" charset="0"/>
            </a:endParaRPr>
          </a:p>
        </p:txBody>
      </p:sp>
      <p:sp>
        <p:nvSpPr>
          <p:cNvPr id="6" name="Title 1">
            <a:extLst>
              <a:ext uri="{FF2B5EF4-FFF2-40B4-BE49-F238E27FC236}">
                <a16:creationId xmlns:a16="http://schemas.microsoft.com/office/drawing/2014/main" id="{D7279989-50C5-4548-B84B-AEC5BB1512CC}"/>
              </a:ext>
            </a:extLst>
          </p:cNvPr>
          <p:cNvSpPr>
            <a:spLocks noGrp="1"/>
          </p:cNvSpPr>
          <p:nvPr>
            <p:ph type="title"/>
          </p:nvPr>
        </p:nvSpPr>
        <p:spPr>
          <a:xfrm>
            <a:off x="1096963" y="287338"/>
            <a:ext cx="10058400" cy="1449387"/>
          </a:xfrm>
        </p:spPr>
        <p:txBody>
          <a:bodyPr>
            <a:normAutofit/>
          </a:bodyPr>
          <a:lstStyle/>
          <a:p>
            <a:r>
              <a:rPr lang="en-US" dirty="0">
                <a:solidFill>
                  <a:srgbClr val="3C4043"/>
                </a:solidFill>
                <a:latin typeface="Roboto" panose="02000000000000000000" pitchFamily="2" charset="0"/>
              </a:rPr>
              <a:t>Problem Solution Approach </a:t>
            </a:r>
            <a:br>
              <a:rPr lang="en-US" dirty="0">
                <a:solidFill>
                  <a:srgbClr val="3C4043"/>
                </a:solidFill>
                <a:latin typeface="Roboto" panose="02000000000000000000" pitchFamily="2" charset="0"/>
              </a:rPr>
            </a:br>
            <a:r>
              <a:rPr lang="en-US" dirty="0">
                <a:solidFill>
                  <a:srgbClr val="3C4043"/>
                </a:solidFill>
                <a:latin typeface="Roboto" panose="02000000000000000000" pitchFamily="2" charset="0"/>
              </a:rPr>
              <a:t>(Tools and Techniques) :</a:t>
            </a:r>
            <a:endParaRPr lang="en-IN" dirty="0">
              <a:solidFill>
                <a:srgbClr val="3C4043"/>
              </a:solidFill>
              <a:latin typeface="Roboto" panose="02000000000000000000" pitchFamily="2" charset="0"/>
            </a:endParaRPr>
          </a:p>
        </p:txBody>
      </p:sp>
      <p:pic>
        <p:nvPicPr>
          <p:cNvPr id="1028" name="Picture 4" descr="Problem and solution icons Royalty Free Vector Image">
            <a:extLst>
              <a:ext uri="{FF2B5EF4-FFF2-40B4-BE49-F238E27FC236}">
                <a16:creationId xmlns:a16="http://schemas.microsoft.com/office/drawing/2014/main" id="{9B2EC8FA-74D5-4B20-B086-01E3844AAB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16" b="12222"/>
          <a:stretch/>
        </p:blipFill>
        <p:spPr bwMode="auto">
          <a:xfrm>
            <a:off x="8348134" y="2567516"/>
            <a:ext cx="3048941" cy="2436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67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279989-50C5-4548-B84B-AEC5BB1512CC}"/>
              </a:ext>
            </a:extLst>
          </p:cNvPr>
          <p:cNvSpPr>
            <a:spLocks noGrp="1"/>
          </p:cNvSpPr>
          <p:nvPr>
            <p:ph type="title"/>
          </p:nvPr>
        </p:nvSpPr>
        <p:spPr>
          <a:xfrm>
            <a:off x="1096963" y="287338"/>
            <a:ext cx="10058400" cy="1449387"/>
          </a:xfrm>
        </p:spPr>
        <p:txBody>
          <a:bodyPr>
            <a:normAutofit/>
          </a:bodyPr>
          <a:lstStyle/>
          <a:p>
            <a:r>
              <a:rPr lang="en-US" dirty="0">
                <a:solidFill>
                  <a:srgbClr val="3C4043"/>
                </a:solidFill>
                <a:latin typeface="Roboto" panose="02000000000000000000" pitchFamily="2" charset="0"/>
              </a:rPr>
              <a:t>Problem Solution Approach </a:t>
            </a:r>
            <a:br>
              <a:rPr lang="en-US" dirty="0">
                <a:solidFill>
                  <a:srgbClr val="3C4043"/>
                </a:solidFill>
                <a:latin typeface="Roboto" panose="02000000000000000000" pitchFamily="2" charset="0"/>
              </a:rPr>
            </a:br>
            <a:r>
              <a:rPr lang="en-US" dirty="0">
                <a:solidFill>
                  <a:srgbClr val="3C4043"/>
                </a:solidFill>
                <a:latin typeface="Roboto" panose="02000000000000000000" pitchFamily="2" charset="0"/>
              </a:rPr>
              <a:t>(Tools and Techniques) :</a:t>
            </a:r>
            <a:endParaRPr lang="en-IN" dirty="0">
              <a:solidFill>
                <a:srgbClr val="3C4043"/>
              </a:solidFill>
              <a:latin typeface="Roboto" panose="02000000000000000000" pitchFamily="2" charset="0"/>
            </a:endParaRPr>
          </a:p>
        </p:txBody>
      </p:sp>
      <p:pic>
        <p:nvPicPr>
          <p:cNvPr id="3" name="Picture 2">
            <a:extLst>
              <a:ext uri="{FF2B5EF4-FFF2-40B4-BE49-F238E27FC236}">
                <a16:creationId xmlns:a16="http://schemas.microsoft.com/office/drawing/2014/main" id="{E99D13E8-8796-4B8D-8711-6D1F5D6ADD27}"/>
              </a:ext>
            </a:extLst>
          </p:cNvPr>
          <p:cNvPicPr>
            <a:picLocks noChangeAspect="1"/>
          </p:cNvPicPr>
          <p:nvPr/>
        </p:nvPicPr>
        <p:blipFill rotWithShape="1">
          <a:blip r:embed="rId2"/>
          <a:srcRect r="4678"/>
          <a:stretch/>
        </p:blipFill>
        <p:spPr>
          <a:xfrm>
            <a:off x="1036637" y="3063875"/>
            <a:ext cx="6210829" cy="2800350"/>
          </a:xfrm>
          <a:prstGeom prst="rect">
            <a:avLst/>
          </a:prstGeom>
        </p:spPr>
      </p:pic>
      <p:pic>
        <p:nvPicPr>
          <p:cNvPr id="4" name="Picture 3">
            <a:extLst>
              <a:ext uri="{FF2B5EF4-FFF2-40B4-BE49-F238E27FC236}">
                <a16:creationId xmlns:a16="http://schemas.microsoft.com/office/drawing/2014/main" id="{C197A8F2-9866-4C3D-B5EF-89AA22596670}"/>
              </a:ext>
            </a:extLst>
          </p:cNvPr>
          <p:cNvPicPr>
            <a:picLocks noChangeAspect="1"/>
          </p:cNvPicPr>
          <p:nvPr/>
        </p:nvPicPr>
        <p:blipFill>
          <a:blip r:embed="rId3"/>
          <a:stretch>
            <a:fillRect/>
          </a:stretch>
        </p:blipFill>
        <p:spPr>
          <a:xfrm>
            <a:off x="7299588" y="3029479"/>
            <a:ext cx="4489979" cy="2834746"/>
          </a:xfrm>
          <a:prstGeom prst="rect">
            <a:avLst/>
          </a:prstGeom>
        </p:spPr>
      </p:pic>
      <p:sp>
        <p:nvSpPr>
          <p:cNvPr id="7" name="Content Placeholder 2">
            <a:extLst>
              <a:ext uri="{FF2B5EF4-FFF2-40B4-BE49-F238E27FC236}">
                <a16:creationId xmlns:a16="http://schemas.microsoft.com/office/drawing/2014/main" id="{5CC52CFA-CB3F-4270-A82A-18C8C33E73EE}"/>
              </a:ext>
            </a:extLst>
          </p:cNvPr>
          <p:cNvSpPr>
            <a:spLocks noGrp="1"/>
          </p:cNvSpPr>
          <p:nvPr>
            <p:ph idx="1"/>
          </p:nvPr>
        </p:nvSpPr>
        <p:spPr>
          <a:xfrm>
            <a:off x="910695" y="2207153"/>
            <a:ext cx="4313237" cy="822326"/>
          </a:xfrm>
        </p:spPr>
        <p:txBody>
          <a:bodyPr>
            <a:noAutofit/>
          </a:bodyPr>
          <a:lstStyle/>
          <a:p>
            <a:pPr lvl="1" algn="just">
              <a:buFont typeface="Wingdings" panose="05000000000000000000" pitchFamily="2" charset="2"/>
              <a:buChar char="§"/>
            </a:pPr>
            <a:r>
              <a:rPr lang="en-IN" sz="1900" dirty="0">
                <a:solidFill>
                  <a:srgbClr val="4D5156"/>
                </a:solidFill>
                <a:latin typeface="arial" panose="020B0604020202020204" pitchFamily="34" charset="0"/>
              </a:rPr>
              <a:t>Data Format and Schema:</a:t>
            </a:r>
          </a:p>
        </p:txBody>
      </p:sp>
    </p:spTree>
    <p:extLst>
      <p:ext uri="{BB962C8B-B14F-4D97-AF65-F5344CB8AC3E}">
        <p14:creationId xmlns:p14="http://schemas.microsoft.com/office/powerpoint/2010/main" val="229782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279989-50C5-4548-B84B-AEC5BB1512CC}"/>
              </a:ext>
            </a:extLst>
          </p:cNvPr>
          <p:cNvSpPr>
            <a:spLocks noGrp="1"/>
          </p:cNvSpPr>
          <p:nvPr>
            <p:ph type="title"/>
          </p:nvPr>
        </p:nvSpPr>
        <p:spPr>
          <a:xfrm>
            <a:off x="1096963" y="287338"/>
            <a:ext cx="10058400" cy="1449387"/>
          </a:xfrm>
        </p:spPr>
        <p:txBody>
          <a:bodyPr>
            <a:normAutofit/>
          </a:bodyPr>
          <a:lstStyle/>
          <a:p>
            <a:r>
              <a:rPr lang="en-US" dirty="0">
                <a:solidFill>
                  <a:srgbClr val="3C4043"/>
                </a:solidFill>
                <a:latin typeface="Roboto" panose="02000000000000000000" pitchFamily="2" charset="0"/>
              </a:rPr>
              <a:t>Problem Solution Approach </a:t>
            </a:r>
            <a:br>
              <a:rPr lang="en-US" dirty="0">
                <a:solidFill>
                  <a:srgbClr val="3C4043"/>
                </a:solidFill>
                <a:latin typeface="Roboto" panose="02000000000000000000" pitchFamily="2" charset="0"/>
              </a:rPr>
            </a:br>
            <a:r>
              <a:rPr lang="en-US" dirty="0">
                <a:solidFill>
                  <a:srgbClr val="3C4043"/>
                </a:solidFill>
                <a:latin typeface="Roboto" panose="02000000000000000000" pitchFamily="2" charset="0"/>
              </a:rPr>
              <a:t>(Tools and Techniques) :</a:t>
            </a:r>
            <a:endParaRPr lang="en-IN" dirty="0">
              <a:solidFill>
                <a:srgbClr val="3C4043"/>
              </a:solidFill>
              <a:latin typeface="Roboto" panose="02000000000000000000" pitchFamily="2" charset="0"/>
            </a:endParaRPr>
          </a:p>
        </p:txBody>
      </p:sp>
      <p:sp>
        <p:nvSpPr>
          <p:cNvPr id="5" name="Content Placeholder 2">
            <a:extLst>
              <a:ext uri="{FF2B5EF4-FFF2-40B4-BE49-F238E27FC236}">
                <a16:creationId xmlns:a16="http://schemas.microsoft.com/office/drawing/2014/main" id="{52FE9A9D-AFF7-44E2-AABF-DA1B0DE88111}"/>
              </a:ext>
            </a:extLst>
          </p:cNvPr>
          <p:cNvSpPr>
            <a:spLocks noGrp="1"/>
          </p:cNvSpPr>
          <p:nvPr>
            <p:ph idx="1"/>
          </p:nvPr>
        </p:nvSpPr>
        <p:spPr>
          <a:xfrm>
            <a:off x="1198562" y="3347623"/>
            <a:ext cx="4313237" cy="822326"/>
          </a:xfrm>
        </p:spPr>
        <p:txBody>
          <a:bodyPr>
            <a:noAutofit/>
          </a:bodyPr>
          <a:lstStyle/>
          <a:p>
            <a:pPr lvl="1" algn="just">
              <a:buFont typeface="Wingdings" panose="05000000000000000000" pitchFamily="2" charset="2"/>
              <a:buChar char="§"/>
            </a:pPr>
            <a:r>
              <a:rPr lang="en-IN" sz="1900" dirty="0">
                <a:solidFill>
                  <a:srgbClr val="4D5156"/>
                </a:solidFill>
                <a:latin typeface="arial" panose="020B0604020202020204" pitchFamily="34" charset="0"/>
              </a:rPr>
              <a:t>In order to </a:t>
            </a:r>
            <a:r>
              <a:rPr lang="en-US" sz="2000" b="0" i="0" dirty="0">
                <a:solidFill>
                  <a:srgbClr val="4D5156"/>
                </a:solidFill>
                <a:effectLst/>
                <a:latin typeface="arial" panose="020B0604020202020204" pitchFamily="34" charset="0"/>
              </a:rPr>
              <a:t>combine given list of columns into a single vector column, transformed data using Vector </a:t>
            </a:r>
            <a:r>
              <a:rPr lang="en-US" sz="2000" b="0" i="0" dirty="0" err="1">
                <a:solidFill>
                  <a:srgbClr val="4D5156"/>
                </a:solidFill>
                <a:effectLst/>
                <a:latin typeface="arial" panose="020B0604020202020204" pitchFamily="34" charset="0"/>
              </a:rPr>
              <a:t>Assembeler</a:t>
            </a:r>
            <a:r>
              <a:rPr lang="en-US" sz="2000" b="0" i="0" dirty="0">
                <a:solidFill>
                  <a:srgbClr val="4D5156"/>
                </a:solidFill>
                <a:effectLst/>
                <a:latin typeface="arial" panose="020B0604020202020204" pitchFamily="34" charset="0"/>
              </a:rPr>
              <a:t> .</a:t>
            </a:r>
            <a:endParaRPr lang="en-IN" sz="1900" dirty="0">
              <a:solidFill>
                <a:srgbClr val="4D5156"/>
              </a:solidFill>
              <a:latin typeface="arial" panose="020B0604020202020204" pitchFamily="34" charset="0"/>
            </a:endParaRPr>
          </a:p>
        </p:txBody>
      </p:sp>
      <p:sp>
        <p:nvSpPr>
          <p:cNvPr id="7" name="TextBox 6">
            <a:extLst>
              <a:ext uri="{FF2B5EF4-FFF2-40B4-BE49-F238E27FC236}">
                <a16:creationId xmlns:a16="http://schemas.microsoft.com/office/drawing/2014/main" id="{C4A22797-F9B9-45FE-B199-82BD7AC1BDA3}"/>
              </a:ext>
            </a:extLst>
          </p:cNvPr>
          <p:cNvSpPr txBox="1"/>
          <p:nvPr/>
        </p:nvSpPr>
        <p:spPr>
          <a:xfrm>
            <a:off x="1456267" y="2311341"/>
            <a:ext cx="6096000" cy="400110"/>
          </a:xfrm>
          <a:prstGeom prst="rect">
            <a:avLst/>
          </a:prstGeom>
          <a:noFill/>
        </p:spPr>
        <p:txBody>
          <a:bodyPr wrap="square">
            <a:spAutoFit/>
          </a:bodyPr>
          <a:lstStyle/>
          <a:p>
            <a:r>
              <a:rPr lang="en-IN" sz="2000" b="1" dirty="0">
                <a:solidFill>
                  <a:srgbClr val="4D5156"/>
                </a:solidFill>
                <a:latin typeface="arial" panose="020B0604020202020204" pitchFamily="34" charset="0"/>
              </a:rPr>
              <a:t>Vector </a:t>
            </a:r>
            <a:r>
              <a:rPr lang="en-IN" sz="2000" b="1" dirty="0" err="1">
                <a:solidFill>
                  <a:srgbClr val="4D5156"/>
                </a:solidFill>
                <a:latin typeface="arial" panose="020B0604020202020204" pitchFamily="34" charset="0"/>
              </a:rPr>
              <a:t>Assembeler</a:t>
            </a:r>
            <a:endParaRPr lang="en-IN" b="1" dirty="0"/>
          </a:p>
        </p:txBody>
      </p:sp>
      <p:pic>
        <p:nvPicPr>
          <p:cNvPr id="9" name="Picture 8">
            <a:extLst>
              <a:ext uri="{FF2B5EF4-FFF2-40B4-BE49-F238E27FC236}">
                <a16:creationId xmlns:a16="http://schemas.microsoft.com/office/drawing/2014/main" id="{40F01DC2-05BF-4637-B635-DE8183CAC422}"/>
              </a:ext>
            </a:extLst>
          </p:cNvPr>
          <p:cNvPicPr>
            <a:picLocks noChangeAspect="1"/>
          </p:cNvPicPr>
          <p:nvPr/>
        </p:nvPicPr>
        <p:blipFill>
          <a:blip r:embed="rId2"/>
          <a:stretch>
            <a:fillRect/>
          </a:stretch>
        </p:blipFill>
        <p:spPr>
          <a:xfrm>
            <a:off x="6387041" y="2711451"/>
            <a:ext cx="3905250" cy="2409825"/>
          </a:xfrm>
          <a:prstGeom prst="rect">
            <a:avLst/>
          </a:prstGeom>
        </p:spPr>
      </p:pic>
    </p:spTree>
    <p:extLst>
      <p:ext uri="{BB962C8B-B14F-4D97-AF65-F5344CB8AC3E}">
        <p14:creationId xmlns:p14="http://schemas.microsoft.com/office/powerpoint/2010/main" val="225188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279989-50C5-4548-B84B-AEC5BB1512CC}"/>
              </a:ext>
            </a:extLst>
          </p:cNvPr>
          <p:cNvSpPr>
            <a:spLocks noGrp="1"/>
          </p:cNvSpPr>
          <p:nvPr>
            <p:ph type="title"/>
          </p:nvPr>
        </p:nvSpPr>
        <p:spPr>
          <a:xfrm>
            <a:off x="1096963" y="287338"/>
            <a:ext cx="10058400" cy="1449387"/>
          </a:xfrm>
        </p:spPr>
        <p:txBody>
          <a:bodyPr>
            <a:normAutofit/>
          </a:bodyPr>
          <a:lstStyle/>
          <a:p>
            <a:r>
              <a:rPr lang="en-US" dirty="0">
                <a:solidFill>
                  <a:srgbClr val="3C4043"/>
                </a:solidFill>
                <a:latin typeface="Roboto" panose="02000000000000000000" pitchFamily="2" charset="0"/>
              </a:rPr>
              <a:t>Problem Solution Approach </a:t>
            </a:r>
            <a:br>
              <a:rPr lang="en-US" dirty="0">
                <a:solidFill>
                  <a:srgbClr val="3C4043"/>
                </a:solidFill>
                <a:latin typeface="Roboto" panose="02000000000000000000" pitchFamily="2" charset="0"/>
              </a:rPr>
            </a:br>
            <a:r>
              <a:rPr lang="en-US" dirty="0">
                <a:solidFill>
                  <a:srgbClr val="3C4043"/>
                </a:solidFill>
                <a:latin typeface="Roboto" panose="02000000000000000000" pitchFamily="2" charset="0"/>
              </a:rPr>
              <a:t>(Tools and Techniques) :</a:t>
            </a:r>
            <a:endParaRPr lang="en-IN" dirty="0">
              <a:solidFill>
                <a:srgbClr val="3C4043"/>
              </a:solidFill>
              <a:latin typeface="Roboto" panose="02000000000000000000" pitchFamily="2" charset="0"/>
            </a:endParaRPr>
          </a:p>
        </p:txBody>
      </p:sp>
      <p:sp>
        <p:nvSpPr>
          <p:cNvPr id="8" name="Content Placeholder 2">
            <a:extLst>
              <a:ext uri="{FF2B5EF4-FFF2-40B4-BE49-F238E27FC236}">
                <a16:creationId xmlns:a16="http://schemas.microsoft.com/office/drawing/2014/main" id="{97C6A055-4D42-4436-A780-9220C6A583E2}"/>
              </a:ext>
            </a:extLst>
          </p:cNvPr>
          <p:cNvSpPr>
            <a:spLocks noGrp="1"/>
          </p:cNvSpPr>
          <p:nvPr>
            <p:ph idx="1"/>
          </p:nvPr>
        </p:nvSpPr>
        <p:spPr>
          <a:xfrm>
            <a:off x="1096963" y="2562860"/>
            <a:ext cx="4313237" cy="822326"/>
          </a:xfrm>
        </p:spPr>
        <p:txBody>
          <a:bodyPr>
            <a:noAutofit/>
          </a:bodyPr>
          <a:lstStyle/>
          <a:p>
            <a:pPr lvl="1" algn="just">
              <a:buFont typeface="Wingdings" panose="05000000000000000000" pitchFamily="2" charset="2"/>
              <a:buChar char="§"/>
            </a:pPr>
            <a:r>
              <a:rPr lang="en-IN" sz="1900" dirty="0">
                <a:solidFill>
                  <a:srgbClr val="4D5156"/>
                </a:solidFill>
                <a:latin typeface="arial" panose="020B0604020202020204" pitchFamily="34" charset="0"/>
              </a:rPr>
              <a:t>Using Spark, we executed Feature processing and Model Training.</a:t>
            </a:r>
          </a:p>
          <a:p>
            <a:pPr lvl="1" algn="just">
              <a:buFont typeface="Wingdings" panose="05000000000000000000" pitchFamily="2" charset="2"/>
              <a:buChar char="§"/>
            </a:pPr>
            <a:endParaRPr lang="en-IN" sz="1900" dirty="0">
              <a:solidFill>
                <a:srgbClr val="4D5156"/>
              </a:solidFill>
              <a:latin typeface="arial" panose="020B0604020202020204" pitchFamily="34" charset="0"/>
            </a:endParaRPr>
          </a:p>
          <a:p>
            <a:pPr lvl="1" algn="just">
              <a:buFont typeface="Wingdings" panose="05000000000000000000" pitchFamily="2" charset="2"/>
              <a:buChar char="§"/>
            </a:pPr>
            <a:r>
              <a:rPr lang="en-IN" sz="1900" dirty="0">
                <a:solidFill>
                  <a:srgbClr val="4D5156"/>
                </a:solidFill>
                <a:latin typeface="arial" panose="020B0604020202020204" pitchFamily="34" charset="0"/>
              </a:rPr>
              <a:t>Created Test, Train, and splitting into 70:30</a:t>
            </a:r>
          </a:p>
          <a:p>
            <a:pPr lvl="1" algn="just">
              <a:buFont typeface="Wingdings" panose="05000000000000000000" pitchFamily="2" charset="2"/>
              <a:buChar char="§"/>
            </a:pPr>
            <a:endParaRPr lang="en-IN" sz="1900" dirty="0">
              <a:solidFill>
                <a:srgbClr val="4D5156"/>
              </a:solidFill>
              <a:latin typeface="arial" panose="020B0604020202020204" pitchFamily="34" charset="0"/>
            </a:endParaRPr>
          </a:p>
        </p:txBody>
      </p:sp>
      <p:pic>
        <p:nvPicPr>
          <p:cNvPr id="12" name="Picture 11">
            <a:extLst>
              <a:ext uri="{FF2B5EF4-FFF2-40B4-BE49-F238E27FC236}">
                <a16:creationId xmlns:a16="http://schemas.microsoft.com/office/drawing/2014/main" id="{D637C3D4-1ADC-443C-AC90-C0366ABA211F}"/>
              </a:ext>
            </a:extLst>
          </p:cNvPr>
          <p:cNvPicPr>
            <a:picLocks noChangeAspect="1"/>
          </p:cNvPicPr>
          <p:nvPr/>
        </p:nvPicPr>
        <p:blipFill>
          <a:blip r:embed="rId2"/>
          <a:stretch>
            <a:fillRect/>
          </a:stretch>
        </p:blipFill>
        <p:spPr>
          <a:xfrm>
            <a:off x="7805489" y="2129890"/>
            <a:ext cx="3074178" cy="3103258"/>
          </a:xfrm>
          <a:prstGeom prst="rect">
            <a:avLst/>
          </a:prstGeom>
        </p:spPr>
      </p:pic>
      <p:pic>
        <p:nvPicPr>
          <p:cNvPr id="17" name="Picture 16">
            <a:extLst>
              <a:ext uri="{FF2B5EF4-FFF2-40B4-BE49-F238E27FC236}">
                <a16:creationId xmlns:a16="http://schemas.microsoft.com/office/drawing/2014/main" id="{837056C1-95A7-43F3-A3A0-C1543D41234F}"/>
              </a:ext>
            </a:extLst>
          </p:cNvPr>
          <p:cNvPicPr>
            <a:picLocks noChangeAspect="1"/>
          </p:cNvPicPr>
          <p:nvPr/>
        </p:nvPicPr>
        <p:blipFill>
          <a:blip r:embed="rId3"/>
          <a:stretch>
            <a:fillRect/>
          </a:stretch>
        </p:blipFill>
        <p:spPr>
          <a:xfrm>
            <a:off x="1210733" y="4640482"/>
            <a:ext cx="6594756" cy="695325"/>
          </a:xfrm>
          <a:prstGeom prst="rect">
            <a:avLst/>
          </a:prstGeom>
        </p:spPr>
      </p:pic>
    </p:spTree>
    <p:extLst>
      <p:ext uri="{BB962C8B-B14F-4D97-AF65-F5344CB8AC3E}">
        <p14:creationId xmlns:p14="http://schemas.microsoft.com/office/powerpoint/2010/main" val="371177267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{1576BB74-CC31-4B2F-B697-898E5694B279}tf33845126_win32</Template>
  <TotalTime>171</TotalTime>
  <Words>819</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vt:lpstr>
      <vt:lpstr>Bookman Old Style</vt:lpstr>
      <vt:lpstr>Calibri</vt:lpstr>
      <vt:lpstr>Franklin Gothic Book</vt:lpstr>
      <vt:lpstr>Google Sans</vt:lpstr>
      <vt:lpstr>Roboto</vt:lpstr>
      <vt:lpstr>Wingdings</vt:lpstr>
      <vt:lpstr>1_RetrospectVTI</vt:lpstr>
      <vt:lpstr>Machine Learning Project</vt:lpstr>
      <vt:lpstr>Customer Churn Prediction using Machine Learning and Spark</vt:lpstr>
      <vt:lpstr>Background</vt:lpstr>
      <vt:lpstr>Problem Description</vt:lpstr>
      <vt:lpstr>Degree of Problem Statement</vt:lpstr>
      <vt:lpstr>Problem Solution Approach  (Tools and Techniques) :</vt:lpstr>
      <vt:lpstr>Problem Solution Approach  (Tools and Techniques) :</vt:lpstr>
      <vt:lpstr>Problem Solution Approach  (Tools and Techniques) :</vt:lpstr>
      <vt:lpstr>Problem Solution Approach  (Tools and Techniques) :</vt:lpstr>
      <vt:lpstr>Problem Solution Approach  (Tools and Techniques) :</vt:lpstr>
      <vt:lpstr>Problem Solution Approach  (Tools and Techniques) :</vt:lpstr>
      <vt:lpstr>Problem Solution Approach  (Tools and Techniques) :</vt:lpstr>
      <vt:lpstr>Problem Solution Approach  (Tools and Techniques) :</vt:lpstr>
      <vt:lpstr>Problem Solution Approach  (Tools and Techniques) :</vt:lpstr>
      <vt:lpstr>Problem Solution Approach  (Tools and Techniques) :</vt:lpstr>
      <vt:lpstr>Problem Solution Approach  (Tools and Techniques) :</vt:lpstr>
      <vt:lpstr>Results achieved:</vt:lpstr>
      <vt:lpstr> General 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Gautam Kharbanda</dc:creator>
  <cp:lastModifiedBy>Gautam Kharbanda</cp:lastModifiedBy>
  <cp:revision>10</cp:revision>
  <dcterms:created xsi:type="dcterms:W3CDTF">2022-03-05T12:35:08Z</dcterms:created>
  <dcterms:modified xsi:type="dcterms:W3CDTF">2022-03-05T18:14:10Z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