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358" r:id="rId2"/>
    <p:sldId id="374" r:id="rId3"/>
    <p:sldId id="378" r:id="rId4"/>
    <p:sldId id="381" r:id="rId5"/>
    <p:sldId id="383" r:id="rId6"/>
    <p:sldId id="382" r:id="rId7"/>
    <p:sldId id="37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9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97B4B-E357-215E-2527-8B6B05094A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482B2C-69D5-2074-DE8B-18679E5AAF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30459C-BEAE-D814-FF75-94A41DEA2DEE}"/>
              </a:ext>
            </a:extLst>
          </p:cNvPr>
          <p:cNvSpPr>
            <a:spLocks noGrp="1"/>
          </p:cNvSpPr>
          <p:nvPr>
            <p:ph type="dt" sz="half" idx="10"/>
          </p:nvPr>
        </p:nvSpPr>
        <p:spPr/>
        <p:txBody>
          <a:bodyPr/>
          <a:lstStyle/>
          <a:p>
            <a:fld id="{3717A1C5-95F7-4229-A93B-29F7FF3DA000}" type="datetimeFigureOut">
              <a:rPr lang="en-IN" smtClean="0"/>
              <a:pPr/>
              <a:t>17-11-2023</a:t>
            </a:fld>
            <a:endParaRPr lang="en-IN"/>
          </a:p>
        </p:txBody>
      </p:sp>
      <p:sp>
        <p:nvSpPr>
          <p:cNvPr id="5" name="Footer Placeholder 4">
            <a:extLst>
              <a:ext uri="{FF2B5EF4-FFF2-40B4-BE49-F238E27FC236}">
                <a16:creationId xmlns:a16="http://schemas.microsoft.com/office/drawing/2014/main" id="{5B54659F-D070-D05E-B670-D9A35B5282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ABEC43-D60B-B8F3-FC9B-764AF4B250B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434470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97C4-19C9-BDD8-31CC-7858DA4849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B4E207-BCB8-1667-C985-AAE75F6FDD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BB23D5-1BF1-F582-8081-6D5777FF754B}"/>
              </a:ext>
            </a:extLst>
          </p:cNvPr>
          <p:cNvSpPr>
            <a:spLocks noGrp="1"/>
          </p:cNvSpPr>
          <p:nvPr>
            <p:ph type="dt" sz="half" idx="10"/>
          </p:nvPr>
        </p:nvSpPr>
        <p:spPr/>
        <p:txBody>
          <a:bodyPr/>
          <a:lstStyle/>
          <a:p>
            <a:fld id="{3717A1C5-95F7-4229-A93B-29F7FF3DA000}" type="datetimeFigureOut">
              <a:rPr lang="en-IN" smtClean="0"/>
              <a:pPr/>
              <a:t>17-11-2023</a:t>
            </a:fld>
            <a:endParaRPr lang="en-IN"/>
          </a:p>
        </p:txBody>
      </p:sp>
      <p:sp>
        <p:nvSpPr>
          <p:cNvPr id="5" name="Footer Placeholder 4">
            <a:extLst>
              <a:ext uri="{FF2B5EF4-FFF2-40B4-BE49-F238E27FC236}">
                <a16:creationId xmlns:a16="http://schemas.microsoft.com/office/drawing/2014/main" id="{D65387BD-C0C8-38E0-371C-3AA008F4DA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412E32-6986-5A97-A926-8D1CBC3EABB0}"/>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7472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7738E1-7F76-5FCC-BEA0-1F74F811DA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234F57-1236-D30C-1788-9FFBA00135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4AB907-B31D-2ADB-C481-EE19A5F145A2}"/>
              </a:ext>
            </a:extLst>
          </p:cNvPr>
          <p:cNvSpPr>
            <a:spLocks noGrp="1"/>
          </p:cNvSpPr>
          <p:nvPr>
            <p:ph type="dt" sz="half" idx="10"/>
          </p:nvPr>
        </p:nvSpPr>
        <p:spPr/>
        <p:txBody>
          <a:bodyPr/>
          <a:lstStyle/>
          <a:p>
            <a:fld id="{3717A1C5-95F7-4229-A93B-29F7FF3DA000}" type="datetimeFigureOut">
              <a:rPr lang="en-IN" smtClean="0"/>
              <a:pPr/>
              <a:t>17-11-2023</a:t>
            </a:fld>
            <a:endParaRPr lang="en-IN"/>
          </a:p>
        </p:txBody>
      </p:sp>
      <p:sp>
        <p:nvSpPr>
          <p:cNvPr id="5" name="Footer Placeholder 4">
            <a:extLst>
              <a:ext uri="{FF2B5EF4-FFF2-40B4-BE49-F238E27FC236}">
                <a16:creationId xmlns:a16="http://schemas.microsoft.com/office/drawing/2014/main" id="{CBF601BC-04C0-D048-BD41-637A938031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51C7BF-2F45-0452-5009-C46C07163321}"/>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606543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17-11-2023</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pic>
        <p:nvPicPr>
          <p:cNvPr id="7" name="Picture 6"/>
          <p:cNvPicPr>
            <a:picLocks noChangeAspect="1"/>
          </p:cNvPicPr>
          <p:nvPr userDrawn="1"/>
        </p:nvPicPr>
        <p:blipFill>
          <a:blip r:embed="rId2"/>
          <a:stretch>
            <a:fillRect/>
          </a:stretch>
        </p:blipFill>
        <p:spPr>
          <a:xfrm>
            <a:off x="10515354" y="172984"/>
            <a:ext cx="1542422" cy="792549"/>
          </a:xfrm>
          <a:prstGeom prst="rect">
            <a:avLst/>
          </a:prstGeom>
        </p:spPr>
      </p:pic>
    </p:spTree>
    <p:extLst>
      <p:ext uri="{BB962C8B-B14F-4D97-AF65-F5344CB8AC3E}">
        <p14:creationId xmlns:p14="http://schemas.microsoft.com/office/powerpoint/2010/main" val="129768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DEF37-AE12-8145-4B85-46042AC1D0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03A28A-8F5B-8188-C12E-73F57C4752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8CBD19-6276-F6A6-C771-CB12EA2E259B}"/>
              </a:ext>
            </a:extLst>
          </p:cNvPr>
          <p:cNvSpPr>
            <a:spLocks noGrp="1"/>
          </p:cNvSpPr>
          <p:nvPr>
            <p:ph type="dt" sz="half" idx="10"/>
          </p:nvPr>
        </p:nvSpPr>
        <p:spPr/>
        <p:txBody>
          <a:bodyPr/>
          <a:lstStyle/>
          <a:p>
            <a:fld id="{3717A1C5-95F7-4229-A93B-29F7FF3DA000}" type="datetimeFigureOut">
              <a:rPr lang="en-IN" smtClean="0"/>
              <a:pPr/>
              <a:t>17-11-2023</a:t>
            </a:fld>
            <a:endParaRPr lang="en-IN"/>
          </a:p>
        </p:txBody>
      </p:sp>
      <p:sp>
        <p:nvSpPr>
          <p:cNvPr id="5" name="Footer Placeholder 4">
            <a:extLst>
              <a:ext uri="{FF2B5EF4-FFF2-40B4-BE49-F238E27FC236}">
                <a16:creationId xmlns:a16="http://schemas.microsoft.com/office/drawing/2014/main" id="{4736BC98-FF86-8DE6-92C0-983E3A1306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81B4D8-C9A6-B6E3-DB4B-9B1381C5099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1536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2C55B-5B8D-206D-647F-6461C0DBD0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BBBD61-347A-D1BD-F2AF-795E98D21E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47977E-120F-8C60-5CC0-E2819732DE78}"/>
              </a:ext>
            </a:extLst>
          </p:cNvPr>
          <p:cNvSpPr>
            <a:spLocks noGrp="1"/>
          </p:cNvSpPr>
          <p:nvPr>
            <p:ph type="dt" sz="half" idx="10"/>
          </p:nvPr>
        </p:nvSpPr>
        <p:spPr/>
        <p:txBody>
          <a:bodyPr/>
          <a:lstStyle/>
          <a:p>
            <a:fld id="{3717A1C5-95F7-4229-A93B-29F7FF3DA000}" type="datetimeFigureOut">
              <a:rPr lang="en-IN" smtClean="0"/>
              <a:pPr/>
              <a:t>17-11-2023</a:t>
            </a:fld>
            <a:endParaRPr lang="en-IN"/>
          </a:p>
        </p:txBody>
      </p:sp>
      <p:sp>
        <p:nvSpPr>
          <p:cNvPr id="5" name="Footer Placeholder 4">
            <a:extLst>
              <a:ext uri="{FF2B5EF4-FFF2-40B4-BE49-F238E27FC236}">
                <a16:creationId xmlns:a16="http://schemas.microsoft.com/office/drawing/2014/main" id="{CA5E85E4-F63A-3DA4-F62A-BBD6D77308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2809E7-7EE3-C6CB-9A31-6A89A3E71B07}"/>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07266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D6F8-8981-D639-B393-A1234A4615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36D476-DF8A-8CCB-BB7A-FABDF39557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2F56D5-A7FB-B39F-ABC7-A0CF8E703E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829995-33F7-62A6-4146-7B9DAD422187}"/>
              </a:ext>
            </a:extLst>
          </p:cNvPr>
          <p:cNvSpPr>
            <a:spLocks noGrp="1"/>
          </p:cNvSpPr>
          <p:nvPr>
            <p:ph type="dt" sz="half" idx="10"/>
          </p:nvPr>
        </p:nvSpPr>
        <p:spPr/>
        <p:txBody>
          <a:bodyPr/>
          <a:lstStyle/>
          <a:p>
            <a:fld id="{3717A1C5-95F7-4229-A93B-29F7FF3DA000}" type="datetimeFigureOut">
              <a:rPr lang="en-IN" smtClean="0"/>
              <a:pPr/>
              <a:t>17-11-2023</a:t>
            </a:fld>
            <a:endParaRPr lang="en-IN"/>
          </a:p>
        </p:txBody>
      </p:sp>
      <p:sp>
        <p:nvSpPr>
          <p:cNvPr id="6" name="Footer Placeholder 5">
            <a:extLst>
              <a:ext uri="{FF2B5EF4-FFF2-40B4-BE49-F238E27FC236}">
                <a16:creationId xmlns:a16="http://schemas.microsoft.com/office/drawing/2014/main" id="{F97AB1C9-2125-F7EC-21D2-47CDA779BC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D7C02D-EA38-7105-026D-DF60924FC4C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354827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28412-D980-9B51-69C7-28B596E32E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198661-C081-D621-5B85-A60EE5ECCE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1C6458-DAE8-8422-85A2-6286BAD340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8A4CAC-A651-C487-2A00-A3F9B15004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9ED0A4-39F6-F654-8D12-75516FC7C4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D6B636-C76C-8702-EBEE-B5DE6D811387}"/>
              </a:ext>
            </a:extLst>
          </p:cNvPr>
          <p:cNvSpPr>
            <a:spLocks noGrp="1"/>
          </p:cNvSpPr>
          <p:nvPr>
            <p:ph type="dt" sz="half" idx="10"/>
          </p:nvPr>
        </p:nvSpPr>
        <p:spPr/>
        <p:txBody>
          <a:bodyPr/>
          <a:lstStyle/>
          <a:p>
            <a:fld id="{3717A1C5-95F7-4229-A93B-29F7FF3DA000}" type="datetimeFigureOut">
              <a:rPr lang="en-IN" smtClean="0"/>
              <a:pPr/>
              <a:t>17-11-2023</a:t>
            </a:fld>
            <a:endParaRPr lang="en-IN"/>
          </a:p>
        </p:txBody>
      </p:sp>
      <p:sp>
        <p:nvSpPr>
          <p:cNvPr id="8" name="Footer Placeholder 7">
            <a:extLst>
              <a:ext uri="{FF2B5EF4-FFF2-40B4-BE49-F238E27FC236}">
                <a16:creationId xmlns:a16="http://schemas.microsoft.com/office/drawing/2014/main" id="{2828717E-330F-C5E7-7905-8DC198DF3C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D823AB-F081-33EE-FB3E-1D021D5B2262}"/>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047908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2724E-5781-2AF7-E45D-F31DA5B464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EE2B6F-F799-95B3-15A2-65C96E0204F0}"/>
              </a:ext>
            </a:extLst>
          </p:cNvPr>
          <p:cNvSpPr>
            <a:spLocks noGrp="1"/>
          </p:cNvSpPr>
          <p:nvPr>
            <p:ph type="dt" sz="half" idx="10"/>
          </p:nvPr>
        </p:nvSpPr>
        <p:spPr/>
        <p:txBody>
          <a:bodyPr/>
          <a:lstStyle/>
          <a:p>
            <a:fld id="{3717A1C5-95F7-4229-A93B-29F7FF3DA000}" type="datetimeFigureOut">
              <a:rPr lang="en-IN" smtClean="0"/>
              <a:pPr/>
              <a:t>17-11-2023</a:t>
            </a:fld>
            <a:endParaRPr lang="en-IN"/>
          </a:p>
        </p:txBody>
      </p:sp>
      <p:sp>
        <p:nvSpPr>
          <p:cNvPr id="4" name="Footer Placeholder 3">
            <a:extLst>
              <a:ext uri="{FF2B5EF4-FFF2-40B4-BE49-F238E27FC236}">
                <a16:creationId xmlns:a16="http://schemas.microsoft.com/office/drawing/2014/main" id="{C6F572E4-B11E-12D8-DBD0-30CAA07C85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E6AEB5-804B-2562-7399-E7D0CAB300D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9101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FC50CA-4420-A6B1-A8EE-41A6DACDAC63}"/>
              </a:ext>
            </a:extLst>
          </p:cNvPr>
          <p:cNvSpPr>
            <a:spLocks noGrp="1"/>
          </p:cNvSpPr>
          <p:nvPr>
            <p:ph type="dt" sz="half" idx="10"/>
          </p:nvPr>
        </p:nvSpPr>
        <p:spPr/>
        <p:txBody>
          <a:bodyPr/>
          <a:lstStyle/>
          <a:p>
            <a:fld id="{3717A1C5-95F7-4229-A93B-29F7FF3DA000}" type="datetimeFigureOut">
              <a:rPr lang="en-IN" smtClean="0"/>
              <a:pPr/>
              <a:t>17-11-2023</a:t>
            </a:fld>
            <a:endParaRPr lang="en-IN"/>
          </a:p>
        </p:txBody>
      </p:sp>
      <p:sp>
        <p:nvSpPr>
          <p:cNvPr id="3" name="Footer Placeholder 2">
            <a:extLst>
              <a:ext uri="{FF2B5EF4-FFF2-40B4-BE49-F238E27FC236}">
                <a16:creationId xmlns:a16="http://schemas.microsoft.com/office/drawing/2014/main" id="{600AB5DC-FCCD-DFC9-FED0-DC6790065A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FDD120-B3E2-CB1B-7F81-D360F306F020}"/>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275975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8784-CB4A-190D-62A7-D30ABB1999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DD21C7-FE1B-5B4E-D574-C1799A8DE5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34596B-EB10-DB56-825C-131FA6450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A8AE8-822D-FFA9-351B-1D6031A050F0}"/>
              </a:ext>
            </a:extLst>
          </p:cNvPr>
          <p:cNvSpPr>
            <a:spLocks noGrp="1"/>
          </p:cNvSpPr>
          <p:nvPr>
            <p:ph type="dt" sz="half" idx="10"/>
          </p:nvPr>
        </p:nvSpPr>
        <p:spPr/>
        <p:txBody>
          <a:bodyPr/>
          <a:lstStyle/>
          <a:p>
            <a:fld id="{3717A1C5-95F7-4229-A93B-29F7FF3DA000}" type="datetimeFigureOut">
              <a:rPr lang="en-IN" smtClean="0"/>
              <a:pPr/>
              <a:t>17-11-2023</a:t>
            </a:fld>
            <a:endParaRPr lang="en-IN"/>
          </a:p>
        </p:txBody>
      </p:sp>
      <p:sp>
        <p:nvSpPr>
          <p:cNvPr id="6" name="Footer Placeholder 5">
            <a:extLst>
              <a:ext uri="{FF2B5EF4-FFF2-40B4-BE49-F238E27FC236}">
                <a16:creationId xmlns:a16="http://schemas.microsoft.com/office/drawing/2014/main" id="{6E3C54D0-73FC-AD9D-D269-783DAFE63A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BB4461-34E6-14BD-AAC8-9BBCAA8F2E48}"/>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26954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5353-BA82-0199-F9A2-BE8692129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DB3B3B-B213-FDFB-F8EF-01B4A4B0CB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28B5B3-12D5-365F-C9C7-A967ABDED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CABB98-0E8D-894D-E683-E2B69BA2C468}"/>
              </a:ext>
            </a:extLst>
          </p:cNvPr>
          <p:cNvSpPr>
            <a:spLocks noGrp="1"/>
          </p:cNvSpPr>
          <p:nvPr>
            <p:ph type="dt" sz="half" idx="10"/>
          </p:nvPr>
        </p:nvSpPr>
        <p:spPr/>
        <p:txBody>
          <a:bodyPr/>
          <a:lstStyle/>
          <a:p>
            <a:fld id="{3717A1C5-95F7-4229-A93B-29F7FF3DA000}" type="datetimeFigureOut">
              <a:rPr lang="en-IN" smtClean="0"/>
              <a:pPr/>
              <a:t>17-11-2023</a:t>
            </a:fld>
            <a:endParaRPr lang="en-IN"/>
          </a:p>
        </p:txBody>
      </p:sp>
      <p:sp>
        <p:nvSpPr>
          <p:cNvPr id="6" name="Footer Placeholder 5">
            <a:extLst>
              <a:ext uri="{FF2B5EF4-FFF2-40B4-BE49-F238E27FC236}">
                <a16:creationId xmlns:a16="http://schemas.microsoft.com/office/drawing/2014/main" id="{DABF6DF8-A488-3804-AFE6-A93081BBAD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FD01D1-357F-C68E-2467-3100B3EFC8D5}"/>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159345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5B731F-0269-F4F2-F537-F10EE92274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1A4590-6A49-B688-020A-5F594356D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9AD4C2-96C0-03F9-E3F7-EADF187DB8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17-11-2023</a:t>
            </a:fld>
            <a:endParaRPr lang="en-IN"/>
          </a:p>
        </p:txBody>
      </p:sp>
      <p:sp>
        <p:nvSpPr>
          <p:cNvPr id="5" name="Footer Placeholder 4">
            <a:extLst>
              <a:ext uri="{FF2B5EF4-FFF2-40B4-BE49-F238E27FC236}">
                <a16:creationId xmlns:a16="http://schemas.microsoft.com/office/drawing/2014/main" id="{2580771E-7624-5AD4-B1CF-4113099261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3BC3CE-0470-6206-4E28-584EBD706D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8537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0" y="1838781"/>
            <a:ext cx="11308195" cy="646331"/>
          </a:xfrm>
          <a:prstGeom prst="rect">
            <a:avLst/>
          </a:prstGeom>
        </p:spPr>
        <p:txBody>
          <a:bodyPr wrap="square">
            <a:spAutoFit/>
          </a:bodyPr>
          <a:lstStyle/>
          <a:p>
            <a:r>
              <a:rPr lang="en-US" sz="3600" b="1" cap="all" dirty="0">
                <a:effectLst>
                  <a:outerShdw blurRad="38100" dist="38100" dir="2700000" algn="tl">
                    <a:srgbClr val="000000">
                      <a:alpha val="43137"/>
                    </a:srgbClr>
                  </a:outerShdw>
                </a:effectLst>
              </a:rPr>
              <a:t>DATA STRUCTURES AND ITS APPLICATIONS (UE22CS252A)</a:t>
            </a:r>
          </a:p>
        </p:txBody>
      </p:sp>
      <p:sp>
        <p:nvSpPr>
          <p:cNvPr id="13" name="Rectangle 12">
            <a:extLst>
              <a:ext uri="{FF2B5EF4-FFF2-40B4-BE49-F238E27FC236}">
                <a16:creationId xmlns:a16="http://schemas.microsoft.com/office/drawing/2014/main" id="{34CEFAD4-E477-4E46-B5A6-ADB26E6A2863}"/>
              </a:ext>
            </a:extLst>
          </p:cNvPr>
          <p:cNvSpPr/>
          <p:nvPr/>
        </p:nvSpPr>
        <p:spPr>
          <a:xfrm>
            <a:off x="706460" y="3429000"/>
            <a:ext cx="7497214" cy="646331"/>
          </a:xfrm>
          <a:prstGeom prst="rect">
            <a:avLst/>
          </a:prstGeom>
        </p:spPr>
        <p:txBody>
          <a:bodyPr wrap="square">
            <a:spAutoFit/>
          </a:bodyPr>
          <a:lstStyle/>
          <a:p>
            <a:r>
              <a:rPr lang="en-IN" sz="3600" b="1" dirty="0">
                <a:solidFill>
                  <a:schemeClr val="accent2">
                    <a:lumMod val="75000"/>
                  </a:schemeClr>
                </a:solidFill>
                <a:effectLst>
                  <a:outerShdw blurRad="38100" dist="38100" dir="2700000" algn="tl">
                    <a:srgbClr val="000000">
                      <a:alpha val="43137"/>
                    </a:srgbClr>
                  </a:outerShdw>
                </a:effectLst>
              </a:rPr>
              <a:t>Mini Project </a:t>
            </a:r>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63336" y="3014983"/>
            <a:ext cx="11175794"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1512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rgbClr val="0070C0"/>
                </a:solidFill>
              </a:rPr>
              <a:t>Project Title &amp; Team Members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19ACE3A-CD2A-4699-895B-974FCF453F17}"/>
              </a:ext>
            </a:extLst>
          </p:cNvPr>
          <p:cNvSpPr txBox="1"/>
          <p:nvPr/>
        </p:nvSpPr>
        <p:spPr>
          <a:xfrm>
            <a:off x="308430" y="1681787"/>
            <a:ext cx="10351089" cy="461665"/>
          </a:xfrm>
          <a:prstGeom prst="rect">
            <a:avLst/>
          </a:prstGeom>
          <a:noFill/>
        </p:spPr>
        <p:txBody>
          <a:bodyPr wrap="square" rtlCol="0">
            <a:spAutoFit/>
          </a:bodyPr>
          <a:lstStyle/>
          <a:p>
            <a:pPr algn="just"/>
            <a:r>
              <a:rPr lang="en-US" sz="2400" b="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TITLE: METRO ROUTE TRACKER</a:t>
            </a:r>
            <a:endParaRPr lang="en-IN" sz="2400" b="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9ACE3A-CD2A-4699-895B-974FCF453F17}"/>
              </a:ext>
            </a:extLst>
          </p:cNvPr>
          <p:cNvSpPr txBox="1"/>
          <p:nvPr/>
        </p:nvSpPr>
        <p:spPr>
          <a:xfrm>
            <a:off x="308430" y="3006389"/>
            <a:ext cx="10351089" cy="3416320"/>
          </a:xfrm>
          <a:prstGeom prst="rect">
            <a:avLst/>
          </a:prstGeom>
          <a:noFill/>
        </p:spPr>
        <p:txBody>
          <a:bodyPr wrap="square" rtlCol="0">
            <a:spAutoFit/>
          </a:bodyPr>
          <a:lstStyle/>
          <a:p>
            <a:pPr algn="just"/>
            <a:r>
              <a:rPr lang="en-US" sz="2400" b="1" dirty="0">
                <a:solidFill>
                  <a:schemeClr val="accent4">
                    <a:lumMod val="50000"/>
                  </a:schemeClr>
                </a:solidFill>
                <a:latin typeface="Times New Roman" panose="02020603050405020304" pitchFamily="18" charset="0"/>
                <a:cs typeface="Times New Roman" panose="02020603050405020304" pitchFamily="18" charset="0"/>
              </a:rPr>
              <a:t>TEAM MEMBERS :</a:t>
            </a:r>
          </a:p>
          <a:p>
            <a:pPr algn="just"/>
            <a:endParaRPr lang="en-US" sz="2400" b="1" dirty="0">
              <a:solidFill>
                <a:schemeClr val="accent4">
                  <a:lumMod val="50000"/>
                </a:schemeClr>
              </a:solidFill>
              <a:latin typeface="Times New Roman" panose="02020603050405020304" pitchFamily="18" charset="0"/>
              <a:cs typeface="Times New Roman" panose="02020603050405020304" pitchFamily="18" charset="0"/>
            </a:endParaRPr>
          </a:p>
          <a:p>
            <a:pPr algn="just"/>
            <a:r>
              <a:rPr lang="en-US" sz="2400" b="1" dirty="0">
                <a:solidFill>
                  <a:schemeClr val="tx2">
                    <a:lumMod val="75000"/>
                  </a:schemeClr>
                </a:solidFill>
                <a:latin typeface="Times New Roman" panose="02020603050405020304" pitchFamily="18" charset="0"/>
                <a:cs typeface="Times New Roman" panose="02020603050405020304" pitchFamily="18" charset="0"/>
              </a:rPr>
              <a:t>1.  Durgadeepa P                PES2UG22CS189</a:t>
            </a:r>
          </a:p>
          <a:p>
            <a:pPr algn="just"/>
            <a:r>
              <a:rPr lang="en-US" sz="2400" b="1" dirty="0">
                <a:solidFill>
                  <a:schemeClr val="tx2">
                    <a:lumMod val="75000"/>
                  </a:schemeClr>
                </a:solidFill>
                <a:latin typeface="Times New Roman" panose="02020603050405020304" pitchFamily="18" charset="0"/>
                <a:cs typeface="Times New Roman" panose="02020603050405020304" pitchFamily="18" charset="0"/>
              </a:rPr>
              <a:t>2.  G </a:t>
            </a:r>
            <a:r>
              <a:rPr lang="en-US" sz="2400" b="1" dirty="0" err="1">
                <a:solidFill>
                  <a:schemeClr val="tx2">
                    <a:lumMod val="75000"/>
                  </a:schemeClr>
                </a:solidFill>
                <a:latin typeface="Times New Roman" panose="02020603050405020304" pitchFamily="18" charset="0"/>
                <a:cs typeface="Times New Roman" panose="02020603050405020304" pitchFamily="18" charset="0"/>
              </a:rPr>
              <a:t>Spandana</a:t>
            </a:r>
            <a:r>
              <a:rPr lang="en-US" sz="2400" b="1" dirty="0">
                <a:solidFill>
                  <a:schemeClr val="tx2">
                    <a:lumMod val="75000"/>
                  </a:schemeClr>
                </a:solidFill>
                <a:latin typeface="Times New Roman" panose="02020603050405020304" pitchFamily="18" charset="0"/>
                <a:cs typeface="Times New Roman" panose="02020603050405020304" pitchFamily="18" charset="0"/>
              </a:rPr>
              <a:t>                   PES2UG22CS195</a:t>
            </a:r>
          </a:p>
          <a:p>
            <a:pPr algn="just"/>
            <a:r>
              <a:rPr lang="en-US" sz="2400" b="1" dirty="0">
                <a:solidFill>
                  <a:schemeClr val="tx2">
                    <a:lumMod val="75000"/>
                  </a:schemeClr>
                </a:solidFill>
                <a:latin typeface="Times New Roman" panose="02020603050405020304" pitchFamily="18" charset="0"/>
                <a:cs typeface="Times New Roman" panose="02020603050405020304" pitchFamily="18" charset="0"/>
              </a:rPr>
              <a:t>3. Gagana Sindhu P           PES2UG22CS198</a:t>
            </a:r>
          </a:p>
          <a:p>
            <a:pPr algn="just"/>
            <a:r>
              <a:rPr lang="en-US" sz="2400" b="1" dirty="0">
                <a:solidFill>
                  <a:schemeClr val="tx2">
                    <a:lumMod val="75000"/>
                  </a:schemeClr>
                </a:solidFill>
                <a:latin typeface="Times New Roman" panose="02020603050405020304" pitchFamily="18" charset="0"/>
                <a:cs typeface="Times New Roman" panose="02020603050405020304" pitchFamily="18" charset="0"/>
              </a:rPr>
              <a:t>4.  Gauthami S                   PES2UG22CS201</a:t>
            </a:r>
          </a:p>
          <a:p>
            <a:pPr algn="just"/>
            <a:r>
              <a:rPr lang="en-US" sz="2400" b="1" dirty="0">
                <a:solidFill>
                  <a:schemeClr val="bg1"/>
                </a:solidFill>
                <a:latin typeface="Times New Roman" panose="02020603050405020304" pitchFamily="18" charset="0"/>
                <a:cs typeface="Times New Roman" panose="02020603050405020304" pitchFamily="18" charset="0"/>
              </a:rPr>
              <a:t>GAGANA SINDHU P : PES2UG22CS198</a:t>
            </a:r>
          </a:p>
          <a:p>
            <a:pPr algn="just"/>
            <a:r>
              <a:rPr lang="en-US" sz="2400" b="1" dirty="0">
                <a:solidFill>
                  <a:schemeClr val="bg1"/>
                </a:solidFill>
                <a:latin typeface="Times New Roman" panose="02020603050405020304" pitchFamily="18" charset="0"/>
                <a:cs typeface="Times New Roman" panose="02020603050405020304" pitchFamily="18" charset="0"/>
              </a:rPr>
              <a:t>GAUTHAMI S : PES2UG22CS201</a:t>
            </a:r>
          </a:p>
          <a:p>
            <a:pPr algn="just"/>
            <a:r>
              <a:rPr lang="en-US" sz="2400" b="1" dirty="0">
                <a:solidFill>
                  <a:schemeClr val="bg1"/>
                </a:solidFill>
                <a:latin typeface="Times New Roman" panose="02020603050405020304" pitchFamily="18" charset="0"/>
                <a:cs typeface="Times New Roman" panose="02020603050405020304" pitchFamily="18" charset="0"/>
              </a:rPr>
              <a:t>G SPANDANA : PES2UG22CS</a:t>
            </a:r>
          </a:p>
        </p:txBody>
      </p:sp>
    </p:spTree>
    <p:extLst>
      <p:ext uri="{BB962C8B-B14F-4D97-AF65-F5344CB8AC3E}">
        <p14:creationId xmlns:p14="http://schemas.microsoft.com/office/powerpoint/2010/main" val="166154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2EA560-4667-E55A-1E91-02A6B29F4919}"/>
              </a:ext>
            </a:extLst>
          </p:cNvPr>
          <p:cNvSpPr txBox="1"/>
          <p:nvPr/>
        </p:nvSpPr>
        <p:spPr>
          <a:xfrm>
            <a:off x="115411" y="541577"/>
            <a:ext cx="11583532" cy="5878532"/>
          </a:xfrm>
          <a:prstGeom prst="rect">
            <a:avLst/>
          </a:prstGeom>
          <a:noFill/>
        </p:spPr>
        <p:txBody>
          <a:bodyPr wrap="square" rtlCol="0">
            <a:spAutoFit/>
          </a:bodyPr>
          <a:lstStyle/>
          <a:p>
            <a:r>
              <a:rPr lang="en-US" sz="3200" b="1" dirty="0">
                <a:solidFill>
                  <a:srgbClr val="0070C0"/>
                </a:solidFill>
                <a:effectLst>
                  <a:outerShdw blurRad="38100" dist="38100" dir="2700000" algn="tl">
                    <a:srgbClr val="000000">
                      <a:alpha val="43137"/>
                    </a:srgbClr>
                  </a:outerShdw>
                </a:effectLst>
                <a:latin typeface="Aptos" panose="020B0004020202020204" pitchFamily="34" charset="0"/>
              </a:rPr>
              <a:t>DATA STRUCTURES USED </a:t>
            </a:r>
            <a:r>
              <a:rPr lang="en-US" sz="2800" b="1" dirty="0">
                <a:solidFill>
                  <a:srgbClr val="0070C0"/>
                </a:solidFill>
                <a:effectLst>
                  <a:outerShdw blurRad="38100" dist="38100" dir="2700000" algn="tl">
                    <a:srgbClr val="000000">
                      <a:alpha val="43137"/>
                    </a:srgbClr>
                  </a:outerShdw>
                </a:effectLst>
                <a:latin typeface="Aptos" panose="020B0004020202020204" pitchFamily="34" charset="0"/>
              </a:rPr>
              <a:t>: </a:t>
            </a:r>
            <a:r>
              <a:rPr lang="en-US" sz="2800" b="0" i="0" dirty="0">
                <a:solidFill>
                  <a:schemeClr val="bg1"/>
                </a:solidFill>
                <a:effectLst/>
                <a:latin typeface="Aptos" panose="020B0004020202020204" pitchFamily="34" charset="0"/>
              </a:rPr>
              <a:t>like e distance between stations. This </a:t>
            </a:r>
          </a:p>
          <a:p>
            <a:endParaRPr lang="en-US" sz="2800" dirty="0">
              <a:solidFill>
                <a:schemeClr val="bg1"/>
              </a:solidFill>
              <a:latin typeface="Aptos" panose="020B0004020202020204" pitchFamily="34" charset="0"/>
            </a:endParaRPr>
          </a:p>
          <a:p>
            <a:r>
              <a:rPr lang="en-US" sz="2400" b="0" i="0" dirty="0">
                <a:solidFill>
                  <a:schemeClr val="tx1">
                    <a:lumMod val="95000"/>
                    <a:lumOff val="5000"/>
                  </a:schemeClr>
                </a:solidFill>
                <a:effectLst/>
                <a:latin typeface="Aptos" panose="020B0004020202020204" pitchFamily="34" charset="0"/>
              </a:rPr>
              <a:t>1.</a:t>
            </a:r>
            <a:r>
              <a:rPr lang="en-US" sz="2800" b="1" u="sng" dirty="0">
                <a:solidFill>
                  <a:schemeClr val="tx1">
                    <a:lumMod val="75000"/>
                    <a:lumOff val="25000"/>
                  </a:schemeClr>
                </a:solidFill>
              </a:rPr>
              <a:t>Graphs(adjacency list)</a:t>
            </a:r>
            <a:r>
              <a:rPr lang="en-US" sz="2800" dirty="0"/>
              <a:t>:  </a:t>
            </a:r>
            <a:r>
              <a:rPr lang="en-US" sz="2400" dirty="0"/>
              <a:t>Graphs are commonly used to represent the stations where each station is a node and the connections between stations are edges.</a:t>
            </a:r>
          </a:p>
          <a:p>
            <a:r>
              <a:rPr lang="en-US" sz="2400" dirty="0"/>
              <a:t> </a:t>
            </a:r>
          </a:p>
          <a:p>
            <a:r>
              <a:rPr lang="en-US" sz="2400" dirty="0">
                <a:solidFill>
                  <a:schemeClr val="tx1">
                    <a:lumMod val="95000"/>
                    <a:lumOff val="5000"/>
                  </a:schemeClr>
                </a:solidFill>
                <a:latin typeface="Aptos" panose="020B0004020202020204" pitchFamily="34" charset="0"/>
              </a:rPr>
              <a:t>2.</a:t>
            </a:r>
            <a:r>
              <a:rPr lang="en-US" sz="2800" b="1" u="sng" dirty="0">
                <a:solidFill>
                  <a:schemeClr val="tx1">
                    <a:lumMod val="75000"/>
                    <a:lumOff val="25000"/>
                  </a:schemeClr>
                </a:solidFill>
                <a:latin typeface="Aptos" panose="020B0004020202020204" pitchFamily="34" charset="0"/>
              </a:rPr>
              <a:t>Linked Lists </a:t>
            </a:r>
            <a:r>
              <a:rPr lang="en-US" sz="2400" b="1" dirty="0">
                <a:solidFill>
                  <a:schemeClr val="tx1">
                    <a:lumMod val="95000"/>
                    <a:lumOff val="5000"/>
                  </a:schemeClr>
                </a:solidFill>
                <a:latin typeface="Aptos" panose="020B0004020202020204" pitchFamily="34" charset="0"/>
              </a:rPr>
              <a:t>:  </a:t>
            </a:r>
            <a:r>
              <a:rPr lang="en-US" sz="2400" dirty="0">
                <a:solidFill>
                  <a:schemeClr val="tx1">
                    <a:lumMod val="95000"/>
                    <a:lumOff val="5000"/>
                  </a:schemeClr>
                </a:solidFill>
                <a:latin typeface="Aptos" panose="020B0004020202020204" pitchFamily="34" charset="0"/>
              </a:rPr>
              <a:t>Linked lists are used to represent the adjacency list data structure and represent the connections between metro stations, allowing for easy traversal of metro network and finding the </a:t>
            </a:r>
            <a:r>
              <a:rPr lang="en-US" sz="2400" dirty="0" err="1">
                <a:solidFill>
                  <a:schemeClr val="tx1">
                    <a:lumMod val="95000"/>
                    <a:lumOff val="5000"/>
                  </a:schemeClr>
                </a:solidFill>
                <a:latin typeface="Aptos" panose="020B0004020202020204" pitchFamily="34" charset="0"/>
              </a:rPr>
              <a:t>fartest</a:t>
            </a:r>
            <a:r>
              <a:rPr lang="en-US" sz="2400" dirty="0">
                <a:solidFill>
                  <a:schemeClr val="tx1">
                    <a:lumMod val="95000"/>
                    <a:lumOff val="5000"/>
                  </a:schemeClr>
                </a:solidFill>
                <a:latin typeface="Aptos" panose="020B0004020202020204" pitchFamily="34" charset="0"/>
              </a:rPr>
              <a:t> station from given source station.</a:t>
            </a:r>
          </a:p>
          <a:p>
            <a:endParaRPr lang="en-US" sz="2400" dirty="0">
              <a:solidFill>
                <a:schemeClr val="tx1">
                  <a:lumMod val="95000"/>
                  <a:lumOff val="5000"/>
                </a:schemeClr>
              </a:solidFill>
              <a:latin typeface="Aptos" panose="020B0004020202020204" pitchFamily="34" charset="0"/>
            </a:endParaRPr>
          </a:p>
          <a:p>
            <a:r>
              <a:rPr lang="en-US" sz="2400" dirty="0">
                <a:solidFill>
                  <a:schemeClr val="tx1">
                    <a:lumMod val="95000"/>
                    <a:lumOff val="5000"/>
                  </a:schemeClr>
                </a:solidFill>
                <a:latin typeface="Aptos" panose="020B0004020202020204" pitchFamily="34" charset="0"/>
              </a:rPr>
              <a:t>3.</a:t>
            </a:r>
            <a:r>
              <a:rPr lang="en-US" sz="2800" b="1" u="sng" dirty="0">
                <a:solidFill>
                  <a:schemeClr val="tx1">
                    <a:lumMod val="85000"/>
                    <a:lumOff val="15000"/>
                  </a:schemeClr>
                </a:solidFill>
                <a:latin typeface="Aptos" panose="020B0004020202020204" pitchFamily="34" charset="0"/>
              </a:rPr>
              <a:t>Arrays</a:t>
            </a:r>
            <a:r>
              <a:rPr lang="en-US" sz="2400" dirty="0">
                <a:solidFill>
                  <a:schemeClr val="tx1">
                    <a:lumMod val="95000"/>
                    <a:lumOff val="5000"/>
                  </a:schemeClr>
                </a:solidFill>
                <a:latin typeface="Aptos" panose="020B0004020202020204" pitchFamily="34" charset="0"/>
              </a:rPr>
              <a:t> : </a:t>
            </a:r>
            <a:r>
              <a:rPr lang="en-US" sz="2400" b="0" i="0" dirty="0">
                <a:solidFill>
                  <a:schemeClr val="bg1"/>
                </a:solidFill>
                <a:effectLst/>
                <a:latin typeface="Aptos" panose="020B0004020202020204" pitchFamily="34" charset="0"/>
              </a:rPr>
              <a:t> </a:t>
            </a:r>
            <a:r>
              <a:rPr lang="en-US" sz="2400" dirty="0">
                <a:solidFill>
                  <a:schemeClr val="tx1">
                    <a:lumMod val="95000"/>
                    <a:lumOff val="5000"/>
                  </a:schemeClr>
                </a:solidFill>
                <a:latin typeface="Aptos" panose="020B0004020202020204" pitchFamily="34" charset="0"/>
              </a:rPr>
              <a:t>Arrays help us to track visited nodes, distance from source , and manage the nodes to be explored.it explores the graph to find the farthest node from source. </a:t>
            </a:r>
            <a:r>
              <a:rPr lang="en-US" sz="2800" b="0" i="0" dirty="0">
                <a:solidFill>
                  <a:schemeClr val="bg1"/>
                </a:solidFill>
                <a:effectLst/>
                <a:latin typeface="Aptos" panose="020B0004020202020204" pitchFamily="34" charset="0"/>
              </a:rPr>
              <a:t>o manage the stations on a specific metro line and their connectivity.</a:t>
            </a:r>
          </a:p>
          <a:p>
            <a:endParaRPr lang="en-US" sz="2800" dirty="0">
              <a:solidFill>
                <a:schemeClr val="bg1"/>
              </a:solidFill>
              <a:latin typeface="Aptos" panose="020B0004020202020204" pitchFamily="34" charset="0"/>
            </a:endParaRPr>
          </a:p>
          <a:p>
            <a:r>
              <a:rPr lang="en-US" sz="2800" b="1" dirty="0">
                <a:solidFill>
                  <a:schemeClr val="bg1"/>
                </a:solidFill>
                <a:latin typeface="Aptos" panose="020B0004020202020204" pitchFamily="34" charset="0"/>
              </a:rPr>
              <a:t>4. Array:  </a:t>
            </a:r>
            <a:r>
              <a:rPr lang="en-US" sz="2800" dirty="0">
                <a:solidFill>
                  <a:schemeClr val="bg1"/>
                </a:solidFill>
                <a:latin typeface="Aptos" panose="020B0004020202020204" pitchFamily="34" charset="0"/>
              </a:rPr>
              <a:t>For defining the station names.</a:t>
            </a:r>
            <a:endParaRPr lang="en-IN" sz="2800" dirty="0">
              <a:solidFill>
                <a:schemeClr val="bg1"/>
              </a:solidFill>
              <a:latin typeface="Aptos" panose="020B0004020202020204" pitchFamily="34" charset="0"/>
            </a:endParaRPr>
          </a:p>
        </p:txBody>
      </p:sp>
      <p:cxnSp>
        <p:nvCxnSpPr>
          <p:cNvPr id="3" name="Straight Connector 2">
            <a:extLst>
              <a:ext uri="{FF2B5EF4-FFF2-40B4-BE49-F238E27FC236}">
                <a16:creationId xmlns:a16="http://schemas.microsoft.com/office/drawing/2014/main" id="{59CDCB2C-D3E8-370D-B2A1-14A1A973BCF0}"/>
              </a:ext>
            </a:extLst>
          </p:cNvPr>
          <p:cNvCxnSpPr>
            <a:cxnSpLocks/>
          </p:cNvCxnSpPr>
          <p:nvPr/>
        </p:nvCxnSpPr>
        <p:spPr>
          <a:xfrm>
            <a:off x="0" y="1287262"/>
            <a:ext cx="8780016" cy="0"/>
          </a:xfrm>
          <a:prstGeom prst="line">
            <a:avLst/>
          </a:prstGeom>
          <a:ln w="57150">
            <a:solidFill>
              <a:schemeClr val="accent2">
                <a:lumMod val="60000"/>
                <a:lumOff val="4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59395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ABE186-A0FC-021E-EABC-8450F4C10DAE}"/>
              </a:ext>
            </a:extLst>
          </p:cNvPr>
          <p:cNvSpPr txBox="1"/>
          <p:nvPr/>
        </p:nvSpPr>
        <p:spPr>
          <a:xfrm>
            <a:off x="186431" y="458294"/>
            <a:ext cx="11404934" cy="7602081"/>
          </a:xfrm>
          <a:prstGeom prst="rect">
            <a:avLst/>
          </a:prstGeom>
          <a:noFill/>
        </p:spPr>
        <p:txBody>
          <a:bodyPr wrap="square" rtlCol="0">
            <a:spAutoFit/>
          </a:bodyPr>
          <a:lstStyle/>
          <a:p>
            <a:r>
              <a:rPr lang="en-US" sz="3200" b="1" u="sng" dirty="0">
                <a:solidFill>
                  <a:srgbClr val="0070C0"/>
                </a:solidFill>
                <a:effectLst>
                  <a:outerShdw blurRad="38100" dist="38100" dir="2700000" algn="tl">
                    <a:srgbClr val="000000">
                      <a:alpha val="43137"/>
                    </a:srgbClr>
                  </a:outerShdw>
                </a:effectLst>
              </a:rPr>
              <a:t>FUNCTIONALITIES</a:t>
            </a:r>
            <a:endParaRPr lang="en-US" sz="3200" b="1" dirty="0">
              <a:solidFill>
                <a:srgbClr val="0070C0"/>
              </a:solidFill>
              <a:effectLst>
                <a:outerShdw blurRad="38100" dist="38100" dir="2700000" algn="tl">
                  <a:srgbClr val="000000">
                    <a:alpha val="43137"/>
                  </a:srgbClr>
                </a:outerShdw>
              </a:effectLst>
            </a:endParaRPr>
          </a:p>
          <a:p>
            <a:endParaRPr lang="en-US" sz="2400" dirty="0"/>
          </a:p>
          <a:p>
            <a:endParaRPr lang="en-US" sz="2400" dirty="0"/>
          </a:p>
          <a:p>
            <a:pPr marL="342900" indent="-342900">
              <a:buAutoNum type="arabicPeriod"/>
            </a:pPr>
            <a:r>
              <a:rPr lang="en-US" sz="2400" b="1" u="sng" dirty="0"/>
              <a:t>Route Planning </a:t>
            </a:r>
            <a:r>
              <a:rPr lang="en-US" sz="2400" b="1" dirty="0"/>
              <a:t>: </a:t>
            </a:r>
            <a:r>
              <a:rPr lang="en-US" sz="2400" dirty="0"/>
              <a:t>Helping passengers plan their journeys by providing route options, information on transfers, estimated travel times, and fare details. </a:t>
            </a:r>
            <a:endParaRPr lang="en-US" sz="2400" dirty="0">
              <a:solidFill>
                <a:srgbClr val="0D0D0D"/>
              </a:solidFill>
              <a:latin typeface="Calibri" panose="020F0502020204030204" pitchFamily="34" charset="0"/>
            </a:endParaRPr>
          </a:p>
          <a:p>
            <a:pPr marL="342900" indent="-342900">
              <a:buFontTx/>
              <a:buAutoNum type="arabicPeriod"/>
            </a:pPr>
            <a:r>
              <a:rPr lang="en-US" sz="2400" b="1" u="sng" dirty="0">
                <a:solidFill>
                  <a:srgbClr val="0D0D0D"/>
                </a:solidFill>
                <a:latin typeface="Calibri" panose="020F0502020204030204" pitchFamily="34" charset="0"/>
              </a:rPr>
              <a:t>F</a:t>
            </a:r>
            <a:r>
              <a:rPr lang="en-US" sz="2400" b="1" i="0" u="sng" strike="noStrike" baseline="0" dirty="0">
                <a:solidFill>
                  <a:srgbClr val="0D0D0D"/>
                </a:solidFill>
                <a:latin typeface="Calibri" panose="020F0502020204030204" pitchFamily="34" charset="0"/>
              </a:rPr>
              <a:t>are </a:t>
            </a:r>
            <a:r>
              <a:rPr lang="en-US" sz="2400" b="1" u="sng" dirty="0">
                <a:solidFill>
                  <a:srgbClr val="0D0D0D"/>
                </a:solidFill>
                <a:latin typeface="Calibri" panose="020F0502020204030204" pitchFamily="34" charset="0"/>
              </a:rPr>
              <a:t>C</a:t>
            </a:r>
            <a:r>
              <a:rPr lang="en-US" sz="2400" b="1" i="0" u="sng" strike="noStrike" baseline="0" dirty="0">
                <a:solidFill>
                  <a:srgbClr val="0D0D0D"/>
                </a:solidFill>
                <a:latin typeface="Calibri" panose="020F0502020204030204" pitchFamily="34" charset="0"/>
              </a:rPr>
              <a:t>alculations</a:t>
            </a:r>
            <a:r>
              <a:rPr lang="en-US" sz="2400" b="1" i="0" u="none" strike="noStrike" baseline="0" dirty="0">
                <a:solidFill>
                  <a:srgbClr val="0D0D0D"/>
                </a:solidFill>
                <a:latin typeface="Calibri" panose="020F0502020204030204" pitchFamily="34" charset="0"/>
              </a:rPr>
              <a:t>: </a:t>
            </a:r>
            <a:r>
              <a:rPr lang="en-US" sz="2400" dirty="0"/>
              <a:t> Calculating and displaying the cost of a journey based on the selected routes and fare zones.</a:t>
            </a:r>
            <a:endParaRPr lang="en-US" sz="2400" dirty="0">
              <a:solidFill>
                <a:srgbClr val="0D0D0D"/>
              </a:solidFill>
              <a:latin typeface="Calibri" panose="020F0502020204030204" pitchFamily="34" charset="0"/>
            </a:endParaRPr>
          </a:p>
          <a:p>
            <a:pPr marL="342900" indent="-342900">
              <a:buAutoNum type="arabicPeriod"/>
            </a:pPr>
            <a:r>
              <a:rPr lang="en-US" sz="2400" b="1" u="sng" dirty="0">
                <a:solidFill>
                  <a:srgbClr val="0D0D0D"/>
                </a:solidFill>
                <a:latin typeface="Calibri" panose="020F0502020204030204" pitchFamily="34" charset="0"/>
              </a:rPr>
              <a:t>Data Analytics</a:t>
            </a:r>
            <a:r>
              <a:rPr lang="en-US" sz="2400" b="1" dirty="0">
                <a:solidFill>
                  <a:srgbClr val="0D0D0D"/>
                </a:solidFill>
                <a:latin typeface="Calibri" panose="020F0502020204030204" pitchFamily="34" charset="0"/>
              </a:rPr>
              <a:t>:</a:t>
            </a:r>
            <a:r>
              <a:rPr lang="en-US" sz="2400" dirty="0">
                <a:solidFill>
                  <a:srgbClr val="0D0D0D"/>
                </a:solidFill>
                <a:latin typeface="Calibri" panose="020F0502020204030204" pitchFamily="34" charset="0"/>
              </a:rPr>
              <a:t> </a:t>
            </a:r>
            <a:r>
              <a:rPr lang="en-US" sz="2400" dirty="0"/>
              <a:t>Collecting data on passenger usage and preferences to improve services and plan future developments.</a:t>
            </a:r>
            <a:endParaRPr lang="en-US" sz="2400" dirty="0">
              <a:solidFill>
                <a:srgbClr val="0D0D0D"/>
              </a:solidFill>
              <a:latin typeface="Calibri" panose="020F0502020204030204" pitchFamily="34" charset="0"/>
            </a:endParaRPr>
          </a:p>
          <a:p>
            <a:pPr marL="342900" indent="-342900">
              <a:buAutoNum type="arabicPeriod"/>
            </a:pPr>
            <a:r>
              <a:rPr lang="en-US" sz="2400" b="1" u="sng" dirty="0">
                <a:solidFill>
                  <a:srgbClr val="0D0D0D"/>
                </a:solidFill>
                <a:latin typeface="Calibri" panose="020F0502020204030204" pitchFamily="34" charset="0"/>
              </a:rPr>
              <a:t>Safety Measurements</a:t>
            </a:r>
            <a:r>
              <a:rPr lang="en-US" sz="2400" b="1" dirty="0">
                <a:solidFill>
                  <a:srgbClr val="0D0D0D"/>
                </a:solidFill>
                <a:latin typeface="Calibri" panose="020F0502020204030204" pitchFamily="34" charset="0"/>
              </a:rPr>
              <a:t>: </a:t>
            </a:r>
            <a:r>
              <a:rPr lang="en-US" sz="2400" dirty="0"/>
              <a:t>Providing safety information and emergency contact details for passengers' well-being. </a:t>
            </a:r>
          </a:p>
          <a:p>
            <a:pPr marL="342900" indent="-342900">
              <a:buAutoNum type="arabicPeriod"/>
            </a:pPr>
            <a:r>
              <a:rPr lang="en-US" sz="2400" b="1" u="sng" dirty="0"/>
              <a:t>User Interface</a:t>
            </a:r>
            <a:r>
              <a:rPr lang="en-US" sz="2400" b="1" dirty="0"/>
              <a:t>:</a:t>
            </a:r>
            <a:r>
              <a:rPr lang="en-US" sz="2400" dirty="0"/>
              <a:t> It receives information of the user where users can input their starting and ending stations and provide the best route and fare information. </a:t>
            </a:r>
          </a:p>
          <a:p>
            <a:pPr marL="342900" indent="-342900">
              <a:buFontTx/>
              <a:buAutoNum type="arabicPeriod"/>
            </a:pPr>
            <a:r>
              <a:rPr lang="en-US" sz="2400" b="1" u="sng" dirty="0"/>
              <a:t>Ticket Information</a:t>
            </a:r>
            <a:r>
              <a:rPr lang="en-US" sz="2400" b="1" dirty="0"/>
              <a:t>: </a:t>
            </a:r>
            <a:r>
              <a:rPr lang="en-US" sz="2400" dirty="0"/>
              <a:t>It includes details whether there are seats available in the compartment and it also asks and verifies the number of seats required for the passenger and also shows the tickets sales report which includes number of tickets sold and from start to destination.</a:t>
            </a:r>
            <a:endParaRPr lang="en-US" sz="2400" b="1" dirty="0"/>
          </a:p>
          <a:p>
            <a:endParaRPr lang="en-US" sz="2400" b="1" dirty="0"/>
          </a:p>
          <a:p>
            <a:endParaRPr lang="en-US" sz="2400" dirty="0"/>
          </a:p>
          <a:p>
            <a:endParaRPr lang="en-IN" sz="2400" dirty="0"/>
          </a:p>
        </p:txBody>
      </p:sp>
      <p:cxnSp>
        <p:nvCxnSpPr>
          <p:cNvPr id="11" name="Straight Connector 10">
            <a:extLst>
              <a:ext uri="{FF2B5EF4-FFF2-40B4-BE49-F238E27FC236}">
                <a16:creationId xmlns:a16="http://schemas.microsoft.com/office/drawing/2014/main" id="{296E8AE0-2E54-F35A-D740-5622304C79ED}"/>
              </a:ext>
            </a:extLst>
          </p:cNvPr>
          <p:cNvCxnSpPr>
            <a:cxnSpLocks/>
          </p:cNvCxnSpPr>
          <p:nvPr/>
        </p:nvCxnSpPr>
        <p:spPr>
          <a:xfrm>
            <a:off x="0" y="1500326"/>
            <a:ext cx="9507984"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97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2EA560-4667-E55A-1E91-02A6B29F4919}"/>
              </a:ext>
            </a:extLst>
          </p:cNvPr>
          <p:cNvSpPr txBox="1"/>
          <p:nvPr/>
        </p:nvSpPr>
        <p:spPr>
          <a:xfrm>
            <a:off x="142043" y="186434"/>
            <a:ext cx="9561250" cy="1384995"/>
          </a:xfrm>
          <a:prstGeom prst="rect">
            <a:avLst/>
          </a:prstGeom>
          <a:noFill/>
        </p:spPr>
        <p:txBody>
          <a:bodyPr wrap="square" rtlCol="0">
            <a:spAutoFit/>
          </a:bodyPr>
          <a:lstStyle/>
          <a:p>
            <a:r>
              <a:rPr lang="en-US" sz="2400" b="1" dirty="0">
                <a:solidFill>
                  <a:schemeClr val="tx1">
                    <a:lumMod val="95000"/>
                    <a:lumOff val="5000"/>
                  </a:schemeClr>
                </a:solidFill>
                <a:effectLst>
                  <a:outerShdw blurRad="38100" dist="38100" dir="2700000" algn="tl">
                    <a:srgbClr val="000000">
                      <a:alpha val="43137"/>
                    </a:srgbClr>
                  </a:outerShdw>
                </a:effectLst>
              </a:rPr>
              <a:t>ROUTE IMAGE : </a:t>
            </a:r>
            <a:r>
              <a:rPr lang="en-US" sz="2800" b="1" i="0" dirty="0">
                <a:solidFill>
                  <a:schemeClr val="bg1"/>
                </a:solidFill>
                <a:effectLst/>
              </a:rPr>
              <a:t>Y</a:t>
            </a:r>
            <a:r>
              <a:rPr lang="en-US" sz="2800" b="0" i="0" dirty="0">
                <a:solidFill>
                  <a:schemeClr val="bg1"/>
                </a:solidFill>
                <a:effectLst/>
                <a:latin typeface="Aptos" panose="020B0004020202020204" pitchFamily="34" charset="0"/>
              </a:rPr>
              <a:t>.</a:t>
            </a:r>
          </a:p>
          <a:p>
            <a:endParaRPr lang="en-US" sz="2800" dirty="0">
              <a:solidFill>
                <a:schemeClr val="bg1"/>
              </a:solidFill>
              <a:latin typeface="Aptos" panose="020B0004020202020204" pitchFamily="34" charset="0"/>
            </a:endParaRPr>
          </a:p>
          <a:p>
            <a:r>
              <a:rPr lang="en-US" sz="2800" dirty="0" err="1">
                <a:solidFill>
                  <a:schemeClr val="bg1"/>
                </a:solidFill>
                <a:latin typeface="Aptos" panose="020B0004020202020204" pitchFamily="34" charset="0"/>
              </a:rPr>
              <a:t>efintan</a:t>
            </a:r>
            <a:r>
              <a:rPr lang="en-US" sz="2800" dirty="0">
                <a:solidFill>
                  <a:schemeClr val="bg1"/>
                </a:solidFill>
                <a:latin typeface="Aptos" panose="020B0004020202020204" pitchFamily="34" charset="0"/>
              </a:rPr>
              <a:t> names.</a:t>
            </a:r>
            <a:endParaRPr lang="en-IN" sz="2800" dirty="0">
              <a:solidFill>
                <a:schemeClr val="bg1"/>
              </a:solidFill>
              <a:latin typeface="Aptos" panose="020B0004020202020204" pitchFamily="34" charset="0"/>
            </a:endParaRPr>
          </a:p>
        </p:txBody>
      </p:sp>
      <p:cxnSp>
        <p:nvCxnSpPr>
          <p:cNvPr id="3" name="Straight Connector 2">
            <a:extLst>
              <a:ext uri="{FF2B5EF4-FFF2-40B4-BE49-F238E27FC236}">
                <a16:creationId xmlns:a16="http://schemas.microsoft.com/office/drawing/2014/main" id="{59CDCB2C-D3E8-370D-B2A1-14A1A973BCF0}"/>
              </a:ext>
            </a:extLst>
          </p:cNvPr>
          <p:cNvCxnSpPr>
            <a:cxnSpLocks/>
          </p:cNvCxnSpPr>
          <p:nvPr/>
        </p:nvCxnSpPr>
        <p:spPr>
          <a:xfrm>
            <a:off x="0" y="754602"/>
            <a:ext cx="8780016" cy="0"/>
          </a:xfrm>
          <a:prstGeom prst="line">
            <a:avLst/>
          </a:prstGeom>
          <a:ln w="57150">
            <a:solidFill>
              <a:schemeClr val="accent2">
                <a:lumMod val="60000"/>
                <a:lumOff val="40000"/>
              </a:schemeClr>
            </a:solidFill>
          </a:ln>
        </p:spPr>
        <p:style>
          <a:lnRef idx="3">
            <a:schemeClr val="dk1"/>
          </a:lnRef>
          <a:fillRef idx="0">
            <a:schemeClr val="dk1"/>
          </a:fillRef>
          <a:effectRef idx="2">
            <a:schemeClr val="dk1"/>
          </a:effectRef>
          <a:fontRef idx="minor">
            <a:schemeClr val="tx1"/>
          </a:fontRef>
        </p:style>
      </p:cxnSp>
      <p:pic>
        <p:nvPicPr>
          <p:cNvPr id="6" name="Picture 5">
            <a:extLst>
              <a:ext uri="{FF2B5EF4-FFF2-40B4-BE49-F238E27FC236}">
                <a16:creationId xmlns:a16="http://schemas.microsoft.com/office/drawing/2014/main" id="{47BD7E8E-A605-54FB-C6D6-C94DBB268223}"/>
              </a:ext>
            </a:extLst>
          </p:cNvPr>
          <p:cNvPicPr>
            <a:picLocks noChangeAspect="1"/>
          </p:cNvPicPr>
          <p:nvPr/>
        </p:nvPicPr>
        <p:blipFill rotWithShape="1">
          <a:blip r:embed="rId2"/>
          <a:srcRect t="1880" b="-1880"/>
          <a:stretch/>
        </p:blipFill>
        <p:spPr>
          <a:xfrm>
            <a:off x="2433126" y="861176"/>
            <a:ext cx="7325747" cy="5668391"/>
          </a:xfrm>
          <a:prstGeom prst="rect">
            <a:avLst/>
          </a:prstGeom>
        </p:spPr>
      </p:pic>
    </p:spTree>
    <p:extLst>
      <p:ext uri="{BB962C8B-B14F-4D97-AF65-F5344CB8AC3E}">
        <p14:creationId xmlns:p14="http://schemas.microsoft.com/office/powerpoint/2010/main" val="3311419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2EA560-4667-E55A-1E91-02A6B29F4919}"/>
              </a:ext>
            </a:extLst>
          </p:cNvPr>
          <p:cNvSpPr txBox="1"/>
          <p:nvPr/>
        </p:nvSpPr>
        <p:spPr>
          <a:xfrm>
            <a:off x="142043" y="186434"/>
            <a:ext cx="9561250" cy="1384995"/>
          </a:xfrm>
          <a:prstGeom prst="rect">
            <a:avLst/>
          </a:prstGeom>
          <a:noFill/>
        </p:spPr>
        <p:txBody>
          <a:bodyPr wrap="square" rtlCol="0">
            <a:spAutoFit/>
          </a:bodyPr>
          <a:lstStyle/>
          <a:p>
            <a:r>
              <a:rPr lang="en-US" sz="2400" b="1" i="0" dirty="0">
                <a:solidFill>
                  <a:schemeClr val="tx1">
                    <a:lumMod val="95000"/>
                    <a:lumOff val="5000"/>
                  </a:schemeClr>
                </a:solidFill>
                <a:effectLst>
                  <a:outerShdw blurRad="38100" dist="38100" dir="2700000" algn="tl">
                    <a:srgbClr val="000000">
                      <a:alpha val="43137"/>
                    </a:srgbClr>
                  </a:outerShdw>
                </a:effectLst>
              </a:rPr>
              <a:t>Code </a:t>
            </a:r>
            <a:r>
              <a:rPr lang="en-US" sz="2400" b="1" dirty="0">
                <a:solidFill>
                  <a:schemeClr val="tx1">
                    <a:lumMod val="95000"/>
                    <a:lumOff val="5000"/>
                  </a:schemeClr>
                </a:solidFill>
                <a:effectLst>
                  <a:outerShdw blurRad="38100" dist="38100" dir="2700000" algn="tl">
                    <a:srgbClr val="000000">
                      <a:alpha val="43137"/>
                    </a:srgbClr>
                  </a:outerShdw>
                </a:effectLst>
              </a:rPr>
              <a:t>Output : </a:t>
            </a:r>
            <a:r>
              <a:rPr lang="en-US" sz="2800" b="1" i="0" dirty="0">
                <a:solidFill>
                  <a:schemeClr val="bg1"/>
                </a:solidFill>
                <a:effectLst/>
              </a:rPr>
              <a:t>Y</a:t>
            </a:r>
            <a:r>
              <a:rPr lang="en-US" sz="2800" b="0" i="0" dirty="0">
                <a:solidFill>
                  <a:schemeClr val="bg1"/>
                </a:solidFill>
                <a:effectLst/>
                <a:latin typeface="Aptos" panose="020B0004020202020204" pitchFamily="34" charset="0"/>
              </a:rPr>
              <a:t>.</a:t>
            </a:r>
          </a:p>
          <a:p>
            <a:endParaRPr lang="en-US" sz="2800" dirty="0">
              <a:solidFill>
                <a:schemeClr val="bg1"/>
              </a:solidFill>
              <a:latin typeface="Aptos" panose="020B0004020202020204" pitchFamily="34" charset="0"/>
            </a:endParaRPr>
          </a:p>
          <a:p>
            <a:r>
              <a:rPr lang="en-US" sz="2800" b="1" dirty="0">
                <a:solidFill>
                  <a:schemeClr val="bg1"/>
                </a:solidFill>
                <a:latin typeface="Aptos" panose="020B0004020202020204" pitchFamily="34" charset="0"/>
              </a:rPr>
              <a:t>4. Array:  </a:t>
            </a:r>
            <a:r>
              <a:rPr lang="en-US" sz="2800" dirty="0">
                <a:solidFill>
                  <a:schemeClr val="bg1"/>
                </a:solidFill>
                <a:latin typeface="Aptos" panose="020B0004020202020204" pitchFamily="34" charset="0"/>
              </a:rPr>
              <a:t>For defining the station names.</a:t>
            </a:r>
            <a:endParaRPr lang="en-IN" sz="2800" dirty="0">
              <a:solidFill>
                <a:schemeClr val="bg1"/>
              </a:solidFill>
              <a:latin typeface="Aptos" panose="020B0004020202020204" pitchFamily="34" charset="0"/>
            </a:endParaRPr>
          </a:p>
        </p:txBody>
      </p:sp>
      <p:cxnSp>
        <p:nvCxnSpPr>
          <p:cNvPr id="3" name="Straight Connector 2">
            <a:extLst>
              <a:ext uri="{FF2B5EF4-FFF2-40B4-BE49-F238E27FC236}">
                <a16:creationId xmlns:a16="http://schemas.microsoft.com/office/drawing/2014/main" id="{59CDCB2C-D3E8-370D-B2A1-14A1A973BCF0}"/>
              </a:ext>
            </a:extLst>
          </p:cNvPr>
          <p:cNvCxnSpPr>
            <a:cxnSpLocks/>
          </p:cNvCxnSpPr>
          <p:nvPr/>
        </p:nvCxnSpPr>
        <p:spPr>
          <a:xfrm>
            <a:off x="0" y="754602"/>
            <a:ext cx="8780016" cy="0"/>
          </a:xfrm>
          <a:prstGeom prst="line">
            <a:avLst/>
          </a:prstGeom>
          <a:ln w="57150">
            <a:solidFill>
              <a:schemeClr val="accent2">
                <a:lumMod val="60000"/>
                <a:lumOff val="40000"/>
              </a:schemeClr>
            </a:solidFill>
          </a:ln>
        </p:spPr>
        <p:style>
          <a:lnRef idx="3">
            <a:schemeClr val="dk1"/>
          </a:lnRef>
          <a:fillRef idx="0">
            <a:schemeClr val="dk1"/>
          </a:fillRef>
          <a:effectRef idx="2">
            <a:schemeClr val="dk1"/>
          </a:effectRef>
          <a:fontRef idx="minor">
            <a:schemeClr val="tx1"/>
          </a:fontRef>
        </p:style>
      </p:cxnSp>
      <p:pic>
        <p:nvPicPr>
          <p:cNvPr id="5" name="Picture 4">
            <a:extLst>
              <a:ext uri="{FF2B5EF4-FFF2-40B4-BE49-F238E27FC236}">
                <a16:creationId xmlns:a16="http://schemas.microsoft.com/office/drawing/2014/main" id="{4335F4BB-64A9-CF17-0AA4-FC56F95B41F5}"/>
              </a:ext>
            </a:extLst>
          </p:cNvPr>
          <p:cNvPicPr>
            <a:picLocks noChangeAspect="1"/>
          </p:cNvPicPr>
          <p:nvPr/>
        </p:nvPicPr>
        <p:blipFill>
          <a:blip r:embed="rId2"/>
          <a:stretch>
            <a:fillRect/>
          </a:stretch>
        </p:blipFill>
        <p:spPr>
          <a:xfrm>
            <a:off x="1037372" y="952163"/>
            <a:ext cx="7653868" cy="5643946"/>
          </a:xfrm>
          <a:prstGeom prst="rect">
            <a:avLst/>
          </a:prstGeom>
        </p:spPr>
      </p:pic>
    </p:spTree>
    <p:extLst>
      <p:ext uri="{BB962C8B-B14F-4D97-AF65-F5344CB8AC3E}">
        <p14:creationId xmlns:p14="http://schemas.microsoft.com/office/powerpoint/2010/main" val="2945379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57452" y="248578"/>
            <a:ext cx="8114186" cy="461665"/>
          </a:xfrm>
          <a:prstGeom prst="rect">
            <a:avLst/>
          </a:prstGeom>
        </p:spPr>
        <p:txBody>
          <a:bodyPr wrap="square">
            <a:spAutoFit/>
          </a:bodyPr>
          <a:lstStyle/>
          <a:p>
            <a:r>
              <a:rPr lang="en-IN" sz="2400" b="1" dirty="0">
                <a:solidFill>
                  <a:schemeClr val="accent2">
                    <a:lumMod val="75000"/>
                  </a:schemeClr>
                </a:solidFill>
              </a:rPr>
              <a:t>Contribution of each Team Member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0" y="93471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19ACE3A-CD2A-4699-895B-974FCF453F17}"/>
              </a:ext>
            </a:extLst>
          </p:cNvPr>
          <p:cNvSpPr txBox="1"/>
          <p:nvPr/>
        </p:nvSpPr>
        <p:spPr>
          <a:xfrm>
            <a:off x="120771" y="1012545"/>
            <a:ext cx="11921704" cy="5632311"/>
          </a:xfrm>
          <a:prstGeom prst="rect">
            <a:avLst/>
          </a:prstGeom>
          <a:noFill/>
        </p:spPr>
        <p:txBody>
          <a:bodyPr wrap="square" rtlCol="0">
            <a:spAutoFit/>
          </a:bodyPr>
          <a:lstStyle/>
          <a:p>
            <a:pPr algn="just"/>
            <a:r>
              <a:rPr lang="en-IN" b="1" i="1" dirty="0">
                <a:solidFill>
                  <a:srgbClr val="C00000"/>
                </a:solidFill>
                <a:cs typeface="Times New Roman" panose="02020603050405020304" pitchFamily="18" charset="0"/>
              </a:rPr>
              <a:t>Gauthami S</a:t>
            </a:r>
            <a:r>
              <a:rPr lang="en-IN" dirty="0">
                <a:solidFill>
                  <a:srgbClr val="C00000"/>
                </a:solidFill>
                <a:cs typeface="Times New Roman" panose="02020603050405020304" pitchFamily="18" charset="0"/>
              </a:rPr>
              <a:t>: </a:t>
            </a:r>
          </a:p>
          <a:p>
            <a:pPr marL="800100" lvl="1" indent="-342900" algn="just">
              <a:buFont typeface="Arial" panose="020B0604020202020204" pitchFamily="34" charset="0"/>
              <a:buChar char="•"/>
            </a:pPr>
            <a:r>
              <a:rPr lang="en-IN" b="1" dirty="0">
                <a:solidFill>
                  <a:schemeClr val="bg2">
                    <a:lumMod val="25000"/>
                  </a:schemeClr>
                </a:solidFill>
                <a:cs typeface="Times New Roman" panose="02020603050405020304" pitchFamily="18" charset="0"/>
              </a:rPr>
              <a:t>Route Planning-</a:t>
            </a:r>
            <a:r>
              <a:rPr lang="en-IN" dirty="0">
                <a:solidFill>
                  <a:schemeClr val="bg2">
                    <a:lumMod val="25000"/>
                  </a:schemeClr>
                </a:solidFill>
                <a:cs typeface="Times New Roman" panose="02020603050405020304" pitchFamily="18" charset="0"/>
              </a:rPr>
              <a:t>&gt;</a:t>
            </a:r>
            <a:r>
              <a:rPr lang="en-US" b="0" i="0" dirty="0">
                <a:solidFill>
                  <a:srgbClr val="374151"/>
                </a:solidFill>
                <a:effectLst/>
                <a:latin typeface="Söhne"/>
              </a:rPr>
              <a:t> implementing data structures and algorithms for creating different routes, Updates Metro route data, schedules, and station information in the database</a:t>
            </a:r>
            <a:endParaRPr lang="en-IN" b="0" i="0" dirty="0">
              <a:solidFill>
                <a:schemeClr val="bg2">
                  <a:lumMod val="25000"/>
                </a:schemeClr>
              </a:solidFill>
              <a:effectLst/>
              <a:latin typeface="Söhne"/>
              <a:cs typeface="Times New Roman" panose="02020603050405020304" pitchFamily="18" charset="0"/>
            </a:endParaRPr>
          </a:p>
          <a:p>
            <a:pPr marL="800100" lvl="1" indent="-342900" algn="just">
              <a:buFont typeface="Arial" panose="020B0604020202020204" pitchFamily="34" charset="0"/>
              <a:buChar char="•"/>
            </a:pPr>
            <a:r>
              <a:rPr lang="en-IN" b="1" dirty="0">
                <a:solidFill>
                  <a:schemeClr val="bg2">
                    <a:lumMod val="25000"/>
                  </a:schemeClr>
                </a:solidFill>
                <a:cs typeface="Times New Roman" panose="02020603050405020304" pitchFamily="18" charset="0"/>
              </a:rPr>
              <a:t>Safety Measurements-&gt;</a:t>
            </a:r>
            <a:r>
              <a:rPr lang="en-US" b="0" i="0" dirty="0">
                <a:solidFill>
                  <a:srgbClr val="374151"/>
                </a:solidFill>
                <a:effectLst/>
                <a:latin typeface="Söhne"/>
              </a:rPr>
              <a:t>Assessing and mitigating security risks and vulnerabilities.</a:t>
            </a:r>
          </a:p>
          <a:p>
            <a:pPr marL="342900" indent="-342900" algn="just">
              <a:buFont typeface="Arial" panose="020B0604020202020204" pitchFamily="34" charset="0"/>
              <a:buChar char="•"/>
            </a:pPr>
            <a:endParaRPr lang="en-US" b="0" i="0" dirty="0">
              <a:solidFill>
                <a:srgbClr val="374151"/>
              </a:solidFill>
              <a:effectLst/>
              <a:latin typeface="Söhne"/>
            </a:endParaRPr>
          </a:p>
          <a:p>
            <a:pPr algn="just"/>
            <a:r>
              <a:rPr lang="en-IN" b="1" i="1" dirty="0">
                <a:solidFill>
                  <a:srgbClr val="C00000"/>
                </a:solidFill>
                <a:cs typeface="Times New Roman" panose="02020603050405020304" pitchFamily="18" charset="0"/>
              </a:rPr>
              <a:t>Gagana Sindhu P</a:t>
            </a:r>
            <a:r>
              <a:rPr lang="en-IN" dirty="0">
                <a:solidFill>
                  <a:srgbClr val="C00000"/>
                </a:solidFill>
                <a:cs typeface="Times New Roman" panose="02020603050405020304" pitchFamily="18" charset="0"/>
              </a:rPr>
              <a:t>: </a:t>
            </a:r>
          </a:p>
          <a:p>
            <a:pPr marL="800100" lvl="1" indent="-342900" algn="just">
              <a:buFont typeface="Arial" panose="020B0604020202020204" pitchFamily="34" charset="0"/>
              <a:buChar char="•"/>
            </a:pPr>
            <a:r>
              <a:rPr lang="en-IN" b="1" dirty="0">
                <a:solidFill>
                  <a:schemeClr val="bg2">
                    <a:lumMod val="25000"/>
                  </a:schemeClr>
                </a:solidFill>
                <a:cs typeface="Times New Roman" panose="02020603050405020304" pitchFamily="18" charset="0"/>
              </a:rPr>
              <a:t>Route Planning-</a:t>
            </a:r>
            <a:r>
              <a:rPr lang="en-IN" dirty="0">
                <a:solidFill>
                  <a:schemeClr val="bg2">
                    <a:lumMod val="25000"/>
                  </a:schemeClr>
                </a:solidFill>
                <a:cs typeface="Times New Roman" panose="02020603050405020304" pitchFamily="18" charset="0"/>
              </a:rPr>
              <a:t>&gt; </a:t>
            </a:r>
            <a:r>
              <a:rPr lang="en-IN" dirty="0" err="1">
                <a:solidFill>
                  <a:schemeClr val="bg2">
                    <a:lumMod val="25000"/>
                  </a:schemeClr>
                </a:solidFill>
                <a:cs typeface="Times New Roman" panose="02020603050405020304" pitchFamily="18" charset="0"/>
              </a:rPr>
              <a:t>i</a:t>
            </a:r>
            <a:r>
              <a:rPr lang="en-US" b="0" i="0" dirty="0" err="1">
                <a:solidFill>
                  <a:srgbClr val="374151"/>
                </a:solidFill>
                <a:effectLst/>
                <a:latin typeface="Söhne"/>
              </a:rPr>
              <a:t>mplementing</a:t>
            </a:r>
            <a:r>
              <a:rPr lang="en-US" b="0" i="0" dirty="0">
                <a:solidFill>
                  <a:srgbClr val="374151"/>
                </a:solidFill>
                <a:effectLst/>
                <a:latin typeface="Söhne"/>
              </a:rPr>
              <a:t> data structures and algorithms for route tracking and navigation, printing the route that must be taken by the user.</a:t>
            </a:r>
            <a:r>
              <a:rPr lang="en-IN" dirty="0">
                <a:solidFill>
                  <a:schemeClr val="bg2">
                    <a:lumMod val="25000"/>
                  </a:schemeClr>
                </a:solidFill>
                <a:cs typeface="Times New Roman" panose="02020603050405020304" pitchFamily="18" charset="0"/>
              </a:rPr>
              <a:t> </a:t>
            </a:r>
            <a:endParaRPr lang="en-US" dirty="0">
              <a:solidFill>
                <a:srgbClr val="374151"/>
              </a:solidFill>
              <a:latin typeface="Söhne"/>
              <a:cs typeface="Times New Roman" panose="02020603050405020304" pitchFamily="18" charset="0"/>
            </a:endParaRPr>
          </a:p>
          <a:p>
            <a:pPr marL="800100" lvl="1" indent="-342900" algn="just">
              <a:buFont typeface="Arial" panose="020B0604020202020204" pitchFamily="34" charset="0"/>
              <a:buChar char="•"/>
            </a:pPr>
            <a:r>
              <a:rPr lang="en-US" b="0" i="0" dirty="0">
                <a:solidFill>
                  <a:srgbClr val="374151"/>
                </a:solidFill>
                <a:effectLst/>
                <a:latin typeface="Söhne"/>
              </a:rPr>
              <a:t> </a:t>
            </a:r>
            <a:r>
              <a:rPr lang="en-US" b="1" i="0" dirty="0">
                <a:solidFill>
                  <a:srgbClr val="374151"/>
                </a:solidFill>
                <a:effectLst/>
                <a:latin typeface="Söhne"/>
              </a:rPr>
              <a:t>User Interface</a:t>
            </a:r>
            <a:r>
              <a:rPr lang="en-US" b="0" i="0" dirty="0">
                <a:solidFill>
                  <a:srgbClr val="374151"/>
                </a:solidFill>
                <a:effectLst/>
                <a:latin typeface="Söhne"/>
              </a:rPr>
              <a:t>-&gt;Designs the user interface (UI) for the Metro route tracker.</a:t>
            </a:r>
          </a:p>
          <a:p>
            <a:pPr marL="342900" indent="-342900" algn="just">
              <a:buFont typeface="Arial" panose="020B0604020202020204" pitchFamily="34" charset="0"/>
              <a:buChar char="•"/>
            </a:pPr>
            <a:endParaRPr lang="en-IN" b="1" dirty="0">
              <a:solidFill>
                <a:schemeClr val="bg2">
                  <a:lumMod val="25000"/>
                </a:schemeClr>
              </a:solidFill>
              <a:cs typeface="Times New Roman" panose="02020603050405020304" pitchFamily="18" charset="0"/>
            </a:endParaRPr>
          </a:p>
          <a:p>
            <a:pPr algn="just"/>
            <a:r>
              <a:rPr lang="en-IN" b="1" i="1" dirty="0">
                <a:solidFill>
                  <a:srgbClr val="C00000"/>
                </a:solidFill>
                <a:cs typeface="Times New Roman" panose="02020603050405020304" pitchFamily="18" charset="0"/>
              </a:rPr>
              <a:t>G Spandana</a:t>
            </a:r>
            <a:r>
              <a:rPr lang="en-IN" dirty="0">
                <a:solidFill>
                  <a:srgbClr val="C00000"/>
                </a:solidFill>
                <a:cs typeface="Times New Roman" panose="02020603050405020304" pitchFamily="18" charset="0"/>
              </a:rPr>
              <a:t>: </a:t>
            </a:r>
          </a:p>
          <a:p>
            <a:pPr marL="800100" lvl="1" indent="-342900" algn="just">
              <a:buFont typeface="Arial" panose="020B0604020202020204" pitchFamily="34" charset="0"/>
              <a:buChar char="•"/>
            </a:pPr>
            <a:r>
              <a:rPr lang="en-IN" b="1" dirty="0">
                <a:solidFill>
                  <a:schemeClr val="tx2">
                    <a:lumMod val="75000"/>
                  </a:schemeClr>
                </a:solidFill>
                <a:cs typeface="Times New Roman" panose="02020603050405020304" pitchFamily="18" charset="0"/>
              </a:rPr>
              <a:t>Ticket Information-</a:t>
            </a:r>
            <a:r>
              <a:rPr lang="en-IN" dirty="0">
                <a:solidFill>
                  <a:schemeClr val="tx2">
                    <a:lumMod val="75000"/>
                  </a:schemeClr>
                </a:solidFill>
                <a:cs typeface="Times New Roman" panose="02020603050405020304" pitchFamily="18" charset="0"/>
              </a:rPr>
              <a:t>&gt;</a:t>
            </a:r>
            <a:r>
              <a:rPr lang="en-US" b="0" i="0" dirty="0">
                <a:solidFill>
                  <a:srgbClr val="374151"/>
                </a:solidFill>
                <a:effectLst/>
                <a:latin typeface="Söhne"/>
              </a:rPr>
              <a:t>Designing user-friendly screens and forms for ticket purchase and information display</a:t>
            </a:r>
            <a:r>
              <a:rPr lang="en-IN" dirty="0">
                <a:solidFill>
                  <a:schemeClr val="tx2">
                    <a:lumMod val="75000"/>
                  </a:schemeClr>
                </a:solidFill>
                <a:cs typeface="Times New Roman" panose="02020603050405020304" pitchFamily="18" charset="0"/>
              </a:rPr>
              <a:t> , generating the tickets based on the requirement and using them to generate the ticket sales report .</a:t>
            </a:r>
            <a:endParaRPr lang="en-IN" dirty="0">
              <a:solidFill>
                <a:schemeClr val="accent1">
                  <a:lumMod val="75000"/>
                </a:schemeClr>
              </a:solidFill>
              <a:cs typeface="Times New Roman" panose="02020603050405020304" pitchFamily="18" charset="0"/>
            </a:endParaRPr>
          </a:p>
          <a:p>
            <a:pPr marL="800100" lvl="1" indent="-342900" algn="just">
              <a:buFont typeface="Arial" panose="020B0604020202020204" pitchFamily="34" charset="0"/>
              <a:buChar char="•"/>
            </a:pPr>
            <a:r>
              <a:rPr lang="en-IN" dirty="0">
                <a:solidFill>
                  <a:schemeClr val="accent1">
                    <a:lumMod val="75000"/>
                  </a:schemeClr>
                </a:solidFill>
                <a:cs typeface="Times New Roman" panose="02020603050405020304" pitchFamily="18" charset="0"/>
              </a:rPr>
              <a:t> </a:t>
            </a:r>
            <a:r>
              <a:rPr lang="en-IN" b="1" dirty="0">
                <a:solidFill>
                  <a:schemeClr val="bg2">
                    <a:lumMod val="25000"/>
                  </a:schemeClr>
                </a:solidFill>
                <a:cs typeface="Times New Roman" panose="02020603050405020304" pitchFamily="18" charset="0"/>
              </a:rPr>
              <a:t>Data Analytics </a:t>
            </a:r>
            <a:r>
              <a:rPr lang="en-IN" dirty="0">
                <a:solidFill>
                  <a:schemeClr val="bg2">
                    <a:lumMod val="25000"/>
                  </a:schemeClr>
                </a:solidFill>
                <a:cs typeface="Times New Roman" panose="02020603050405020304" pitchFamily="18" charset="0"/>
              </a:rPr>
              <a:t>-&gt;</a:t>
            </a:r>
            <a:r>
              <a:rPr lang="en-US" b="0" i="0" dirty="0">
                <a:solidFill>
                  <a:srgbClr val="374151"/>
                </a:solidFill>
                <a:effectLst/>
                <a:latin typeface="Söhne"/>
              </a:rPr>
              <a:t>optimizing route data for efficiency.</a:t>
            </a:r>
          </a:p>
          <a:p>
            <a:pPr marL="342900" indent="-342900" algn="just">
              <a:buFont typeface="Arial" panose="020B0604020202020204" pitchFamily="34" charset="0"/>
              <a:buChar char="•"/>
            </a:pPr>
            <a:endParaRPr lang="en-IN" dirty="0">
              <a:solidFill>
                <a:schemeClr val="accent1">
                  <a:lumMod val="75000"/>
                </a:schemeClr>
              </a:solidFill>
              <a:cs typeface="Times New Roman" panose="02020603050405020304" pitchFamily="18" charset="0"/>
            </a:endParaRPr>
          </a:p>
          <a:p>
            <a:pPr algn="just"/>
            <a:r>
              <a:rPr lang="en-IN" b="1" i="1" dirty="0">
                <a:solidFill>
                  <a:srgbClr val="C00000"/>
                </a:solidFill>
                <a:cs typeface="Times New Roman" panose="02020603050405020304" pitchFamily="18" charset="0"/>
              </a:rPr>
              <a:t>Durgadeepa P</a:t>
            </a:r>
            <a:r>
              <a:rPr lang="en-IN" dirty="0">
                <a:solidFill>
                  <a:srgbClr val="C00000"/>
                </a:solidFill>
                <a:cs typeface="Times New Roman" panose="02020603050405020304" pitchFamily="18" charset="0"/>
              </a:rPr>
              <a:t>: </a:t>
            </a:r>
          </a:p>
          <a:p>
            <a:pPr marL="800100" lvl="1" indent="-342900" algn="just">
              <a:buFont typeface="Arial" panose="020B0604020202020204" pitchFamily="34" charset="0"/>
              <a:buChar char="•"/>
            </a:pPr>
            <a:r>
              <a:rPr lang="en-IN" b="1" dirty="0">
                <a:solidFill>
                  <a:schemeClr val="bg2">
                    <a:lumMod val="25000"/>
                  </a:schemeClr>
                </a:solidFill>
                <a:cs typeface="Times New Roman" panose="02020603050405020304" pitchFamily="18" charset="0"/>
              </a:rPr>
              <a:t>Fare Calculations-&gt;</a:t>
            </a:r>
            <a:r>
              <a:rPr lang="en-IN" dirty="0">
                <a:solidFill>
                  <a:schemeClr val="bg2">
                    <a:lumMod val="25000"/>
                  </a:schemeClr>
                </a:solidFill>
                <a:cs typeface="Times New Roman" panose="02020603050405020304" pitchFamily="18" charset="0"/>
              </a:rPr>
              <a:t>calculating fare for each station and the total fare for travelling and displaying it.</a:t>
            </a:r>
          </a:p>
          <a:p>
            <a:pPr algn="just"/>
            <a:endParaRPr lang="en-IN" dirty="0">
              <a:solidFill>
                <a:srgbClr val="C00000"/>
              </a:solidFill>
              <a:cs typeface="Times New Roman" panose="02020603050405020304" pitchFamily="18" charset="0"/>
            </a:endParaRPr>
          </a:p>
          <a:p>
            <a:pPr marL="800100" lvl="1" indent="-342900" algn="just">
              <a:buFont typeface="Arial" panose="020B0604020202020204" pitchFamily="34" charset="0"/>
              <a:buChar char="•"/>
            </a:pPr>
            <a:r>
              <a:rPr lang="en-IN" b="1" dirty="0">
                <a:solidFill>
                  <a:schemeClr val="bg2">
                    <a:lumMod val="25000"/>
                  </a:schemeClr>
                </a:solidFill>
                <a:cs typeface="Times New Roman" panose="02020603050405020304" pitchFamily="18" charset="0"/>
              </a:rPr>
              <a:t>Ticket Information-&gt;</a:t>
            </a:r>
            <a:r>
              <a:rPr lang="en-US" b="0" i="0" dirty="0">
                <a:solidFill>
                  <a:srgbClr val="374151"/>
                </a:solidFill>
                <a:effectLst/>
                <a:latin typeface="Söhne"/>
              </a:rPr>
              <a:t> Designing user-friendly screens and forms for ticket purchase and information display</a:t>
            </a:r>
            <a:r>
              <a:rPr lang="en-IN" dirty="0">
                <a:solidFill>
                  <a:schemeClr val="tx2">
                    <a:lumMod val="75000"/>
                  </a:schemeClr>
                </a:solidFill>
                <a:cs typeface="Times New Roman" panose="02020603050405020304" pitchFamily="18" charset="0"/>
              </a:rPr>
              <a:t> , generating the tickets based on the requirement and using them to generate the ticket sales report .</a:t>
            </a:r>
            <a:endParaRPr lang="en-IN" dirty="0">
              <a:solidFill>
                <a:schemeClr val="accent1">
                  <a:lumMod val="75000"/>
                </a:schemeClr>
              </a:solidFill>
              <a:cs typeface="Times New Roman" panose="02020603050405020304" pitchFamily="18" charset="0"/>
            </a:endParaRPr>
          </a:p>
        </p:txBody>
      </p:sp>
    </p:spTree>
    <p:extLst>
      <p:ext uri="{BB962C8B-B14F-4D97-AF65-F5344CB8AC3E}">
        <p14:creationId xmlns:p14="http://schemas.microsoft.com/office/powerpoint/2010/main" val="1548554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13092</TotalTime>
  <Words>564</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Arial</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S NAGARAJ</cp:lastModifiedBy>
  <cp:revision>130</cp:revision>
  <dcterms:created xsi:type="dcterms:W3CDTF">2020-06-03T14:19:11Z</dcterms:created>
  <dcterms:modified xsi:type="dcterms:W3CDTF">2023-11-17T03:28:25Z</dcterms:modified>
</cp:coreProperties>
</file>