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6" autoAdjust="0"/>
    <p:restoredTop sz="93792" autoAdjust="0"/>
  </p:normalViewPr>
  <p:slideViewPr>
    <p:cSldViewPr snapToGrid="0">
      <p:cViewPr>
        <p:scale>
          <a:sx n="75" d="100"/>
          <a:sy n="75" d="100"/>
        </p:scale>
        <p:origin x="460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D69BD-CD88-47A0-A8ED-5B283A5E59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827CD-6D34-4388-ABB2-D7D6D0316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96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Taiwan – we have stock data but no X variable data, hence N = 35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27CD-6D34-4388-ABB2-D7D6D031644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2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Interpretation: all stock indices are normalised to 1 in the first week, then the percentage changes are implemented. All datapoints above the horizontal line at 1 indicate a rise in the stock index in that week; all values below 1 indicate a fall in the stock index in that week. Key here: note how the vast majority of data points between 6</a:t>
            </a:r>
            <a:r>
              <a:rPr lang="en-GB" baseline="30000" dirty="0"/>
              <a:t>th</a:t>
            </a:r>
            <a:r>
              <a:rPr lang="en-GB" dirty="0"/>
              <a:t>-20</a:t>
            </a:r>
            <a:r>
              <a:rPr lang="en-GB" baseline="30000" dirty="0"/>
              <a:t>th</a:t>
            </a:r>
            <a:r>
              <a:rPr lang="en-GB" dirty="0"/>
              <a:t> March are below the line!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27CD-6D34-4388-ABB2-D7D6D031644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93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27CD-6D34-4388-ABB2-D7D6D031644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00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DD43-F6FB-4D5B-902B-47F7F314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6A68F-3F60-4768-B9E2-B03C4ADB6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29D4-B7D5-4E22-8865-3069F26D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C7F7-795A-4D11-8329-A7354515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113C3-16E9-4E19-B6D6-83EF68E7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15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1C49-B157-4ED1-BDE9-801D0254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CDC2D-BE0B-48B0-85F4-834E4EBB7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72451-DCC7-4440-ABD3-26756163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F12F-176B-4BBE-B966-EB4140DE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2569-F9F6-4986-AA1C-55EF1AC3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1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A7CF5-4370-406F-87C4-B2A4578B3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A173D-D8ED-4434-A682-61280AE7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2471-5DBD-4BA2-8CCD-7C7AB533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7AF2-469C-4A18-9704-36B3824C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4DDAE-6BBD-4762-A7A6-85C38B89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75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051A-39D4-443E-A7E7-AB686E58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3FE6-C209-4705-8E44-60B2F751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787DB-524C-4CD5-8FE7-E44B385C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551C-A20D-4FE0-A189-BB6C267A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4DE22-1BB3-4C07-8228-168523F5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8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47A-6C3C-4271-8D6A-748ED845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7D19-8759-447F-AB56-E721221C2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105E-5FF7-4B88-B327-C31AAD6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449C-50D6-4A38-8642-6B97C557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B29A-215B-4B44-BF4C-1B5382B0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1FA7-B680-4262-BD5E-11E40A25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45E8-0998-4F06-94B9-4BCFA5B3A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A0170-8573-4F7F-A5D4-CA4945D0E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77CED-305E-41ED-A385-A6E17484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01C81-6E8D-4B91-B155-EA953E80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4D65-4C17-4AB9-BFBD-096B2A3B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73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3C3D-CB18-4325-90C9-D8D11E0B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6EEE-25BC-4ACF-A47B-AB54BF0B0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08AC-8A8C-406E-8060-7C0EDABB2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42E1F-A049-4744-AD8C-E3BF415DD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13B28-2B80-4E91-A197-26EF910FB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89AE9-AFF3-49A9-B10C-C184B52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5363A-E232-4A84-8CAF-05C2AA29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6F0BB-1D3A-4E96-80FE-2A6D066D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3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6118-9C93-4EC1-91EA-C453D2C3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1005D-07F2-49FF-BBFD-73BB449A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F26A1-ACE9-4377-8DDE-83C87116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DF8D6-5DD2-43D9-A41E-4177263A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75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5ABE7-032F-4259-A841-A086B3A0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C13F6-2EC2-409C-88E2-A1B66259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08BEC-9CDD-41F7-8DF9-655ACA1B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20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3C92-519C-4A40-BA3D-93B4D130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5EB3-A981-49C2-A5D8-652D2943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2B59B-E2AA-4779-8B89-ABA826B76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F2DE-09A4-4D9E-B45D-FB2B3E34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6BD5-FBB9-44B1-AD87-D50B64FE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8F52B-694D-4D6E-912B-5081970D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3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F1F1-26D5-4EF1-B077-F98098BF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DA55B-FF5D-47AE-837F-7080A4D83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1050F-F4C0-4368-B886-3B49F74A7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EE187-CC36-4941-8AEF-55AF6389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60DEE-43F7-4A31-8292-B7CEA36B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85F91-BBBD-4FCC-8DE3-091C2A87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9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88100-947F-4B64-AA6B-F78C3529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CAEDA-1D22-42E7-9AF6-893DBE0D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60BB-3517-44AA-81C1-ED0F043AA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7B8B-4D81-4BB1-A054-C46FCD377821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AACF-CC4A-4ADB-9314-5D6695618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551B-EA4C-4185-B031-701B0D63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2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D091-79AF-4407-AB37-ADDF70A3A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Pandemic Preparedness and Economic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EEA89-1E85-40D3-AA0C-1D815A005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Tobias </a:t>
            </a:r>
            <a:r>
              <a:rPr lang="en-GB" dirty="0" err="1"/>
              <a:t>Dieler</a:t>
            </a:r>
            <a:r>
              <a:rPr lang="en-GB" dirty="0"/>
              <a:t> and Gautam Vyas</a:t>
            </a:r>
          </a:p>
        </p:txBody>
      </p:sp>
    </p:spTree>
    <p:extLst>
      <p:ext uri="{BB962C8B-B14F-4D97-AF65-F5344CB8AC3E}">
        <p14:creationId xmlns:p14="http://schemas.microsoft.com/office/powerpoint/2010/main" val="232489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1AEB0-AA7D-4B8A-BD0D-4FBC6B00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2: Health Expenditure and Stock Performance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E70173-E0FE-4659-8341-0B8EDB30A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67916"/>
            <a:ext cx="6780700" cy="45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9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5504-D258-45B9-B40B-806D43E0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Results: Health Expenditure and Stock Performance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996CD5-86B0-4C6D-8EE3-A7C1DD5D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12" y="2223075"/>
            <a:ext cx="10186975" cy="37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5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F572-C388-3F4D-8660-80A9E846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C87A-7292-274E-AC57-D21286B7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 announcement of first case (source: EIKON, WHO, WTO, IMF ?!)</a:t>
            </a:r>
          </a:p>
          <a:p>
            <a:r>
              <a:rPr lang="en-US" dirty="0"/>
              <a:t>DID: Find a date around which a group of countries had announced their first case (treatment group) and compare to the group who had not announced the first case yet</a:t>
            </a:r>
          </a:p>
          <a:p>
            <a:r>
              <a:rPr lang="en-US" dirty="0"/>
              <a:t>Staggered DID: At any announcement date compare the group (only the country?) that already announced the first case to the one which just announced the first case.</a:t>
            </a:r>
          </a:p>
        </p:txBody>
      </p:sp>
    </p:spTree>
    <p:extLst>
      <p:ext uri="{BB962C8B-B14F-4D97-AF65-F5344CB8AC3E}">
        <p14:creationId xmlns:p14="http://schemas.microsoft.com/office/powerpoint/2010/main" val="35170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E716-38F0-4E68-B799-844BA1AE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Hospital Beds and Stock Index Performance 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DD568F9-70A4-4B98-BF8E-510674E8A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682" y="1690688"/>
            <a:ext cx="7504635" cy="5002396"/>
          </a:xfrm>
        </p:spPr>
      </p:pic>
    </p:spTree>
    <p:extLst>
      <p:ext uri="{BB962C8B-B14F-4D97-AF65-F5344CB8AC3E}">
        <p14:creationId xmlns:p14="http://schemas.microsoft.com/office/powerpoint/2010/main" val="168182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3F86-347C-4BB1-B165-59306FD1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6C02F3-BFD0-4118-AA2B-AA6E04632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359" y="2129060"/>
            <a:ext cx="10631282" cy="36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8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C507-6857-4672-BCA9-65B5B97C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 Expenditure and Stock Performance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14073-F726-4356-8CD1-D98480224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878" y="1816132"/>
            <a:ext cx="7286244" cy="4856822"/>
          </a:xfrm>
        </p:spPr>
      </p:pic>
    </p:spTree>
    <p:extLst>
      <p:ext uri="{BB962C8B-B14F-4D97-AF65-F5344CB8AC3E}">
        <p14:creationId xmlns:p14="http://schemas.microsoft.com/office/powerpoint/2010/main" val="339312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B924-811E-4AA3-8020-40C73E21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55C526-73DC-42E1-9920-D4E1ECBD6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541" y="2260632"/>
            <a:ext cx="9684917" cy="35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2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55FB-EC8D-41CB-9913-93ADEE9D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8FD87-03D4-4277-9525-43241F112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ask: what is the relationship between pandemic preparedness and economic performance following the WHO’s classification of COVID-19 as a pandemic on March 11</a:t>
                </a:r>
                <a:r>
                  <a:rPr lang="en-GB" baseline="30000" dirty="0"/>
                  <a:t>th</a:t>
                </a:r>
                <a:r>
                  <a:rPr lang="en-GB" dirty="0"/>
                  <a:t> 2020?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𝑠𝑡𝑜𝑐𝑘𝑖𝑛𝑑𝑒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𝑠𝑡𝑜𝑐𝑘𝑖𝑛𝑑𝑒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denotes the change in country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’s stock index following the pandemic classification,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denotes the level of preparedness in country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8FD87-03D4-4277-9525-43241F112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09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15FC-A91B-4D74-B54F-8EF5C243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79C455-9ED5-492C-86B8-30A0E8169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𝒔𝒕𝒐𝒄𝒌𝒊𝒏𝒅𝒆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b="1" dirty="0"/>
                  <a:t>: </a:t>
                </a:r>
                <a:r>
                  <a:rPr lang="en-GB" dirty="0"/>
                  <a:t>change in domestic stock index value between 6</a:t>
                </a:r>
                <a:r>
                  <a:rPr lang="en-GB" baseline="30000" dirty="0"/>
                  <a:t>th</a:t>
                </a:r>
                <a:r>
                  <a:rPr lang="en-GB" dirty="0"/>
                  <a:t> March and 20</a:t>
                </a:r>
                <a:r>
                  <a:rPr lang="en-GB" baseline="30000" dirty="0"/>
                  <a:t>th</a:t>
                </a:r>
                <a:r>
                  <a:rPr lang="en-GB" dirty="0"/>
                  <a:t> March (announcement was on 11</a:t>
                </a:r>
                <a:r>
                  <a:rPr lang="en-GB" baseline="30000" dirty="0"/>
                  <a:t>th</a:t>
                </a:r>
                <a:r>
                  <a:rPr lang="en-GB" dirty="0"/>
                  <a:t> March) </a:t>
                </a:r>
              </a:p>
              <a:p>
                <a:pPr lvl="1"/>
                <a:r>
                  <a:rPr lang="en-GB" dirty="0" err="1"/>
                  <a:t>Datastream</a:t>
                </a:r>
                <a:r>
                  <a:rPr lang="en-GB" dirty="0"/>
                  <a:t> stock index data</a:t>
                </a: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𝒑𝒓𝒆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we use two measures:	</a:t>
                </a:r>
              </a:p>
              <a:p>
                <a:pPr lvl="1"/>
                <a:r>
                  <a:rPr lang="en-GB" dirty="0"/>
                  <a:t>Hospital Beds per 1000 people (World Bank) – most recent value</a:t>
                </a:r>
              </a:p>
              <a:p>
                <a:pPr lvl="1"/>
                <a:r>
                  <a:rPr lang="en-GB" dirty="0"/>
                  <a:t>Health Expenditure as a % of GDP (World Bank) – 2018 value</a:t>
                </a:r>
              </a:p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=34</m:t>
                    </m:r>
                  </m:oMath>
                </a14:m>
                <a:r>
                  <a:rPr lang="en-GB" dirty="0"/>
                  <a:t>: </a:t>
                </a:r>
                <a:r>
                  <a:rPr lang="en-GB" sz="2400" dirty="0"/>
                  <a:t>Argentina, Australia, Austria, Belgium, Brazil, Canada, Chile, China, Croatia, Czech Republic, Denmark, France, Germany, Greece, India, Israel, Italy, Japan, Korea, Malaysia, Mexico, Netherlands, New Zealand, Poland, Serbia, Singapore, South Africa, Spain, Sweden, Switzerland, Turkey, US, UK, Vietnam.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79C455-9ED5-492C-86B8-30A0E8169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0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AA37D-F783-49A1-9D41-53C34E05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Domestic Stock Indices: Absolute Changes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18973-E223-4B9E-A9EA-3281FA6F2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77316" y="1579762"/>
            <a:ext cx="6780700" cy="36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35B54-3BD3-4CDA-A65A-24FA971D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Domestic Stock Indices: Relative Changes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42AD9CD-8FDA-4D9E-8B5C-91060AC44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77316" y="1621382"/>
            <a:ext cx="6780700" cy="361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8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54C06-0FA7-4AA4-8B97-60CEC63D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Hospital Beds Per 1000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DF08F0-38C1-4843-8785-F815A18D5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67916"/>
            <a:ext cx="6780700" cy="45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8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C1DD8-8D02-4206-8DBB-C9461147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Health Expenditure (as a % of GDP)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489C4C-0D93-4CCC-A905-24F0671DA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67916"/>
            <a:ext cx="6780700" cy="45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8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B7776-5955-4592-A996-B08DF0FE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1: Hospital Beds and Stock Performance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ECDD300-5A5F-4FFB-9F23-8A40EBB96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167916"/>
            <a:ext cx="6780700" cy="45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6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7087-7495-4346-93CC-845534D3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Hospital Beds and Stock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2381-3D35-4C0A-AA79-C880C212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F4E57-CB80-493F-BE5D-C6F0082B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0" y="1976932"/>
            <a:ext cx="10873220" cy="37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1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467</Words>
  <Application>Microsoft Office PowerPoint</Application>
  <PresentationFormat>Widescreen</PresentationFormat>
  <Paragraphs>36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Pandemic Preparedness and Economic Performance</vt:lpstr>
      <vt:lpstr>Introduction</vt:lpstr>
      <vt:lpstr>Data</vt:lpstr>
      <vt:lpstr>Domestic Stock Indices: Absolute Changes</vt:lpstr>
      <vt:lpstr>Domestic Stock Indices: Relative Changes</vt:lpstr>
      <vt:lpstr>Hospital Beds Per 1000</vt:lpstr>
      <vt:lpstr>Health Expenditure (as a % of GDP)</vt:lpstr>
      <vt:lpstr>Analysis 1: Hospital Beds and Stock Performance</vt:lpstr>
      <vt:lpstr>Results: Hospital Beds and Stock Performance</vt:lpstr>
      <vt:lpstr>Analysis 2: Health Expenditure and Stock Performance</vt:lpstr>
      <vt:lpstr>Results: Health Expenditure and Stock Performance</vt:lpstr>
      <vt:lpstr>Way forward</vt:lpstr>
      <vt:lpstr>Hospital Beds and Stock Index Performance 2</vt:lpstr>
      <vt:lpstr>Results</vt:lpstr>
      <vt:lpstr>Health Expenditure and Stock Performance 2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Preparedness and Economic Performance</dc:title>
  <dc:creator>Gautam Vyas</dc:creator>
  <cp:lastModifiedBy>Gautam Vyas</cp:lastModifiedBy>
  <cp:revision>13</cp:revision>
  <dcterms:created xsi:type="dcterms:W3CDTF">2021-10-06T12:53:57Z</dcterms:created>
  <dcterms:modified xsi:type="dcterms:W3CDTF">2021-10-09T15:29:24Z</dcterms:modified>
</cp:coreProperties>
</file>