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1BBE-D203-455A-9EC2-D07E04128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A562-49E3-4C76-B76E-0D0FDE868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943C-856D-44F4-B28A-EF4C2EC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1A53-A26E-4FA8-94B2-0A055E8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9FBC-A048-437F-A901-C3C99318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1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FCB1-82CF-48A4-BF46-8F111EA7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1D73A-E5DA-41D0-8D2E-7C258C30B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7DCB-9EFE-4220-8B2A-8BF4266D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9ABF-B25A-4AAE-8BE0-798F19C0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BD0C-635C-4F95-861F-87F0A579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722D7-4032-4472-892C-A91DC7BAA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57C96-676B-4234-B454-16121761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698B-6236-4348-AA86-E26DFA9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01FF-1F71-471B-8775-D4F84403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BD2A-A7A8-47F1-B233-044E37D7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2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11E1-7299-4FA5-B30F-E2BD9B53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CB01-A5F0-4266-AE0C-052EB7C9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9C11-DFA7-4F72-A5AE-29145A7D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FAF0-E9C4-41B2-9B95-8E9C83AC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B1B1-273A-4377-95AE-8A40A0B3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F218-DFB2-4B7B-8E4A-36B498FA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6C23D-393B-48DB-9E88-4A0E8351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5A2B-C3E9-45F9-96B0-1C1DCD1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BB89-DF14-4EFE-93A1-2D7FE312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134B-AAAE-4D1E-B94A-F273EA7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08B7-CA2C-4039-97C6-751823FF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C23B-B1AB-462F-BD82-DDFEF0DF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DDD82-1031-4C96-8027-69335045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26BE-4A63-48FF-9F4F-44FD2D1A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E6D21-4E32-43FF-8D24-ED3B88A0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4BF5-5D2B-48E3-9BA5-F7D4D8B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5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4856-4BD8-4072-B337-3DAAF872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8427-B5EC-44CF-A55C-50D8C08E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D1B-AEC0-403E-8D37-0E64E802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DE598-7E40-4DDF-8D45-18BCF4BC5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F9EEB-FCDF-468D-9D82-BA9619C3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4A44-32FC-49D6-8ED6-C2705879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AD445-7545-4E10-9D07-8559436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F3762-0799-45CF-AE3B-D148A4A9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C712-D243-41AB-8F68-67E8AC2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D3DFD-B342-4562-AB06-C30F478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EFB79-3CEE-4A35-B387-04AC0B9C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5E0E-E260-46FD-B9B4-CEF83CA5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A82C9-A5B8-4A87-8899-EA237D41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5B55E-C09E-435F-87F1-C25E98E7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AE98-E9C9-4352-B56F-B1C8275E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992-9254-4635-B9C5-CE4ADAF1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45C6-468C-4E11-9801-0CF513F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BD7A-5691-4EBF-A3F4-BF5059E87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A9D4-1E7C-49EF-B0D9-EFE20C08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1F33-C32D-48A0-AD8C-5F32F94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5870F-8B0A-47EF-A194-16D822B5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50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0201-2B0C-4336-8295-585512EF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83275-82C2-48D9-A40B-146D57F4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D6AA7-AB98-42DA-BA2A-B3BB00B47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0EB54-E07B-4B74-A3B1-12A508A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ADCE-E206-45FC-9BE0-F2E59B22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3AC7-AAC4-4B4C-9623-B7FE457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F00D9-4E61-4628-BA9C-FCD7D5E5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1E9B-3D77-4EE9-B049-4800C015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7BB67-D587-426D-8FBE-CD7ABC1CB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888D-2A18-4DC3-B514-325EA7E3DCCC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7C8B-D291-4127-8DC6-804D0395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FC1C-4718-492D-A793-464E3317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7FB7-F444-40CB-B6DF-388302D3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BD60-5205-4C1C-BF7B-0DE3A6CBA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- 20/12/21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0CF69-1916-4F52-9F69-40C2E13A9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Tobias Dieler and Gautam Vyas</a:t>
            </a:r>
          </a:p>
        </p:txBody>
      </p:sp>
    </p:spTree>
    <p:extLst>
      <p:ext uri="{BB962C8B-B14F-4D97-AF65-F5344CB8AC3E}">
        <p14:creationId xmlns:p14="http://schemas.microsoft.com/office/powerpoint/2010/main" val="49417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0771-F471-4EFC-94C8-E3E30190C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20" y="643466"/>
            <a:ext cx="835776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110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5F3BC-BFE5-457B-AA1B-6EAFEDBD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20" y="643466"/>
            <a:ext cx="835776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17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596D-0082-43CF-9A0C-8EBCCDC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(putting the diagrams together)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26906-2D24-49ED-9AA6-085F8BD4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36" y="2670826"/>
            <a:ext cx="1942084" cy="1294543"/>
          </a:xfrm>
          <a:prstGeom prst="rect">
            <a:avLst/>
          </a:prstGeom>
          <a:noFill/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E35ACB8-5D5B-4FD2-A436-BB12880A4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0661" y="2670826"/>
            <a:ext cx="1941561" cy="1294194"/>
          </a:xfrm>
          <a:prstGeom prst="rect">
            <a:avLst/>
          </a:prstGeom>
          <a:noFill/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25612E-14C2-4D4B-9C16-A31A72FEF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121" y="2670826"/>
            <a:ext cx="1941561" cy="129419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D9458-0C9A-47D1-88AB-9F36F04298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81" y="2608947"/>
            <a:ext cx="1942832" cy="129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9F0F0-0ACD-4EEC-AF1F-4029C9585F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41" y="2608270"/>
            <a:ext cx="1943840" cy="12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8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30B4-E8C3-47B2-B87E-367810D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27E9-ABC4-468C-B003-88889381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Suggestive evidence that increasing hospital beds improves stock performance in the poorest countries, but this effect falls and eventually reverses as GDP/capita increases.</a:t>
            </a:r>
          </a:p>
          <a:p>
            <a:r>
              <a:rPr lang="en-GB" dirty="0"/>
              <a:t>To me, this seems plausible (though I wouldn’t expect the effect to reverse; maybe just to decrease as countries get richer). Any thoughts?</a:t>
            </a:r>
          </a:p>
          <a:p>
            <a:r>
              <a:rPr lang="en-GB" dirty="0"/>
              <a:t>To test this more rigorously, I conducted another regression, including an interaction term to capture nonlinearities in the effects of hospital beds and GDP/capita.</a:t>
            </a:r>
          </a:p>
        </p:txBody>
      </p:sp>
    </p:spTree>
    <p:extLst>
      <p:ext uri="{BB962C8B-B14F-4D97-AF65-F5344CB8AC3E}">
        <p14:creationId xmlns:p14="http://schemas.microsoft.com/office/powerpoint/2010/main" val="160425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3AA3-C209-46D0-AABC-60924A4B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D8624-FC3C-41DD-BC27-A3A587388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𝑑𝑠𝑡𝑟𝑊𝐻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h𝑜𝑠𝑝𝑏𝑒𝑑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𝑟𝑖𝑐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h𝑜𝑠𝑝𝑏𝑒𝑑𝑠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𝑟𝑖𝑐h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𝑟𝑖𝑐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dummy variable, equal to 1 if the GDP/capita of the country exceeds the median of the distribution, and equal to zero otherwise.</a:t>
                </a:r>
              </a:p>
              <a:p>
                <a:r>
                  <a:rPr lang="en-GB" dirty="0"/>
                  <a:t>Hence: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captures the marginal effect of hospital beds on stock performance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𝑑𝑠𝑡𝑟𝑊𝐻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h𝑜𝑠𝑝𝑏𝑒𝑑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poor countries</a:t>
                </a:r>
              </a:p>
              <a:p>
                <a:pPr lvl="1"/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captures this for rich countries.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D8624-FC3C-41DD-BC27-A3A587388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7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DD00-C6FB-4263-8BCA-19749ECA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44D0B7-B4F8-4AA5-BFE0-103D2E36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5676"/>
            <a:ext cx="10855888" cy="41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DFB5-08A4-4D43-9A9C-A6EA81D3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450A-3100-4634-B9AD-4664D6AC7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=0.0008</m:t>
                    </m:r>
                  </m:oMath>
                </a14:m>
                <a:r>
                  <a:rPr lang="en-GB" dirty="0"/>
                  <a:t> (positive)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=−4.613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(negative)</a:t>
                </a:r>
              </a:p>
              <a:p>
                <a:endParaRPr lang="en-GB" dirty="0"/>
              </a:p>
              <a:p>
                <a:r>
                  <a:rPr lang="en-GB" dirty="0"/>
                  <a:t>So effect is positive in poor countries and negative in rich countries!</a:t>
                </a:r>
              </a:p>
              <a:p>
                <a:pPr lvl="1"/>
                <a:r>
                  <a:rPr lang="en-GB" dirty="0"/>
                  <a:t>Suggestive of a non-linear effect; seems like it could be interesting to investigate.</a:t>
                </a:r>
              </a:p>
              <a:p>
                <a:pPr lvl="1"/>
                <a:r>
                  <a:rPr lang="en-GB" dirty="0"/>
                  <a:t>Of course, currently working with tiny coefficients/no significance.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450A-3100-4634-B9AD-4664D6AC7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7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1A2E6-7A1E-4F00-83B3-7E7DBCA0A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Firm-Level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77BD79-929A-43FA-AB53-91520B54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5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07B-701B-416B-AAB5-76F2874C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13451-60D0-4BCE-84B0-B911EFE0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1690688"/>
            <a:ext cx="8575040" cy="48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31BC-F671-48B7-88B5-661D815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F71F7BC-6004-4DD1-9735-070F54CF2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740" y="1226476"/>
            <a:ext cx="6509300" cy="52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7669-1A2C-403D-B370-1B16C362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C1ED-2E94-4DA8-82F1-D767E01B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Main task: Investigating the baseline regression from last time</a:t>
            </a:r>
          </a:p>
          <a:p>
            <a:pPr lvl="1"/>
            <a:r>
              <a:rPr lang="en-GB" dirty="0"/>
              <a:t>Looking at non-linearities in the relationship between stock performance, hospital beds and GDP per capita</a:t>
            </a:r>
          </a:p>
          <a:p>
            <a:r>
              <a:rPr lang="en-GB" dirty="0"/>
              <a:t>Looking at Eikon/</a:t>
            </a:r>
            <a:r>
              <a:rPr lang="en-GB" dirty="0" err="1"/>
              <a:t>Compustat</a:t>
            </a:r>
            <a:r>
              <a:rPr lang="en-GB" dirty="0"/>
              <a:t> for firm-level data </a:t>
            </a:r>
          </a:p>
          <a:p>
            <a:pPr lvl="1"/>
            <a:r>
              <a:rPr lang="en-GB" dirty="0"/>
              <a:t>Motivation: rather than doing a cross-country study, we could instead look at profitability of firms in different regions of a country and regress this on preparedness of firms within these regions</a:t>
            </a:r>
          </a:p>
          <a:p>
            <a:pPr lvl="2"/>
            <a:r>
              <a:rPr lang="en-GB" dirty="0"/>
              <a:t>Would hopefully lend itself to better identification (less confounding factors between regions of a country)</a:t>
            </a:r>
          </a:p>
          <a:p>
            <a:pPr lvl="2"/>
            <a:r>
              <a:rPr lang="en-GB" dirty="0"/>
              <a:t>(issues with my accessibility/lagging remote desktop limited progress on this task)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84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C79EDD-F1AE-4D75-9631-E1315C2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127054-3171-4D90-8669-970632D9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312" y="1482685"/>
            <a:ext cx="7999375" cy="4612998"/>
          </a:xfrm>
        </p:spPr>
      </p:pic>
    </p:spTree>
    <p:extLst>
      <p:ext uri="{BB962C8B-B14F-4D97-AF65-F5344CB8AC3E}">
        <p14:creationId xmlns:p14="http://schemas.microsoft.com/office/powerpoint/2010/main" val="41378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5EFAE-4CA3-4154-AB42-D910A61B6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Investigating the Baseline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24D5D5-BA48-4091-94F0-DE4A8B97E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BA680-7D14-448A-97DB-6DF9BBD3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Reminder of last time: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BDD36-3061-46F6-A2B4-5D2FEB159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088A-3906-4415-91B3-D9E20D97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16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Negative relationship between hospital beds and stock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53E996-D93E-4717-820F-3521A474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4" y="2278710"/>
            <a:ext cx="10967471" cy="40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B16B-E50D-4F81-95FC-821524C4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3499-4A01-4FBF-895E-3FB6FEBD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could imagine a relationship between stock performance and hospital beds that varies based on the level of income in a country</a:t>
            </a:r>
          </a:p>
          <a:p>
            <a:endParaRPr lang="en-GB" dirty="0"/>
          </a:p>
          <a:p>
            <a:r>
              <a:rPr lang="en-GB" dirty="0"/>
              <a:t>To investigate, I divide the sample into five subsamples, by cumulative quantile of the GDP/capita distribution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subsample is poorest 20%, 2</a:t>
            </a:r>
            <a:r>
              <a:rPr lang="en-GB" baseline="30000" dirty="0"/>
              <a:t>nd</a:t>
            </a:r>
            <a:r>
              <a:rPr lang="en-GB" dirty="0"/>
              <a:t> is poorest 40%, etc.</a:t>
            </a:r>
          </a:p>
          <a:p>
            <a:pPr lvl="1"/>
            <a:r>
              <a:rPr lang="en-GB" dirty="0"/>
              <a:t>The following graphs show the relationship between stock performance and hospital beds, for each subsample.</a:t>
            </a:r>
          </a:p>
        </p:txBody>
      </p:sp>
    </p:spTree>
    <p:extLst>
      <p:ext uri="{BB962C8B-B14F-4D97-AF65-F5344CB8AC3E}">
        <p14:creationId xmlns:p14="http://schemas.microsoft.com/office/powerpoint/2010/main" val="381035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DEFAE-DEA3-4B6D-9553-25D6CA1A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20" y="643466"/>
            <a:ext cx="835776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23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746BA-24B0-4CF8-8B33-EB329526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20" y="643466"/>
            <a:ext cx="835776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79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64E44-F264-46F0-8544-FC6B9812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20" y="643466"/>
            <a:ext cx="835776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34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436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Meeting - 20/12/21</vt:lpstr>
      <vt:lpstr>Updates</vt:lpstr>
      <vt:lpstr>Investigating the Baseline Regression</vt:lpstr>
      <vt:lpstr>Reminder of last time:</vt:lpstr>
      <vt:lpstr>Negative relationship between hospital beds and stock performance</vt:lpstr>
      <vt:lpstr>But: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(putting the diagrams together)</vt:lpstr>
      <vt:lpstr>Interpretation</vt:lpstr>
      <vt:lpstr>New model</vt:lpstr>
      <vt:lpstr>PowerPoint Presentation</vt:lpstr>
      <vt:lpstr>Interpretation</vt:lpstr>
      <vt:lpstr>Firm-Level Data</vt:lpstr>
      <vt:lpstr>Profitability</vt:lpstr>
      <vt:lpstr>Location</vt:lpstr>
      <vt:lpstr>Exports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- 20/12/21</dc:title>
  <dc:creator>Gautam Vyas</dc:creator>
  <cp:lastModifiedBy>Gautam Vyas</cp:lastModifiedBy>
  <cp:revision>2</cp:revision>
  <dcterms:created xsi:type="dcterms:W3CDTF">2021-12-20T13:13:57Z</dcterms:created>
  <dcterms:modified xsi:type="dcterms:W3CDTF">2021-12-20T14:03:59Z</dcterms:modified>
</cp:coreProperties>
</file>