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1F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287387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41886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328615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34F427D-E055-4A7A-8409-AF19992DB32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2903848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4F427D-E055-4A7A-8409-AF19992DB329}" type="datetimeFigureOut">
              <a:rPr lang="en-IN" smtClean="0"/>
              <a:t>18-07-2022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367910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34F427D-E055-4A7A-8409-AF19992DB32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257749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34F427D-E055-4A7A-8409-AF19992DB329}" type="datetimeFigureOut">
              <a:rPr lang="en-IN" smtClean="0"/>
              <a:t>18-07-2022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152055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34F427D-E055-4A7A-8409-AF19992DB329}" type="datetimeFigureOut">
              <a:rPr lang="en-IN" smtClean="0"/>
              <a:t>18-07-2022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168178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F427D-E055-4A7A-8409-AF19992DB329}" type="datetimeFigureOut">
              <a:rPr lang="en-IN" smtClean="0"/>
              <a:t>18-07-2022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1765065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4F427D-E055-4A7A-8409-AF19992DB32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81522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4F427D-E055-4A7A-8409-AF19992DB329}" type="datetimeFigureOut">
              <a:rPr lang="en-IN" smtClean="0"/>
              <a:t>18-07-2022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ED68A7-4024-475E-9EE6-D624127EE8D2}" type="slidenum">
              <a:rPr lang="en-IN" smtClean="0"/>
              <a:t>‹#›</a:t>
            </a:fld>
            <a:endParaRPr lang="en-IN"/>
          </a:p>
        </p:txBody>
      </p:sp>
    </p:spTree>
    <p:extLst>
      <p:ext uri="{BB962C8B-B14F-4D97-AF65-F5344CB8AC3E}">
        <p14:creationId xmlns:p14="http://schemas.microsoft.com/office/powerpoint/2010/main" val="315961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F427D-E055-4A7A-8409-AF19992DB329}" type="datetimeFigureOut">
              <a:rPr lang="en-IN" smtClean="0"/>
              <a:t>18-07-2022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D68A7-4024-475E-9EE6-D624127EE8D2}" type="slidenum">
              <a:rPr lang="en-IN" smtClean="0"/>
              <a:t>‹#›</a:t>
            </a:fld>
            <a:endParaRPr lang="en-IN"/>
          </a:p>
        </p:txBody>
      </p:sp>
    </p:spTree>
    <p:extLst>
      <p:ext uri="{BB962C8B-B14F-4D97-AF65-F5344CB8AC3E}">
        <p14:creationId xmlns:p14="http://schemas.microsoft.com/office/powerpoint/2010/main" val="3070137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3163" y="1177636"/>
            <a:ext cx="9144000" cy="1122219"/>
          </a:xfrm>
        </p:spPr>
        <p:txBody>
          <a:bodyPr>
            <a:normAutofit/>
          </a:bodyPr>
          <a:lstStyle/>
          <a:p>
            <a:r>
              <a:rPr lang="en-US" sz="6600" b="1" dirty="0">
                <a:solidFill>
                  <a:srgbClr val="C00000"/>
                </a:solidFill>
              </a:rPr>
              <a:t>Capstone Project-2</a:t>
            </a:r>
            <a:endParaRPr lang="en-IN" sz="6600" b="1" dirty="0">
              <a:solidFill>
                <a:srgbClr val="C00000"/>
              </a:solidFill>
            </a:endParaRPr>
          </a:p>
        </p:txBody>
      </p:sp>
      <p:sp>
        <p:nvSpPr>
          <p:cNvPr id="3" name="Subtitle 2"/>
          <p:cNvSpPr>
            <a:spLocks noGrp="1"/>
          </p:cNvSpPr>
          <p:nvPr>
            <p:ph type="subTitle" idx="1"/>
          </p:nvPr>
        </p:nvSpPr>
        <p:spPr>
          <a:xfrm>
            <a:off x="1205344" y="2410691"/>
            <a:ext cx="9753601" cy="3740727"/>
          </a:xfrm>
        </p:spPr>
        <p:txBody>
          <a:bodyPr>
            <a:normAutofit lnSpcReduction="10000"/>
          </a:bodyPr>
          <a:lstStyle/>
          <a:p>
            <a:r>
              <a:rPr lang="en-US" sz="3600" b="1" dirty="0">
                <a:solidFill>
                  <a:srgbClr val="002060"/>
                </a:solidFill>
                <a:latin typeface="Copperplate Gothic Bold" panose="020E0705020206020404" pitchFamily="34" charset="0"/>
              </a:rPr>
              <a:t>Bike Sharing Demand Prediction</a:t>
            </a:r>
          </a:p>
          <a:p>
            <a:endParaRPr lang="en-US" sz="3600" b="1" dirty="0">
              <a:solidFill>
                <a:srgbClr val="002060"/>
              </a:solidFill>
              <a:latin typeface="Copperplate Gothic Bold" panose="020E0705020206020404" pitchFamily="34" charset="0"/>
            </a:endParaRPr>
          </a:p>
          <a:p>
            <a:r>
              <a:rPr lang="en-IN" sz="2800" u="sng" dirty="0">
                <a:solidFill>
                  <a:schemeClr val="accent1">
                    <a:lumMod val="50000"/>
                  </a:schemeClr>
                </a:solidFill>
                <a:latin typeface="Copperplate Gothic Bold" panose="020E0705020206020404" pitchFamily="34" charset="0"/>
              </a:rPr>
              <a:t>TEAM MEMBERS</a:t>
            </a:r>
          </a:p>
          <a:p>
            <a:endParaRPr lang="en-IN" sz="2800" u="sng" dirty="0">
              <a:solidFill>
                <a:schemeClr val="accent1">
                  <a:lumMod val="50000"/>
                </a:schemeClr>
              </a:solidFill>
              <a:latin typeface="Copperplate Gothic Bold" panose="020E0705020206020404" pitchFamily="34" charset="0"/>
            </a:endParaRPr>
          </a:p>
          <a:p>
            <a:r>
              <a:rPr lang="en-US" sz="2800" dirty="0" err="1">
                <a:solidFill>
                  <a:schemeClr val="accent1">
                    <a:lumMod val="50000"/>
                  </a:schemeClr>
                </a:solidFill>
                <a:latin typeface="Copperplate Gothic Bold" panose="020E0705020206020404" pitchFamily="34" charset="0"/>
              </a:rPr>
              <a:t>Bikesh</a:t>
            </a:r>
            <a:r>
              <a:rPr lang="en-US" sz="2800" dirty="0">
                <a:solidFill>
                  <a:schemeClr val="accent1">
                    <a:lumMod val="50000"/>
                  </a:schemeClr>
                </a:solidFill>
                <a:latin typeface="Copperplate Gothic Bold" panose="020E0705020206020404" pitchFamily="34" charset="0"/>
              </a:rPr>
              <a:t> </a:t>
            </a:r>
            <a:r>
              <a:rPr lang="en-US" sz="2800" dirty="0" err="1">
                <a:solidFill>
                  <a:schemeClr val="accent1">
                    <a:lumMod val="50000"/>
                  </a:schemeClr>
                </a:solidFill>
                <a:latin typeface="Copperplate Gothic Bold" panose="020E0705020206020404" pitchFamily="34" charset="0"/>
              </a:rPr>
              <a:t>kumar</a:t>
            </a:r>
            <a:r>
              <a:rPr lang="en-US" sz="2800" dirty="0">
                <a:solidFill>
                  <a:schemeClr val="accent1">
                    <a:lumMod val="50000"/>
                  </a:schemeClr>
                </a:solidFill>
                <a:latin typeface="Copperplate Gothic Bold" panose="020E0705020206020404" pitchFamily="34" charset="0"/>
              </a:rPr>
              <a:t> </a:t>
            </a:r>
            <a:r>
              <a:rPr lang="en-US" sz="2800" dirty="0" err="1">
                <a:solidFill>
                  <a:schemeClr val="accent1">
                    <a:lumMod val="50000"/>
                  </a:schemeClr>
                </a:solidFill>
                <a:latin typeface="Copperplate Gothic Bold" panose="020E0705020206020404" pitchFamily="34" charset="0"/>
              </a:rPr>
              <a:t>maharana</a:t>
            </a:r>
            <a:endParaRPr lang="en-US" sz="2800" dirty="0">
              <a:solidFill>
                <a:schemeClr val="accent1">
                  <a:lumMod val="50000"/>
                </a:schemeClr>
              </a:solidFill>
              <a:latin typeface="Copperplate Gothic Bold" panose="020E0705020206020404" pitchFamily="34" charset="0"/>
            </a:endParaRPr>
          </a:p>
          <a:p>
            <a:r>
              <a:rPr lang="en-US" sz="2800" dirty="0" err="1">
                <a:solidFill>
                  <a:schemeClr val="accent1">
                    <a:lumMod val="50000"/>
                  </a:schemeClr>
                </a:solidFill>
                <a:latin typeface="Copperplate Gothic Bold" panose="020E0705020206020404" pitchFamily="34" charset="0"/>
              </a:rPr>
              <a:t>Pratyush</a:t>
            </a:r>
            <a:r>
              <a:rPr lang="en-US" sz="2800" dirty="0">
                <a:solidFill>
                  <a:schemeClr val="accent1">
                    <a:lumMod val="50000"/>
                  </a:schemeClr>
                </a:solidFill>
                <a:latin typeface="Copperplate Gothic Bold" panose="020E0705020206020404" pitchFamily="34" charset="0"/>
              </a:rPr>
              <a:t> </a:t>
            </a:r>
            <a:r>
              <a:rPr lang="en-US" sz="2800" dirty="0" err="1">
                <a:solidFill>
                  <a:schemeClr val="accent1">
                    <a:lumMod val="50000"/>
                  </a:schemeClr>
                </a:solidFill>
                <a:latin typeface="Copperplate Gothic Bold" panose="020E0705020206020404" pitchFamily="34" charset="0"/>
              </a:rPr>
              <a:t>kumar</a:t>
            </a:r>
            <a:r>
              <a:rPr lang="en-US" sz="2800" dirty="0">
                <a:solidFill>
                  <a:schemeClr val="accent1">
                    <a:lumMod val="50000"/>
                  </a:schemeClr>
                </a:solidFill>
                <a:latin typeface="Copperplate Gothic Bold" panose="020E0705020206020404" pitchFamily="34" charset="0"/>
              </a:rPr>
              <a:t> </a:t>
            </a:r>
            <a:r>
              <a:rPr lang="en-US" sz="2800" dirty="0" err="1">
                <a:solidFill>
                  <a:schemeClr val="accent1">
                    <a:lumMod val="50000"/>
                  </a:schemeClr>
                </a:solidFill>
                <a:latin typeface="Copperplate Gothic Bold" panose="020E0705020206020404" pitchFamily="34" charset="0"/>
              </a:rPr>
              <a:t>rath</a:t>
            </a:r>
            <a:endParaRPr lang="en-US" sz="2800" dirty="0">
              <a:solidFill>
                <a:schemeClr val="accent1">
                  <a:lumMod val="50000"/>
                </a:schemeClr>
              </a:solidFill>
              <a:latin typeface="Copperplate Gothic Bold" panose="020E0705020206020404" pitchFamily="34" charset="0"/>
            </a:endParaRPr>
          </a:p>
          <a:p>
            <a:r>
              <a:rPr lang="en-US" sz="2800" dirty="0" err="1">
                <a:solidFill>
                  <a:schemeClr val="accent1">
                    <a:lumMod val="50000"/>
                  </a:schemeClr>
                </a:solidFill>
                <a:latin typeface="Copperplate Gothic Bold" panose="020E0705020206020404" pitchFamily="34" charset="0"/>
              </a:rPr>
              <a:t>GAurav</a:t>
            </a:r>
            <a:r>
              <a:rPr lang="en-US" sz="2800" dirty="0">
                <a:solidFill>
                  <a:schemeClr val="accent1">
                    <a:lumMod val="50000"/>
                  </a:schemeClr>
                </a:solidFill>
                <a:latin typeface="Copperplate Gothic Bold" panose="020E0705020206020404" pitchFamily="34" charset="0"/>
              </a:rPr>
              <a:t> </a:t>
            </a:r>
            <a:r>
              <a:rPr lang="en-US" sz="2800" dirty="0" err="1">
                <a:solidFill>
                  <a:schemeClr val="accent1">
                    <a:lumMod val="50000"/>
                  </a:schemeClr>
                </a:solidFill>
                <a:latin typeface="Copperplate Gothic Bold" panose="020E0705020206020404" pitchFamily="34" charset="0"/>
              </a:rPr>
              <a:t>singh</a:t>
            </a:r>
            <a:endParaRPr lang="en-IN" sz="2800" dirty="0">
              <a:solidFill>
                <a:schemeClr val="accent1">
                  <a:lumMod val="50000"/>
                </a:schemeClr>
              </a:solidFill>
              <a:latin typeface="Copperplate Gothic Bold" panose="020E0705020206020404" pitchFamily="34" charset="0"/>
            </a:endParaRPr>
          </a:p>
          <a:p>
            <a:endParaRPr lang="en-IN" sz="2800" u="sng" dirty="0">
              <a:solidFill>
                <a:schemeClr val="accent1">
                  <a:lumMod val="50000"/>
                </a:schemeClr>
              </a:solidFill>
              <a:latin typeface="Copperplate Gothic Bold" panose="020E0705020206020404" pitchFamily="34" charset="0"/>
            </a:endParaRPr>
          </a:p>
        </p:txBody>
      </p:sp>
      <p:pic>
        <p:nvPicPr>
          <p:cNvPr id="4" name="Picture 3"/>
          <p:cNvPicPr>
            <a:picLocks noChangeAspect="1"/>
          </p:cNvPicPr>
          <p:nvPr/>
        </p:nvPicPr>
        <p:blipFill>
          <a:blip r:embed="rId2"/>
          <a:stretch>
            <a:fillRect/>
          </a:stretch>
        </p:blipFill>
        <p:spPr>
          <a:xfrm>
            <a:off x="11443856" y="102177"/>
            <a:ext cx="461399" cy="452005"/>
          </a:xfrm>
          <a:prstGeom prst="rect">
            <a:avLst/>
          </a:prstGeom>
        </p:spPr>
      </p:pic>
    </p:spTree>
    <p:extLst>
      <p:ext uri="{BB962C8B-B14F-4D97-AF65-F5344CB8AC3E}">
        <p14:creationId xmlns:p14="http://schemas.microsoft.com/office/powerpoint/2010/main" val="218321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304800" y="1111946"/>
            <a:ext cx="11277600" cy="5502853"/>
          </a:xfrm>
          <a:prstGeom prst="rect">
            <a:avLst/>
          </a:prstGeom>
        </p:spPr>
      </p:pic>
      <p:sp>
        <p:nvSpPr>
          <p:cNvPr id="5" name="Rectangle 4"/>
          <p:cNvSpPr/>
          <p:nvPr/>
        </p:nvSpPr>
        <p:spPr>
          <a:xfrm>
            <a:off x="2895600" y="311727"/>
            <a:ext cx="6096000" cy="800219"/>
          </a:xfrm>
          <a:prstGeom prst="rect">
            <a:avLst/>
          </a:prstGeom>
        </p:spPr>
        <p:txBody>
          <a:bodyPr>
            <a:spAutoFit/>
          </a:bodyPr>
          <a:lstStyle/>
          <a:p>
            <a:pPr algn="ctr"/>
            <a:r>
              <a:rPr lang="en-US" sz="2800" b="1" dirty="0">
                <a:solidFill>
                  <a:srgbClr val="C00000"/>
                </a:solidFill>
                <a:latin typeface="Copperplate Gothic Bold" panose="020E0705020206020404" pitchFamily="34" charset="0"/>
              </a:rPr>
              <a:t>Analysis of rented bike</a:t>
            </a:r>
          </a:p>
          <a:p>
            <a:pPr algn="ctr"/>
            <a:r>
              <a:rPr lang="en-US" b="1" dirty="0">
                <a:solidFill>
                  <a:srgbClr val="C00000"/>
                </a:solidFill>
              </a:rPr>
              <a:t>(HOUR)</a:t>
            </a:r>
            <a:endParaRPr lang="en-IN" dirty="0"/>
          </a:p>
        </p:txBody>
      </p:sp>
    </p:spTree>
    <p:extLst>
      <p:ext uri="{BB962C8B-B14F-4D97-AF65-F5344CB8AC3E}">
        <p14:creationId xmlns:p14="http://schemas.microsoft.com/office/powerpoint/2010/main" val="1318029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1136072" y="1372069"/>
            <a:ext cx="9864437" cy="5142646"/>
          </a:xfrm>
          <a:prstGeom prst="rect">
            <a:avLst/>
          </a:prstGeom>
        </p:spPr>
      </p:pic>
      <p:sp>
        <p:nvSpPr>
          <p:cNvPr id="5" name="Rectangle 4"/>
          <p:cNvSpPr/>
          <p:nvPr/>
        </p:nvSpPr>
        <p:spPr>
          <a:xfrm>
            <a:off x="2923309" y="396656"/>
            <a:ext cx="6096000" cy="830997"/>
          </a:xfrm>
          <a:prstGeom prst="rect">
            <a:avLst/>
          </a:prstGeom>
        </p:spPr>
        <p:txBody>
          <a:bodyPr>
            <a:spAutoFit/>
          </a:bodyPr>
          <a:lstStyle/>
          <a:p>
            <a:pPr algn="ctr"/>
            <a:r>
              <a:rPr lang="en-US" sz="2800" b="1" dirty="0">
                <a:solidFill>
                  <a:srgbClr val="C00000"/>
                </a:solidFill>
                <a:latin typeface="Copperplate Gothic Bold" panose="020E0705020206020404" pitchFamily="34" charset="0"/>
              </a:rPr>
              <a:t>Analysis of rented bike</a:t>
            </a:r>
          </a:p>
          <a:p>
            <a:pPr algn="ctr"/>
            <a:r>
              <a:rPr lang="en-US" sz="2000" b="1" dirty="0">
                <a:solidFill>
                  <a:srgbClr val="C00000"/>
                </a:solidFill>
              </a:rPr>
              <a:t>(SEASON)</a:t>
            </a:r>
            <a:endParaRPr lang="en-IN" sz="2000" dirty="0"/>
          </a:p>
        </p:txBody>
      </p:sp>
    </p:spTree>
    <p:extLst>
      <p:ext uri="{BB962C8B-B14F-4D97-AF65-F5344CB8AC3E}">
        <p14:creationId xmlns:p14="http://schemas.microsoft.com/office/powerpoint/2010/main" val="989355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336406" y="1108364"/>
            <a:ext cx="11277600" cy="5516706"/>
          </a:xfrm>
          <a:prstGeom prst="rect">
            <a:avLst/>
          </a:prstGeom>
        </p:spPr>
      </p:pic>
      <p:sp>
        <p:nvSpPr>
          <p:cNvPr id="5" name="Rectangle 4"/>
          <p:cNvSpPr/>
          <p:nvPr/>
        </p:nvSpPr>
        <p:spPr>
          <a:xfrm>
            <a:off x="3504754" y="122959"/>
            <a:ext cx="4940904" cy="800219"/>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Analysis of rented bike</a:t>
            </a:r>
          </a:p>
          <a:p>
            <a:pPr algn="ctr"/>
            <a:r>
              <a:rPr lang="en-US" b="1" dirty="0">
                <a:solidFill>
                  <a:srgbClr val="C00000"/>
                </a:solidFill>
                <a:latin typeface="Copperplate Gothic Bold" panose="020E0705020206020404" pitchFamily="34" charset="0"/>
              </a:rPr>
              <a:t>(Hour and season)</a:t>
            </a:r>
          </a:p>
        </p:txBody>
      </p:sp>
    </p:spTree>
    <p:extLst>
      <p:ext uri="{BB962C8B-B14F-4D97-AF65-F5344CB8AC3E}">
        <p14:creationId xmlns:p14="http://schemas.microsoft.com/office/powerpoint/2010/main" val="229400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457200" y="942109"/>
            <a:ext cx="11277600" cy="5392016"/>
          </a:xfrm>
          <a:prstGeom prst="rect">
            <a:avLst/>
          </a:prstGeom>
        </p:spPr>
      </p:pic>
      <p:sp>
        <p:nvSpPr>
          <p:cNvPr id="5" name="Rectangle 4"/>
          <p:cNvSpPr/>
          <p:nvPr/>
        </p:nvSpPr>
        <p:spPr>
          <a:xfrm>
            <a:off x="2951018" y="141890"/>
            <a:ext cx="6096000" cy="800219"/>
          </a:xfrm>
          <a:prstGeom prst="rect">
            <a:avLst/>
          </a:prstGeom>
        </p:spPr>
        <p:txBody>
          <a:bodyPr>
            <a:spAutoFit/>
          </a:bodyPr>
          <a:lstStyle/>
          <a:p>
            <a:pPr algn="ctr"/>
            <a:r>
              <a:rPr lang="en-US" sz="2800" b="1" dirty="0">
                <a:solidFill>
                  <a:srgbClr val="C00000"/>
                </a:solidFill>
                <a:latin typeface="Copperplate Gothic Bold" panose="020E0705020206020404" pitchFamily="34" charset="0"/>
              </a:rPr>
              <a:t>Analysis of rented bike</a:t>
            </a:r>
          </a:p>
          <a:p>
            <a:pPr algn="ctr"/>
            <a:r>
              <a:rPr lang="en-US" b="1" dirty="0">
                <a:solidFill>
                  <a:srgbClr val="C00000"/>
                </a:solidFill>
                <a:latin typeface="Copperplate Gothic Bold" panose="020E0705020206020404" pitchFamily="34" charset="0"/>
              </a:rPr>
              <a:t>(Hour and holiday)</a:t>
            </a:r>
          </a:p>
        </p:txBody>
      </p:sp>
    </p:spTree>
    <p:extLst>
      <p:ext uri="{BB962C8B-B14F-4D97-AF65-F5344CB8AC3E}">
        <p14:creationId xmlns:p14="http://schemas.microsoft.com/office/powerpoint/2010/main" val="4229512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2579114" y="336611"/>
            <a:ext cx="6673558"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Numerical vs Rented bike count</a:t>
            </a:r>
          </a:p>
        </p:txBody>
      </p:sp>
      <p:pic>
        <p:nvPicPr>
          <p:cNvPr id="5" name="Picture 4"/>
          <p:cNvPicPr>
            <a:picLocks noChangeAspect="1"/>
          </p:cNvPicPr>
          <p:nvPr/>
        </p:nvPicPr>
        <p:blipFill>
          <a:blip r:embed="rId3"/>
          <a:stretch>
            <a:fillRect/>
          </a:stretch>
        </p:blipFill>
        <p:spPr>
          <a:xfrm>
            <a:off x="340265" y="1599199"/>
            <a:ext cx="3516891" cy="3651674"/>
          </a:xfrm>
          <a:prstGeom prst="rect">
            <a:avLst/>
          </a:prstGeom>
        </p:spPr>
      </p:pic>
      <p:pic>
        <p:nvPicPr>
          <p:cNvPr id="7" name="Picture 6"/>
          <p:cNvPicPr>
            <a:picLocks noChangeAspect="1"/>
          </p:cNvPicPr>
          <p:nvPr/>
        </p:nvPicPr>
        <p:blipFill>
          <a:blip r:embed="rId4"/>
          <a:stretch>
            <a:fillRect/>
          </a:stretch>
        </p:blipFill>
        <p:spPr>
          <a:xfrm>
            <a:off x="4069105" y="1680728"/>
            <a:ext cx="4017818" cy="3473163"/>
          </a:xfrm>
          <a:prstGeom prst="rect">
            <a:avLst/>
          </a:prstGeom>
        </p:spPr>
      </p:pic>
      <p:pic>
        <p:nvPicPr>
          <p:cNvPr id="9" name="Picture 8"/>
          <p:cNvPicPr>
            <a:picLocks noChangeAspect="1"/>
          </p:cNvPicPr>
          <p:nvPr/>
        </p:nvPicPr>
        <p:blipFill>
          <a:blip r:embed="rId5"/>
          <a:stretch>
            <a:fillRect/>
          </a:stretch>
        </p:blipFill>
        <p:spPr>
          <a:xfrm>
            <a:off x="8128488" y="1680727"/>
            <a:ext cx="3940789" cy="3473163"/>
          </a:xfrm>
          <a:prstGeom prst="rect">
            <a:avLst/>
          </a:prstGeom>
        </p:spPr>
      </p:pic>
    </p:spTree>
    <p:extLst>
      <p:ext uri="{BB962C8B-B14F-4D97-AF65-F5344CB8AC3E}">
        <p14:creationId xmlns:p14="http://schemas.microsoft.com/office/powerpoint/2010/main" val="4243357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182274" y="1597601"/>
            <a:ext cx="4064390" cy="3971925"/>
          </a:xfrm>
          <a:prstGeom prst="rect">
            <a:avLst/>
          </a:prstGeom>
        </p:spPr>
      </p:pic>
      <p:sp>
        <p:nvSpPr>
          <p:cNvPr id="5" name="Rectangle 4"/>
          <p:cNvSpPr/>
          <p:nvPr/>
        </p:nvSpPr>
        <p:spPr>
          <a:xfrm>
            <a:off x="2385148" y="521277"/>
            <a:ext cx="6673558"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Numerical vs Rented bike count</a:t>
            </a:r>
          </a:p>
        </p:txBody>
      </p:sp>
      <p:pic>
        <p:nvPicPr>
          <p:cNvPr id="7" name="Picture 6"/>
          <p:cNvPicPr>
            <a:picLocks noChangeAspect="1"/>
          </p:cNvPicPr>
          <p:nvPr/>
        </p:nvPicPr>
        <p:blipFill>
          <a:blip r:embed="rId4"/>
          <a:stretch>
            <a:fillRect/>
          </a:stretch>
        </p:blipFill>
        <p:spPr>
          <a:xfrm>
            <a:off x="4405746" y="1597602"/>
            <a:ext cx="3823854" cy="3971925"/>
          </a:xfrm>
          <a:prstGeom prst="rect">
            <a:avLst/>
          </a:prstGeom>
        </p:spPr>
      </p:pic>
      <p:pic>
        <p:nvPicPr>
          <p:cNvPr id="9" name="Picture 8"/>
          <p:cNvPicPr>
            <a:picLocks noChangeAspect="1"/>
          </p:cNvPicPr>
          <p:nvPr/>
        </p:nvPicPr>
        <p:blipFill>
          <a:blip r:embed="rId5"/>
          <a:stretch>
            <a:fillRect/>
          </a:stretch>
        </p:blipFill>
        <p:spPr>
          <a:xfrm>
            <a:off x="8388682" y="1597602"/>
            <a:ext cx="3577749" cy="3971924"/>
          </a:xfrm>
          <a:prstGeom prst="rect">
            <a:avLst/>
          </a:prstGeom>
        </p:spPr>
      </p:pic>
    </p:spTree>
    <p:extLst>
      <p:ext uri="{BB962C8B-B14F-4D97-AF65-F5344CB8AC3E}">
        <p14:creationId xmlns:p14="http://schemas.microsoft.com/office/powerpoint/2010/main" val="240526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1991513" y="200887"/>
            <a:ext cx="8375242"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Regression Plot for numerical variable</a:t>
            </a:r>
          </a:p>
        </p:txBody>
      </p:sp>
      <p:pic>
        <p:nvPicPr>
          <p:cNvPr id="5" name="Picture 4"/>
          <p:cNvPicPr>
            <a:picLocks noChangeAspect="1"/>
          </p:cNvPicPr>
          <p:nvPr/>
        </p:nvPicPr>
        <p:blipFill>
          <a:blip r:embed="rId3"/>
          <a:stretch>
            <a:fillRect/>
          </a:stretch>
        </p:blipFill>
        <p:spPr>
          <a:xfrm>
            <a:off x="313466" y="839386"/>
            <a:ext cx="5006679" cy="3015204"/>
          </a:xfrm>
          <a:prstGeom prst="rect">
            <a:avLst/>
          </a:prstGeom>
        </p:spPr>
      </p:pic>
      <p:pic>
        <p:nvPicPr>
          <p:cNvPr id="7" name="Picture 6"/>
          <p:cNvPicPr>
            <a:picLocks noChangeAspect="1"/>
          </p:cNvPicPr>
          <p:nvPr/>
        </p:nvPicPr>
        <p:blipFill>
          <a:blip r:embed="rId4"/>
          <a:stretch>
            <a:fillRect/>
          </a:stretch>
        </p:blipFill>
        <p:spPr>
          <a:xfrm>
            <a:off x="6213888" y="954665"/>
            <a:ext cx="4966730" cy="2991146"/>
          </a:xfrm>
          <a:prstGeom prst="rect">
            <a:avLst/>
          </a:prstGeom>
        </p:spPr>
      </p:pic>
      <p:pic>
        <p:nvPicPr>
          <p:cNvPr id="9" name="Picture 8"/>
          <p:cNvPicPr>
            <a:picLocks noChangeAspect="1"/>
          </p:cNvPicPr>
          <p:nvPr/>
        </p:nvPicPr>
        <p:blipFill>
          <a:blip r:embed="rId5"/>
          <a:stretch>
            <a:fillRect/>
          </a:stretch>
        </p:blipFill>
        <p:spPr>
          <a:xfrm>
            <a:off x="512618" y="3846277"/>
            <a:ext cx="4779818" cy="2878581"/>
          </a:xfrm>
          <a:prstGeom prst="rect">
            <a:avLst/>
          </a:prstGeom>
        </p:spPr>
      </p:pic>
      <p:pic>
        <p:nvPicPr>
          <p:cNvPr id="11" name="Picture 10"/>
          <p:cNvPicPr>
            <a:picLocks noChangeAspect="1"/>
          </p:cNvPicPr>
          <p:nvPr/>
        </p:nvPicPr>
        <p:blipFill>
          <a:blip r:embed="rId6"/>
          <a:stretch>
            <a:fillRect/>
          </a:stretch>
        </p:blipFill>
        <p:spPr>
          <a:xfrm>
            <a:off x="6213889" y="3822693"/>
            <a:ext cx="4966730" cy="2902165"/>
          </a:xfrm>
          <a:prstGeom prst="rect">
            <a:avLst/>
          </a:prstGeom>
        </p:spPr>
      </p:pic>
    </p:spTree>
    <p:extLst>
      <p:ext uri="{BB962C8B-B14F-4D97-AF65-F5344CB8AC3E}">
        <p14:creationId xmlns:p14="http://schemas.microsoft.com/office/powerpoint/2010/main" val="1918980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0" y="878004"/>
            <a:ext cx="5334000" cy="2848869"/>
          </a:xfrm>
          <a:prstGeom prst="rect">
            <a:avLst/>
          </a:prstGeom>
        </p:spPr>
      </p:pic>
      <p:pic>
        <p:nvPicPr>
          <p:cNvPr id="6" name="Picture 5"/>
          <p:cNvPicPr>
            <a:picLocks noChangeAspect="1"/>
          </p:cNvPicPr>
          <p:nvPr/>
        </p:nvPicPr>
        <p:blipFill>
          <a:blip r:embed="rId4"/>
          <a:stretch>
            <a:fillRect/>
          </a:stretch>
        </p:blipFill>
        <p:spPr>
          <a:xfrm>
            <a:off x="6248399" y="878004"/>
            <a:ext cx="5384223" cy="2799918"/>
          </a:xfrm>
          <a:prstGeom prst="rect">
            <a:avLst/>
          </a:prstGeom>
        </p:spPr>
      </p:pic>
      <p:sp>
        <p:nvSpPr>
          <p:cNvPr id="7" name="Rectangle 6"/>
          <p:cNvSpPr/>
          <p:nvPr/>
        </p:nvSpPr>
        <p:spPr>
          <a:xfrm>
            <a:off x="1880670" y="354784"/>
            <a:ext cx="8375242"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Regression Plot for numerical variable</a:t>
            </a:r>
          </a:p>
        </p:txBody>
      </p:sp>
      <p:pic>
        <p:nvPicPr>
          <p:cNvPr id="10" name="Picture 9"/>
          <p:cNvPicPr>
            <a:picLocks noChangeAspect="1"/>
          </p:cNvPicPr>
          <p:nvPr/>
        </p:nvPicPr>
        <p:blipFill>
          <a:blip r:embed="rId5"/>
          <a:stretch>
            <a:fillRect/>
          </a:stretch>
        </p:blipFill>
        <p:spPr>
          <a:xfrm>
            <a:off x="2223655" y="3726873"/>
            <a:ext cx="7689272" cy="3063154"/>
          </a:xfrm>
          <a:prstGeom prst="rect">
            <a:avLst/>
          </a:prstGeom>
        </p:spPr>
      </p:pic>
    </p:spTree>
    <p:extLst>
      <p:ext uri="{BB962C8B-B14F-4D97-AF65-F5344CB8AC3E}">
        <p14:creationId xmlns:p14="http://schemas.microsoft.com/office/powerpoint/2010/main" val="3772025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516947" y="1025236"/>
            <a:ext cx="10991850" cy="5463886"/>
          </a:xfrm>
          <a:prstGeom prst="rect">
            <a:avLst/>
          </a:prstGeom>
        </p:spPr>
      </p:pic>
      <p:sp>
        <p:nvSpPr>
          <p:cNvPr id="5" name="Rectangle 4"/>
          <p:cNvSpPr/>
          <p:nvPr/>
        </p:nvSpPr>
        <p:spPr>
          <a:xfrm>
            <a:off x="3702078" y="336611"/>
            <a:ext cx="4621586"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Correlation </a:t>
            </a:r>
            <a:r>
              <a:rPr lang="en-US" sz="2800" b="1" dirty="0" err="1">
                <a:solidFill>
                  <a:srgbClr val="C00000"/>
                </a:solidFill>
                <a:latin typeface="Copperplate Gothic Bold" panose="020E0705020206020404" pitchFamily="34" charset="0"/>
              </a:rPr>
              <a:t>Heatmap</a:t>
            </a:r>
            <a:endParaRPr lang="en-US" sz="2800" b="1" dirty="0">
              <a:solidFill>
                <a:srgbClr val="C00000"/>
              </a:solidFill>
              <a:latin typeface="Copperplate Gothic Bold" panose="020E0705020206020404" pitchFamily="34" charset="0"/>
            </a:endParaRPr>
          </a:p>
        </p:txBody>
      </p:sp>
    </p:spTree>
    <p:extLst>
      <p:ext uri="{BB962C8B-B14F-4D97-AF65-F5344CB8AC3E}">
        <p14:creationId xmlns:p14="http://schemas.microsoft.com/office/powerpoint/2010/main" val="202464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4" name="Rectangle 3"/>
          <p:cNvSpPr/>
          <p:nvPr/>
        </p:nvSpPr>
        <p:spPr>
          <a:xfrm>
            <a:off x="3423970" y="382072"/>
            <a:ext cx="4129657" cy="646331"/>
          </a:xfrm>
          <a:prstGeom prst="rect">
            <a:avLst/>
          </a:prstGeom>
        </p:spPr>
        <p:txBody>
          <a:bodyPr wrap="none">
            <a:spAutoFit/>
          </a:bodyPr>
          <a:lstStyle/>
          <a:p>
            <a:pPr algn="ctr"/>
            <a:r>
              <a:rPr lang="en-US" sz="3600" b="1" dirty="0">
                <a:solidFill>
                  <a:srgbClr val="C00000"/>
                </a:solidFill>
                <a:latin typeface="Copperplate Gothic Bold" panose="020E0705020206020404" pitchFamily="34" charset="0"/>
              </a:rPr>
              <a:t>Model building</a:t>
            </a:r>
            <a:endParaRPr lang="en-IN" sz="3600" dirty="0"/>
          </a:p>
        </p:txBody>
      </p:sp>
      <p:sp>
        <p:nvSpPr>
          <p:cNvPr id="5" name="Rectangle 4"/>
          <p:cNvSpPr/>
          <p:nvPr/>
        </p:nvSpPr>
        <p:spPr>
          <a:xfrm>
            <a:off x="1448665" y="1028403"/>
            <a:ext cx="10165341" cy="5147563"/>
          </a:xfrm>
          <a:prstGeom prst="rect">
            <a:avLst/>
          </a:prstGeom>
        </p:spPr>
        <p:txBody>
          <a:bodyPr wrap="square">
            <a:spAutoFit/>
          </a:bodyPr>
          <a:lstStyle/>
          <a:p>
            <a:pPr>
              <a:lnSpc>
                <a:spcPct val="200000"/>
              </a:lnSpc>
            </a:pPr>
            <a:r>
              <a:rPr lang="en-IN" sz="2400" dirty="0">
                <a:solidFill>
                  <a:srgbClr val="002060"/>
                </a:solidFill>
                <a:latin typeface="Arial Rounded MT Bold" panose="020F0704030504030204" pitchFamily="34" charset="0"/>
              </a:rPr>
              <a:t>➢ LINEAR REGRESSION </a:t>
            </a:r>
          </a:p>
          <a:p>
            <a:pPr>
              <a:lnSpc>
                <a:spcPct val="200000"/>
              </a:lnSpc>
            </a:pPr>
            <a:r>
              <a:rPr lang="en-IN" sz="2400" dirty="0">
                <a:solidFill>
                  <a:srgbClr val="002060"/>
                </a:solidFill>
                <a:latin typeface="Arial Rounded MT Bold" panose="020F0704030504030204" pitchFamily="34" charset="0"/>
              </a:rPr>
              <a:t>➢ LASSO REGRESSION </a:t>
            </a:r>
          </a:p>
          <a:p>
            <a:pPr>
              <a:lnSpc>
                <a:spcPct val="200000"/>
              </a:lnSpc>
            </a:pPr>
            <a:r>
              <a:rPr lang="en-IN" sz="2400" dirty="0">
                <a:solidFill>
                  <a:srgbClr val="002060"/>
                </a:solidFill>
                <a:latin typeface="Arial Rounded MT Bold" panose="020F0704030504030204" pitchFamily="34" charset="0"/>
              </a:rPr>
              <a:t>➢ RIDGE REGRESSION </a:t>
            </a:r>
          </a:p>
          <a:p>
            <a:pPr>
              <a:lnSpc>
                <a:spcPct val="200000"/>
              </a:lnSpc>
            </a:pPr>
            <a:r>
              <a:rPr lang="en-IN" sz="2400" dirty="0">
                <a:solidFill>
                  <a:srgbClr val="002060"/>
                </a:solidFill>
                <a:latin typeface="Arial Rounded MT Bold" panose="020F0704030504030204" pitchFamily="34" charset="0"/>
              </a:rPr>
              <a:t>➢ DECISION TREES REGRESSOR </a:t>
            </a:r>
          </a:p>
          <a:p>
            <a:pPr>
              <a:lnSpc>
                <a:spcPct val="200000"/>
              </a:lnSpc>
            </a:pPr>
            <a:r>
              <a:rPr lang="en-IN" sz="2400" dirty="0">
                <a:solidFill>
                  <a:srgbClr val="002060"/>
                </a:solidFill>
                <a:latin typeface="Arial Rounded MT Bold" panose="020F0704030504030204" pitchFamily="34" charset="0"/>
              </a:rPr>
              <a:t>➢ RANDOM FOREST REGRESSOR </a:t>
            </a:r>
          </a:p>
          <a:p>
            <a:pPr>
              <a:lnSpc>
                <a:spcPct val="200000"/>
              </a:lnSpc>
            </a:pPr>
            <a:r>
              <a:rPr lang="en-IN" sz="2400" dirty="0">
                <a:solidFill>
                  <a:srgbClr val="002060"/>
                </a:solidFill>
                <a:latin typeface="Arial Rounded MT Bold" panose="020F0704030504030204" pitchFamily="34" charset="0"/>
              </a:rPr>
              <a:t>➢ GRADIENT BOOSTED REGRESSOR </a:t>
            </a:r>
          </a:p>
          <a:p>
            <a:pPr>
              <a:lnSpc>
                <a:spcPct val="200000"/>
              </a:lnSpc>
            </a:pPr>
            <a:r>
              <a:rPr lang="en-IN" sz="2400" dirty="0">
                <a:solidFill>
                  <a:srgbClr val="002060"/>
                </a:solidFill>
                <a:latin typeface="Arial Rounded MT Bold" panose="020F0704030504030204" pitchFamily="34" charset="0"/>
              </a:rPr>
              <a:t>➢ GRADIENT BOOSTING REGRESSOR WITH GRIDSEARCHCV </a:t>
            </a:r>
          </a:p>
        </p:txBody>
      </p:sp>
    </p:spTree>
    <p:extLst>
      <p:ext uri="{BB962C8B-B14F-4D97-AF65-F5344CB8AC3E}">
        <p14:creationId xmlns:p14="http://schemas.microsoft.com/office/powerpoint/2010/main" val="2829846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4270289" y="320386"/>
            <a:ext cx="5220075" cy="769441"/>
          </a:xfrm>
          <a:prstGeom prst="rect">
            <a:avLst/>
          </a:prstGeom>
        </p:spPr>
        <p:txBody>
          <a:bodyPr wrap="square">
            <a:spAutoFit/>
          </a:bodyPr>
          <a:lstStyle/>
          <a:p>
            <a:r>
              <a:rPr lang="en-US" sz="4400" b="1" dirty="0">
                <a:solidFill>
                  <a:srgbClr val="C00000"/>
                </a:solidFill>
                <a:latin typeface="Copperplate Gothic Bold" panose="020E0705020206020404" pitchFamily="34" charset="0"/>
              </a:rPr>
              <a:t>CONTENT</a:t>
            </a:r>
            <a:endParaRPr lang="en-IN" sz="4400" dirty="0">
              <a:latin typeface="Copperplate Gothic Bold" panose="020E0705020206020404" pitchFamily="34" charset="0"/>
            </a:endParaRPr>
          </a:p>
        </p:txBody>
      </p:sp>
      <p:sp>
        <p:nvSpPr>
          <p:cNvPr id="4" name="Rectangle 3"/>
          <p:cNvSpPr/>
          <p:nvPr/>
        </p:nvSpPr>
        <p:spPr>
          <a:xfrm>
            <a:off x="1496291" y="1089827"/>
            <a:ext cx="8215746" cy="5260414"/>
          </a:xfrm>
          <a:prstGeom prst="rect">
            <a:avLst/>
          </a:prstGeom>
        </p:spPr>
        <p:txBody>
          <a:bodyPr wrap="square">
            <a:spAutoFit/>
          </a:bodyPr>
          <a:lstStyle/>
          <a:p>
            <a:pPr>
              <a:lnSpc>
                <a:spcPct val="150000"/>
              </a:lnSpc>
            </a:pPr>
            <a:r>
              <a:rPr lang="en-IN" sz="2800" dirty="0">
                <a:solidFill>
                  <a:schemeClr val="tx2">
                    <a:lumMod val="75000"/>
                  </a:schemeClr>
                </a:solidFill>
                <a:latin typeface="Arial Rounded MT Bold" panose="020F0704030504030204" pitchFamily="34" charset="0"/>
              </a:rPr>
              <a:t>❏ BUSINESS UNDERSTANDING</a:t>
            </a:r>
          </a:p>
          <a:p>
            <a:pPr>
              <a:lnSpc>
                <a:spcPct val="150000"/>
              </a:lnSpc>
            </a:pPr>
            <a:r>
              <a:rPr lang="en-IN" sz="2800" dirty="0">
                <a:solidFill>
                  <a:schemeClr val="tx2">
                    <a:lumMod val="75000"/>
                  </a:schemeClr>
                </a:solidFill>
                <a:latin typeface="Arial Rounded MT Bold" panose="020F0704030504030204" pitchFamily="34" charset="0"/>
              </a:rPr>
              <a:t>❏ DATA SUMMARY </a:t>
            </a:r>
          </a:p>
          <a:p>
            <a:pPr>
              <a:lnSpc>
                <a:spcPct val="150000"/>
              </a:lnSpc>
            </a:pPr>
            <a:r>
              <a:rPr lang="en-IN" sz="2800" dirty="0">
                <a:solidFill>
                  <a:schemeClr val="tx2">
                    <a:lumMod val="75000"/>
                  </a:schemeClr>
                </a:solidFill>
                <a:latin typeface="Arial Rounded MT Bold" panose="020F0704030504030204" pitchFamily="34" charset="0"/>
              </a:rPr>
              <a:t>❏ FEATURE ANALYSIS </a:t>
            </a:r>
          </a:p>
          <a:p>
            <a:pPr>
              <a:lnSpc>
                <a:spcPct val="150000"/>
              </a:lnSpc>
            </a:pPr>
            <a:r>
              <a:rPr lang="en-IN" sz="2800" dirty="0">
                <a:solidFill>
                  <a:schemeClr val="tx2">
                    <a:lumMod val="75000"/>
                  </a:schemeClr>
                </a:solidFill>
                <a:latin typeface="Arial Rounded MT Bold" panose="020F0704030504030204" pitchFamily="34" charset="0"/>
              </a:rPr>
              <a:t>❏ EXPLORATORY DATA ANALYSIS </a:t>
            </a:r>
          </a:p>
          <a:p>
            <a:pPr>
              <a:lnSpc>
                <a:spcPct val="150000"/>
              </a:lnSpc>
            </a:pPr>
            <a:r>
              <a:rPr lang="en-IN" sz="2800" dirty="0">
                <a:solidFill>
                  <a:schemeClr val="tx2">
                    <a:lumMod val="75000"/>
                  </a:schemeClr>
                </a:solidFill>
                <a:latin typeface="Arial Rounded MT Bold" panose="020F0704030504030204" pitchFamily="34" charset="0"/>
              </a:rPr>
              <a:t>❏ DATA PREPROCESSING </a:t>
            </a:r>
          </a:p>
          <a:p>
            <a:pPr>
              <a:lnSpc>
                <a:spcPct val="150000"/>
              </a:lnSpc>
            </a:pPr>
            <a:r>
              <a:rPr lang="en-IN" sz="2800" dirty="0">
                <a:solidFill>
                  <a:schemeClr val="tx2">
                    <a:lumMod val="75000"/>
                  </a:schemeClr>
                </a:solidFill>
                <a:latin typeface="Arial Rounded MT Bold" panose="020F0704030504030204" pitchFamily="34" charset="0"/>
              </a:rPr>
              <a:t>❏ IMPLEMENTING ALGORITHMS </a:t>
            </a:r>
          </a:p>
          <a:p>
            <a:pPr>
              <a:lnSpc>
                <a:spcPct val="150000"/>
              </a:lnSpc>
            </a:pPr>
            <a:r>
              <a:rPr lang="en-IN" sz="2800" dirty="0">
                <a:solidFill>
                  <a:schemeClr val="tx2">
                    <a:lumMod val="75000"/>
                  </a:schemeClr>
                </a:solidFill>
                <a:latin typeface="Arial Rounded MT Bold" panose="020F0704030504030204" pitchFamily="34" charset="0"/>
              </a:rPr>
              <a:t>❏ CHALLENGES </a:t>
            </a:r>
          </a:p>
          <a:p>
            <a:pPr>
              <a:lnSpc>
                <a:spcPct val="150000"/>
              </a:lnSpc>
            </a:pPr>
            <a:r>
              <a:rPr lang="en-IN" sz="2800" dirty="0">
                <a:solidFill>
                  <a:schemeClr val="tx2">
                    <a:lumMod val="75000"/>
                  </a:schemeClr>
                </a:solidFill>
                <a:latin typeface="Arial Rounded MT Bold" panose="020F0704030504030204" pitchFamily="34" charset="0"/>
              </a:rPr>
              <a:t>❏ CONCLUSIONS</a:t>
            </a:r>
            <a:r>
              <a:rPr lang="en-IN" sz="3200" dirty="0">
                <a:solidFill>
                  <a:schemeClr val="tx2">
                    <a:lumMod val="75000"/>
                  </a:schemeClr>
                </a:solidFill>
                <a:latin typeface="Arial Rounded MT Bold" panose="020F0704030504030204" pitchFamily="34" charset="0"/>
              </a:rPr>
              <a:t> </a:t>
            </a:r>
          </a:p>
        </p:txBody>
      </p:sp>
    </p:spTree>
    <p:extLst>
      <p:ext uri="{BB962C8B-B14F-4D97-AF65-F5344CB8AC3E}">
        <p14:creationId xmlns:p14="http://schemas.microsoft.com/office/powerpoint/2010/main" val="2902105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460904" y="311727"/>
            <a:ext cx="3954993"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Linear Regression</a:t>
            </a:r>
          </a:p>
        </p:txBody>
      </p:sp>
      <p:pic>
        <p:nvPicPr>
          <p:cNvPr id="5" name="Picture 4"/>
          <p:cNvPicPr>
            <a:picLocks noChangeAspect="1"/>
          </p:cNvPicPr>
          <p:nvPr/>
        </p:nvPicPr>
        <p:blipFill>
          <a:blip r:embed="rId3"/>
          <a:stretch>
            <a:fillRect/>
          </a:stretch>
        </p:blipFill>
        <p:spPr>
          <a:xfrm>
            <a:off x="193098" y="947515"/>
            <a:ext cx="5459557" cy="359092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6886" t="67098" r="73279" b="20162"/>
          <a:stretch/>
        </p:blipFill>
        <p:spPr>
          <a:xfrm>
            <a:off x="803562" y="4651008"/>
            <a:ext cx="4466705" cy="1612977"/>
          </a:xfrm>
          <a:prstGeom prst="rect">
            <a:avLst/>
          </a:prstGeom>
        </p:spPr>
      </p:pic>
      <p:pic>
        <p:nvPicPr>
          <p:cNvPr id="8" name="Picture 7"/>
          <p:cNvPicPr>
            <a:picLocks noChangeAspect="1"/>
          </p:cNvPicPr>
          <p:nvPr/>
        </p:nvPicPr>
        <p:blipFill>
          <a:blip r:embed="rId5"/>
          <a:stretch>
            <a:fillRect/>
          </a:stretch>
        </p:blipFill>
        <p:spPr>
          <a:xfrm>
            <a:off x="6069156" y="947515"/>
            <a:ext cx="5721062" cy="3375103"/>
          </a:xfrm>
          <a:prstGeom prst="rect">
            <a:avLst/>
          </a:prstGeom>
        </p:spPr>
      </p:pic>
      <p:sp>
        <p:nvSpPr>
          <p:cNvPr id="9" name="Rectangle 8"/>
          <p:cNvSpPr/>
          <p:nvPr/>
        </p:nvSpPr>
        <p:spPr>
          <a:xfrm>
            <a:off x="7328491" y="327313"/>
            <a:ext cx="2966005"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Decision Tree</a:t>
            </a:r>
          </a:p>
        </p:txBody>
      </p:sp>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6886" t="61463" r="73279" b="24083"/>
          <a:stretch/>
        </p:blipFill>
        <p:spPr>
          <a:xfrm>
            <a:off x="7328490" y="4605578"/>
            <a:ext cx="4046091" cy="1658407"/>
          </a:xfrm>
          <a:prstGeom prst="rect">
            <a:avLst/>
          </a:prstGeom>
        </p:spPr>
      </p:pic>
    </p:spTree>
    <p:extLst>
      <p:ext uri="{BB962C8B-B14F-4D97-AF65-F5344CB8AC3E}">
        <p14:creationId xmlns:p14="http://schemas.microsoft.com/office/powerpoint/2010/main" val="29562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180975" y="1027402"/>
            <a:ext cx="4959061" cy="3919696"/>
          </a:xfrm>
          <a:prstGeom prst="rect">
            <a:avLst/>
          </a:prstGeom>
        </p:spPr>
      </p:pic>
      <p:sp>
        <p:nvSpPr>
          <p:cNvPr id="5" name="Rectangle 4"/>
          <p:cNvSpPr/>
          <p:nvPr/>
        </p:nvSpPr>
        <p:spPr>
          <a:xfrm>
            <a:off x="660937" y="311727"/>
            <a:ext cx="3804311"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Lasso Regression</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025" t="70038" r="73002" b="15998"/>
          <a:stretch/>
        </p:blipFill>
        <p:spPr>
          <a:xfrm>
            <a:off x="1195576" y="5236535"/>
            <a:ext cx="3269672" cy="1288956"/>
          </a:xfrm>
          <a:prstGeom prst="rect">
            <a:avLst/>
          </a:prstGeom>
        </p:spPr>
      </p:pic>
      <p:sp>
        <p:nvSpPr>
          <p:cNvPr id="7" name="Rectangle 6"/>
          <p:cNvSpPr/>
          <p:nvPr/>
        </p:nvSpPr>
        <p:spPr>
          <a:xfrm>
            <a:off x="6529382" y="320386"/>
            <a:ext cx="3732945"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Ridge Regression</a:t>
            </a:r>
          </a:p>
        </p:txBody>
      </p:sp>
      <p:pic>
        <p:nvPicPr>
          <p:cNvPr id="9" name="Picture 8"/>
          <p:cNvPicPr>
            <a:picLocks noChangeAspect="1"/>
          </p:cNvPicPr>
          <p:nvPr/>
        </p:nvPicPr>
        <p:blipFill>
          <a:blip r:embed="rId5"/>
          <a:stretch>
            <a:fillRect/>
          </a:stretch>
        </p:blipFill>
        <p:spPr>
          <a:xfrm>
            <a:off x="5999884" y="1027402"/>
            <a:ext cx="5042188" cy="3985401"/>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7163" t="34515" r="72589" b="52746"/>
          <a:stretch/>
        </p:blipFill>
        <p:spPr>
          <a:xfrm>
            <a:off x="7377544" y="5196599"/>
            <a:ext cx="3262747" cy="1176492"/>
          </a:xfrm>
          <a:prstGeom prst="rect">
            <a:avLst/>
          </a:prstGeom>
        </p:spPr>
      </p:pic>
    </p:spTree>
    <p:extLst>
      <p:ext uri="{BB962C8B-B14F-4D97-AF65-F5344CB8AC3E}">
        <p14:creationId xmlns:p14="http://schemas.microsoft.com/office/powerpoint/2010/main" val="2580630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55420" y="625397"/>
            <a:ext cx="5530172" cy="4371109"/>
          </a:xfrm>
          <a:prstGeom prst="rect">
            <a:avLst/>
          </a:prstGeom>
        </p:spPr>
      </p:pic>
      <p:sp>
        <p:nvSpPr>
          <p:cNvPr id="5" name="Rectangle 4"/>
          <p:cNvSpPr/>
          <p:nvPr/>
        </p:nvSpPr>
        <p:spPr>
          <a:xfrm>
            <a:off x="1437318" y="102177"/>
            <a:ext cx="3304494"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Random Forest</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025" t="64893" r="72452" b="21632"/>
          <a:stretch/>
        </p:blipFill>
        <p:spPr>
          <a:xfrm>
            <a:off x="914399" y="5112326"/>
            <a:ext cx="3726874" cy="1399309"/>
          </a:xfrm>
          <a:prstGeom prst="rect">
            <a:avLst/>
          </a:prstGeom>
        </p:spPr>
      </p:pic>
      <p:sp>
        <p:nvSpPr>
          <p:cNvPr id="7" name="Rectangle 6"/>
          <p:cNvSpPr/>
          <p:nvPr/>
        </p:nvSpPr>
        <p:spPr>
          <a:xfrm>
            <a:off x="6179890" y="178377"/>
            <a:ext cx="5025478" cy="461665"/>
          </a:xfrm>
          <a:prstGeom prst="rect">
            <a:avLst/>
          </a:prstGeom>
        </p:spPr>
        <p:txBody>
          <a:bodyPr wrap="none">
            <a:spAutoFit/>
          </a:bodyPr>
          <a:lstStyle/>
          <a:p>
            <a:pPr algn="ctr"/>
            <a:r>
              <a:rPr lang="en-US" sz="2400" b="1" dirty="0">
                <a:solidFill>
                  <a:srgbClr val="C00000"/>
                </a:solidFill>
                <a:latin typeface="Copperplate Gothic Bold" panose="020E0705020206020404" pitchFamily="34" charset="0"/>
              </a:rPr>
              <a:t>Random Forest  with tuning</a:t>
            </a:r>
          </a:p>
        </p:txBody>
      </p:sp>
      <p:pic>
        <p:nvPicPr>
          <p:cNvPr id="9" name="Picture 8"/>
          <p:cNvPicPr>
            <a:picLocks noChangeAspect="1"/>
          </p:cNvPicPr>
          <p:nvPr/>
        </p:nvPicPr>
        <p:blipFill>
          <a:blip r:embed="rId5"/>
          <a:stretch>
            <a:fillRect/>
          </a:stretch>
        </p:blipFill>
        <p:spPr>
          <a:xfrm>
            <a:off x="5871297" y="640043"/>
            <a:ext cx="5849648" cy="4356464"/>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6887" t="67343" r="72728" b="19672"/>
          <a:stretch/>
        </p:blipFill>
        <p:spPr>
          <a:xfrm>
            <a:off x="7218219" y="5181602"/>
            <a:ext cx="3546764" cy="1399308"/>
          </a:xfrm>
          <a:prstGeom prst="rect">
            <a:avLst/>
          </a:prstGeom>
        </p:spPr>
      </p:pic>
    </p:spTree>
    <p:extLst>
      <p:ext uri="{BB962C8B-B14F-4D97-AF65-F5344CB8AC3E}">
        <p14:creationId xmlns:p14="http://schemas.microsoft.com/office/powerpoint/2010/main" val="1558557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583529" y="311727"/>
            <a:ext cx="3460371" cy="461665"/>
          </a:xfrm>
          <a:prstGeom prst="rect">
            <a:avLst/>
          </a:prstGeom>
        </p:spPr>
        <p:txBody>
          <a:bodyPr wrap="none">
            <a:spAutoFit/>
          </a:bodyPr>
          <a:lstStyle/>
          <a:p>
            <a:pPr algn="ctr"/>
            <a:r>
              <a:rPr lang="en-US" sz="2400" b="1" dirty="0">
                <a:solidFill>
                  <a:srgbClr val="C00000"/>
                </a:solidFill>
                <a:latin typeface="Copperplate Gothic Bold" panose="020E0705020206020404" pitchFamily="34" charset="0"/>
              </a:rPr>
              <a:t>Gradient Boosting</a:t>
            </a:r>
          </a:p>
        </p:txBody>
      </p:sp>
      <p:pic>
        <p:nvPicPr>
          <p:cNvPr id="5" name="Picture 4"/>
          <p:cNvPicPr>
            <a:picLocks noChangeAspect="1"/>
          </p:cNvPicPr>
          <p:nvPr/>
        </p:nvPicPr>
        <p:blipFill>
          <a:blip r:embed="rId3"/>
          <a:stretch>
            <a:fillRect/>
          </a:stretch>
        </p:blipFill>
        <p:spPr>
          <a:xfrm>
            <a:off x="277957" y="773393"/>
            <a:ext cx="5624079" cy="425580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7301" t="46519" r="72865" b="40742"/>
          <a:stretch/>
        </p:blipFill>
        <p:spPr>
          <a:xfrm>
            <a:off x="1094941" y="5181600"/>
            <a:ext cx="4322186" cy="1468582"/>
          </a:xfrm>
          <a:prstGeom prst="rect">
            <a:avLst/>
          </a:prstGeom>
        </p:spPr>
      </p:pic>
      <p:sp>
        <p:nvSpPr>
          <p:cNvPr id="7" name="Rectangle 6"/>
          <p:cNvSpPr/>
          <p:nvPr/>
        </p:nvSpPr>
        <p:spPr>
          <a:xfrm>
            <a:off x="6058190" y="311727"/>
            <a:ext cx="5555816" cy="461665"/>
          </a:xfrm>
          <a:prstGeom prst="rect">
            <a:avLst/>
          </a:prstGeom>
        </p:spPr>
        <p:txBody>
          <a:bodyPr wrap="none">
            <a:spAutoFit/>
          </a:bodyPr>
          <a:lstStyle/>
          <a:p>
            <a:pPr algn="ctr"/>
            <a:r>
              <a:rPr lang="en-US" sz="2400" b="1" dirty="0">
                <a:solidFill>
                  <a:srgbClr val="C00000"/>
                </a:solidFill>
                <a:latin typeface="Copperplate Gothic Bold" panose="020E0705020206020404" pitchFamily="34" charset="0"/>
              </a:rPr>
              <a:t>Gradient Boosting with tuning</a:t>
            </a:r>
          </a:p>
        </p:txBody>
      </p:sp>
      <p:pic>
        <p:nvPicPr>
          <p:cNvPr id="9" name="Picture 8"/>
          <p:cNvPicPr>
            <a:picLocks noChangeAspect="1"/>
          </p:cNvPicPr>
          <p:nvPr/>
        </p:nvPicPr>
        <p:blipFill>
          <a:blip r:embed="rId5"/>
          <a:stretch>
            <a:fillRect/>
          </a:stretch>
        </p:blipFill>
        <p:spPr>
          <a:xfrm>
            <a:off x="6393069" y="779088"/>
            <a:ext cx="5377091" cy="4250112"/>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6750" t="62688" r="72314" b="24817"/>
          <a:stretch/>
        </p:blipFill>
        <p:spPr>
          <a:xfrm>
            <a:off x="7319026" y="5181600"/>
            <a:ext cx="3750756" cy="1468582"/>
          </a:xfrm>
          <a:prstGeom prst="rect">
            <a:avLst/>
          </a:prstGeom>
        </p:spPr>
      </p:pic>
    </p:spTree>
    <p:extLst>
      <p:ext uri="{BB962C8B-B14F-4D97-AF65-F5344CB8AC3E}">
        <p14:creationId xmlns:p14="http://schemas.microsoft.com/office/powerpoint/2010/main" val="3030765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rotWithShape="1">
          <a:blip r:embed="rId3"/>
          <a:srcRect t="4693"/>
          <a:stretch/>
        </p:blipFill>
        <p:spPr>
          <a:xfrm>
            <a:off x="1080655" y="1108363"/>
            <a:ext cx="9878290" cy="5610225"/>
          </a:xfrm>
          <a:prstGeom prst="rect">
            <a:avLst/>
          </a:prstGeom>
        </p:spPr>
      </p:pic>
      <p:sp>
        <p:nvSpPr>
          <p:cNvPr id="5" name="Rectangle 4"/>
          <p:cNvSpPr/>
          <p:nvPr/>
        </p:nvSpPr>
        <p:spPr>
          <a:xfrm>
            <a:off x="1080655" y="387927"/>
            <a:ext cx="9576532" cy="523220"/>
          </a:xfrm>
          <a:prstGeom prst="rect">
            <a:avLst/>
          </a:prstGeom>
        </p:spPr>
        <p:txBody>
          <a:bodyPr wrap="none">
            <a:spAutoFit/>
          </a:bodyPr>
          <a:lstStyle/>
          <a:p>
            <a:pPr algn="ctr"/>
            <a:r>
              <a:rPr lang="en-US" sz="2800" b="1" dirty="0">
                <a:solidFill>
                  <a:srgbClr val="C00000"/>
                </a:solidFill>
                <a:latin typeface="Copperplate Gothic Bold" panose="020E0705020206020404" pitchFamily="34" charset="0"/>
              </a:rPr>
              <a:t>Comparison of R2 values  for different model</a:t>
            </a:r>
          </a:p>
        </p:txBody>
      </p:sp>
    </p:spTree>
    <p:extLst>
      <p:ext uri="{BB962C8B-B14F-4D97-AF65-F5344CB8AC3E}">
        <p14:creationId xmlns:p14="http://schemas.microsoft.com/office/powerpoint/2010/main" val="3917315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4028196" y="311727"/>
            <a:ext cx="3581430" cy="707886"/>
          </a:xfrm>
          <a:prstGeom prst="rect">
            <a:avLst/>
          </a:prstGeom>
        </p:spPr>
        <p:txBody>
          <a:bodyPr wrap="none">
            <a:spAutoFit/>
          </a:bodyPr>
          <a:lstStyle/>
          <a:p>
            <a:pPr algn="ctr"/>
            <a:r>
              <a:rPr lang="en-US" sz="4000" b="1" dirty="0">
                <a:solidFill>
                  <a:srgbClr val="C00000"/>
                </a:solidFill>
                <a:latin typeface="Copperplate Gothic Bold" panose="020E0705020206020404" pitchFamily="34" charset="0"/>
              </a:rPr>
              <a:t>Conclusion</a:t>
            </a:r>
          </a:p>
        </p:txBody>
      </p:sp>
      <p:sp>
        <p:nvSpPr>
          <p:cNvPr id="4" name="Rectangle 3"/>
          <p:cNvSpPr/>
          <p:nvPr/>
        </p:nvSpPr>
        <p:spPr>
          <a:xfrm>
            <a:off x="581893" y="1310562"/>
            <a:ext cx="11087533" cy="4708981"/>
          </a:xfrm>
          <a:prstGeom prst="rect">
            <a:avLst/>
          </a:prstGeom>
        </p:spPr>
        <p:txBody>
          <a:bodyPr wrap="square">
            <a:spAutoFit/>
          </a:bodyPr>
          <a:lstStyle/>
          <a:p>
            <a:pPr>
              <a:lnSpc>
                <a:spcPct val="150000"/>
              </a:lnSpc>
            </a:pPr>
            <a:r>
              <a:rPr lang="en-US" sz="2000" dirty="0">
                <a:solidFill>
                  <a:srgbClr val="002060"/>
                </a:solidFill>
                <a:latin typeface="Arial Rounded MT Bold" panose="020F0704030504030204" pitchFamily="34" charset="0"/>
              </a:rPr>
              <a:t>➢ ‘Hour’ of the day holds the most important feature. </a:t>
            </a:r>
          </a:p>
          <a:p>
            <a:pPr>
              <a:lnSpc>
                <a:spcPct val="150000"/>
              </a:lnSpc>
            </a:pPr>
            <a:r>
              <a:rPr lang="en-US" sz="2000" dirty="0">
                <a:solidFill>
                  <a:srgbClr val="002060"/>
                </a:solidFill>
                <a:latin typeface="Arial Rounded MT Bold" panose="020F0704030504030204" pitchFamily="34" charset="0"/>
              </a:rPr>
              <a:t>➢ Bike rental count is mostly correlated with the time of the day as it is peak at 10 am morning and 8 pm at evening. </a:t>
            </a:r>
          </a:p>
          <a:p>
            <a:pPr>
              <a:lnSpc>
                <a:spcPct val="150000"/>
              </a:lnSpc>
            </a:pPr>
            <a:r>
              <a:rPr lang="en-US" sz="2000" dirty="0">
                <a:solidFill>
                  <a:srgbClr val="002060"/>
                </a:solidFill>
                <a:latin typeface="Arial Rounded MT Bold" panose="020F0704030504030204" pitchFamily="34" charset="0"/>
              </a:rPr>
              <a:t>➢ We observed that bike rental count is high during working days than non working day. </a:t>
            </a:r>
          </a:p>
          <a:p>
            <a:pPr>
              <a:lnSpc>
                <a:spcPct val="150000"/>
              </a:lnSpc>
            </a:pPr>
            <a:r>
              <a:rPr lang="en-US" sz="2000" dirty="0">
                <a:solidFill>
                  <a:srgbClr val="002060"/>
                </a:solidFill>
                <a:latin typeface="Arial Rounded MT Bold" panose="020F0704030504030204" pitchFamily="34" charset="0"/>
              </a:rPr>
              <a:t>➢ We see that people generally prefer to bike at moderate to high temperatures, and when little windy </a:t>
            </a:r>
          </a:p>
          <a:p>
            <a:pPr>
              <a:lnSpc>
                <a:spcPct val="150000"/>
              </a:lnSpc>
            </a:pPr>
            <a:r>
              <a:rPr lang="en-US" sz="2000" dirty="0">
                <a:solidFill>
                  <a:srgbClr val="002060"/>
                </a:solidFill>
                <a:latin typeface="Arial Rounded MT Bold" panose="020F0704030504030204" pitchFamily="34" charset="0"/>
              </a:rPr>
              <a:t>➢ It is observed that highest number bike rentals counts in Autumn &amp; Summer seasons &amp; the lowest in winter season. We observed that the highest number of bike rentals on a clear day and the lowest on a snowy or rainy day. We observed that with increasing humidity, the number of bike rental counts decreases. </a:t>
            </a:r>
            <a:endParaRPr lang="en-IN" sz="2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3763774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3667780" y="2745571"/>
            <a:ext cx="5105821" cy="1107996"/>
          </a:xfrm>
          <a:prstGeom prst="rect">
            <a:avLst/>
          </a:prstGeom>
        </p:spPr>
        <p:txBody>
          <a:bodyPr wrap="none">
            <a:spAutoFit/>
          </a:bodyPr>
          <a:lstStyle/>
          <a:p>
            <a:pPr algn="ctr"/>
            <a:r>
              <a:rPr lang="en-US" sz="6600" b="1" dirty="0">
                <a:solidFill>
                  <a:srgbClr val="C00000"/>
                </a:solidFill>
                <a:latin typeface="Copperplate Gothic Bold" panose="020E0705020206020404" pitchFamily="34" charset="0"/>
              </a:rPr>
              <a:t>Thank You</a:t>
            </a:r>
          </a:p>
        </p:txBody>
      </p:sp>
    </p:spTree>
    <p:extLst>
      <p:ext uri="{BB962C8B-B14F-4D97-AF65-F5344CB8AC3E}">
        <p14:creationId xmlns:p14="http://schemas.microsoft.com/office/powerpoint/2010/main" val="137412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5" name="Rectangle 4"/>
          <p:cNvSpPr/>
          <p:nvPr/>
        </p:nvSpPr>
        <p:spPr>
          <a:xfrm>
            <a:off x="2264377" y="330520"/>
            <a:ext cx="8019568" cy="769441"/>
          </a:xfrm>
          <a:prstGeom prst="rect">
            <a:avLst/>
          </a:prstGeom>
        </p:spPr>
        <p:txBody>
          <a:bodyPr wrap="none">
            <a:spAutoFit/>
          </a:bodyPr>
          <a:lstStyle/>
          <a:p>
            <a:r>
              <a:rPr lang="en-US" sz="4400" b="1" dirty="0">
                <a:solidFill>
                  <a:srgbClr val="C00000"/>
                </a:solidFill>
                <a:latin typeface="Copperplate Gothic Bold" panose="020E0705020206020404" pitchFamily="34" charset="0"/>
              </a:rPr>
              <a:t>Business Understanding</a:t>
            </a:r>
            <a:endParaRPr lang="en-IN" sz="4400" dirty="0">
              <a:latin typeface="Copperplate Gothic Bold" panose="020E0705020206020404" pitchFamily="34" charset="0"/>
            </a:endParaRPr>
          </a:p>
        </p:txBody>
      </p:sp>
      <p:sp>
        <p:nvSpPr>
          <p:cNvPr id="6" name="Rectangle 5"/>
          <p:cNvSpPr/>
          <p:nvPr/>
        </p:nvSpPr>
        <p:spPr>
          <a:xfrm>
            <a:off x="734291" y="1404761"/>
            <a:ext cx="11079740" cy="4199611"/>
          </a:xfrm>
          <a:prstGeom prst="rect">
            <a:avLst/>
          </a:prstGeom>
        </p:spPr>
        <p:txBody>
          <a:bodyPr wrap="square">
            <a:spAutoFit/>
          </a:bodyPr>
          <a:lstStyle/>
          <a:p>
            <a:pPr>
              <a:lnSpc>
                <a:spcPct val="150000"/>
              </a:lnSpc>
            </a:pPr>
            <a:r>
              <a:rPr lang="en-US" sz="2000" b="1" dirty="0"/>
              <a:t>➢ </a:t>
            </a:r>
            <a:r>
              <a:rPr lang="en-US" sz="2000" dirty="0">
                <a:latin typeface="Arial Rounded MT Bold" panose="020F0704030504030204" pitchFamily="34" charset="0"/>
              </a:rPr>
              <a:t>Bike rentals have became a popular service in recent years and it seems people are using it more often. With relatively cheaper rates and ease of pick up and drop at own convenience is what making this business thrive. </a:t>
            </a:r>
          </a:p>
          <a:p>
            <a:pPr>
              <a:lnSpc>
                <a:spcPct val="150000"/>
              </a:lnSpc>
            </a:pPr>
            <a:r>
              <a:rPr lang="en-US" sz="2000" dirty="0">
                <a:latin typeface="Arial Rounded MT Bold" panose="020F0704030504030204" pitchFamily="34" charset="0"/>
              </a:rPr>
              <a:t>➢ Mostly used by people having no personal vehicles and also to avoid congested public transport which that’s why they prefer rental bikes. </a:t>
            </a:r>
          </a:p>
          <a:p>
            <a:pPr>
              <a:lnSpc>
                <a:spcPct val="150000"/>
              </a:lnSpc>
            </a:pPr>
            <a:r>
              <a:rPr lang="en-US" sz="2000" dirty="0">
                <a:latin typeface="Arial Rounded MT Bold" panose="020F0704030504030204" pitchFamily="34" charset="0"/>
              </a:rPr>
              <a:t>➢ Therefore, the business to strive and profit more, it has to be always ready and supply no. of bikes at different locations, to fulfil the demand. </a:t>
            </a:r>
          </a:p>
          <a:p>
            <a:pPr>
              <a:lnSpc>
                <a:spcPct val="150000"/>
              </a:lnSpc>
            </a:pPr>
            <a:r>
              <a:rPr lang="en-US" sz="2000" dirty="0">
                <a:latin typeface="Arial Rounded MT Bold" panose="020F0704030504030204" pitchFamily="34" charset="0"/>
              </a:rPr>
              <a:t>➢ Our project goal is a pre planned set of bike count values that can be a handy solution to meet all demands.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418797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3796145" y="311727"/>
            <a:ext cx="5818910" cy="646331"/>
          </a:xfrm>
          <a:prstGeom prst="rect">
            <a:avLst/>
          </a:prstGeom>
        </p:spPr>
        <p:txBody>
          <a:bodyPr wrap="square">
            <a:spAutoFit/>
          </a:bodyPr>
          <a:lstStyle/>
          <a:p>
            <a:pPr algn="ctr"/>
            <a:r>
              <a:rPr lang="en-US" sz="3600" b="1" dirty="0">
                <a:solidFill>
                  <a:srgbClr val="C00000"/>
                </a:solidFill>
                <a:latin typeface="Copperplate Gothic Bold" panose="020E0705020206020404" pitchFamily="34" charset="0"/>
              </a:rPr>
              <a:t>Data summary</a:t>
            </a:r>
            <a:endParaRPr lang="en-IN" sz="3600" dirty="0">
              <a:latin typeface="Copperplate Gothic Bold" panose="020E0705020206020404" pitchFamily="34"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63" t="25695" r="16254" b="11587"/>
          <a:stretch/>
        </p:blipFill>
        <p:spPr>
          <a:xfrm>
            <a:off x="0" y="1163782"/>
            <a:ext cx="12192000" cy="3394363"/>
          </a:xfrm>
          <a:prstGeom prst="rect">
            <a:avLst/>
          </a:prstGeom>
        </p:spPr>
      </p:pic>
      <p:sp>
        <p:nvSpPr>
          <p:cNvPr id="6" name="Rectangle 5"/>
          <p:cNvSpPr/>
          <p:nvPr/>
        </p:nvSpPr>
        <p:spPr>
          <a:xfrm>
            <a:off x="317952" y="4563814"/>
            <a:ext cx="6586931" cy="400110"/>
          </a:xfrm>
          <a:prstGeom prst="rect">
            <a:avLst/>
          </a:prstGeom>
        </p:spPr>
        <p:txBody>
          <a:bodyPr wrap="none">
            <a:spAutoFit/>
          </a:bodyPr>
          <a:lstStyle/>
          <a:p>
            <a:r>
              <a:rPr lang="en-US" sz="2000" dirty="0">
                <a:latin typeface="Arial Rounded MT Bold" panose="020F0704030504030204" pitchFamily="34" charset="0"/>
              </a:rPr>
              <a:t>➢ This Dataset contains 8760 lines and 14 columns.</a:t>
            </a:r>
            <a:endParaRPr lang="en-IN" sz="2000" dirty="0">
              <a:latin typeface="Arial Rounded MT Bold" panose="020F0704030504030204" pitchFamily="34" charset="0"/>
            </a:endParaRPr>
          </a:p>
        </p:txBody>
      </p:sp>
      <p:sp>
        <p:nvSpPr>
          <p:cNvPr id="7" name="Rectangle 6"/>
          <p:cNvSpPr/>
          <p:nvPr/>
        </p:nvSpPr>
        <p:spPr>
          <a:xfrm>
            <a:off x="317952" y="4866942"/>
            <a:ext cx="11971029" cy="1631216"/>
          </a:xfrm>
          <a:prstGeom prst="rect">
            <a:avLst/>
          </a:prstGeom>
        </p:spPr>
        <p:txBody>
          <a:bodyPr wrap="square">
            <a:spAutoFit/>
          </a:bodyPr>
          <a:lstStyle/>
          <a:p>
            <a:r>
              <a:rPr lang="en-US" sz="2000" dirty="0">
                <a:latin typeface="Arial Rounded MT Bold" panose="020F0704030504030204" pitchFamily="34" charset="0"/>
              </a:rPr>
              <a:t>➢ Three categorical features ‘Seasons’, ‘Holiday’, &amp; ‘Functioning Day’. </a:t>
            </a:r>
          </a:p>
          <a:p>
            <a:r>
              <a:rPr lang="en-US" sz="2000" dirty="0">
                <a:latin typeface="Arial Rounded MT Bold" panose="020F0704030504030204" pitchFamily="34" charset="0"/>
              </a:rPr>
              <a:t>➢ One </a:t>
            </a:r>
            <a:r>
              <a:rPr lang="en-US" sz="2000" dirty="0" err="1">
                <a:latin typeface="Arial Rounded MT Bold" panose="020F0704030504030204" pitchFamily="34" charset="0"/>
              </a:rPr>
              <a:t>Datetime</a:t>
            </a:r>
            <a:r>
              <a:rPr lang="en-US" sz="2000" dirty="0">
                <a:latin typeface="Arial Rounded MT Bold" panose="020F0704030504030204" pitchFamily="34" charset="0"/>
              </a:rPr>
              <a:t> features ‘Date’. </a:t>
            </a:r>
          </a:p>
          <a:p>
            <a:r>
              <a:rPr lang="en-US" sz="2000" dirty="0">
                <a:latin typeface="Arial Rounded MT Bold" panose="020F0704030504030204" pitchFamily="34" charset="0"/>
              </a:rPr>
              <a:t>➢ We have some numerical type variables such as temperature, humidity, wind, visibility, dew point temp, solar radiation, rainfall, snowfall which tells the environment conditions at that particular hour of the day.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49250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3527373" y="311727"/>
            <a:ext cx="5215017" cy="707886"/>
          </a:xfrm>
          <a:prstGeom prst="rect">
            <a:avLst/>
          </a:prstGeom>
        </p:spPr>
        <p:txBody>
          <a:bodyPr wrap="none">
            <a:spAutoFit/>
          </a:bodyPr>
          <a:lstStyle/>
          <a:p>
            <a:pPr algn="ctr"/>
            <a:r>
              <a:rPr lang="en-US" sz="4000" b="1" dirty="0">
                <a:solidFill>
                  <a:srgbClr val="C00000"/>
                </a:solidFill>
                <a:latin typeface="Copperplate Gothic Bold" panose="020E0705020206020404" pitchFamily="34" charset="0"/>
              </a:rPr>
              <a:t>Feature summary</a:t>
            </a:r>
            <a:endParaRPr lang="en-IN" sz="4000" dirty="0">
              <a:latin typeface="Copperplate Gothic Bold" panose="020E0705020206020404" pitchFamily="34" charset="0"/>
            </a:endParaRPr>
          </a:p>
        </p:txBody>
      </p:sp>
      <p:sp>
        <p:nvSpPr>
          <p:cNvPr id="4" name="Rectangle 3"/>
          <p:cNvSpPr/>
          <p:nvPr/>
        </p:nvSpPr>
        <p:spPr>
          <a:xfrm>
            <a:off x="1427017" y="1429711"/>
            <a:ext cx="9684328" cy="4527744"/>
          </a:xfrm>
          <a:prstGeom prst="rect">
            <a:avLst/>
          </a:prstGeom>
        </p:spPr>
        <p:txBody>
          <a:bodyPr wrap="square">
            <a:spAutoFit/>
          </a:bodyPr>
          <a:lstStyle/>
          <a:p>
            <a:r>
              <a:rPr lang="en-IN" sz="2000" dirty="0">
                <a:latin typeface="Arial Rounded MT Bold" panose="020F0704030504030204" pitchFamily="34" charset="0"/>
              </a:rPr>
              <a:t>➢ Date : Year-Month-Day </a:t>
            </a:r>
          </a:p>
          <a:p>
            <a:r>
              <a:rPr lang="en-IN" sz="2000" dirty="0">
                <a:latin typeface="Arial Rounded MT Bold" panose="020F0704030504030204" pitchFamily="34" charset="0"/>
              </a:rPr>
              <a:t>➢ Rented Bike Count - Count of bikes rented at each hour </a:t>
            </a:r>
          </a:p>
          <a:p>
            <a:r>
              <a:rPr lang="en-IN" sz="2000" dirty="0">
                <a:latin typeface="Arial Rounded MT Bold" panose="020F0704030504030204" pitchFamily="34" charset="0"/>
              </a:rPr>
              <a:t>➢ Hour - Hour of the day </a:t>
            </a:r>
          </a:p>
          <a:p>
            <a:r>
              <a:rPr lang="en-IN" sz="2000" dirty="0">
                <a:latin typeface="Arial Rounded MT Bold" panose="020F0704030504030204" pitchFamily="34" charset="0"/>
              </a:rPr>
              <a:t>➢ Temperature - Temperature in Celsius </a:t>
            </a:r>
          </a:p>
          <a:p>
            <a:r>
              <a:rPr lang="en-IN" sz="2000" dirty="0">
                <a:latin typeface="Arial Rounded MT Bold" panose="020F0704030504030204" pitchFamily="34" charset="0"/>
              </a:rPr>
              <a:t>➢ Humidity - % </a:t>
            </a:r>
          </a:p>
          <a:p>
            <a:r>
              <a:rPr lang="en-IN" sz="2000" dirty="0">
                <a:latin typeface="Arial Rounded MT Bold" panose="020F0704030504030204" pitchFamily="34" charset="0"/>
              </a:rPr>
              <a:t>➢ Wind Speed - m/s </a:t>
            </a:r>
          </a:p>
          <a:p>
            <a:r>
              <a:rPr lang="en-IN" sz="2000" dirty="0">
                <a:latin typeface="Arial Rounded MT Bold" panose="020F0704030504030204" pitchFamily="34" charset="0"/>
              </a:rPr>
              <a:t>➢ Visibility - 10m </a:t>
            </a:r>
          </a:p>
          <a:p>
            <a:r>
              <a:rPr lang="en-IN" sz="2000" dirty="0">
                <a:latin typeface="Arial Rounded MT Bold" panose="020F0704030504030204" pitchFamily="34" charset="0"/>
              </a:rPr>
              <a:t>➢ Dew point temperature -Celsius </a:t>
            </a:r>
          </a:p>
          <a:p>
            <a:r>
              <a:rPr lang="en-IN" sz="2000" dirty="0">
                <a:latin typeface="Arial Rounded MT Bold" panose="020F0704030504030204" pitchFamily="34" charset="0"/>
              </a:rPr>
              <a:t>➢ Solar radiation -MJ/m2 </a:t>
            </a:r>
          </a:p>
          <a:p>
            <a:r>
              <a:rPr lang="en-IN" sz="2000" dirty="0">
                <a:latin typeface="Arial Rounded MT Bold" panose="020F0704030504030204" pitchFamily="34" charset="0"/>
              </a:rPr>
              <a:t>➢ Rainfall -mm </a:t>
            </a:r>
          </a:p>
          <a:p>
            <a:r>
              <a:rPr lang="en-IN" sz="2000" dirty="0">
                <a:latin typeface="Arial Rounded MT Bold" panose="020F0704030504030204" pitchFamily="34" charset="0"/>
              </a:rPr>
              <a:t>➢ Snowfall -cm </a:t>
            </a:r>
          </a:p>
          <a:p>
            <a:r>
              <a:rPr lang="en-IN" sz="2000" dirty="0">
                <a:latin typeface="Arial Rounded MT Bold" panose="020F0704030504030204" pitchFamily="34" charset="0"/>
              </a:rPr>
              <a:t>➢ Seasons -Winter, Spring, Summer, Autumn </a:t>
            </a:r>
          </a:p>
          <a:p>
            <a:r>
              <a:rPr lang="en-IN" sz="2000" dirty="0">
                <a:latin typeface="Arial Rounded MT Bold" panose="020F0704030504030204" pitchFamily="34" charset="0"/>
              </a:rPr>
              <a:t>➢ Holiday -Holiday/No Holiday </a:t>
            </a:r>
          </a:p>
          <a:p>
            <a:r>
              <a:rPr lang="en-IN" sz="2000" dirty="0">
                <a:latin typeface="Arial Rounded MT Bold" panose="020F0704030504030204" pitchFamily="34" charset="0"/>
              </a:rPr>
              <a:t>➢ Functioning Day </a:t>
            </a:r>
          </a:p>
        </p:txBody>
      </p:sp>
    </p:spTree>
    <p:extLst>
      <p:ext uri="{BB962C8B-B14F-4D97-AF65-F5344CB8AC3E}">
        <p14:creationId xmlns:p14="http://schemas.microsoft.com/office/powerpoint/2010/main" val="320480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5" name="Rectangle 4"/>
          <p:cNvSpPr/>
          <p:nvPr/>
        </p:nvSpPr>
        <p:spPr>
          <a:xfrm>
            <a:off x="2461769" y="167334"/>
            <a:ext cx="7849841" cy="707886"/>
          </a:xfrm>
          <a:prstGeom prst="rect">
            <a:avLst/>
          </a:prstGeom>
        </p:spPr>
        <p:txBody>
          <a:bodyPr wrap="none">
            <a:spAutoFit/>
          </a:bodyPr>
          <a:lstStyle/>
          <a:p>
            <a:pPr algn="ctr"/>
            <a:r>
              <a:rPr lang="en-US" sz="4000" b="1" dirty="0">
                <a:solidFill>
                  <a:srgbClr val="C00000"/>
                </a:solidFill>
                <a:latin typeface="Copperplate Gothic Bold" panose="020E0705020206020404" pitchFamily="34" charset="0"/>
              </a:rPr>
              <a:t>Insights from  our dataset</a:t>
            </a:r>
            <a:endParaRPr lang="en-IN" sz="4000" dirty="0"/>
          </a:p>
        </p:txBody>
      </p:sp>
      <p:sp>
        <p:nvSpPr>
          <p:cNvPr id="6" name="Rectangle 5"/>
          <p:cNvSpPr/>
          <p:nvPr/>
        </p:nvSpPr>
        <p:spPr>
          <a:xfrm>
            <a:off x="1191490" y="1028159"/>
            <a:ext cx="10224655" cy="5053628"/>
          </a:xfrm>
          <a:prstGeom prst="rect">
            <a:avLst/>
          </a:prstGeom>
        </p:spPr>
        <p:txBody>
          <a:bodyPr wrap="square">
            <a:spAutoFit/>
          </a:bodyPr>
          <a:lstStyle/>
          <a:p>
            <a:pPr>
              <a:lnSpc>
                <a:spcPct val="125000"/>
              </a:lnSpc>
            </a:pPr>
            <a:r>
              <a:rPr lang="en-US" sz="2000" dirty="0">
                <a:solidFill>
                  <a:srgbClr val="002060"/>
                </a:solidFill>
                <a:latin typeface="Arial Rounded MT Bold" panose="020F0704030504030204" pitchFamily="34" charset="0"/>
              </a:rPr>
              <a:t>➢ There are No Missing Values present .</a:t>
            </a:r>
          </a:p>
          <a:p>
            <a:pPr>
              <a:lnSpc>
                <a:spcPct val="125000"/>
              </a:lnSpc>
            </a:pPr>
            <a:r>
              <a:rPr lang="en-US" sz="2000" dirty="0">
                <a:solidFill>
                  <a:srgbClr val="002060"/>
                </a:solidFill>
                <a:latin typeface="Arial Rounded MT Bold" panose="020F0704030504030204" pitchFamily="34" charset="0"/>
              </a:rPr>
              <a:t>➢ There are No Duplicate values present. </a:t>
            </a:r>
          </a:p>
          <a:p>
            <a:pPr>
              <a:lnSpc>
                <a:spcPct val="125000"/>
              </a:lnSpc>
            </a:pPr>
            <a:r>
              <a:rPr lang="en-US" sz="2000" dirty="0">
                <a:solidFill>
                  <a:srgbClr val="002060"/>
                </a:solidFill>
                <a:latin typeface="Arial Rounded MT Bold" panose="020F0704030504030204" pitchFamily="34" charset="0"/>
              </a:rPr>
              <a:t>➢ There are No null values. </a:t>
            </a:r>
          </a:p>
          <a:p>
            <a:pPr>
              <a:lnSpc>
                <a:spcPct val="125000"/>
              </a:lnSpc>
            </a:pPr>
            <a:r>
              <a:rPr lang="en-US" sz="2000" dirty="0">
                <a:solidFill>
                  <a:srgbClr val="002060"/>
                </a:solidFill>
                <a:latin typeface="Arial Rounded MT Bold" panose="020F0704030504030204" pitchFamily="34" charset="0"/>
              </a:rPr>
              <a:t>➢ And finally we have 'rented bike count' variable which we need to predict for new observations .</a:t>
            </a:r>
          </a:p>
          <a:p>
            <a:pPr>
              <a:lnSpc>
                <a:spcPct val="125000"/>
              </a:lnSpc>
            </a:pPr>
            <a:r>
              <a:rPr lang="en-US" sz="2000" dirty="0">
                <a:solidFill>
                  <a:srgbClr val="002060"/>
                </a:solidFill>
                <a:latin typeface="Arial Rounded MT Bold" panose="020F0704030504030204" pitchFamily="34" charset="0"/>
              </a:rPr>
              <a:t>➢ The dataset shows hourly rental data for one year (1 December 2017 to 31 November(2018)(365 days).we consider this as a single year data </a:t>
            </a:r>
          </a:p>
          <a:p>
            <a:pPr>
              <a:lnSpc>
                <a:spcPct val="125000"/>
              </a:lnSpc>
            </a:pPr>
            <a:r>
              <a:rPr lang="en-US" sz="2000" dirty="0">
                <a:solidFill>
                  <a:srgbClr val="002060"/>
                </a:solidFill>
                <a:latin typeface="Arial Rounded MT Bold" panose="020F0704030504030204" pitchFamily="34" charset="0"/>
              </a:rPr>
              <a:t>➢ So we convert the "date" column into 3 different column </a:t>
            </a:r>
            <a:r>
              <a:rPr lang="en-US" sz="2000" dirty="0" err="1">
                <a:solidFill>
                  <a:srgbClr val="002060"/>
                </a:solidFill>
                <a:latin typeface="Arial Rounded MT Bold" panose="020F0704030504030204" pitchFamily="34" charset="0"/>
              </a:rPr>
              <a:t>i.e</a:t>
            </a:r>
            <a:r>
              <a:rPr lang="en-US" sz="2000" dirty="0">
                <a:solidFill>
                  <a:srgbClr val="002060"/>
                </a:solidFill>
                <a:latin typeface="Arial Rounded MT Bold" panose="020F0704030504030204" pitchFamily="34" charset="0"/>
              </a:rPr>
              <a:t> "</a:t>
            </a:r>
            <a:r>
              <a:rPr lang="en-US" sz="2000" dirty="0" err="1">
                <a:solidFill>
                  <a:srgbClr val="002060"/>
                </a:solidFill>
                <a:latin typeface="Arial Rounded MT Bold" panose="020F0704030504030204" pitchFamily="34" charset="0"/>
              </a:rPr>
              <a:t>year","month","day</a:t>
            </a:r>
            <a:r>
              <a:rPr lang="en-US" sz="2000" dirty="0">
                <a:solidFill>
                  <a:srgbClr val="002060"/>
                </a:solidFill>
                <a:latin typeface="Arial Rounded MT Bold" panose="020F0704030504030204" pitchFamily="34" charset="0"/>
              </a:rPr>
              <a:t>". </a:t>
            </a:r>
          </a:p>
          <a:p>
            <a:pPr>
              <a:lnSpc>
                <a:spcPct val="125000"/>
              </a:lnSpc>
            </a:pPr>
            <a:r>
              <a:rPr lang="en-US" sz="2000" dirty="0">
                <a:solidFill>
                  <a:srgbClr val="002060"/>
                </a:solidFill>
                <a:latin typeface="Arial Rounded MT Bold" panose="020F0704030504030204" pitchFamily="34" charset="0"/>
              </a:rPr>
              <a:t>➢ We change the name of some features for our convenience , they are as below '</a:t>
            </a:r>
            <a:r>
              <a:rPr lang="en-US" sz="2000" dirty="0" err="1">
                <a:solidFill>
                  <a:srgbClr val="002060"/>
                </a:solidFill>
                <a:latin typeface="Arial Rounded MT Bold" panose="020F0704030504030204" pitchFamily="34" charset="0"/>
              </a:rPr>
              <a:t>Rented_Bike_Count</a:t>
            </a:r>
            <a:r>
              <a:rPr lang="en-US" sz="2000" dirty="0">
                <a:solidFill>
                  <a:srgbClr val="002060"/>
                </a:solidFill>
                <a:latin typeface="Arial Rounded MT Bold" panose="020F0704030504030204" pitchFamily="34" charset="0"/>
              </a:rPr>
              <a:t>', 'Hour', 'Temperature', 'Humidity', '</a:t>
            </a:r>
            <a:r>
              <a:rPr lang="en-US" sz="2000" dirty="0" err="1">
                <a:solidFill>
                  <a:srgbClr val="002060"/>
                </a:solidFill>
                <a:latin typeface="Arial Rounded MT Bold" panose="020F0704030504030204" pitchFamily="34" charset="0"/>
              </a:rPr>
              <a:t>Wind_speed</a:t>
            </a:r>
            <a:r>
              <a:rPr lang="en-US" sz="2000" dirty="0">
                <a:solidFill>
                  <a:srgbClr val="002060"/>
                </a:solidFill>
                <a:latin typeface="Arial Rounded MT Bold" panose="020F0704030504030204" pitchFamily="34" charset="0"/>
              </a:rPr>
              <a:t>', 'Visibility', ‘</a:t>
            </a:r>
            <a:r>
              <a:rPr lang="en-US" sz="2000" dirty="0" err="1">
                <a:solidFill>
                  <a:srgbClr val="002060"/>
                </a:solidFill>
                <a:latin typeface="Arial Rounded MT Bold" panose="020F0704030504030204" pitchFamily="34" charset="0"/>
              </a:rPr>
              <a:t>Dew_point_temperature</a:t>
            </a:r>
            <a:r>
              <a:rPr lang="en-US" sz="2000" dirty="0">
                <a:solidFill>
                  <a:srgbClr val="002060"/>
                </a:solidFill>
                <a:latin typeface="Arial Rounded MT Bold" panose="020F0704030504030204" pitchFamily="34" charset="0"/>
              </a:rPr>
              <a:t>', '</a:t>
            </a:r>
            <a:r>
              <a:rPr lang="en-US" sz="2000" dirty="0" err="1">
                <a:solidFill>
                  <a:srgbClr val="002060"/>
                </a:solidFill>
                <a:latin typeface="Arial Rounded MT Bold" panose="020F0704030504030204" pitchFamily="34" charset="0"/>
              </a:rPr>
              <a:t>Solar_Radiation</a:t>
            </a:r>
            <a:r>
              <a:rPr lang="en-US" sz="2000" dirty="0">
                <a:solidFill>
                  <a:srgbClr val="002060"/>
                </a:solidFill>
                <a:latin typeface="Arial Rounded MT Bold" panose="020F0704030504030204" pitchFamily="34" charset="0"/>
              </a:rPr>
              <a:t>', 'Rainfall', 'Snowfall', 'Seasons', 'Holiday', '</a:t>
            </a:r>
            <a:r>
              <a:rPr lang="en-US" sz="2000" dirty="0" err="1">
                <a:solidFill>
                  <a:srgbClr val="002060"/>
                </a:solidFill>
                <a:latin typeface="Arial Rounded MT Bold" panose="020F0704030504030204" pitchFamily="34" charset="0"/>
              </a:rPr>
              <a:t>Functioning_Day</a:t>
            </a:r>
            <a:r>
              <a:rPr lang="en-US" sz="2000" dirty="0">
                <a:solidFill>
                  <a:srgbClr val="002060"/>
                </a:solidFill>
                <a:latin typeface="Arial Rounded MT Bold" panose="020F0704030504030204" pitchFamily="34" charset="0"/>
              </a:rPr>
              <a:t>', 'month','</a:t>
            </a:r>
            <a:r>
              <a:rPr lang="en-US" sz="2000" dirty="0" err="1">
                <a:solidFill>
                  <a:srgbClr val="002060"/>
                </a:solidFill>
                <a:latin typeface="Arial Rounded MT Bold" panose="020F0704030504030204" pitchFamily="34" charset="0"/>
              </a:rPr>
              <a:t>weekdays_weekend</a:t>
            </a:r>
            <a:r>
              <a:rPr lang="en-US" sz="2000" dirty="0">
                <a:solidFill>
                  <a:srgbClr val="002060"/>
                </a:solidFill>
                <a:latin typeface="Arial Rounded MT Bold" panose="020F0704030504030204" pitchFamily="34" charset="0"/>
              </a:rPr>
              <a:t>' </a:t>
            </a:r>
            <a:endParaRPr lang="en-IN" sz="2000" dirty="0">
              <a:solidFill>
                <a:srgbClr val="002060"/>
              </a:solidFill>
              <a:latin typeface="Arial Rounded MT Bold" panose="020F0704030504030204" pitchFamily="34" charset="0"/>
            </a:endParaRPr>
          </a:p>
        </p:txBody>
      </p:sp>
    </p:spTree>
    <p:extLst>
      <p:ext uri="{BB962C8B-B14F-4D97-AF65-F5344CB8AC3E}">
        <p14:creationId xmlns:p14="http://schemas.microsoft.com/office/powerpoint/2010/main" val="171041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sp>
        <p:nvSpPr>
          <p:cNvPr id="3" name="Rectangle 2"/>
          <p:cNvSpPr/>
          <p:nvPr/>
        </p:nvSpPr>
        <p:spPr>
          <a:xfrm>
            <a:off x="1985880" y="311727"/>
            <a:ext cx="7915437" cy="584775"/>
          </a:xfrm>
          <a:prstGeom prst="rect">
            <a:avLst/>
          </a:prstGeom>
        </p:spPr>
        <p:txBody>
          <a:bodyPr wrap="none">
            <a:spAutoFit/>
          </a:bodyPr>
          <a:lstStyle/>
          <a:p>
            <a:pPr algn="ctr"/>
            <a:r>
              <a:rPr lang="en-US" sz="3200" b="1" dirty="0">
                <a:solidFill>
                  <a:srgbClr val="C00000"/>
                </a:solidFill>
                <a:latin typeface="Copperplate Gothic Bold" panose="020E0705020206020404" pitchFamily="34" charset="0"/>
              </a:rPr>
              <a:t>Analysis of Month vs Rented bike</a:t>
            </a:r>
            <a:endParaRPr lang="en-IN" sz="3200" dirty="0"/>
          </a:p>
        </p:txBody>
      </p:sp>
      <p:pic>
        <p:nvPicPr>
          <p:cNvPr id="6" name="Picture 5"/>
          <p:cNvPicPr>
            <a:picLocks noChangeAspect="1"/>
          </p:cNvPicPr>
          <p:nvPr/>
        </p:nvPicPr>
        <p:blipFill>
          <a:blip r:embed="rId3"/>
          <a:stretch>
            <a:fillRect/>
          </a:stretch>
        </p:blipFill>
        <p:spPr>
          <a:xfrm>
            <a:off x="762000" y="896502"/>
            <a:ext cx="10852006" cy="5573650"/>
          </a:xfrm>
          <a:prstGeom prst="rect">
            <a:avLst/>
          </a:prstGeom>
        </p:spPr>
      </p:pic>
    </p:spTree>
    <p:extLst>
      <p:ext uri="{BB962C8B-B14F-4D97-AF65-F5344CB8AC3E}">
        <p14:creationId xmlns:p14="http://schemas.microsoft.com/office/powerpoint/2010/main" val="409021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216477" y="1394977"/>
            <a:ext cx="5799338" cy="4590185"/>
          </a:xfrm>
          <a:prstGeom prst="rect">
            <a:avLst/>
          </a:prstGeom>
        </p:spPr>
      </p:pic>
      <p:pic>
        <p:nvPicPr>
          <p:cNvPr id="6" name="Picture 5"/>
          <p:cNvPicPr>
            <a:picLocks noChangeAspect="1"/>
          </p:cNvPicPr>
          <p:nvPr/>
        </p:nvPicPr>
        <p:blipFill>
          <a:blip r:embed="rId4"/>
          <a:stretch>
            <a:fillRect/>
          </a:stretch>
        </p:blipFill>
        <p:spPr>
          <a:xfrm>
            <a:off x="6206836" y="1280244"/>
            <a:ext cx="5583382" cy="4819650"/>
          </a:xfrm>
          <a:prstGeom prst="rect">
            <a:avLst/>
          </a:prstGeom>
        </p:spPr>
      </p:pic>
      <p:sp>
        <p:nvSpPr>
          <p:cNvPr id="7" name="Rectangle 6"/>
          <p:cNvSpPr/>
          <p:nvPr/>
        </p:nvSpPr>
        <p:spPr>
          <a:xfrm>
            <a:off x="2969785" y="303738"/>
            <a:ext cx="5615127" cy="861774"/>
          </a:xfrm>
          <a:prstGeom prst="rect">
            <a:avLst/>
          </a:prstGeom>
        </p:spPr>
        <p:txBody>
          <a:bodyPr wrap="none">
            <a:spAutoFit/>
          </a:bodyPr>
          <a:lstStyle/>
          <a:p>
            <a:pPr algn="ctr"/>
            <a:r>
              <a:rPr lang="en-US" sz="3200" b="1" dirty="0">
                <a:solidFill>
                  <a:srgbClr val="C00000"/>
                </a:solidFill>
                <a:latin typeface="Copperplate Gothic Bold" panose="020E0705020206020404" pitchFamily="34" charset="0"/>
              </a:rPr>
              <a:t>Analysis of rented bike</a:t>
            </a:r>
          </a:p>
          <a:p>
            <a:pPr algn="ctr"/>
            <a:r>
              <a:rPr lang="en-US" b="1" dirty="0">
                <a:solidFill>
                  <a:srgbClr val="C00000"/>
                </a:solidFill>
              </a:rPr>
              <a:t>(Weekend vs weekdays)</a:t>
            </a:r>
            <a:endParaRPr lang="en-IN" b="1" dirty="0">
              <a:solidFill>
                <a:srgbClr val="C00000"/>
              </a:solidFill>
            </a:endParaRPr>
          </a:p>
        </p:txBody>
      </p:sp>
    </p:spTree>
    <p:extLst>
      <p:ext uri="{BB962C8B-B14F-4D97-AF65-F5344CB8AC3E}">
        <p14:creationId xmlns:p14="http://schemas.microsoft.com/office/powerpoint/2010/main" val="351834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14006" y="102177"/>
            <a:ext cx="352425" cy="419100"/>
          </a:xfrm>
          <a:prstGeom prst="rect">
            <a:avLst/>
          </a:prstGeom>
        </p:spPr>
      </p:pic>
      <p:pic>
        <p:nvPicPr>
          <p:cNvPr id="4" name="Picture 3"/>
          <p:cNvPicPr>
            <a:picLocks noChangeAspect="1"/>
          </p:cNvPicPr>
          <p:nvPr/>
        </p:nvPicPr>
        <p:blipFill>
          <a:blip r:embed="rId3"/>
          <a:stretch>
            <a:fillRect/>
          </a:stretch>
        </p:blipFill>
        <p:spPr>
          <a:xfrm>
            <a:off x="412606" y="1288473"/>
            <a:ext cx="11201400" cy="4724400"/>
          </a:xfrm>
          <a:prstGeom prst="rect">
            <a:avLst/>
          </a:prstGeom>
        </p:spPr>
      </p:pic>
      <p:sp>
        <p:nvSpPr>
          <p:cNvPr id="5" name="Rectangle 4"/>
          <p:cNvSpPr/>
          <p:nvPr/>
        </p:nvSpPr>
        <p:spPr>
          <a:xfrm>
            <a:off x="2826328" y="311727"/>
            <a:ext cx="6096000" cy="800219"/>
          </a:xfrm>
          <a:prstGeom prst="rect">
            <a:avLst/>
          </a:prstGeom>
        </p:spPr>
        <p:txBody>
          <a:bodyPr>
            <a:spAutoFit/>
          </a:bodyPr>
          <a:lstStyle/>
          <a:p>
            <a:pPr algn="ctr"/>
            <a:r>
              <a:rPr lang="en-US" sz="2800" b="1" dirty="0">
                <a:solidFill>
                  <a:srgbClr val="C00000"/>
                </a:solidFill>
                <a:latin typeface="Copperplate Gothic Bold" panose="020E0705020206020404" pitchFamily="34" charset="0"/>
              </a:rPr>
              <a:t>Analysis of rented bike</a:t>
            </a:r>
          </a:p>
          <a:p>
            <a:pPr algn="ctr"/>
            <a:r>
              <a:rPr lang="en-US" b="1" dirty="0">
                <a:solidFill>
                  <a:srgbClr val="C00000"/>
                </a:solidFill>
              </a:rPr>
              <a:t>(HOUR)</a:t>
            </a:r>
            <a:endParaRPr lang="en-IN" b="1" dirty="0">
              <a:solidFill>
                <a:srgbClr val="C00000"/>
              </a:solidFill>
            </a:endParaRPr>
          </a:p>
        </p:txBody>
      </p:sp>
    </p:spTree>
    <p:extLst>
      <p:ext uri="{BB962C8B-B14F-4D97-AF65-F5344CB8AC3E}">
        <p14:creationId xmlns:p14="http://schemas.microsoft.com/office/powerpoint/2010/main" val="1956750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759</Words>
  <Application>Microsoft Office PowerPoint</Application>
  <PresentationFormat>Widescreen</PresentationFormat>
  <Paragraphs>92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Rounded MT Bold</vt:lpstr>
      <vt:lpstr>Calibri</vt:lpstr>
      <vt:lpstr>Calibri Light</vt:lpstr>
      <vt:lpstr>Copperplate Gothic Bold</vt:lpstr>
      <vt:lpstr>Office Theme</vt:lpstr>
      <vt:lpstr>Capstone Project-2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dc:title>
  <dc:creator>BIKESH</dc:creator>
  <cp:lastModifiedBy>Gaurav</cp:lastModifiedBy>
  <cp:revision>22</cp:revision>
  <dcterms:created xsi:type="dcterms:W3CDTF">2022-07-17T07:11:28Z</dcterms:created>
  <dcterms:modified xsi:type="dcterms:W3CDTF">2022-07-18T13:16:50Z</dcterms:modified>
</cp:coreProperties>
</file>