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1" r:id="rId3"/>
    <p:sldId id="282" r:id="rId4"/>
    <p:sldId id="283" r:id="rId5"/>
    <p:sldId id="289" r:id="rId6"/>
    <p:sldId id="284" r:id="rId7"/>
    <p:sldId id="256" r:id="rId8"/>
    <p:sldId id="258" r:id="rId9"/>
    <p:sldId id="259" r:id="rId10"/>
    <p:sldId id="260" r:id="rId11"/>
    <p:sldId id="261" r:id="rId12"/>
    <p:sldId id="262" r:id="rId13"/>
    <p:sldId id="287" r:id="rId14"/>
    <p:sldId id="263" r:id="rId15"/>
    <p:sldId id="264" r:id="rId16"/>
    <p:sldId id="265" r:id="rId17"/>
    <p:sldId id="266" r:id="rId18"/>
    <p:sldId id="267" r:id="rId19"/>
    <p:sldId id="268" r:id="rId20"/>
    <p:sldId id="285" r:id="rId21"/>
    <p:sldId id="286" r:id="rId22"/>
    <p:sldId id="276" r:id="rId23"/>
    <p:sldId id="269" r:id="rId24"/>
    <p:sldId id="270" r:id="rId25"/>
    <p:sldId id="271" r:id="rId26"/>
    <p:sldId id="273" r:id="rId27"/>
    <p:sldId id="272" r:id="rId28"/>
    <p:sldId id="274" r:id="rId29"/>
    <p:sldId id="275"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yush Kumar Rath" initials="PKR" lastIdx="1" clrIdx="0">
    <p:extLst>
      <p:ext uri="{19B8F6BF-5375-455C-9EA6-DF929625EA0E}">
        <p15:presenceInfo xmlns:p15="http://schemas.microsoft.com/office/powerpoint/2012/main" userId="3159146c7e908e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89F8-BD61-4CD5-8610-916848BB3CC1}" v="2305" dt="2022-05-22T19:58:45.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FED86-FF06-4505-B2DD-5F624614A69C}" type="datetimeFigureOut">
              <a:rPr lang="en-IN" smtClean="0"/>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D707A-1C87-46ED-BDA6-BD10C7567FF2}" type="slidenum">
              <a:rPr lang="en-IN" smtClean="0"/>
              <a:t>‹#›</a:t>
            </a:fld>
            <a:endParaRPr lang="en-IN"/>
          </a:p>
        </p:txBody>
      </p:sp>
    </p:spTree>
    <p:extLst>
      <p:ext uri="{BB962C8B-B14F-4D97-AF65-F5344CB8AC3E}">
        <p14:creationId xmlns:p14="http://schemas.microsoft.com/office/powerpoint/2010/main" val="428046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E3A8D23-74FD-1327-D259-76C695B5C358}"/>
              </a:ext>
            </a:extLst>
          </p:cNvPr>
          <p:cNvSpPr>
            <a:spLocks noGrp="1"/>
          </p:cNvSpPr>
          <p:nvPr>
            <p:ph type="ctrTitle"/>
          </p:nvPr>
        </p:nvSpPr>
        <p:spPr>
          <a:xfrm>
            <a:off x="1150189" y="403495"/>
            <a:ext cx="9762226" cy="2330089"/>
          </a:xfrm>
        </p:spPr>
        <p:txBody>
          <a:bodyPr>
            <a:normAutofit fontScale="90000"/>
          </a:bodyPr>
          <a:lstStyle/>
          <a:p>
            <a:r>
              <a:rPr lang="en-US" sz="3600" b="1" dirty="0">
                <a:solidFill>
                  <a:schemeClr val="tx2"/>
                </a:solidFill>
                <a:latin typeface="Bell MT" panose="02020503060305020303" pitchFamily="18" charset="0"/>
                <a:cs typeface="Calibri Light"/>
              </a:rPr>
              <a:t>CAPSTONE PROJECT</a:t>
            </a:r>
            <a:r>
              <a:rPr lang="en-US" sz="3600" b="1" dirty="0">
                <a:solidFill>
                  <a:srgbClr val="C00000"/>
                </a:solidFill>
                <a:latin typeface="Bell MT" panose="02020503060305020303" pitchFamily="18" charset="0"/>
                <a:cs typeface="Calibri Light"/>
              </a:rPr>
              <a:t> </a:t>
            </a:r>
            <a:r>
              <a:rPr lang="en-US" sz="2000" dirty="0">
                <a:latin typeface="Bell MT" panose="02020503060305020303" pitchFamily="18" charset="0"/>
                <a:cs typeface="Calibri Light"/>
              </a:rPr>
              <a:t>OF</a:t>
            </a:r>
            <a:br>
              <a:rPr lang="en-US" sz="2000" dirty="0">
                <a:cs typeface="Calibri Light"/>
              </a:rPr>
            </a:br>
            <a:r>
              <a:rPr lang="en-US" sz="3600" b="1" dirty="0">
                <a:latin typeface="Bell MT" panose="02020503060305020303" pitchFamily="18" charset="0"/>
                <a:cs typeface="Calibri Light"/>
              </a:rPr>
              <a:t>EDA ON</a:t>
            </a:r>
            <a:br>
              <a:rPr lang="en-US" dirty="0">
                <a:cs typeface="Calibri Light"/>
              </a:rPr>
            </a:br>
            <a:r>
              <a:rPr lang="en-US" b="1" u="sng" dirty="0">
                <a:solidFill>
                  <a:srgbClr val="C00000"/>
                </a:solidFill>
                <a:latin typeface="Algerian" panose="04020705040A02060702" pitchFamily="82" charset="0"/>
                <a:cs typeface="Calibri Light"/>
              </a:rPr>
              <a:t>TELECOM CHURN ANALYSIS</a:t>
            </a:r>
            <a:endParaRPr lang="en-US" b="1" u="sng"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36BCBD15-E5F5-C768-3D25-1A9966BC6FEA}"/>
              </a:ext>
            </a:extLst>
          </p:cNvPr>
          <p:cNvSpPr>
            <a:spLocks noGrp="1"/>
          </p:cNvSpPr>
          <p:nvPr>
            <p:ph type="subTitle" idx="1"/>
          </p:nvPr>
        </p:nvSpPr>
        <p:spPr>
          <a:xfrm>
            <a:off x="1524000" y="3256982"/>
            <a:ext cx="9144000" cy="2777194"/>
          </a:xfrm>
        </p:spPr>
        <p:txBody>
          <a:bodyPr vert="horz" lIns="91440" tIns="45720" rIns="91440" bIns="45720" rtlCol="0" anchor="t">
            <a:normAutofit/>
          </a:bodyPr>
          <a:lstStyle/>
          <a:p>
            <a:r>
              <a:rPr lang="en-US" sz="2800" b="1" u="sng" dirty="0">
                <a:solidFill>
                  <a:schemeClr val="tx2"/>
                </a:solidFill>
                <a:latin typeface="Bell MT" panose="02020503060305020303" pitchFamily="18" charset="0"/>
                <a:cs typeface="Calibri"/>
              </a:rPr>
              <a:t>TEAM MEMBERS</a:t>
            </a:r>
          </a:p>
          <a:p>
            <a:r>
              <a:rPr lang="en-US" sz="4000" b="1" dirty="0">
                <a:solidFill>
                  <a:srgbClr val="C00000"/>
                </a:solidFill>
                <a:latin typeface="Algerian" panose="04020705040A02060702" pitchFamily="82" charset="0"/>
                <a:cs typeface="Calibri"/>
              </a:rPr>
              <a:t>PRATYUSH KUMAR RATH</a:t>
            </a:r>
          </a:p>
          <a:p>
            <a:r>
              <a:rPr lang="en-US" sz="4000" b="1" dirty="0">
                <a:solidFill>
                  <a:srgbClr val="C00000"/>
                </a:solidFill>
                <a:latin typeface="Algerian" panose="04020705040A02060702" pitchFamily="82" charset="0"/>
                <a:cs typeface="Calibri"/>
              </a:rPr>
              <a:t>BIKESH KUMAR MAHARANA</a:t>
            </a:r>
          </a:p>
          <a:p>
            <a:r>
              <a:rPr lang="en-US" sz="4000" b="1" dirty="0">
                <a:solidFill>
                  <a:srgbClr val="C00000"/>
                </a:solidFill>
                <a:latin typeface="Algerian" panose="04020705040A02060702" pitchFamily="82" charset="0"/>
                <a:cs typeface="Calibri"/>
              </a:rPr>
              <a:t>GAURAV SINGH</a:t>
            </a:r>
            <a:endParaRPr lang="en-US" sz="4000" b="1" dirty="0">
              <a:solidFill>
                <a:srgbClr val="C00000"/>
              </a:solidFill>
              <a:latin typeface="Algerian" panose="04020705040A02060702" pitchFamily="82" charset="0"/>
              <a:ea typeface="Calibri"/>
              <a:cs typeface="Calibri"/>
            </a:endParaRPr>
          </a:p>
        </p:txBody>
      </p:sp>
    </p:spTree>
    <p:extLst>
      <p:ext uri="{BB962C8B-B14F-4D97-AF65-F5344CB8AC3E}">
        <p14:creationId xmlns:p14="http://schemas.microsoft.com/office/powerpoint/2010/main" val="257842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32B45A56-2C4F-C016-48F0-DA954CC3C5C3}"/>
              </a:ext>
            </a:extLst>
          </p:cNvPr>
          <p:cNvPicPr>
            <a:picLocks noChangeAspect="1"/>
          </p:cNvPicPr>
          <p:nvPr/>
        </p:nvPicPr>
        <p:blipFill>
          <a:blip r:embed="rId3"/>
          <a:stretch>
            <a:fillRect/>
          </a:stretch>
        </p:blipFill>
        <p:spPr>
          <a:xfrm>
            <a:off x="5112589" y="1173575"/>
            <a:ext cx="6280029" cy="4942170"/>
          </a:xfrm>
          <a:prstGeom prst="rect">
            <a:avLst/>
          </a:prstGeom>
        </p:spPr>
      </p:pic>
      <p:sp>
        <p:nvSpPr>
          <p:cNvPr id="2" name="TextBox 1">
            <a:extLst>
              <a:ext uri="{FF2B5EF4-FFF2-40B4-BE49-F238E27FC236}">
                <a16:creationId xmlns:a16="http://schemas.microsoft.com/office/drawing/2014/main" id="{FB79E997-2BB9-A148-D6C0-65F288223AFE}"/>
              </a:ext>
            </a:extLst>
          </p:cNvPr>
          <p:cNvSpPr txBox="1"/>
          <p:nvPr/>
        </p:nvSpPr>
        <p:spPr>
          <a:xfrm>
            <a:off x="454325" y="1547004"/>
            <a:ext cx="413780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This plot shows the total revenue percentages of calls for the company.</a:t>
            </a:r>
          </a:p>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From this chart we conclude that Total day charge is the highest and Total international charge is the lowest.</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528C946C-30E1-35E0-054E-C7925457B407}"/>
              </a:ext>
            </a:extLst>
          </p:cNvPr>
          <p:cNvSpPr txBox="1"/>
          <p:nvPr/>
        </p:nvSpPr>
        <p:spPr>
          <a:xfrm>
            <a:off x="278296" y="207327"/>
            <a:ext cx="1167782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35966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681F473C-912A-8E4D-0A37-C77824856585}"/>
              </a:ext>
            </a:extLst>
          </p:cNvPr>
          <p:cNvPicPr>
            <a:picLocks noChangeAspect="1"/>
          </p:cNvPicPr>
          <p:nvPr/>
        </p:nvPicPr>
        <p:blipFill>
          <a:blip r:embed="rId3"/>
          <a:stretch>
            <a:fillRect/>
          </a:stretch>
        </p:blipFill>
        <p:spPr>
          <a:xfrm>
            <a:off x="152400" y="790435"/>
            <a:ext cx="5877464" cy="3005507"/>
          </a:xfrm>
          <a:prstGeom prst="rect">
            <a:avLst/>
          </a:prstGeom>
        </p:spPr>
      </p:pic>
      <p:pic>
        <p:nvPicPr>
          <p:cNvPr id="5" name="Picture 5">
            <a:extLst>
              <a:ext uri="{FF2B5EF4-FFF2-40B4-BE49-F238E27FC236}">
                <a16:creationId xmlns:a16="http://schemas.microsoft.com/office/drawing/2014/main" id="{3612AB45-2F47-51CA-92B4-BAE74CA637E8}"/>
              </a:ext>
            </a:extLst>
          </p:cNvPr>
          <p:cNvPicPr>
            <a:picLocks noChangeAspect="1"/>
          </p:cNvPicPr>
          <p:nvPr/>
        </p:nvPicPr>
        <p:blipFill>
          <a:blip r:embed="rId4"/>
          <a:stretch>
            <a:fillRect/>
          </a:stretch>
        </p:blipFill>
        <p:spPr>
          <a:xfrm>
            <a:off x="5946476" y="3514884"/>
            <a:ext cx="6121878" cy="3336307"/>
          </a:xfrm>
          <a:prstGeom prst="rect">
            <a:avLst/>
          </a:prstGeom>
        </p:spPr>
      </p:pic>
      <p:sp>
        <p:nvSpPr>
          <p:cNvPr id="2" name="TextBox 1">
            <a:extLst>
              <a:ext uri="{FF2B5EF4-FFF2-40B4-BE49-F238E27FC236}">
                <a16:creationId xmlns:a16="http://schemas.microsoft.com/office/drawing/2014/main" id="{16FAB77B-18EC-EDB2-699A-28623A7FBFCD}"/>
              </a:ext>
            </a:extLst>
          </p:cNvPr>
          <p:cNvSpPr txBox="1"/>
          <p:nvPr/>
        </p:nvSpPr>
        <p:spPr>
          <a:xfrm>
            <a:off x="943155" y="4264325"/>
            <a:ext cx="41665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But Day charge , eve charge and night charge per minute for different states are different</a:t>
            </a:r>
            <a:r>
              <a:rPr lang="en-US" sz="2400" b="1" dirty="0">
                <a:solidFill>
                  <a:schemeClr val="tx2"/>
                </a:solidFill>
                <a:latin typeface="Calibri"/>
                <a:ea typeface="Roboto"/>
                <a:cs typeface="Calibri"/>
              </a:rPr>
              <a:t>.</a:t>
            </a:r>
            <a:endParaRPr lang="en-US" b="1" dirty="0">
              <a:solidFill>
                <a:schemeClr val="tx2"/>
              </a:solidFill>
              <a:latin typeface="Calibri"/>
              <a:cs typeface="Calibri"/>
            </a:endParaRPr>
          </a:p>
        </p:txBody>
      </p:sp>
      <p:sp>
        <p:nvSpPr>
          <p:cNvPr id="3" name="TextBox 2">
            <a:extLst>
              <a:ext uri="{FF2B5EF4-FFF2-40B4-BE49-F238E27FC236}">
                <a16:creationId xmlns:a16="http://schemas.microsoft.com/office/drawing/2014/main" id="{9BA633D0-60F7-27FB-36FB-6AF18EBDBEA5}"/>
              </a:ext>
            </a:extLst>
          </p:cNvPr>
          <p:cNvSpPr txBox="1"/>
          <p:nvPr/>
        </p:nvSpPr>
        <p:spPr>
          <a:xfrm>
            <a:off x="6952890" y="1431985"/>
            <a:ext cx="37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sz="2400" b="1" dirty="0">
                <a:solidFill>
                  <a:schemeClr val="tx2"/>
                </a:solidFill>
                <a:latin typeface="Bodoni MT" panose="02070603080606020203" pitchFamily="18" charset="0"/>
                <a:ea typeface="Roboto"/>
                <a:cs typeface="Calibri"/>
              </a:rPr>
              <a:t>Intl charge per minute for each customer is constant.</a:t>
            </a:r>
            <a:endParaRPr lang="en-US" sz="24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42E30825-2CCD-4CA4-5E93-DBC7A77CC939}"/>
              </a:ext>
            </a:extLst>
          </p:cNvPr>
          <p:cNvSpPr txBox="1"/>
          <p:nvPr/>
        </p:nvSpPr>
        <p:spPr>
          <a:xfrm>
            <a:off x="304800" y="228690"/>
            <a:ext cx="1165132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7214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5" name="Picture 5">
            <a:extLst>
              <a:ext uri="{FF2B5EF4-FFF2-40B4-BE49-F238E27FC236}">
                <a16:creationId xmlns:a16="http://schemas.microsoft.com/office/drawing/2014/main" id="{45180383-D961-DE8E-1022-E2E7E2D0E378}"/>
              </a:ext>
            </a:extLst>
          </p:cNvPr>
          <p:cNvPicPr>
            <a:picLocks noChangeAspect="1"/>
          </p:cNvPicPr>
          <p:nvPr/>
        </p:nvPicPr>
        <p:blipFill>
          <a:blip r:embed="rId3"/>
          <a:stretch>
            <a:fillRect/>
          </a:stretch>
        </p:blipFill>
        <p:spPr>
          <a:xfrm>
            <a:off x="439948" y="2578812"/>
            <a:ext cx="4727274" cy="3943244"/>
          </a:xfrm>
          <a:prstGeom prst="rect">
            <a:avLst/>
          </a:prstGeom>
        </p:spPr>
      </p:pic>
      <p:pic>
        <p:nvPicPr>
          <p:cNvPr id="8" name="Picture 8">
            <a:extLst>
              <a:ext uri="{FF2B5EF4-FFF2-40B4-BE49-F238E27FC236}">
                <a16:creationId xmlns:a16="http://schemas.microsoft.com/office/drawing/2014/main" id="{811DDD9A-F3C8-52EB-D894-99E6057530CA}"/>
              </a:ext>
            </a:extLst>
          </p:cNvPr>
          <p:cNvPicPr>
            <a:picLocks noChangeAspect="1"/>
          </p:cNvPicPr>
          <p:nvPr/>
        </p:nvPicPr>
        <p:blipFill rotWithShape="1">
          <a:blip r:embed="rId4"/>
          <a:srcRect l="44503" t="22222" r="10471" b="22222"/>
          <a:stretch/>
        </p:blipFill>
        <p:spPr>
          <a:xfrm>
            <a:off x="5155721" y="1378268"/>
            <a:ext cx="6827949" cy="5170039"/>
          </a:xfrm>
          <a:prstGeom prst="rect">
            <a:avLst/>
          </a:prstGeom>
        </p:spPr>
      </p:pic>
      <p:sp>
        <p:nvSpPr>
          <p:cNvPr id="2" name="TextBox 1">
            <a:extLst>
              <a:ext uri="{FF2B5EF4-FFF2-40B4-BE49-F238E27FC236}">
                <a16:creationId xmlns:a16="http://schemas.microsoft.com/office/drawing/2014/main" id="{83F72021-0648-15C5-ACC5-791980C2F792}"/>
              </a:ext>
            </a:extLst>
          </p:cNvPr>
          <p:cNvSpPr txBox="1"/>
          <p:nvPr/>
        </p:nvSpPr>
        <p:spPr>
          <a:xfrm>
            <a:off x="310551" y="799382"/>
            <a:ext cx="116859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Here we come to know that out of 3333 peoples 483 people have churned from the service whereas 2850 people still continuing.</a:t>
            </a:r>
            <a:endParaRPr lang="en-US" sz="2400" b="1"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We get to know that 14.5 percent of customers got churned and 85.5 percent of customers get remain with the company.</a:t>
            </a:r>
            <a:endParaRPr lang="en-US" sz="2400" b="1" dirty="0">
              <a:solidFill>
                <a:schemeClr val="tx2"/>
              </a:solidFill>
              <a:latin typeface="Bodoni MT" panose="02070603080606020203" pitchFamily="18" charset="0"/>
              <a:ea typeface="Roboto"/>
              <a:cs typeface="Calibri"/>
            </a:endParaRPr>
          </a:p>
        </p:txBody>
      </p:sp>
      <p:sp>
        <p:nvSpPr>
          <p:cNvPr id="3" name="TextBox 2">
            <a:extLst>
              <a:ext uri="{FF2B5EF4-FFF2-40B4-BE49-F238E27FC236}">
                <a16:creationId xmlns:a16="http://schemas.microsoft.com/office/drawing/2014/main" id="{30F7FC93-71F6-13A4-CDB6-D94797CDE8D3}"/>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114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4" name="TextBox 3">
            <a:extLst>
              <a:ext uri="{FF2B5EF4-FFF2-40B4-BE49-F238E27FC236}">
                <a16:creationId xmlns:a16="http://schemas.microsoft.com/office/drawing/2014/main" id="{B614EE4F-A9D4-3DFC-D812-07E91D7B512B}"/>
              </a:ext>
            </a:extLst>
          </p:cNvPr>
          <p:cNvSpPr txBox="1"/>
          <p:nvPr/>
        </p:nvSpPr>
        <p:spPr>
          <a:xfrm>
            <a:off x="1172817" y="1553907"/>
            <a:ext cx="9846366" cy="3046988"/>
          </a:xfrm>
          <a:prstGeom prst="rect">
            <a:avLst/>
          </a:prstGeom>
          <a:noFill/>
        </p:spPr>
        <p:txBody>
          <a:bodyPr wrap="square" rtlCol="0">
            <a:spAutoFit/>
          </a:bodyPr>
          <a:lstStyle/>
          <a:p>
            <a:pPr algn="ctr"/>
            <a:r>
              <a:rPr lang="en-US" sz="9600" b="1" dirty="0">
                <a:solidFill>
                  <a:srgbClr val="C00000"/>
                </a:solidFill>
                <a:latin typeface="Algerian" panose="04020705040A02060702" pitchFamily="82" charset="0"/>
              </a:rPr>
              <a:t>DATA</a:t>
            </a:r>
          </a:p>
          <a:p>
            <a:pPr algn="ctr"/>
            <a:r>
              <a:rPr lang="en-US" sz="9600" b="1" dirty="0">
                <a:solidFill>
                  <a:srgbClr val="C00000"/>
                </a:solidFill>
                <a:latin typeface="Algerian" panose="04020705040A02060702" pitchFamily="82" charset="0"/>
              </a:rPr>
              <a:t>ANALYSIS</a:t>
            </a:r>
            <a:endParaRPr lang="en-IN" sz="9600" b="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4774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0114F627-8DD0-A30A-248F-B3150C40CCB8}"/>
              </a:ext>
            </a:extLst>
          </p:cNvPr>
          <p:cNvPicPr>
            <a:picLocks noChangeAspect="1"/>
          </p:cNvPicPr>
          <p:nvPr/>
        </p:nvPicPr>
        <p:blipFill rotWithShape="1">
          <a:blip r:embed="rId3"/>
          <a:srcRect t="4702"/>
          <a:stretch/>
        </p:blipFill>
        <p:spPr>
          <a:xfrm>
            <a:off x="235878" y="1073426"/>
            <a:ext cx="11499010" cy="5702800"/>
          </a:xfrm>
          <a:prstGeom prst="rect">
            <a:avLst/>
          </a:prstGeom>
        </p:spPr>
      </p:pic>
      <p:sp>
        <p:nvSpPr>
          <p:cNvPr id="2" name="TextBox 1">
            <a:extLst>
              <a:ext uri="{FF2B5EF4-FFF2-40B4-BE49-F238E27FC236}">
                <a16:creationId xmlns:a16="http://schemas.microsoft.com/office/drawing/2014/main" id="{8780F82E-57AB-456C-CCFB-39A64C0D6349}"/>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2660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A1FF7C30-9EAD-4479-EBC0-0E04DBC380DF}"/>
              </a:ext>
            </a:extLst>
          </p:cNvPr>
          <p:cNvPicPr>
            <a:picLocks noChangeAspect="1"/>
          </p:cNvPicPr>
          <p:nvPr/>
        </p:nvPicPr>
        <p:blipFill>
          <a:blip r:embed="rId3"/>
          <a:stretch>
            <a:fillRect/>
          </a:stretch>
        </p:blipFill>
        <p:spPr>
          <a:xfrm>
            <a:off x="396817" y="854110"/>
            <a:ext cx="11283349" cy="4761592"/>
          </a:xfrm>
          <a:prstGeom prst="rect">
            <a:avLst/>
          </a:prstGeom>
        </p:spPr>
      </p:pic>
      <p:sp>
        <p:nvSpPr>
          <p:cNvPr id="2" name="TextBox 1">
            <a:extLst>
              <a:ext uri="{FF2B5EF4-FFF2-40B4-BE49-F238E27FC236}">
                <a16:creationId xmlns:a16="http://schemas.microsoft.com/office/drawing/2014/main" id="{19734991-87D3-F6E8-8DAE-8EC4AB2F4ABC}"/>
              </a:ext>
            </a:extLst>
          </p:cNvPr>
          <p:cNvSpPr txBox="1"/>
          <p:nvPr/>
        </p:nvSpPr>
        <p:spPr>
          <a:xfrm>
            <a:off x="655609" y="5788323"/>
            <a:ext cx="110245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Calibri"/>
                <a:ea typeface="Roboto"/>
                <a:cs typeface="Calibri"/>
              </a:rPr>
              <a:t>Churn Rate is maximum in states CA, NJ, TX and Churn Rate is minimum in states AK, AZ, HI.</a:t>
            </a:r>
            <a:endParaRPr lang="en-US" dirty="0">
              <a:solidFill>
                <a:schemeClr val="tx2"/>
              </a:solidFill>
              <a:cs typeface="Calibri" panose="020F0502020204030204"/>
            </a:endParaRPr>
          </a:p>
        </p:txBody>
      </p:sp>
      <p:sp>
        <p:nvSpPr>
          <p:cNvPr id="4" name="TextBox 3">
            <a:extLst>
              <a:ext uri="{FF2B5EF4-FFF2-40B4-BE49-F238E27FC236}">
                <a16:creationId xmlns:a16="http://schemas.microsoft.com/office/drawing/2014/main" id="{6E624A3E-5341-39A9-6FC0-B9BF60C32BCC}"/>
              </a:ext>
            </a:extLst>
          </p:cNvPr>
          <p:cNvSpPr txBox="1"/>
          <p:nvPr/>
        </p:nvSpPr>
        <p:spPr>
          <a:xfrm>
            <a:off x="265043" y="188933"/>
            <a:ext cx="1169107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6541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23374BBF-12CA-74B3-BFB0-92338544E05E}"/>
              </a:ext>
            </a:extLst>
          </p:cNvPr>
          <p:cNvPicPr>
            <a:picLocks noChangeAspect="1"/>
          </p:cNvPicPr>
          <p:nvPr/>
        </p:nvPicPr>
        <p:blipFill>
          <a:blip r:embed="rId3"/>
          <a:stretch>
            <a:fillRect/>
          </a:stretch>
        </p:blipFill>
        <p:spPr>
          <a:xfrm>
            <a:off x="-5750" y="787452"/>
            <a:ext cx="6236897" cy="4132908"/>
          </a:xfrm>
          <a:prstGeom prst="rect">
            <a:avLst/>
          </a:prstGeom>
        </p:spPr>
      </p:pic>
      <p:pic>
        <p:nvPicPr>
          <p:cNvPr id="3" name="Picture 3">
            <a:extLst>
              <a:ext uri="{FF2B5EF4-FFF2-40B4-BE49-F238E27FC236}">
                <a16:creationId xmlns:a16="http://schemas.microsoft.com/office/drawing/2014/main" id="{F7528F65-00D0-D3DB-6625-0509B966AF09}"/>
              </a:ext>
            </a:extLst>
          </p:cNvPr>
          <p:cNvPicPr>
            <a:picLocks noChangeAspect="1"/>
          </p:cNvPicPr>
          <p:nvPr/>
        </p:nvPicPr>
        <p:blipFill>
          <a:blip r:embed="rId4"/>
          <a:stretch>
            <a:fillRect/>
          </a:stretch>
        </p:blipFill>
        <p:spPr>
          <a:xfrm>
            <a:off x="6219645" y="785773"/>
            <a:ext cx="5863086" cy="4136266"/>
          </a:xfrm>
          <a:prstGeom prst="rect">
            <a:avLst/>
          </a:prstGeom>
        </p:spPr>
      </p:pic>
      <p:sp>
        <p:nvSpPr>
          <p:cNvPr id="4" name="TextBox 3">
            <a:extLst>
              <a:ext uri="{FF2B5EF4-FFF2-40B4-BE49-F238E27FC236}">
                <a16:creationId xmlns:a16="http://schemas.microsoft.com/office/drawing/2014/main" id="{0EC8D319-8C64-8D3D-916D-EE44252B2C68}"/>
              </a:ext>
            </a:extLst>
          </p:cNvPr>
          <p:cNvSpPr txBox="1"/>
          <p:nvPr/>
        </p:nvSpPr>
        <p:spPr>
          <a:xfrm>
            <a:off x="109269" y="4826675"/>
            <a:ext cx="119590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100" b="1" dirty="0">
                <a:solidFill>
                  <a:schemeClr val="tx2"/>
                </a:solidFill>
                <a:latin typeface="Bodoni MT" panose="02070603080606020203" pitchFamily="18" charset="0"/>
              </a:rPr>
              <a:t>Here we can say that top 5 states which have highest number of churn percentage are (IN,CA,TX,MD,SC) .Theses states have to be careful towards customer because their loosing percentage is very high.</a:t>
            </a:r>
            <a:endParaRPr lang="en-US" sz="2100" b="1" dirty="0">
              <a:solidFill>
                <a:schemeClr val="tx2"/>
              </a:solidFill>
              <a:latin typeface="Bodoni MT" panose="02070603080606020203" pitchFamily="18" charset="0"/>
              <a:ea typeface="+mn-lt"/>
              <a:cs typeface="+mn-lt"/>
            </a:endParaRPr>
          </a:p>
          <a:p>
            <a:pPr marL="342900" indent="-342900" algn="just">
              <a:buFont typeface="Wingdings"/>
              <a:buChar char="Ø"/>
            </a:pPr>
            <a:r>
              <a:rPr lang="en-US" sz="2100" b="1" dirty="0">
                <a:solidFill>
                  <a:schemeClr val="tx2"/>
                </a:solidFill>
                <a:latin typeface="Bodoni MT" panose="02070603080606020203" pitchFamily="18" charset="0"/>
                <a:ea typeface="+mn-lt"/>
                <a:cs typeface="+mn-lt"/>
              </a:rPr>
              <a:t>Here We Can Say That Top 5 States Which Have Lowest Number Of Churn Percentage Are (IA,VA,AZ,AK,HI) So By Analysis We Get To Know That They Provided Good Services Compare With Other States.</a:t>
            </a:r>
            <a:endParaRPr lang="en-US" sz="2100" b="1" dirty="0">
              <a:solidFill>
                <a:schemeClr val="tx2"/>
              </a:solidFill>
              <a:latin typeface="Bodoni MT" panose="02070603080606020203" pitchFamily="18" charset="0"/>
              <a:cs typeface="Calibri"/>
            </a:endParaRPr>
          </a:p>
        </p:txBody>
      </p:sp>
      <p:sp>
        <p:nvSpPr>
          <p:cNvPr id="5" name="TextBox 4">
            <a:extLst>
              <a:ext uri="{FF2B5EF4-FFF2-40B4-BE49-F238E27FC236}">
                <a16:creationId xmlns:a16="http://schemas.microsoft.com/office/drawing/2014/main" id="{6411619E-C9E9-6FEF-04D6-F91A7DA7A0A6}"/>
              </a:ext>
            </a:extLst>
          </p:cNvPr>
          <p:cNvSpPr txBox="1"/>
          <p:nvPr/>
        </p:nvSpPr>
        <p:spPr>
          <a:xfrm>
            <a:off x="212035" y="228690"/>
            <a:ext cx="1174408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08513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EFB44A83-2A1D-FB89-92E3-BD34B00E924B}"/>
              </a:ext>
            </a:extLst>
          </p:cNvPr>
          <p:cNvPicPr>
            <a:picLocks noChangeAspect="1"/>
          </p:cNvPicPr>
          <p:nvPr/>
        </p:nvPicPr>
        <p:blipFill>
          <a:blip r:embed="rId3"/>
          <a:stretch>
            <a:fillRect/>
          </a:stretch>
        </p:blipFill>
        <p:spPr>
          <a:xfrm>
            <a:off x="310551" y="2517422"/>
            <a:ext cx="5791199" cy="4281683"/>
          </a:xfrm>
          <a:prstGeom prst="rect">
            <a:avLst/>
          </a:prstGeom>
        </p:spPr>
      </p:pic>
      <p:pic>
        <p:nvPicPr>
          <p:cNvPr id="3" name="Picture 3">
            <a:extLst>
              <a:ext uri="{FF2B5EF4-FFF2-40B4-BE49-F238E27FC236}">
                <a16:creationId xmlns:a16="http://schemas.microsoft.com/office/drawing/2014/main" id="{EED50D2A-D718-1F25-39EC-C67A4A85767C}"/>
              </a:ext>
            </a:extLst>
          </p:cNvPr>
          <p:cNvPicPr>
            <a:picLocks noChangeAspect="1"/>
          </p:cNvPicPr>
          <p:nvPr/>
        </p:nvPicPr>
        <p:blipFill>
          <a:blip r:embed="rId4"/>
          <a:stretch>
            <a:fillRect/>
          </a:stretch>
        </p:blipFill>
        <p:spPr>
          <a:xfrm>
            <a:off x="6090250" y="2516701"/>
            <a:ext cx="5891841" cy="4196864"/>
          </a:xfrm>
          <a:prstGeom prst="rect">
            <a:avLst/>
          </a:prstGeom>
        </p:spPr>
      </p:pic>
      <p:sp>
        <p:nvSpPr>
          <p:cNvPr id="4" name="TextBox 3">
            <a:extLst>
              <a:ext uri="{FF2B5EF4-FFF2-40B4-BE49-F238E27FC236}">
                <a16:creationId xmlns:a16="http://schemas.microsoft.com/office/drawing/2014/main" id="{EB6DEBB0-C4D1-41A2-5995-A8F9406D2C4E}"/>
              </a:ext>
            </a:extLst>
          </p:cNvPr>
          <p:cNvSpPr txBox="1"/>
          <p:nvPr/>
        </p:nvSpPr>
        <p:spPr>
          <a:xfrm>
            <a:off x="698739" y="1043797"/>
            <a:ext cx="101906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The churn rate is proportional according to the account length.</a:t>
            </a:r>
            <a:endParaRPr lang="en-US" sz="2400" dirty="0">
              <a:solidFill>
                <a:schemeClr val="tx2"/>
              </a:solidFill>
              <a:latin typeface="Bodoni MT" panose="02070603080606020203" pitchFamily="18" charset="0"/>
              <a:cs typeface="Calibri" panose="020F0502020204030204"/>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The churned people and non-churned people have almost same average of account length</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1F7743EF-E920-9B1E-926B-3D5F52A99860}"/>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Account length </a:t>
            </a:r>
            <a:r>
              <a:rPr lang="en-US"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44780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4FF56D02-B571-379F-C040-30D6AF27FE0A}"/>
              </a:ext>
            </a:extLst>
          </p:cNvPr>
          <p:cNvPicPr>
            <a:picLocks noChangeAspect="1"/>
          </p:cNvPicPr>
          <p:nvPr/>
        </p:nvPicPr>
        <p:blipFill rotWithShape="1">
          <a:blip r:embed="rId3"/>
          <a:srcRect t="5939"/>
          <a:stretch/>
        </p:blipFill>
        <p:spPr>
          <a:xfrm>
            <a:off x="505333" y="980659"/>
            <a:ext cx="10995802" cy="5505019"/>
          </a:xfrm>
          <a:prstGeom prst="rect">
            <a:avLst/>
          </a:prstGeom>
        </p:spPr>
      </p:pic>
      <p:sp>
        <p:nvSpPr>
          <p:cNvPr id="3" name="TextBox 2">
            <a:extLst>
              <a:ext uri="{FF2B5EF4-FFF2-40B4-BE49-F238E27FC236}">
                <a16:creationId xmlns:a16="http://schemas.microsoft.com/office/drawing/2014/main" id="{5D757739-9357-88E0-8153-A23F09104EED}"/>
              </a:ext>
            </a:extLst>
          </p:cNvPr>
          <p:cNvSpPr txBox="1"/>
          <p:nvPr/>
        </p:nvSpPr>
        <p:spPr>
          <a:xfrm>
            <a:off x="384313" y="228690"/>
            <a:ext cx="1157180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7024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1E99162C-444A-FBBB-888F-9817F026938A}"/>
              </a:ext>
            </a:extLst>
          </p:cNvPr>
          <p:cNvPicPr>
            <a:picLocks noChangeAspect="1"/>
          </p:cNvPicPr>
          <p:nvPr/>
        </p:nvPicPr>
        <p:blipFill rotWithShape="1">
          <a:blip r:embed="rId3"/>
          <a:srcRect t="4665" r="125" b="291"/>
          <a:stretch/>
        </p:blipFill>
        <p:spPr>
          <a:xfrm>
            <a:off x="152401" y="1087056"/>
            <a:ext cx="11527772" cy="4684049"/>
          </a:xfrm>
          <a:prstGeom prst="rect">
            <a:avLst/>
          </a:prstGeom>
        </p:spPr>
      </p:pic>
      <p:sp>
        <p:nvSpPr>
          <p:cNvPr id="4" name="TextBox 3">
            <a:extLst>
              <a:ext uri="{FF2B5EF4-FFF2-40B4-BE49-F238E27FC236}">
                <a16:creationId xmlns:a16="http://schemas.microsoft.com/office/drawing/2014/main" id="{050619AC-98D8-2FE8-102C-E1736A4E74FA}"/>
              </a:ext>
            </a:extLst>
          </p:cNvPr>
          <p:cNvSpPr txBox="1"/>
          <p:nvPr/>
        </p:nvSpPr>
        <p:spPr>
          <a:xfrm>
            <a:off x="526211" y="5759570"/>
            <a:ext cx="113264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we can say that if the number of voice message is more than 20 Then there shows a churning.</a:t>
            </a:r>
            <a:endParaRPr lang="en-US" dirty="0">
              <a:solidFill>
                <a:schemeClr val="tx2"/>
              </a:solidFill>
              <a:latin typeface="Bodoni MT" panose="02070603080606020203" pitchFamily="18" charset="0"/>
              <a:cs typeface="Calibri" panose="020F0502020204030204"/>
            </a:endParaRPr>
          </a:p>
        </p:txBody>
      </p:sp>
      <p:sp>
        <p:nvSpPr>
          <p:cNvPr id="2" name="TextBox 1">
            <a:extLst>
              <a:ext uri="{FF2B5EF4-FFF2-40B4-BE49-F238E27FC236}">
                <a16:creationId xmlns:a16="http://schemas.microsoft.com/office/drawing/2014/main" id="{98190DD0-84F3-7CEF-A80E-EC8465FE3D53}"/>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4EB9FE2-384F-1BA4-648D-4A426D440F5C}"/>
              </a:ext>
            </a:extLst>
          </p:cNvPr>
          <p:cNvSpPr txBox="1"/>
          <p:nvPr/>
        </p:nvSpPr>
        <p:spPr>
          <a:xfrm>
            <a:off x="397565" y="228690"/>
            <a:ext cx="1155855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30057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999E4681-3011-08F8-5B0F-752A025BE172}"/>
              </a:ext>
            </a:extLst>
          </p:cNvPr>
          <p:cNvSpPr txBox="1"/>
          <p:nvPr/>
        </p:nvSpPr>
        <p:spPr>
          <a:xfrm>
            <a:off x="344557" y="228690"/>
            <a:ext cx="1161156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context</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4A2037C6-852D-6D75-4CF0-6924660071B9}"/>
              </a:ext>
            </a:extLst>
          </p:cNvPr>
          <p:cNvSpPr txBox="1"/>
          <p:nvPr/>
        </p:nvSpPr>
        <p:spPr>
          <a:xfrm>
            <a:off x="1497495" y="980661"/>
            <a:ext cx="7673009" cy="5194179"/>
          </a:xfrm>
          <a:prstGeom prst="rect">
            <a:avLst/>
          </a:prstGeom>
          <a:noFill/>
        </p:spPr>
        <p:txBody>
          <a:bodyPr wrap="square" rtlCol="0">
            <a:spAutoFit/>
          </a:bodyPr>
          <a:lstStyle/>
          <a:p>
            <a:pPr marL="342900" indent="-342900">
              <a:lnSpc>
                <a:spcPct val="150000"/>
              </a:lnSpc>
              <a:buAutoNum type="arabicPeriod"/>
            </a:pPr>
            <a:r>
              <a:rPr lang="en-US" sz="3200" b="1" dirty="0">
                <a:solidFill>
                  <a:srgbClr val="002060"/>
                </a:solidFill>
                <a:latin typeface="Bodoni MT" panose="02070603080606020203" pitchFamily="18" charset="0"/>
              </a:rPr>
              <a:t>INTRODUCTION</a:t>
            </a:r>
          </a:p>
          <a:p>
            <a:pPr marL="342900" indent="-342900">
              <a:lnSpc>
                <a:spcPct val="150000"/>
              </a:lnSpc>
              <a:buAutoNum type="arabicPeriod"/>
            </a:pPr>
            <a:r>
              <a:rPr lang="en-US" sz="3200" b="1" dirty="0">
                <a:solidFill>
                  <a:srgbClr val="002060"/>
                </a:solidFill>
                <a:latin typeface="Bodoni MT" panose="02070603080606020203" pitchFamily="18" charset="0"/>
              </a:rPr>
              <a:t>BUSINESS PROBLEMS</a:t>
            </a:r>
          </a:p>
          <a:p>
            <a:pPr marL="342900" indent="-342900">
              <a:lnSpc>
                <a:spcPct val="150000"/>
              </a:lnSpc>
              <a:buAutoNum type="arabicPeriod"/>
            </a:pPr>
            <a:r>
              <a:rPr lang="en-US" sz="3200" b="1" dirty="0">
                <a:solidFill>
                  <a:srgbClr val="002060"/>
                </a:solidFill>
                <a:latin typeface="Bodoni MT" panose="02070603080606020203" pitchFamily="18" charset="0"/>
              </a:rPr>
              <a:t>DATA DICTIONARY</a:t>
            </a:r>
          </a:p>
          <a:p>
            <a:pPr marL="342900" indent="-342900">
              <a:lnSpc>
                <a:spcPct val="150000"/>
              </a:lnSpc>
              <a:buAutoNum type="arabicPeriod"/>
            </a:pPr>
            <a:r>
              <a:rPr lang="en-US" sz="3200" b="1" dirty="0">
                <a:solidFill>
                  <a:srgbClr val="002060"/>
                </a:solidFill>
                <a:latin typeface="Bodoni MT" panose="02070603080606020203" pitchFamily="18" charset="0"/>
              </a:rPr>
              <a:t>DATA INSIGHTS</a:t>
            </a:r>
          </a:p>
          <a:p>
            <a:pPr marL="342900" indent="-342900">
              <a:lnSpc>
                <a:spcPct val="150000"/>
              </a:lnSpc>
              <a:buAutoNum type="arabicPeriod"/>
            </a:pPr>
            <a:r>
              <a:rPr lang="en-US" sz="3200" b="1" dirty="0">
                <a:solidFill>
                  <a:srgbClr val="002060"/>
                </a:solidFill>
                <a:latin typeface="Bodoni MT" panose="02070603080606020203" pitchFamily="18" charset="0"/>
              </a:rPr>
              <a:t>DATA ANALYSIS</a:t>
            </a:r>
          </a:p>
          <a:p>
            <a:pPr marL="342900" indent="-342900">
              <a:lnSpc>
                <a:spcPct val="150000"/>
              </a:lnSpc>
              <a:buAutoNum type="arabicPeriod"/>
            </a:pPr>
            <a:r>
              <a:rPr lang="en-US" sz="3200" b="1" dirty="0">
                <a:solidFill>
                  <a:srgbClr val="002060"/>
                </a:solidFill>
                <a:latin typeface="Bodoni MT" panose="02070603080606020203" pitchFamily="18" charset="0"/>
              </a:rPr>
              <a:t>CONCLUSION</a:t>
            </a:r>
          </a:p>
          <a:p>
            <a:pPr marL="342900" indent="-342900">
              <a:lnSpc>
                <a:spcPct val="150000"/>
              </a:lnSpc>
              <a:buAutoNum type="arabicPeriod"/>
            </a:pPr>
            <a:r>
              <a:rPr lang="en-US" sz="3200" b="1" dirty="0">
                <a:solidFill>
                  <a:srgbClr val="002060"/>
                </a:solidFill>
                <a:latin typeface="Bodoni MT" panose="02070603080606020203" pitchFamily="18" charset="0"/>
              </a:rPr>
              <a:t>RECOMMANDATION</a:t>
            </a:r>
            <a:endParaRPr lang="en-IN" sz="32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53837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3">
            <a:extLst>
              <a:ext uri="{FF2B5EF4-FFF2-40B4-BE49-F238E27FC236}">
                <a16:creationId xmlns:a16="http://schemas.microsoft.com/office/drawing/2014/main" id="{8187FCF3-47DF-0A66-BB8E-B45906709BB9}"/>
              </a:ext>
            </a:extLst>
          </p:cNvPr>
          <p:cNvPicPr>
            <a:picLocks noChangeAspect="1"/>
          </p:cNvPicPr>
          <p:nvPr/>
        </p:nvPicPr>
        <p:blipFill>
          <a:blip r:embed="rId3"/>
          <a:stretch>
            <a:fillRect/>
          </a:stretch>
        </p:blipFill>
        <p:spPr>
          <a:xfrm>
            <a:off x="454325" y="1844351"/>
            <a:ext cx="11139575" cy="4952091"/>
          </a:xfrm>
          <a:prstGeom prst="rect">
            <a:avLst/>
          </a:prstGeom>
        </p:spPr>
      </p:pic>
      <p:sp>
        <p:nvSpPr>
          <p:cNvPr id="4" name="TextBox 3">
            <a:extLst>
              <a:ext uri="{FF2B5EF4-FFF2-40B4-BE49-F238E27FC236}">
                <a16:creationId xmlns:a16="http://schemas.microsoft.com/office/drawing/2014/main" id="{C5C4FDB1-D8EE-9334-C0AB-DEB8E23FC41E}"/>
              </a:ext>
            </a:extLst>
          </p:cNvPr>
          <p:cNvSpPr txBox="1"/>
          <p:nvPr/>
        </p:nvSpPr>
        <p:spPr>
          <a:xfrm>
            <a:off x="612476" y="943155"/>
            <a:ext cx="109095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Now the major cause shows that, the number of active international plans make a good cause for the people for churning.</a:t>
            </a:r>
            <a:endParaRPr lang="en-US" b="1" dirty="0">
              <a:solidFill>
                <a:schemeClr val="tx2"/>
              </a:solidFill>
              <a:latin typeface="Bodoni MT" panose="02070603080606020203" pitchFamily="18" charset="0"/>
              <a:cs typeface="Calibri"/>
            </a:endParaRPr>
          </a:p>
        </p:txBody>
      </p:sp>
      <p:sp>
        <p:nvSpPr>
          <p:cNvPr id="3" name="TextBox 2">
            <a:extLst>
              <a:ext uri="{FF2B5EF4-FFF2-40B4-BE49-F238E27FC236}">
                <a16:creationId xmlns:a16="http://schemas.microsoft.com/office/drawing/2014/main" id="{4C5F596A-E6A0-E600-48D2-79E7EEDA502E}"/>
              </a:ext>
            </a:extLst>
          </p:cNvPr>
          <p:cNvSpPr txBox="1"/>
          <p:nvPr/>
        </p:nvSpPr>
        <p:spPr>
          <a:xfrm>
            <a:off x="251791" y="228690"/>
            <a:ext cx="1170433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8092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664FD0C7-E6F2-7C90-FA88-D37A5D077DDB}"/>
              </a:ext>
            </a:extLst>
          </p:cNvPr>
          <p:cNvPicPr>
            <a:picLocks noChangeAspect="1"/>
          </p:cNvPicPr>
          <p:nvPr/>
        </p:nvPicPr>
        <p:blipFill rotWithShape="1">
          <a:blip r:embed="rId3"/>
          <a:srcRect t="5264"/>
          <a:stretch/>
        </p:blipFill>
        <p:spPr>
          <a:xfrm>
            <a:off x="724994" y="1475117"/>
            <a:ext cx="7200181" cy="5058460"/>
          </a:xfrm>
          <a:prstGeom prst="rect">
            <a:avLst/>
          </a:prstGeom>
        </p:spPr>
      </p:pic>
      <p:sp>
        <p:nvSpPr>
          <p:cNvPr id="4" name="TextBox 3">
            <a:extLst>
              <a:ext uri="{FF2B5EF4-FFF2-40B4-BE49-F238E27FC236}">
                <a16:creationId xmlns:a16="http://schemas.microsoft.com/office/drawing/2014/main" id="{9580AC1B-310A-FA9B-0F6D-E69EA202F22D}"/>
              </a:ext>
            </a:extLst>
          </p:cNvPr>
          <p:cNvSpPr txBox="1"/>
          <p:nvPr/>
        </p:nvSpPr>
        <p:spPr>
          <a:xfrm>
            <a:off x="8031192" y="1475117"/>
            <a:ext cx="37639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Now it is clear that almost half of the people having intl. plan are getting churned.</a:t>
            </a:r>
            <a:endParaRPr lang="en-US" sz="2400" b="1" dirty="0">
              <a:solidFill>
                <a:srgbClr val="44546A"/>
              </a:solidFill>
              <a:latin typeface="Bodoni MT" panose="02070603080606020203" pitchFamily="18" charset="0"/>
              <a:cs typeface="Calibri"/>
            </a:endParaRPr>
          </a:p>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There may be issue with their Charges or may be with Their network</a:t>
            </a:r>
            <a:r>
              <a:rPr lang="en-US" sz="2400" b="1" dirty="0">
                <a:solidFill>
                  <a:srgbClr val="44546A"/>
                </a:solidFill>
                <a:latin typeface="Calibri"/>
                <a:ea typeface="Roboto"/>
                <a:cs typeface="Calibri"/>
              </a:rPr>
              <a:t>.</a:t>
            </a:r>
          </a:p>
        </p:txBody>
      </p:sp>
      <p:sp>
        <p:nvSpPr>
          <p:cNvPr id="2" name="TextBox 1">
            <a:extLst>
              <a:ext uri="{FF2B5EF4-FFF2-40B4-BE49-F238E27FC236}">
                <a16:creationId xmlns:a16="http://schemas.microsoft.com/office/drawing/2014/main" id="{F2A1C050-E063-1BFE-A77B-6EA43F5AB639}"/>
              </a:ext>
            </a:extLst>
          </p:cNvPr>
          <p:cNvSpPr txBox="1"/>
          <p:nvPr/>
        </p:nvSpPr>
        <p:spPr>
          <a:xfrm>
            <a:off x="396816" y="228690"/>
            <a:ext cx="1155930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56958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A20CA8F-8505-7864-8C94-EA4DC6273D59}"/>
              </a:ext>
            </a:extLst>
          </p:cNvPr>
          <p:cNvPicPr>
            <a:picLocks noChangeAspect="1"/>
          </p:cNvPicPr>
          <p:nvPr/>
        </p:nvPicPr>
        <p:blipFill rotWithShape="1">
          <a:blip r:embed="rId3"/>
          <a:srcRect t="6838"/>
          <a:stretch/>
        </p:blipFill>
        <p:spPr>
          <a:xfrm>
            <a:off x="224285" y="2275161"/>
            <a:ext cx="11757803" cy="4354149"/>
          </a:xfrm>
          <a:prstGeom prst="rect">
            <a:avLst/>
          </a:prstGeom>
        </p:spPr>
      </p:pic>
      <p:sp>
        <p:nvSpPr>
          <p:cNvPr id="2" name="TextBox 1">
            <a:extLst>
              <a:ext uri="{FF2B5EF4-FFF2-40B4-BE49-F238E27FC236}">
                <a16:creationId xmlns:a16="http://schemas.microsoft.com/office/drawing/2014/main" id="{F3CF47C1-4C83-98E8-38AD-09E5B7166757}"/>
              </a:ext>
            </a:extLst>
          </p:cNvPr>
          <p:cNvSpPr txBox="1"/>
          <p:nvPr/>
        </p:nvSpPr>
        <p:spPr>
          <a:xfrm>
            <a:off x="123646" y="727496"/>
            <a:ext cx="118584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By this graph we can see that there is huge difference between the local charges to the intl. charges. Which refers that the high pricing of intl. charge may cause churning.</a:t>
            </a: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Average Charge per minute for each customer is 0.09728939604058527 units.</a:t>
            </a:r>
            <a:endParaRPr lang="en-US" sz="2400" b="1" dirty="0">
              <a:solidFill>
                <a:schemeClr val="tx2"/>
              </a:solidFill>
              <a:latin typeface="Bodoni MT" panose="02070603080606020203" pitchFamily="18" charset="0"/>
              <a:ea typeface="Roboto"/>
              <a:cs typeface="+mn-lt"/>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Intl charge per minute for each customer is 0.27005654558216496 units.</a:t>
            </a:r>
            <a:endParaRPr lang="en-US" sz="2400" b="1" dirty="0">
              <a:solidFill>
                <a:schemeClr val="tx2"/>
              </a:solidFill>
              <a:latin typeface="Bodoni MT" panose="02070603080606020203" pitchFamily="18" charset="0"/>
              <a:ea typeface="Roboto"/>
              <a:cs typeface="Calibri"/>
            </a:endParaRPr>
          </a:p>
        </p:txBody>
      </p:sp>
      <p:sp>
        <p:nvSpPr>
          <p:cNvPr id="4" name="TextBox 3">
            <a:extLst>
              <a:ext uri="{FF2B5EF4-FFF2-40B4-BE49-F238E27FC236}">
                <a16:creationId xmlns:a16="http://schemas.microsoft.com/office/drawing/2014/main" id="{00D6E0CA-C75E-AEF5-3EBF-5A29027F7FCC}"/>
              </a:ext>
            </a:extLst>
          </p:cNvPr>
          <p:cNvSpPr txBox="1"/>
          <p:nvPr/>
        </p:nvSpPr>
        <p:spPr>
          <a:xfrm>
            <a:off x="224285" y="228690"/>
            <a:ext cx="1173183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Price difference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863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1771B28C-3A31-0B65-D7B6-975D85798B56}"/>
              </a:ext>
            </a:extLst>
          </p:cNvPr>
          <p:cNvPicPr>
            <a:picLocks noChangeAspect="1"/>
          </p:cNvPicPr>
          <p:nvPr/>
        </p:nvPicPr>
        <p:blipFill rotWithShape="1">
          <a:blip r:embed="rId3"/>
          <a:srcRect t="6894"/>
          <a:stretch/>
        </p:blipFill>
        <p:spPr>
          <a:xfrm>
            <a:off x="3188810" y="1039865"/>
            <a:ext cx="8767312" cy="5589445"/>
          </a:xfrm>
          <a:prstGeom prst="rect">
            <a:avLst/>
          </a:prstGeom>
        </p:spPr>
      </p:pic>
      <p:sp>
        <p:nvSpPr>
          <p:cNvPr id="4" name="TextBox 3">
            <a:extLst>
              <a:ext uri="{FF2B5EF4-FFF2-40B4-BE49-F238E27FC236}">
                <a16:creationId xmlns:a16="http://schemas.microsoft.com/office/drawing/2014/main" id="{52F01C9E-C4B0-52DB-C0B4-F8942301233A}"/>
              </a:ext>
            </a:extLst>
          </p:cNvPr>
          <p:cNvSpPr txBox="1"/>
          <p:nvPr/>
        </p:nvSpPr>
        <p:spPr>
          <a:xfrm>
            <a:off x="-5751" y="914401"/>
            <a:ext cx="330391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when the service calls are 0, 1, 2, 3 there is no such issues.</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But when the customer service call is 4 or more than 4, we can see some actions of churning. Which indicates that customers with more service calls is going to churn very easily.</a:t>
            </a:r>
          </a:p>
        </p:txBody>
      </p:sp>
      <p:sp>
        <p:nvSpPr>
          <p:cNvPr id="3" name="TextBox 2">
            <a:extLst>
              <a:ext uri="{FF2B5EF4-FFF2-40B4-BE49-F238E27FC236}">
                <a16:creationId xmlns:a16="http://schemas.microsoft.com/office/drawing/2014/main" id="{C7365C75-0196-1618-5892-C4F337E577E1}"/>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2168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EA64C35-9D04-3F57-4C7C-AB2DF2E99094}"/>
              </a:ext>
            </a:extLst>
          </p:cNvPr>
          <p:cNvPicPr>
            <a:picLocks noChangeAspect="1"/>
          </p:cNvPicPr>
          <p:nvPr/>
        </p:nvPicPr>
        <p:blipFill rotWithShape="1">
          <a:blip r:embed="rId3"/>
          <a:srcRect t="6006"/>
          <a:stretch/>
        </p:blipFill>
        <p:spPr>
          <a:xfrm>
            <a:off x="245853" y="1473715"/>
            <a:ext cx="11700294" cy="5251763"/>
          </a:xfrm>
          <a:prstGeom prst="rect">
            <a:avLst/>
          </a:prstGeom>
        </p:spPr>
      </p:pic>
      <p:sp>
        <p:nvSpPr>
          <p:cNvPr id="3" name="TextBox 2">
            <a:extLst>
              <a:ext uri="{FF2B5EF4-FFF2-40B4-BE49-F238E27FC236}">
                <a16:creationId xmlns:a16="http://schemas.microsoft.com/office/drawing/2014/main" id="{9CC18C3C-D43B-EC91-5E34-82D5D1D617A9}"/>
              </a:ext>
            </a:extLst>
          </p:cNvPr>
          <p:cNvSpPr txBox="1"/>
          <p:nvPr/>
        </p:nvSpPr>
        <p:spPr>
          <a:xfrm>
            <a:off x="928778" y="785004"/>
            <a:ext cx="10772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We can see a increase in customer service call around 50 to 150 account length.</a:t>
            </a:r>
            <a:endParaRPr lang="en-US" sz="2400" b="1" dirty="0">
              <a:solidFill>
                <a:schemeClr val="tx2"/>
              </a:solidFill>
              <a:latin typeface="Bodoni MT" panose="02070603080606020203" pitchFamily="18" charset="0"/>
              <a:cs typeface="Calibri"/>
            </a:endParaRPr>
          </a:p>
        </p:txBody>
      </p:sp>
      <p:sp>
        <p:nvSpPr>
          <p:cNvPr id="4" name="TextBox 3">
            <a:extLst>
              <a:ext uri="{FF2B5EF4-FFF2-40B4-BE49-F238E27FC236}">
                <a16:creationId xmlns:a16="http://schemas.microsoft.com/office/drawing/2014/main" id="{722B89AA-0536-4D7F-DBEF-BCAED483CA09}"/>
              </a:ext>
            </a:extLst>
          </p:cNvPr>
          <p:cNvSpPr txBox="1"/>
          <p:nvPr/>
        </p:nvSpPr>
        <p:spPr>
          <a:xfrm>
            <a:off x="132522" y="228690"/>
            <a:ext cx="1181362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account length</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23445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A3381CB9-933F-FEAF-1DC6-30042B8079A5}"/>
              </a:ext>
            </a:extLst>
          </p:cNvPr>
          <p:cNvPicPr>
            <a:picLocks noChangeAspect="1"/>
          </p:cNvPicPr>
          <p:nvPr/>
        </p:nvPicPr>
        <p:blipFill rotWithShape="1">
          <a:blip r:embed="rId3"/>
          <a:srcRect t="5533"/>
          <a:stretch/>
        </p:blipFill>
        <p:spPr>
          <a:xfrm>
            <a:off x="0" y="1061299"/>
            <a:ext cx="9169879" cy="5616056"/>
          </a:xfrm>
          <a:prstGeom prst="rect">
            <a:avLst/>
          </a:prstGeom>
        </p:spPr>
      </p:pic>
      <p:sp>
        <p:nvSpPr>
          <p:cNvPr id="3" name="TextBox 2">
            <a:extLst>
              <a:ext uri="{FF2B5EF4-FFF2-40B4-BE49-F238E27FC236}">
                <a16:creationId xmlns:a16="http://schemas.microsoft.com/office/drawing/2014/main" id="{0C083EC4-9870-4BF2-B642-AB9729AA505E}"/>
              </a:ext>
            </a:extLst>
          </p:cNvPr>
          <p:cNvSpPr txBox="1"/>
          <p:nvPr/>
        </p:nvSpPr>
        <p:spPr>
          <a:xfrm>
            <a:off x="9152627" y="928777"/>
            <a:ext cx="27719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In the correlation graph we can see that churn is related to charges, minutes and customer service call in some extent.</a:t>
            </a:r>
            <a:endParaRPr lang="en-US" sz="2400"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So now let's analyze this relations and find the cause.</a:t>
            </a:r>
          </a:p>
        </p:txBody>
      </p:sp>
      <p:sp>
        <p:nvSpPr>
          <p:cNvPr id="4" name="TextBox 3">
            <a:extLst>
              <a:ext uri="{FF2B5EF4-FFF2-40B4-BE49-F238E27FC236}">
                <a16:creationId xmlns:a16="http://schemas.microsoft.com/office/drawing/2014/main" id="{D1142ECD-B2B4-F678-7DC0-E947AD81F656}"/>
              </a:ext>
            </a:extLst>
          </p:cNvPr>
          <p:cNvSpPr txBox="1"/>
          <p:nvPr/>
        </p:nvSpPr>
        <p:spPr>
          <a:xfrm>
            <a:off x="132522" y="228690"/>
            <a:ext cx="1179206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Correlation matrix</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822300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BD5DA24-2F5A-0FE8-7A16-87D71B131203}"/>
              </a:ext>
            </a:extLst>
          </p:cNvPr>
          <p:cNvPicPr>
            <a:picLocks noChangeAspect="1"/>
          </p:cNvPicPr>
          <p:nvPr/>
        </p:nvPicPr>
        <p:blipFill rotWithShape="1">
          <a:blip r:embed="rId3"/>
          <a:srcRect t="5852"/>
          <a:stretch/>
        </p:blipFill>
        <p:spPr>
          <a:xfrm>
            <a:off x="181155" y="1073426"/>
            <a:ext cx="11829690" cy="5023419"/>
          </a:xfrm>
          <a:prstGeom prst="rect">
            <a:avLst/>
          </a:prstGeom>
        </p:spPr>
      </p:pic>
      <p:sp>
        <p:nvSpPr>
          <p:cNvPr id="3" name="TextBox 2">
            <a:extLst>
              <a:ext uri="{FF2B5EF4-FFF2-40B4-BE49-F238E27FC236}">
                <a16:creationId xmlns:a16="http://schemas.microsoft.com/office/drawing/2014/main" id="{FDDB5BE3-E4A8-825A-74E7-A83FA69A0A32}"/>
              </a:ext>
            </a:extLst>
          </p:cNvPr>
          <p:cNvSpPr txBox="1"/>
          <p:nvPr/>
        </p:nvSpPr>
        <p:spPr>
          <a:xfrm>
            <a:off x="576532" y="6096845"/>
            <a:ext cx="110389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also the state which has highest minutes of call is 'WV' and the least in 'CA'.</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A7A8E598-B7A8-B9CC-B2C9-9FADE6B912B8}"/>
              </a:ext>
            </a:extLst>
          </p:cNvPr>
          <p:cNvSpPr txBox="1"/>
          <p:nvPr/>
        </p:nvSpPr>
        <p:spPr>
          <a:xfrm>
            <a:off x="181155" y="228690"/>
            <a:ext cx="1177496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total calling minute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07379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FF4E1691-33D3-DE28-8D9C-87B4C2B43B8D}"/>
              </a:ext>
            </a:extLst>
          </p:cNvPr>
          <p:cNvPicPr>
            <a:picLocks noChangeAspect="1"/>
          </p:cNvPicPr>
          <p:nvPr/>
        </p:nvPicPr>
        <p:blipFill rotWithShape="1">
          <a:blip r:embed="rId3"/>
          <a:srcRect t="7522"/>
          <a:stretch/>
        </p:blipFill>
        <p:spPr>
          <a:xfrm>
            <a:off x="2716695" y="1052834"/>
            <a:ext cx="9377537" cy="5576476"/>
          </a:xfrm>
          <a:prstGeom prst="rect">
            <a:avLst/>
          </a:prstGeom>
        </p:spPr>
      </p:pic>
      <p:sp>
        <p:nvSpPr>
          <p:cNvPr id="3" name="TextBox 2">
            <a:extLst>
              <a:ext uri="{FF2B5EF4-FFF2-40B4-BE49-F238E27FC236}">
                <a16:creationId xmlns:a16="http://schemas.microsoft.com/office/drawing/2014/main" id="{2A2F3672-B0FB-C5B5-E962-0DB4636A4E35}"/>
              </a:ext>
            </a:extLst>
          </p:cNvPr>
          <p:cNvSpPr txBox="1"/>
          <p:nvPr/>
        </p:nvSpPr>
        <p:spPr>
          <a:xfrm>
            <a:off x="0" y="983545"/>
            <a:ext cx="262318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that the call charge rate is higher in state code 'MD' and lowest in 'RI'.</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We can see that 'CA' which has lowest customer has a higher charge rate.</a:t>
            </a:r>
          </a:p>
        </p:txBody>
      </p:sp>
      <p:sp>
        <p:nvSpPr>
          <p:cNvPr id="4" name="TextBox 3">
            <a:extLst>
              <a:ext uri="{FF2B5EF4-FFF2-40B4-BE49-F238E27FC236}">
                <a16:creationId xmlns:a16="http://schemas.microsoft.com/office/drawing/2014/main" id="{557FDEBB-7EA0-6B6B-9612-59D88603A1BC}"/>
              </a:ext>
            </a:extLst>
          </p:cNvPr>
          <p:cNvSpPr txBox="1"/>
          <p:nvPr/>
        </p:nvSpPr>
        <p:spPr>
          <a:xfrm>
            <a:off x="132522" y="228690"/>
            <a:ext cx="1182360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calling rate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17713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AC63C1F-4D78-D4E0-1F63-3AB78668A037}"/>
              </a:ext>
            </a:extLst>
          </p:cNvPr>
          <p:cNvPicPr>
            <a:picLocks noChangeAspect="1"/>
          </p:cNvPicPr>
          <p:nvPr/>
        </p:nvPicPr>
        <p:blipFill rotWithShape="1">
          <a:blip r:embed="rId3"/>
          <a:srcRect t="7610"/>
          <a:stretch/>
        </p:blipFill>
        <p:spPr>
          <a:xfrm>
            <a:off x="184031" y="1029419"/>
            <a:ext cx="9083614" cy="5401479"/>
          </a:xfrm>
          <a:prstGeom prst="rect">
            <a:avLst/>
          </a:prstGeom>
        </p:spPr>
      </p:pic>
      <p:sp>
        <p:nvSpPr>
          <p:cNvPr id="3" name="TextBox 2">
            <a:extLst>
              <a:ext uri="{FF2B5EF4-FFF2-40B4-BE49-F238E27FC236}">
                <a16:creationId xmlns:a16="http://schemas.microsoft.com/office/drawing/2014/main" id="{D7546377-70F6-014F-FDE4-BD771CA318B3}"/>
              </a:ext>
            </a:extLst>
          </p:cNvPr>
          <p:cNvSpPr txBox="1"/>
          <p:nvPr/>
        </p:nvSpPr>
        <p:spPr>
          <a:xfrm>
            <a:off x="9267645" y="1029419"/>
            <a:ext cx="2714446"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Here we have seen that, the 1st 3 lines shows the pricing of charges leads to customer service calls which may results in churning.</a:t>
            </a:r>
            <a:endParaRPr lang="en-US" sz="2300" b="1" dirty="0">
              <a:solidFill>
                <a:schemeClr val="tx2"/>
              </a:solidFill>
              <a:latin typeface="Bodoni MT" panose="02070603080606020203" pitchFamily="18" charset="0"/>
              <a:cs typeface="Calibri"/>
            </a:endParaRP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we can't the same for rest lines.</a:t>
            </a: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when there is 9customer service calls there are all in churned.</a:t>
            </a:r>
            <a:endParaRPr lang="en-US" dirty="0">
              <a:solidFill>
                <a:schemeClr val="tx2"/>
              </a:solidFill>
              <a:latin typeface="Bodoni MT" panose="02070603080606020203" pitchFamily="18" charset="0"/>
            </a:endParaRPr>
          </a:p>
        </p:txBody>
      </p:sp>
      <p:sp>
        <p:nvSpPr>
          <p:cNvPr id="4" name="TextBox 3">
            <a:extLst>
              <a:ext uri="{FF2B5EF4-FFF2-40B4-BE49-F238E27FC236}">
                <a16:creationId xmlns:a16="http://schemas.microsoft.com/office/drawing/2014/main" id="{885247E8-EAD3-D3C6-E816-22133DD96DAA}"/>
              </a:ext>
            </a:extLst>
          </p:cNvPr>
          <p:cNvSpPr txBox="1"/>
          <p:nvPr/>
        </p:nvSpPr>
        <p:spPr>
          <a:xfrm>
            <a:off x="184031" y="228690"/>
            <a:ext cx="117720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TOTAL CHARGE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CUSTOMER SERVICE CALL</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71117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9AB6267-6B66-9850-E06A-44AE1EAD3705}"/>
              </a:ext>
            </a:extLst>
          </p:cNvPr>
          <p:cNvPicPr>
            <a:picLocks noChangeAspect="1"/>
          </p:cNvPicPr>
          <p:nvPr/>
        </p:nvPicPr>
        <p:blipFill rotWithShape="1">
          <a:blip r:embed="rId3"/>
          <a:srcRect t="6683"/>
          <a:stretch/>
        </p:blipFill>
        <p:spPr>
          <a:xfrm>
            <a:off x="138023" y="2160104"/>
            <a:ext cx="11844067" cy="4469206"/>
          </a:xfrm>
          <a:prstGeom prst="rect">
            <a:avLst/>
          </a:prstGeom>
        </p:spPr>
      </p:pic>
      <p:sp>
        <p:nvSpPr>
          <p:cNvPr id="3" name="TextBox 2">
            <a:extLst>
              <a:ext uri="{FF2B5EF4-FFF2-40B4-BE49-F238E27FC236}">
                <a16:creationId xmlns:a16="http://schemas.microsoft.com/office/drawing/2014/main" id="{1EB26117-C3BA-953B-1CA3-C3B633F85A5A}"/>
              </a:ext>
            </a:extLst>
          </p:cNvPr>
          <p:cNvSpPr txBox="1"/>
          <p:nvPr/>
        </p:nvSpPr>
        <p:spPr>
          <a:xfrm>
            <a:off x="296174" y="928778"/>
            <a:ext cx="1168591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panose="05000000000000000000" pitchFamily="2" charset="2"/>
              <a:buChar char="Ø"/>
            </a:pPr>
            <a:r>
              <a:rPr lang="en-US" sz="2800" b="1" dirty="0">
                <a:solidFill>
                  <a:schemeClr val="tx2"/>
                </a:solidFill>
                <a:latin typeface="Bodoni MT" panose="02070603080606020203" pitchFamily="18" charset="0"/>
                <a:ea typeface="Roboto"/>
                <a:cs typeface="Calibri"/>
              </a:rPr>
              <a:t>When the price rate go beyond 74 units, the rate of churn is increased dominantly.</a:t>
            </a:r>
          </a:p>
        </p:txBody>
      </p:sp>
      <p:sp>
        <p:nvSpPr>
          <p:cNvPr id="4" name="TextBox 3">
            <a:extLst>
              <a:ext uri="{FF2B5EF4-FFF2-40B4-BE49-F238E27FC236}">
                <a16:creationId xmlns:a16="http://schemas.microsoft.com/office/drawing/2014/main" id="{F9377E00-9D76-37FB-F149-4C3526E68BC6}"/>
              </a:ext>
            </a:extLst>
          </p:cNvPr>
          <p:cNvSpPr txBox="1"/>
          <p:nvPr/>
        </p:nvSpPr>
        <p:spPr>
          <a:xfrm>
            <a:off x="296174" y="205393"/>
            <a:ext cx="11659948"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a:t>
            </a:r>
            <a:r>
              <a:rPr lang="en-US" b="1" u="sng" dirty="0">
                <a:solidFill>
                  <a:srgbClr val="C00000"/>
                </a:solidFill>
                <a:latin typeface="Algerian" panose="04020705040A02060702" pitchFamily="82" charset="0"/>
              </a:rPr>
              <a:t>VS</a:t>
            </a:r>
            <a:r>
              <a:rPr lang="en-US" u="sng" dirty="0"/>
              <a:t> </a:t>
            </a:r>
            <a:r>
              <a:rPr lang="en-US" sz="3200" b="1" u="sng" dirty="0">
                <a:solidFill>
                  <a:srgbClr val="C00000"/>
                </a:solidFill>
                <a:latin typeface="Algerian" panose="04020705040A02060702" pitchFamily="82" charset="0"/>
              </a:rPr>
              <a:t>TOTAL CHARGE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6606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F70DB1E4-2155-0655-CD51-AF3AAB828003}"/>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INTRODUCTION</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96F3D31-9C85-E5D3-0A4D-F6A667CA6483}"/>
              </a:ext>
            </a:extLst>
          </p:cNvPr>
          <p:cNvSpPr>
            <a:spLocks noGrp="1"/>
          </p:cNvSpPr>
          <p:nvPr>
            <p:ph idx="1"/>
          </p:nvPr>
        </p:nvSpPr>
        <p:spPr>
          <a:xfrm>
            <a:off x="675861" y="914400"/>
            <a:ext cx="11012555" cy="5262563"/>
          </a:xfrm>
        </p:spPr>
        <p:txBody>
          <a:bodyPr>
            <a:noAutofit/>
          </a:bodyPr>
          <a:lstStyle/>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means shifting from one service provider to its competitor in the market. </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is a major problem and one of the most important concerns for large companies. Due to the direct effect on the revenues of the companies.</a:t>
            </a:r>
          </a:p>
          <a:p>
            <a:pPr algn="just">
              <a:lnSpc>
                <a:spcPct val="150000"/>
              </a:lnSpc>
              <a:buFont typeface="Wingdings" panose="05000000000000000000" pitchFamily="2" charset="2"/>
              <a:buChar char="Ø"/>
            </a:pPr>
            <a:r>
              <a:rPr lang="en-US" sz="2400" b="1" dirty="0">
                <a:solidFill>
                  <a:srgbClr val="002060"/>
                </a:solidFill>
                <a:latin typeface="Bodoni MT" panose="02070603080606020203" pitchFamily="18" charset="0"/>
              </a:rPr>
              <a:t>The average churn rate in telecom companies is 22% which is the most among other companies like IT(19%) and professional service(16%).</a:t>
            </a:r>
            <a:endParaRPr lang="en-US" sz="2400" b="1" i="0" dirty="0">
              <a:solidFill>
                <a:srgbClr val="002060"/>
              </a:solidFill>
              <a:effectLst/>
              <a:latin typeface="Bodoni MT" panose="02070603080606020203" pitchFamily="18" charset="0"/>
            </a:endParaRP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Losing customers is costly for any business. As per the authors of “Leading on the Edge of Chaos” [1], a 2% decrease in customer churn is equivalent to 10% reduction in costs. </a:t>
            </a:r>
            <a:endParaRPr lang="en-IN" sz="24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065087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5F8A05A-85D5-D2C5-2B05-2EC029C391D3}"/>
              </a:ext>
            </a:extLst>
          </p:cNvPr>
          <p:cNvSpPr txBox="1"/>
          <p:nvPr/>
        </p:nvSpPr>
        <p:spPr>
          <a:xfrm>
            <a:off x="270206" y="792102"/>
            <a:ext cx="1168591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'CHURNED CUSTOMER'S CHART' we found that the churn rate is 14.5%.The average Churn rate for Telecom company should be 20-25%.So here Churn rate is good.</a:t>
            </a:r>
            <a:endParaRPr lang="en-US" b="1" dirty="0">
              <a:solidFill>
                <a:schemeClr val="tx2"/>
              </a:solidFill>
              <a:latin typeface="Bodoni MT" panose="02070603080606020203" pitchFamily="18" charset="0"/>
              <a:cs typeface="Calibri"/>
            </a:endParaRP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The graph 'State Wise Percentage Churn' and 'State wise avg charges' indicate that although state 'CA' has maximum churn rate, lowest customer but avg local charges are relatively more as compared to other states.</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referring to 'Price Different Count' chart we conclude that international charge per minute is very much higher than the local charge per minute.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Chart 'No. of customers acc. to Total charges' clearly shows churn rate is maximum when total charges exceeds more than '74'.</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"Analyzing churn with customer service calls" it is pretty much clear that The churn rate is more when customer service calls exceed '4'.It also shows that churned customer much more than the existing customer.</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"Voice Mail Analysis" it is found that when the number of voice mail increase 20, there is churning. This may be due to Quality of Voice Mail.</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scatter plot 'Local Charge Per Minute' , We Conclude Day charges, eve charges, night charges are not same.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comparing 'Churn vs Intl plan' it is concluded that 50% of the people get churned those take the international plan. It may be due to higher charges or may be due to network issue.</a:t>
            </a:r>
          </a:p>
        </p:txBody>
      </p:sp>
      <p:sp>
        <p:nvSpPr>
          <p:cNvPr id="3" name="TextBox 2">
            <a:extLst>
              <a:ext uri="{FF2B5EF4-FFF2-40B4-BE49-F238E27FC236}">
                <a16:creationId xmlns:a16="http://schemas.microsoft.com/office/drawing/2014/main" id="{70C42745-3ACC-691E-D0C4-2BC10933794D}"/>
              </a:ext>
            </a:extLst>
          </p:cNvPr>
          <p:cNvSpPr txBox="1"/>
          <p:nvPr/>
        </p:nvSpPr>
        <p:spPr>
          <a:xfrm>
            <a:off x="235878" y="228690"/>
            <a:ext cx="11685915" cy="646331"/>
          </a:xfrm>
          <a:prstGeom prst="rect">
            <a:avLst/>
          </a:prstGeom>
          <a:noFill/>
        </p:spPr>
        <p:txBody>
          <a:bodyPr wrap="square" rtlCol="0">
            <a:spAutoFit/>
          </a:bodyPr>
          <a:lstStyle/>
          <a:p>
            <a:pPr algn="ctr"/>
            <a:r>
              <a:rPr lang="en-US" sz="3600" b="1" u="sng" dirty="0">
                <a:solidFill>
                  <a:srgbClr val="C00000"/>
                </a:solidFill>
                <a:latin typeface="Algerian" panose="04020705040A02060702" pitchFamily="82" charset="0"/>
              </a:rPr>
              <a:t>CONCLUSION</a:t>
            </a:r>
            <a:endParaRPr lang="en-IN" sz="36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8711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0A9365ED-0100-D971-249A-FDA8CAD66C9D}"/>
              </a:ext>
            </a:extLst>
          </p:cNvPr>
          <p:cNvSpPr txBox="1"/>
          <p:nvPr/>
        </p:nvSpPr>
        <p:spPr>
          <a:xfrm>
            <a:off x="265043" y="228690"/>
            <a:ext cx="1166191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RECOMMANDATION</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E6C66F1D-D34B-2B8F-BE26-92A4D3EE2048}"/>
              </a:ext>
            </a:extLst>
          </p:cNvPr>
          <p:cNvSpPr txBox="1"/>
          <p:nvPr/>
        </p:nvSpPr>
        <p:spPr>
          <a:xfrm>
            <a:off x="457200" y="1067656"/>
            <a:ext cx="11299371" cy="4801314"/>
          </a:xfrm>
          <a:prstGeom prst="rect">
            <a:avLst/>
          </a:prstGeom>
          <a:noFill/>
        </p:spPr>
        <p:txBody>
          <a:bodyPr wrap="square" rtlCol="0">
            <a:spAutoFit/>
          </a:bodyPr>
          <a:lstStyle/>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Local charges are not same for day, evening and night so to reduce churn rate the company should make Local charge uniform.</a:t>
            </a:r>
          </a:p>
          <a:p>
            <a:pPr marL="457200" marR="0" lvl="0" indent="-361950" algn="just" rtl="0">
              <a:lnSpc>
                <a:spcPct val="150000"/>
              </a:lnSpc>
              <a:spcBef>
                <a:spcPts val="0"/>
              </a:spcBef>
              <a:spcAft>
                <a:spcPts val="0"/>
              </a:spcAft>
              <a:buClr>
                <a:srgbClr val="002060"/>
              </a:buClr>
              <a:buSzPts val="2100"/>
              <a:buFont typeface="Montserrat"/>
              <a:buChar char="➢"/>
            </a:pPr>
            <a:r>
              <a:rPr lang="en-US" sz="2400" b="1" dirty="0">
                <a:solidFill>
                  <a:srgbClr val="002060"/>
                </a:solidFill>
                <a:latin typeface="Bodoni MT" panose="02070603080606020203" pitchFamily="18" charset="0"/>
                <a:ea typeface="Montserrat"/>
                <a:cs typeface="Montserrat"/>
                <a:sym typeface="Montserrat"/>
              </a:rPr>
              <a:t>W</a:t>
            </a:r>
            <a:r>
              <a:rPr lang="en-US" sz="2400" b="1" i="0" u="none" strike="noStrike" cap="none" dirty="0">
                <a:solidFill>
                  <a:srgbClr val="002060"/>
                </a:solidFill>
                <a:latin typeface="Bodoni MT" panose="02070603080606020203" pitchFamily="18" charset="0"/>
                <a:ea typeface="Montserrat"/>
                <a:cs typeface="Montserrat"/>
                <a:sym typeface="Montserrat"/>
              </a:rPr>
              <a:t>e observe that more churn is due to expensive intl. charge per minute so it should reduce its intl. charge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In some particular states churn rate is much higher than that of others may be due to network issue. So It should focus on these states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It should improve its customer service and take frequently feedback from the customer regarding their issue and try to solve it as soon as possible</a:t>
            </a:r>
          </a:p>
          <a:p>
            <a:endParaRPr lang="en-IN" dirty="0"/>
          </a:p>
        </p:txBody>
      </p:sp>
    </p:spTree>
    <p:extLst>
      <p:ext uri="{BB962C8B-B14F-4D97-AF65-F5344CB8AC3E}">
        <p14:creationId xmlns:p14="http://schemas.microsoft.com/office/powerpoint/2010/main" val="47906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7CF60D51-AB05-7C31-F53C-A107281117CE}"/>
              </a:ext>
            </a:extLst>
          </p:cNvPr>
          <p:cNvSpPr txBox="1"/>
          <p:nvPr/>
        </p:nvSpPr>
        <p:spPr>
          <a:xfrm>
            <a:off x="1053547" y="1905506"/>
            <a:ext cx="10084905" cy="3046988"/>
          </a:xfrm>
          <a:prstGeom prst="rect">
            <a:avLst/>
          </a:prstGeom>
          <a:noFill/>
        </p:spPr>
        <p:txBody>
          <a:bodyPr wrap="square" rtlCol="0">
            <a:spAutoFit/>
          </a:bodyPr>
          <a:lstStyle/>
          <a:p>
            <a:pPr algn="ctr"/>
            <a:r>
              <a:rPr lang="en-US" sz="9600" b="1" i="1" dirty="0">
                <a:solidFill>
                  <a:srgbClr val="C00000"/>
                </a:solidFill>
                <a:latin typeface="Algerian" panose="04020705040A02060702" pitchFamily="82" charset="0"/>
              </a:rPr>
              <a:t>THANK</a:t>
            </a:r>
          </a:p>
          <a:p>
            <a:pPr algn="ctr"/>
            <a:r>
              <a:rPr lang="en-US" sz="9600" b="1" i="1" dirty="0">
                <a:solidFill>
                  <a:srgbClr val="C00000"/>
                </a:solidFill>
                <a:latin typeface="Algerian" panose="04020705040A02060702" pitchFamily="82" charset="0"/>
              </a:rPr>
              <a:t>YOU</a:t>
            </a:r>
            <a:endParaRPr lang="en-IN" sz="9600" b="1" i="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58625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251BB31-B652-D6AE-2F12-C1D10C3583BF}"/>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BUSINESS PROBLEMS</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B784F5-A38F-8C65-BE89-B3E2B7A88119}"/>
              </a:ext>
            </a:extLst>
          </p:cNvPr>
          <p:cNvSpPr>
            <a:spLocks noGrp="1"/>
          </p:cNvSpPr>
          <p:nvPr>
            <p:ph idx="1"/>
          </p:nvPr>
        </p:nvSpPr>
        <p:spPr>
          <a:xfrm>
            <a:off x="545691" y="940904"/>
            <a:ext cx="11164528" cy="5236059"/>
          </a:xfrm>
        </p:spPr>
        <p:txBody>
          <a:bodyPr>
            <a:normAutofit/>
          </a:bodyPr>
          <a:lstStyle/>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can down the company revenue with a major extent.</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Consumers today go through a complex decision making process before subscribing to any one of the numerous telecom operator.</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Moreover, as per the White House Office of Consumer Affairs [2], acquiring new customers is 6–7 times more expensive than retaining an old one.</a:t>
            </a:r>
          </a:p>
          <a:p>
            <a:pPr algn="just">
              <a:lnSpc>
                <a:spcPct val="150000"/>
              </a:lnSpc>
              <a:buFont typeface="Wingdings" panose="05000000000000000000" pitchFamily="2" charset="2"/>
              <a:buChar char="Ø"/>
            </a:pPr>
            <a:r>
              <a:rPr lang="en-US" sz="2400" b="1" i="0" dirty="0" err="1">
                <a:solidFill>
                  <a:srgbClr val="002060"/>
                </a:solidFill>
                <a:effectLst/>
                <a:latin typeface="Bodoni MT" panose="02070603080606020203" pitchFamily="18" charset="0"/>
              </a:rPr>
              <a:t>Loyality</a:t>
            </a:r>
            <a:r>
              <a:rPr lang="en-US" sz="2400" b="1" i="0" dirty="0">
                <a:solidFill>
                  <a:srgbClr val="002060"/>
                </a:solidFill>
                <a:effectLst/>
                <a:latin typeface="Bodoni MT" panose="02070603080606020203" pitchFamily="18" charset="0"/>
              </a:rPr>
              <a:t> of customers becomes an issue for the companies.</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Identifying unhappy customers early, taking into consideration their values and the risk to churn, give you a chance to offer them incentives to stay.</a:t>
            </a:r>
          </a:p>
        </p:txBody>
      </p:sp>
    </p:spTree>
    <p:extLst>
      <p:ext uri="{BB962C8B-B14F-4D97-AF65-F5344CB8AC3E}">
        <p14:creationId xmlns:p14="http://schemas.microsoft.com/office/powerpoint/2010/main" val="251155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421000" y="719533"/>
            <a:ext cx="11350000" cy="55892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p:txBody>
      </p:sp>
      <p:sp>
        <p:nvSpPr>
          <p:cNvPr id="107" name="Google Shape;107;p18"/>
          <p:cNvSpPr txBox="1"/>
          <p:nvPr/>
        </p:nvSpPr>
        <p:spPr>
          <a:xfrm>
            <a:off x="306915" y="180146"/>
            <a:ext cx="11464085" cy="615499"/>
          </a:xfrm>
          <a:prstGeom prst="rect">
            <a:avLst/>
          </a:prstGeom>
          <a:noFill/>
          <a:ln>
            <a:noFill/>
          </a:ln>
        </p:spPr>
        <p:txBody>
          <a:bodyPr spcFirstLastPara="1" wrap="square" lIns="121900" tIns="60933" rIns="121900" bIns="60933" anchor="t" anchorCtr="0">
            <a:spAutoFit/>
          </a:bodyPr>
          <a:lstStyle/>
          <a:p>
            <a:pPr algn="ctr">
              <a:buClr>
                <a:srgbClr val="000000"/>
              </a:buClr>
              <a:buSzPts val="2800"/>
            </a:pPr>
            <a:r>
              <a:rPr lang="en-IN" sz="3200" b="1" u="sng" dirty="0">
                <a:solidFill>
                  <a:srgbClr val="C00000"/>
                </a:solidFill>
                <a:latin typeface="Algerian" panose="04020705040A02060702" pitchFamily="82" charset="0"/>
                <a:ea typeface="Arial"/>
                <a:cs typeface="Arial"/>
                <a:sym typeface="Arial"/>
              </a:rPr>
              <a:t>DATA SUMMARY</a:t>
            </a:r>
            <a:endParaRPr sz="3200" b="1" u="sng" dirty="0">
              <a:solidFill>
                <a:srgbClr val="C00000"/>
              </a:solidFill>
              <a:latin typeface="Algerian" panose="04020705040A02060702" pitchFamily="82" charset="0"/>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306916" y="2459649"/>
            <a:ext cx="11578169" cy="1938701"/>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306916" y="4527367"/>
            <a:ext cx="11578169" cy="1877767"/>
          </a:xfrm>
          <a:prstGeom prst="rect">
            <a:avLst/>
          </a:prstGeom>
          <a:noFill/>
          <a:ln>
            <a:noFill/>
          </a:ln>
        </p:spPr>
      </p:pic>
      <p:sp>
        <p:nvSpPr>
          <p:cNvPr id="110" name="Google Shape;110;p18"/>
          <p:cNvSpPr txBox="1"/>
          <p:nvPr/>
        </p:nvSpPr>
        <p:spPr>
          <a:xfrm>
            <a:off x="322318" y="964419"/>
            <a:ext cx="11645461" cy="1690743"/>
          </a:xfrm>
          <a:prstGeom prst="rect">
            <a:avLst/>
          </a:prstGeom>
          <a:noFill/>
          <a:ln>
            <a:noFill/>
          </a:ln>
        </p:spPr>
        <p:txBody>
          <a:bodyPr spcFirstLastPara="1" wrap="square" lIns="121900" tIns="121900" rIns="121900" bIns="121900" anchor="t" anchorCtr="0">
            <a:spAutoFit/>
          </a:bodyPr>
          <a:lstStyle/>
          <a:p>
            <a:pPr marL="342900" indent="-342900">
              <a:lnSpc>
                <a:spcPct val="115000"/>
              </a:lnSpc>
              <a:spcBef>
                <a:spcPts val="1200"/>
              </a:spcBef>
              <a:buClr>
                <a:srgbClr val="000000"/>
              </a:buClr>
              <a:buSzPts val="1950"/>
              <a:buFont typeface="Wingdings" panose="05000000000000000000" pitchFamily="2" charset="2"/>
              <a:buChar char="Ø"/>
            </a:pPr>
            <a:r>
              <a:rPr lang="en-IN" sz="2400" b="1" dirty="0">
                <a:solidFill>
                  <a:srgbClr val="002060"/>
                </a:solidFill>
                <a:highlight>
                  <a:srgbClr val="FFFFFF"/>
                </a:highlight>
                <a:latin typeface="Bodoni MT" panose="02070603080606020203" pitchFamily="18" charset="0"/>
                <a:ea typeface="Montserrat"/>
                <a:cs typeface="Montserrat"/>
                <a:sym typeface="Montserrat"/>
              </a:rPr>
              <a:t>This is The Orange Telecom Churn Dataset. In the below table it’s show the top and bottom 5 rows respectively</a:t>
            </a:r>
            <a:endParaRPr sz="2400" b="1" dirty="0">
              <a:solidFill>
                <a:srgbClr val="002060"/>
              </a:solidFill>
              <a:highlight>
                <a:srgbClr val="FFFFFF"/>
              </a:highlight>
              <a:latin typeface="Bodoni MT" panose="02070603080606020203" pitchFamily="18" charset="0"/>
              <a:ea typeface="Montserrat"/>
              <a:cs typeface="Montserrat"/>
              <a:sym typeface="Montserrat"/>
            </a:endParaRPr>
          </a:p>
          <a:p>
            <a:pPr>
              <a:spcBef>
                <a:spcPts val="1200"/>
              </a:spcBef>
              <a:buClr>
                <a:srgbClr val="000000"/>
              </a:buClr>
              <a:buSzPts val="1400"/>
            </a:pPr>
            <a:endParaRPr sz="1867"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F9B7811-0FE0-DE71-FC83-D92F7E178C91}"/>
              </a:ext>
            </a:extLst>
          </p:cNvPr>
          <p:cNvPicPr>
            <a:picLocks noChangeAspect="1"/>
          </p:cNvPicPr>
          <p:nvPr/>
        </p:nvPicPr>
        <p:blipFill>
          <a:blip r:embed="rId5"/>
          <a:stretch>
            <a:fillRect/>
          </a:stretch>
        </p:blipFill>
        <p:spPr>
          <a:xfrm>
            <a:off x="11394705" y="192589"/>
            <a:ext cx="573074" cy="560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4E21062-AB13-BDDD-0268-53E0A7244F2B}"/>
              </a:ext>
            </a:extLst>
          </p:cNvPr>
          <p:cNvSpPr txBox="1"/>
          <p:nvPr/>
        </p:nvSpPr>
        <p:spPr>
          <a:xfrm>
            <a:off x="166780" y="94892"/>
            <a:ext cx="1181530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solidFill>
                  <a:srgbClr val="C00000"/>
                </a:solidFill>
                <a:latin typeface="Algerian" panose="04020705040A02060702" pitchFamily="82" charset="0"/>
                <a:ea typeface="Roboto"/>
              </a:rPr>
              <a:t>DATA DICTIONARY</a:t>
            </a:r>
            <a:endParaRPr lang="en-US" sz="3200" b="1" u="sng" dirty="0">
              <a:latin typeface="Algerian" panose="04020705040A02060702" pitchFamily="82" charset="0"/>
            </a:endParaRPr>
          </a:p>
          <a:p>
            <a:pPr>
              <a:buChar char="•"/>
            </a:pPr>
            <a:r>
              <a:rPr lang="en-US" sz="2000" b="1" dirty="0">
                <a:solidFill>
                  <a:schemeClr val="tx2"/>
                </a:solidFill>
                <a:latin typeface="Bodoni MT" panose="02070603080606020203" pitchFamily="18" charset="0"/>
                <a:ea typeface="Roboto"/>
                <a:cs typeface="Calibri"/>
              </a:rPr>
              <a:t>State                                  :</a:t>
            </a:r>
            <a:r>
              <a:rPr lang="en-US" sz="2000" dirty="0">
                <a:solidFill>
                  <a:schemeClr val="tx2"/>
                </a:solidFill>
                <a:latin typeface="Bodoni MT" panose="02070603080606020203" pitchFamily="18" charset="0"/>
                <a:ea typeface="Roboto"/>
                <a:cs typeface="Calibri"/>
              </a:rPr>
              <a:t> the state in which the customer resides, indicated by a two-letter abbreviation</a:t>
            </a:r>
          </a:p>
          <a:p>
            <a:pPr>
              <a:buChar char="•"/>
            </a:pPr>
            <a:r>
              <a:rPr lang="en-US" sz="2000" b="1" dirty="0">
                <a:solidFill>
                  <a:schemeClr val="tx2"/>
                </a:solidFill>
                <a:latin typeface="Bodoni MT" panose="02070603080606020203" pitchFamily="18" charset="0"/>
                <a:ea typeface="Roboto"/>
                <a:cs typeface="Calibri"/>
              </a:rPr>
              <a:t>Account Length               :</a:t>
            </a:r>
            <a:r>
              <a:rPr lang="en-US" sz="2000" dirty="0">
                <a:solidFill>
                  <a:schemeClr val="tx2"/>
                </a:solidFill>
                <a:latin typeface="Bodoni MT" panose="02070603080606020203" pitchFamily="18" charset="0"/>
                <a:ea typeface="Roboto"/>
                <a:cs typeface="Calibri"/>
              </a:rPr>
              <a:t> the number of days that this account has been active</a:t>
            </a:r>
          </a:p>
          <a:p>
            <a:pPr>
              <a:buChar char="•"/>
            </a:pPr>
            <a:r>
              <a:rPr lang="en-US" sz="2000" b="1" dirty="0">
                <a:solidFill>
                  <a:schemeClr val="tx2"/>
                </a:solidFill>
                <a:latin typeface="Bodoni MT" panose="02070603080606020203" pitchFamily="18" charset="0"/>
                <a:ea typeface="Roboto"/>
                <a:cs typeface="Calibri"/>
              </a:rPr>
              <a:t>Area Code                         :</a:t>
            </a:r>
            <a:r>
              <a:rPr lang="en-US" sz="2000" dirty="0">
                <a:solidFill>
                  <a:schemeClr val="tx2"/>
                </a:solidFill>
                <a:latin typeface="Bodoni MT" panose="02070603080606020203" pitchFamily="18" charset="0"/>
                <a:ea typeface="Roboto"/>
                <a:cs typeface="Calibri"/>
              </a:rPr>
              <a:t> the three-digit area code of the corresponding customer</a:t>
            </a:r>
          </a:p>
          <a:p>
            <a:pPr>
              <a:buChar char="•"/>
            </a:pPr>
            <a:r>
              <a:rPr lang="en-US" sz="2000" b="1" dirty="0">
                <a:solidFill>
                  <a:schemeClr val="tx2"/>
                </a:solidFill>
                <a:latin typeface="Bodoni MT" panose="02070603080606020203" pitchFamily="18" charset="0"/>
                <a:ea typeface="Roboto"/>
                <a:cs typeface="Calibri"/>
              </a:rPr>
              <a:t>International Plan           :</a:t>
            </a:r>
            <a:r>
              <a:rPr lang="en-US" sz="2000" dirty="0">
                <a:solidFill>
                  <a:schemeClr val="tx2"/>
                </a:solidFill>
                <a:latin typeface="Bodoni MT" panose="02070603080606020203" pitchFamily="18" charset="0"/>
                <a:ea typeface="Roboto"/>
                <a:cs typeface="Calibri"/>
              </a:rPr>
              <a:t> whether the customer has an international calling plan: (yes/no)</a:t>
            </a:r>
          </a:p>
          <a:p>
            <a:pPr>
              <a:buChar char="•"/>
            </a:pPr>
            <a:r>
              <a:rPr lang="en-US" sz="2000" b="1" dirty="0">
                <a:solidFill>
                  <a:schemeClr val="tx2"/>
                </a:solidFill>
                <a:latin typeface="Bodoni MT" panose="02070603080606020203" pitchFamily="18" charset="0"/>
                <a:ea typeface="Roboto"/>
                <a:cs typeface="Calibri"/>
              </a:rPr>
              <a:t>Voice Mail Plan                :</a:t>
            </a:r>
            <a:r>
              <a:rPr lang="en-US" sz="2000" dirty="0">
                <a:solidFill>
                  <a:schemeClr val="tx2"/>
                </a:solidFill>
                <a:latin typeface="Bodoni MT" panose="02070603080606020203" pitchFamily="18" charset="0"/>
                <a:ea typeface="Roboto"/>
                <a:cs typeface="Calibri"/>
              </a:rPr>
              <a:t> whether the customer has a voice mail feature: (yes/no)</a:t>
            </a:r>
          </a:p>
          <a:p>
            <a:pPr>
              <a:buChar char="•"/>
            </a:pPr>
            <a:r>
              <a:rPr lang="en-US" sz="2000" b="1" dirty="0">
                <a:solidFill>
                  <a:schemeClr val="tx2"/>
                </a:solidFill>
                <a:latin typeface="Bodoni MT" panose="02070603080606020203" pitchFamily="18" charset="0"/>
                <a:ea typeface="Roboto"/>
                <a:cs typeface="Calibri"/>
              </a:rPr>
              <a:t>Number </a:t>
            </a:r>
            <a:r>
              <a:rPr lang="en-US" sz="2000" b="1" dirty="0" err="1">
                <a:solidFill>
                  <a:schemeClr val="tx2"/>
                </a:solidFill>
                <a:latin typeface="Bodoni MT" panose="02070603080606020203" pitchFamily="18" charset="0"/>
                <a:ea typeface="Roboto"/>
                <a:cs typeface="Calibri"/>
              </a:rPr>
              <a:t>VMail</a:t>
            </a:r>
            <a:r>
              <a:rPr lang="en-US" sz="2000" b="1" dirty="0">
                <a:solidFill>
                  <a:schemeClr val="tx2"/>
                </a:solidFill>
                <a:latin typeface="Bodoni MT" panose="02070603080606020203" pitchFamily="18" charset="0"/>
                <a:ea typeface="Roboto"/>
                <a:cs typeface="Calibri"/>
              </a:rPr>
              <a:t> Message   :</a:t>
            </a:r>
            <a:r>
              <a:rPr lang="en-US" sz="2000" dirty="0">
                <a:solidFill>
                  <a:schemeClr val="tx2"/>
                </a:solidFill>
                <a:latin typeface="Bodoni MT" panose="02070603080606020203" pitchFamily="18" charset="0"/>
                <a:ea typeface="Roboto"/>
                <a:cs typeface="Calibri"/>
              </a:rPr>
              <a:t> the average number of voice mail messages</a:t>
            </a:r>
          </a:p>
          <a:p>
            <a:pPr>
              <a:buChar char="•"/>
            </a:pPr>
            <a:r>
              <a:rPr lang="en-US" sz="2000" b="1" dirty="0">
                <a:solidFill>
                  <a:schemeClr val="tx2"/>
                </a:solidFill>
                <a:latin typeface="Bodoni MT" panose="02070603080606020203" pitchFamily="18" charset="0"/>
                <a:ea typeface="Roboto"/>
                <a:cs typeface="Calibri"/>
              </a:rPr>
              <a:t>Total Day Mins                 :</a:t>
            </a:r>
            <a:r>
              <a:rPr lang="en-US" sz="2000" dirty="0">
                <a:solidFill>
                  <a:schemeClr val="tx2"/>
                </a:solidFill>
                <a:latin typeface="Bodoni MT" panose="02070603080606020203" pitchFamily="18" charset="0"/>
                <a:ea typeface="Roboto"/>
                <a:cs typeface="Calibri"/>
              </a:rPr>
              <a:t> the total number of calling minutes used during the day</a:t>
            </a:r>
          </a:p>
          <a:p>
            <a:pPr>
              <a:buChar char="•"/>
            </a:pPr>
            <a:r>
              <a:rPr lang="en-US" sz="2000" b="1" dirty="0">
                <a:solidFill>
                  <a:schemeClr val="tx2"/>
                </a:solidFill>
                <a:latin typeface="Bodoni MT" panose="02070603080606020203" pitchFamily="18" charset="0"/>
                <a:ea typeface="Roboto"/>
                <a:cs typeface="Calibri"/>
              </a:rPr>
              <a:t>Total Day Calls                  :</a:t>
            </a:r>
            <a:r>
              <a:rPr lang="en-US" sz="2000" dirty="0">
                <a:solidFill>
                  <a:schemeClr val="tx2"/>
                </a:solidFill>
                <a:latin typeface="Bodoni MT" panose="02070603080606020203" pitchFamily="18" charset="0"/>
                <a:ea typeface="Roboto"/>
                <a:cs typeface="Calibri"/>
              </a:rPr>
              <a:t> the total number of calls placed during the day</a:t>
            </a:r>
          </a:p>
          <a:p>
            <a:pPr>
              <a:buChar char="•"/>
            </a:pPr>
            <a:r>
              <a:rPr lang="en-US" sz="2000" b="1" dirty="0">
                <a:solidFill>
                  <a:schemeClr val="tx2"/>
                </a:solidFill>
                <a:latin typeface="Bodoni MT" panose="02070603080606020203" pitchFamily="18" charset="0"/>
                <a:ea typeface="Roboto"/>
                <a:cs typeface="Calibri"/>
              </a:rPr>
              <a:t>Total Day Charge              :</a:t>
            </a:r>
            <a:r>
              <a:rPr lang="en-US" sz="2000" dirty="0">
                <a:solidFill>
                  <a:schemeClr val="tx2"/>
                </a:solidFill>
                <a:latin typeface="Bodoni MT" panose="02070603080606020203" pitchFamily="18" charset="0"/>
                <a:ea typeface="Roboto"/>
                <a:cs typeface="Calibri"/>
              </a:rPr>
              <a:t> the billed cost of daytime calls</a:t>
            </a:r>
          </a:p>
          <a:p>
            <a:pPr>
              <a:buChar char="•"/>
            </a:pPr>
            <a:r>
              <a:rPr lang="en-US" sz="2000" b="1" dirty="0">
                <a:solidFill>
                  <a:schemeClr val="tx2"/>
                </a:solidFill>
                <a:latin typeface="Bodoni MT" panose="02070603080606020203" pitchFamily="18" charset="0"/>
                <a:ea typeface="Roboto"/>
                <a:cs typeface="Calibri"/>
              </a:rPr>
              <a:t>Total Eve Mins                  :</a:t>
            </a:r>
            <a:r>
              <a:rPr lang="en-US" sz="2000" dirty="0">
                <a:solidFill>
                  <a:schemeClr val="tx2"/>
                </a:solidFill>
                <a:latin typeface="Bodoni MT" panose="02070603080606020203" pitchFamily="18" charset="0"/>
                <a:ea typeface="Roboto"/>
                <a:cs typeface="Calibri"/>
              </a:rPr>
              <a:t> the total number of calling minutes used during the evening</a:t>
            </a:r>
          </a:p>
          <a:p>
            <a:pPr>
              <a:buChar char="•"/>
            </a:pPr>
            <a:r>
              <a:rPr lang="en-US" sz="2000" b="1" dirty="0">
                <a:solidFill>
                  <a:schemeClr val="tx2"/>
                </a:solidFill>
                <a:latin typeface="Bodoni MT" panose="02070603080606020203" pitchFamily="18" charset="0"/>
                <a:ea typeface="Roboto"/>
                <a:cs typeface="Calibri"/>
              </a:rPr>
              <a:t>Total Eve Calls                  :</a:t>
            </a:r>
            <a:r>
              <a:rPr lang="en-US" sz="2000" dirty="0">
                <a:solidFill>
                  <a:schemeClr val="tx2"/>
                </a:solidFill>
                <a:latin typeface="Bodoni MT" panose="02070603080606020203" pitchFamily="18" charset="0"/>
                <a:ea typeface="Roboto"/>
                <a:cs typeface="Calibri"/>
              </a:rPr>
              <a:t> the total number of calls placed during the evening</a:t>
            </a:r>
          </a:p>
          <a:p>
            <a:pPr>
              <a:buChar char="•"/>
            </a:pPr>
            <a:r>
              <a:rPr lang="en-US" sz="2000" b="1" dirty="0">
                <a:solidFill>
                  <a:schemeClr val="tx2"/>
                </a:solidFill>
                <a:latin typeface="Bodoni MT" panose="02070603080606020203" pitchFamily="18" charset="0"/>
                <a:ea typeface="Roboto"/>
                <a:cs typeface="Calibri"/>
              </a:rPr>
              <a:t>Total Eve Charge              :</a:t>
            </a:r>
            <a:r>
              <a:rPr lang="en-US" sz="2000" dirty="0">
                <a:solidFill>
                  <a:schemeClr val="tx2"/>
                </a:solidFill>
                <a:latin typeface="Bodoni MT" panose="02070603080606020203" pitchFamily="18" charset="0"/>
                <a:ea typeface="Roboto"/>
                <a:cs typeface="Calibri"/>
              </a:rPr>
              <a:t> the billed cost of evening time calls</a:t>
            </a:r>
          </a:p>
          <a:p>
            <a:pPr>
              <a:buChar char="•"/>
            </a:pPr>
            <a:r>
              <a:rPr lang="en-US" sz="2000" b="1" dirty="0">
                <a:solidFill>
                  <a:schemeClr val="tx2"/>
                </a:solidFill>
                <a:latin typeface="Bodoni MT" panose="02070603080606020203" pitchFamily="18" charset="0"/>
                <a:ea typeface="Roboto"/>
                <a:cs typeface="Calibri"/>
              </a:rPr>
              <a:t>Total Night Mins               :</a:t>
            </a:r>
            <a:r>
              <a:rPr lang="en-US" sz="2000" dirty="0">
                <a:solidFill>
                  <a:schemeClr val="tx2"/>
                </a:solidFill>
                <a:latin typeface="Bodoni MT" panose="02070603080606020203" pitchFamily="18" charset="0"/>
                <a:ea typeface="Roboto"/>
                <a:cs typeface="Calibri"/>
              </a:rPr>
              <a:t> the total number of calling minutes used during the night</a:t>
            </a:r>
          </a:p>
          <a:p>
            <a:pPr>
              <a:buChar char="•"/>
            </a:pPr>
            <a:r>
              <a:rPr lang="en-US" sz="2000" b="1" dirty="0">
                <a:solidFill>
                  <a:schemeClr val="tx2"/>
                </a:solidFill>
                <a:latin typeface="Bodoni MT" panose="02070603080606020203" pitchFamily="18" charset="0"/>
                <a:ea typeface="Roboto"/>
                <a:cs typeface="Calibri"/>
              </a:rPr>
              <a:t>Total Night Calls               :</a:t>
            </a:r>
            <a:r>
              <a:rPr lang="en-US" sz="2000" dirty="0">
                <a:solidFill>
                  <a:schemeClr val="tx2"/>
                </a:solidFill>
                <a:latin typeface="Bodoni MT" panose="02070603080606020203" pitchFamily="18" charset="0"/>
                <a:ea typeface="Roboto"/>
                <a:cs typeface="Calibri"/>
              </a:rPr>
              <a:t> the total number of calls placed during the night</a:t>
            </a:r>
          </a:p>
          <a:p>
            <a:pPr>
              <a:buChar char="•"/>
            </a:pPr>
            <a:r>
              <a:rPr lang="en-US" sz="2000" b="1" dirty="0">
                <a:solidFill>
                  <a:schemeClr val="tx2"/>
                </a:solidFill>
                <a:latin typeface="Bodoni MT" panose="02070603080606020203" pitchFamily="18" charset="0"/>
                <a:ea typeface="Roboto"/>
                <a:cs typeface="Calibri"/>
              </a:rPr>
              <a:t>Total Night Charge           :</a:t>
            </a:r>
            <a:r>
              <a:rPr lang="en-US" sz="2000" dirty="0">
                <a:solidFill>
                  <a:schemeClr val="tx2"/>
                </a:solidFill>
                <a:latin typeface="Bodoni MT" panose="02070603080606020203" pitchFamily="18" charset="0"/>
                <a:ea typeface="Roboto"/>
                <a:cs typeface="Calibri"/>
              </a:rPr>
              <a:t> the billed cost of nighttime calls</a:t>
            </a:r>
          </a:p>
          <a:p>
            <a:pPr>
              <a:buChar char="•"/>
            </a:pPr>
            <a:r>
              <a:rPr lang="en-US" sz="2000" b="1" dirty="0">
                <a:solidFill>
                  <a:schemeClr val="tx2"/>
                </a:solidFill>
                <a:latin typeface="Bodoni MT" panose="02070603080606020203" pitchFamily="18" charset="0"/>
                <a:ea typeface="Roboto"/>
                <a:cs typeface="Calibri"/>
              </a:rPr>
              <a:t>Total Intl Mins                  :</a:t>
            </a:r>
            <a:r>
              <a:rPr lang="en-US" sz="2000" dirty="0">
                <a:solidFill>
                  <a:schemeClr val="tx2"/>
                </a:solidFill>
                <a:latin typeface="Bodoni MT" panose="02070603080606020203" pitchFamily="18" charset="0"/>
                <a:ea typeface="Roboto"/>
                <a:cs typeface="Calibri"/>
              </a:rPr>
              <a:t> the total number of international minutes</a:t>
            </a:r>
          </a:p>
          <a:p>
            <a:pPr>
              <a:buChar char="•"/>
            </a:pPr>
            <a:r>
              <a:rPr lang="en-US" sz="2000" b="1" dirty="0">
                <a:solidFill>
                  <a:schemeClr val="tx2"/>
                </a:solidFill>
                <a:latin typeface="Bodoni MT" panose="02070603080606020203" pitchFamily="18" charset="0"/>
                <a:ea typeface="Roboto"/>
                <a:cs typeface="Calibri"/>
              </a:rPr>
              <a:t>Total Intl Calls                  :</a:t>
            </a:r>
            <a:r>
              <a:rPr lang="en-US" sz="2000" dirty="0">
                <a:solidFill>
                  <a:schemeClr val="tx2"/>
                </a:solidFill>
                <a:latin typeface="Bodoni MT" panose="02070603080606020203" pitchFamily="18" charset="0"/>
                <a:ea typeface="Roboto"/>
                <a:cs typeface="Calibri"/>
              </a:rPr>
              <a:t> the total number of international calls</a:t>
            </a:r>
          </a:p>
          <a:p>
            <a:pPr>
              <a:buChar char="•"/>
            </a:pPr>
            <a:r>
              <a:rPr lang="en-US" sz="2000" b="1" dirty="0">
                <a:solidFill>
                  <a:schemeClr val="tx2"/>
                </a:solidFill>
                <a:latin typeface="Bodoni MT" panose="02070603080606020203" pitchFamily="18" charset="0"/>
                <a:ea typeface="Roboto"/>
                <a:cs typeface="Calibri"/>
              </a:rPr>
              <a:t>Total Intl Charge              :</a:t>
            </a:r>
            <a:r>
              <a:rPr lang="en-US" sz="2000" dirty="0">
                <a:solidFill>
                  <a:schemeClr val="tx2"/>
                </a:solidFill>
                <a:latin typeface="Bodoni MT" panose="02070603080606020203" pitchFamily="18" charset="0"/>
                <a:ea typeface="Roboto"/>
                <a:cs typeface="Calibri"/>
              </a:rPr>
              <a:t> the billed cost for international calls</a:t>
            </a:r>
          </a:p>
          <a:p>
            <a:pPr>
              <a:buChar char="•"/>
            </a:pPr>
            <a:r>
              <a:rPr lang="en-US" sz="2000" b="1" dirty="0">
                <a:solidFill>
                  <a:schemeClr val="tx2"/>
                </a:solidFill>
                <a:latin typeface="Bodoni MT" panose="02070603080606020203" pitchFamily="18" charset="0"/>
                <a:ea typeface="Roboto"/>
                <a:cs typeface="Calibri"/>
              </a:rPr>
              <a:t>Customer Service Calls     :</a:t>
            </a:r>
            <a:r>
              <a:rPr lang="en-US" sz="2000" dirty="0">
                <a:solidFill>
                  <a:schemeClr val="tx2"/>
                </a:solidFill>
                <a:latin typeface="Bodoni MT" panose="02070603080606020203" pitchFamily="18" charset="0"/>
                <a:ea typeface="Roboto"/>
                <a:cs typeface="Calibri"/>
              </a:rPr>
              <a:t> the number of calls placed to Customer Service</a:t>
            </a:r>
          </a:p>
          <a:p>
            <a:pPr>
              <a:buChar char="•"/>
            </a:pPr>
            <a:r>
              <a:rPr lang="en-US" sz="2000" b="1" dirty="0">
                <a:solidFill>
                  <a:schemeClr val="tx2"/>
                </a:solidFill>
                <a:latin typeface="Bodoni MT" panose="02070603080606020203" pitchFamily="18" charset="0"/>
                <a:ea typeface="Roboto"/>
                <a:cs typeface="Calibri"/>
              </a:rPr>
              <a:t>Churn                                :</a:t>
            </a:r>
            <a:r>
              <a:rPr lang="en-US" sz="2000" dirty="0">
                <a:solidFill>
                  <a:schemeClr val="tx2"/>
                </a:solidFill>
                <a:latin typeface="Bodoni MT" panose="02070603080606020203" pitchFamily="18" charset="0"/>
                <a:ea typeface="Roboto"/>
                <a:cs typeface="Calibri"/>
              </a:rPr>
              <a:t> whether the customer left the service: true/false</a:t>
            </a:r>
          </a:p>
        </p:txBody>
      </p:sp>
    </p:spTree>
    <p:extLst>
      <p:ext uri="{BB962C8B-B14F-4D97-AF65-F5344CB8AC3E}">
        <p14:creationId xmlns:p14="http://schemas.microsoft.com/office/powerpoint/2010/main" val="191279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0F805EB-2F87-19E7-497D-8C2E1D7056C1}"/>
              </a:ext>
            </a:extLst>
          </p:cNvPr>
          <p:cNvPicPr>
            <a:picLocks noChangeAspect="1"/>
          </p:cNvPicPr>
          <p:nvPr/>
        </p:nvPicPr>
        <p:blipFill>
          <a:blip r:embed="rId2"/>
          <a:stretch>
            <a:fillRect/>
          </a:stretch>
        </p:blipFill>
        <p:spPr>
          <a:xfrm>
            <a:off x="7211684" y="2248013"/>
            <a:ext cx="4871047" cy="4360426"/>
          </a:xfrm>
          <a:prstGeom prst="rect">
            <a:avLst/>
          </a:prstGeom>
        </p:spPr>
      </p:pic>
      <p:pic>
        <p:nvPicPr>
          <p:cNvPr id="5" name="Picture 5">
            <a:extLst>
              <a:ext uri="{FF2B5EF4-FFF2-40B4-BE49-F238E27FC236}">
                <a16:creationId xmlns:a16="http://schemas.microsoft.com/office/drawing/2014/main" id="{5ADAC4DE-BAA4-CCB1-BB68-5C46B831C780}"/>
              </a:ext>
            </a:extLst>
          </p:cNvPr>
          <p:cNvPicPr>
            <a:picLocks noChangeAspect="1"/>
          </p:cNvPicPr>
          <p:nvPr/>
        </p:nvPicPr>
        <p:blipFill>
          <a:blip r:embed="rId3"/>
          <a:stretch>
            <a:fillRect/>
          </a:stretch>
        </p:blipFill>
        <p:spPr>
          <a:xfrm>
            <a:off x="123646" y="2243358"/>
            <a:ext cx="7013275" cy="4369737"/>
          </a:xfrm>
          <a:prstGeom prst="rect">
            <a:avLst/>
          </a:prstGeom>
        </p:spPr>
      </p:pic>
      <p:sp>
        <p:nvSpPr>
          <p:cNvPr id="6" name="TextBox 5">
            <a:extLst>
              <a:ext uri="{FF2B5EF4-FFF2-40B4-BE49-F238E27FC236}">
                <a16:creationId xmlns:a16="http://schemas.microsoft.com/office/drawing/2014/main" id="{EB8258DC-70AB-E7A6-11AA-0B26AD6B1962}"/>
              </a:ext>
            </a:extLst>
          </p:cNvPr>
          <p:cNvSpPr txBox="1"/>
          <p:nvPr/>
        </p:nvSpPr>
        <p:spPr>
          <a:xfrm>
            <a:off x="-5749" y="785004"/>
            <a:ext cx="121172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cs typeface="Calibri"/>
              </a:rPr>
              <a:t>There are 51 different states which is distributed among 3 area codes such as 408, 415, 510.</a:t>
            </a:r>
          </a:p>
          <a:p>
            <a:pPr marL="285750" indent="-285750" algn="just">
              <a:buFont typeface="Wingdings"/>
              <a:buChar char="Ø"/>
            </a:pPr>
            <a:r>
              <a:rPr lang="en-US" sz="2400" b="1" dirty="0">
                <a:solidFill>
                  <a:schemeClr val="tx2"/>
                </a:solidFill>
                <a:latin typeface="Bodoni MT" panose="02070603080606020203" pitchFamily="18" charset="0"/>
                <a:cs typeface="Calibri"/>
              </a:rPr>
              <a:t> The state code 'WV' has the maximum number of customers while the state code 'CA' has  the minimum customers.</a:t>
            </a:r>
          </a:p>
          <a:p>
            <a:pPr marL="285750" indent="-285750" algn="just">
              <a:buFont typeface="Wingdings"/>
              <a:buChar char="Ø"/>
            </a:pPr>
            <a:r>
              <a:rPr lang="en-US" sz="2400" b="1" dirty="0">
                <a:solidFill>
                  <a:schemeClr val="tx2"/>
                </a:solidFill>
                <a:latin typeface="Bodoni MT" panose="02070603080606020203" pitchFamily="18" charset="0"/>
                <a:cs typeface="Calibri"/>
              </a:rPr>
              <a:t> For the area code 415 the number of customer are the maximum.</a:t>
            </a:r>
          </a:p>
        </p:txBody>
      </p:sp>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4"/>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383592DB-877E-5742-68B3-BACA6DBA7A54}"/>
              </a:ext>
            </a:extLst>
          </p:cNvPr>
          <p:cNvSpPr txBox="1"/>
          <p:nvPr/>
        </p:nvSpPr>
        <p:spPr>
          <a:xfrm>
            <a:off x="146774" y="244905"/>
            <a:ext cx="1183247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98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6C1573F-6DC5-F63F-7F41-E4119C7D7D42}"/>
              </a:ext>
            </a:extLst>
          </p:cNvPr>
          <p:cNvPicPr>
            <a:picLocks noChangeAspect="1"/>
          </p:cNvPicPr>
          <p:nvPr/>
        </p:nvPicPr>
        <p:blipFill>
          <a:blip r:embed="rId3"/>
          <a:stretch>
            <a:fillRect/>
          </a:stretch>
        </p:blipFill>
        <p:spPr>
          <a:xfrm>
            <a:off x="195531" y="1006312"/>
            <a:ext cx="5230482" cy="4270278"/>
          </a:xfrm>
          <a:prstGeom prst="rect">
            <a:avLst/>
          </a:prstGeom>
        </p:spPr>
      </p:pic>
      <p:pic>
        <p:nvPicPr>
          <p:cNvPr id="4" name="Picture 4">
            <a:extLst>
              <a:ext uri="{FF2B5EF4-FFF2-40B4-BE49-F238E27FC236}">
                <a16:creationId xmlns:a16="http://schemas.microsoft.com/office/drawing/2014/main" id="{3C06B078-3D52-59BD-3BEE-A1BF12A0C95D}"/>
              </a:ext>
            </a:extLst>
          </p:cNvPr>
          <p:cNvPicPr>
            <a:picLocks noChangeAspect="1"/>
          </p:cNvPicPr>
          <p:nvPr/>
        </p:nvPicPr>
        <p:blipFill>
          <a:blip r:embed="rId4"/>
          <a:stretch>
            <a:fillRect/>
          </a:stretch>
        </p:blipFill>
        <p:spPr>
          <a:xfrm>
            <a:off x="6593458" y="876917"/>
            <a:ext cx="5000444" cy="4270280"/>
          </a:xfrm>
          <a:prstGeom prst="rect">
            <a:avLst/>
          </a:prstGeom>
        </p:spPr>
      </p:pic>
      <p:sp>
        <p:nvSpPr>
          <p:cNvPr id="2" name="TextBox 1">
            <a:extLst>
              <a:ext uri="{FF2B5EF4-FFF2-40B4-BE49-F238E27FC236}">
                <a16:creationId xmlns:a16="http://schemas.microsoft.com/office/drawing/2014/main" id="{B5F8C1C4-36A6-570C-E250-6B8737DFB6AB}"/>
              </a:ext>
            </a:extLst>
          </p:cNvPr>
          <p:cNvSpPr txBox="1"/>
          <p:nvPr/>
        </p:nvSpPr>
        <p:spPr>
          <a:xfrm>
            <a:off x="1629268" y="5276590"/>
            <a:ext cx="91712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Here we may conclude that the percentage of churning is same for both regular and new comers.</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296ADCF3-9208-6DD1-BF6C-60200E40B170}"/>
              </a:ext>
            </a:extLst>
          </p:cNvPr>
          <p:cNvSpPr txBox="1"/>
          <p:nvPr/>
        </p:nvSpPr>
        <p:spPr>
          <a:xfrm>
            <a:off x="195530" y="228690"/>
            <a:ext cx="117605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11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914F2A1E-AE26-4717-7206-899D32225E9B}"/>
              </a:ext>
            </a:extLst>
          </p:cNvPr>
          <p:cNvPicPr>
            <a:picLocks noChangeAspect="1"/>
          </p:cNvPicPr>
          <p:nvPr/>
        </p:nvPicPr>
        <p:blipFill>
          <a:blip r:embed="rId3"/>
          <a:stretch>
            <a:fillRect/>
          </a:stretch>
        </p:blipFill>
        <p:spPr>
          <a:xfrm>
            <a:off x="209911" y="782933"/>
            <a:ext cx="6696971" cy="3811266"/>
          </a:xfrm>
          <a:prstGeom prst="rect">
            <a:avLst/>
          </a:prstGeom>
        </p:spPr>
      </p:pic>
      <p:pic>
        <p:nvPicPr>
          <p:cNvPr id="5" name="Picture 5">
            <a:extLst>
              <a:ext uri="{FF2B5EF4-FFF2-40B4-BE49-F238E27FC236}">
                <a16:creationId xmlns:a16="http://schemas.microsoft.com/office/drawing/2014/main" id="{4857B4DC-D384-238C-AA66-35596EC4365F}"/>
              </a:ext>
            </a:extLst>
          </p:cNvPr>
          <p:cNvPicPr>
            <a:picLocks noChangeAspect="1"/>
          </p:cNvPicPr>
          <p:nvPr/>
        </p:nvPicPr>
        <p:blipFill>
          <a:blip r:embed="rId4"/>
          <a:stretch>
            <a:fillRect/>
          </a:stretch>
        </p:blipFill>
        <p:spPr>
          <a:xfrm>
            <a:off x="5745194" y="2688412"/>
            <a:ext cx="6236896" cy="3580271"/>
          </a:xfrm>
          <a:prstGeom prst="rect">
            <a:avLst/>
          </a:prstGeom>
        </p:spPr>
      </p:pic>
      <p:sp>
        <p:nvSpPr>
          <p:cNvPr id="2" name="TextBox 1">
            <a:extLst>
              <a:ext uri="{FF2B5EF4-FFF2-40B4-BE49-F238E27FC236}">
                <a16:creationId xmlns:a16="http://schemas.microsoft.com/office/drawing/2014/main" id="{3E60AD3C-488C-8C55-882C-EA4BBFCD5C72}"/>
              </a:ext>
            </a:extLst>
          </p:cNvPr>
          <p:cNvSpPr txBox="1"/>
          <p:nvPr/>
        </p:nvSpPr>
        <p:spPr>
          <a:xfrm>
            <a:off x="828135" y="5198854"/>
            <a:ext cx="4295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In both the cases the number of customers is very low.</a:t>
            </a:r>
            <a:endParaRPr lang="en-US" dirty="0">
              <a:latin typeface="Bodoni MT" panose="02070603080606020203" pitchFamily="18" charset="0"/>
            </a:endParaRPr>
          </a:p>
        </p:txBody>
      </p:sp>
      <p:sp>
        <p:nvSpPr>
          <p:cNvPr id="3" name="TextBox 2">
            <a:extLst>
              <a:ext uri="{FF2B5EF4-FFF2-40B4-BE49-F238E27FC236}">
                <a16:creationId xmlns:a16="http://schemas.microsoft.com/office/drawing/2014/main" id="{E91B467F-88A4-06E5-33CD-B98F9C8013F5}"/>
              </a:ext>
            </a:extLst>
          </p:cNvPr>
          <p:cNvSpPr txBox="1"/>
          <p:nvPr/>
        </p:nvSpPr>
        <p:spPr>
          <a:xfrm>
            <a:off x="7125419" y="756249"/>
            <a:ext cx="478478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b="1" dirty="0">
                <a:solidFill>
                  <a:schemeClr val="tx2"/>
                </a:solidFill>
                <a:latin typeface="Bodoni MT" panose="02070603080606020203" pitchFamily="18" charset="0"/>
                <a:ea typeface="+mn-lt"/>
                <a:cs typeface="+mn-lt"/>
              </a:rPr>
              <a:t>Number of international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3010     =  90.309031%</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Yes       323     = 9.690969%</a:t>
            </a:r>
            <a:endParaRPr lang="en-US" dirty="0">
              <a:solidFill>
                <a:schemeClr val="tx2"/>
              </a:solidFill>
              <a:latin typeface="Bodoni MT" panose="02070603080606020203" pitchFamily="18" charset="0"/>
              <a:ea typeface="+mn-lt"/>
              <a:cs typeface="+mn-lt"/>
            </a:endParaRPr>
          </a:p>
          <a:p>
            <a:pPr marL="342900" indent="-342900">
              <a:buFont typeface="Wingdings"/>
              <a:buChar char="Ø"/>
            </a:pPr>
            <a:r>
              <a:rPr lang="en-US" sz="2000" b="1" dirty="0">
                <a:solidFill>
                  <a:schemeClr val="tx2"/>
                </a:solidFill>
                <a:latin typeface="Bodoni MT" panose="02070603080606020203" pitchFamily="18" charset="0"/>
                <a:ea typeface="+mn-lt"/>
                <a:cs typeface="+mn-lt"/>
              </a:rPr>
              <a:t>Number of voice mail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2411    = 72.337234%</a:t>
            </a:r>
          </a:p>
          <a:p>
            <a:r>
              <a:rPr lang="en-US" sz="2000" b="1" dirty="0">
                <a:solidFill>
                  <a:schemeClr val="tx2"/>
                </a:solidFill>
                <a:latin typeface="Bodoni MT" panose="02070603080606020203" pitchFamily="18" charset="0"/>
                <a:ea typeface="+mn-lt"/>
                <a:cs typeface="+mn-lt"/>
              </a:rPr>
              <a:t>      Yes       922      = 27.662766</a:t>
            </a:r>
            <a:endParaRPr lang="en-US" sz="20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74DD46AD-A5BA-1D4E-9512-7ADEDE6A4F5B}"/>
              </a:ext>
            </a:extLst>
          </p:cNvPr>
          <p:cNvSpPr txBox="1"/>
          <p:nvPr/>
        </p:nvSpPr>
        <p:spPr>
          <a:xfrm>
            <a:off x="209910" y="228690"/>
            <a:ext cx="1174621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025778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1721</Words>
  <Application>Microsoft Office PowerPoint</Application>
  <PresentationFormat>Widescreen</PresentationFormat>
  <Paragraphs>130</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Arial</vt:lpstr>
      <vt:lpstr>Bell MT</vt:lpstr>
      <vt:lpstr>Bodoni MT</vt:lpstr>
      <vt:lpstr>Calibri</vt:lpstr>
      <vt:lpstr>Calibri Light</vt:lpstr>
      <vt:lpstr>Montserrat</vt:lpstr>
      <vt:lpstr>Wingdings</vt:lpstr>
      <vt:lpstr>office theme</vt:lpstr>
      <vt:lpstr>CAPSTONE PROJECT OF EDA ON TELECOM CHURN ANALYSIS</vt:lpstr>
      <vt:lpstr>PowerPoint Presentation</vt:lpstr>
      <vt:lpstr>INTRODUCTION</vt:lpstr>
      <vt:lpstr>BUSINESS PROBLEMS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Pratyush Kumar Rath</cp:lastModifiedBy>
  <cp:revision>779</cp:revision>
  <dcterms:created xsi:type="dcterms:W3CDTF">2013-07-15T20:26:40Z</dcterms:created>
  <dcterms:modified xsi:type="dcterms:W3CDTF">2022-05-23T14:49:25Z</dcterms:modified>
</cp:coreProperties>
</file>