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83" r:id="rId8"/>
    <p:sldId id="268" r:id="rId9"/>
    <p:sldId id="270" r:id="rId10"/>
    <p:sldId id="281" r:id="rId11"/>
    <p:sldId id="282" r:id="rId12"/>
    <p:sldId id="258" r:id="rId13"/>
    <p:sldId id="266" r:id="rId14"/>
    <p:sldId id="280" r:id="rId15"/>
    <p:sldId id="269" r:id="rId16"/>
    <p:sldId id="271" r:id="rId17"/>
    <p:sldId id="285" r:id="rId18"/>
    <p:sldId id="272" r:id="rId19"/>
    <p:sldId id="279" r:id="rId20"/>
    <p:sldId id="278" r:id="rId21"/>
    <p:sldId id="277" r:id="rId22"/>
    <p:sldId id="273" r:id="rId23"/>
    <p:sldId id="284" r:id="rId24"/>
    <p:sldId id="276" r:id="rId25"/>
    <p:sldId id="275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62D"/>
    <a:srgbClr val="F1E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66" d="100"/>
          <a:sy n="66" d="100"/>
        </p:scale>
        <p:origin x="175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9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5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9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6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896F-7B75-49AA-B865-6F41560DAF9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0DD5-77D0-4202-8E99-8C3416797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4470" y="1075763"/>
                <a:ext cx="8866094" cy="3728072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0E162D"/>
                    </a:solidFill>
                  </a:rPr>
                  <a:t>Area of a triangle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4800" dirty="0">
                  <a:solidFill>
                    <a:srgbClr val="0E162D"/>
                  </a:solidFill>
                </a:endParaRPr>
              </a:p>
              <a:p>
                <a:r>
                  <a:rPr lang="en-GB" sz="4800" dirty="0">
                    <a:solidFill>
                      <a:srgbClr val="0E162D"/>
                    </a:solidFill>
                  </a:rPr>
                  <a:t>Area of a trapezium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800" i="1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4800" b="0" i="0" smtClean="0">
                        <a:solidFill>
                          <a:srgbClr val="0E162D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800" b="0" i="0" smtClean="0">
                        <a:solidFill>
                          <a:srgbClr val="0E16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sz="4800" b="0" i="0" smtClean="0">
                        <a:solidFill>
                          <a:srgbClr val="0E16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4800" dirty="0">
                  <a:solidFill>
                    <a:srgbClr val="0E162D"/>
                  </a:solidFill>
                </a:endParaRPr>
              </a:p>
              <a:p>
                <a:r>
                  <a:rPr lang="en-GB" sz="4800" dirty="0">
                    <a:solidFill>
                      <a:srgbClr val="0E162D"/>
                    </a:solidFill>
                  </a:rPr>
                  <a:t>Area of a circle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800" i="0" smtClean="0">
                        <a:solidFill>
                          <a:srgbClr val="0E16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GB" sz="4800" b="0" i="0" smtClean="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4800" dirty="0">
                  <a:solidFill>
                    <a:srgbClr val="0E162D"/>
                  </a:solidFill>
                </a:endParaRPr>
              </a:p>
              <a:p>
                <a:r>
                  <a:rPr lang="en-GB" sz="4800" dirty="0">
                    <a:solidFill>
                      <a:srgbClr val="0E162D"/>
                    </a:solidFill>
                  </a:rPr>
                  <a:t>Circumference of a circle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800" i="0" smtClean="0">
                        <a:solidFill>
                          <a:srgbClr val="0E16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sty m:val="p"/>
                      </m:rPr>
                      <a:rPr lang="en-GB" sz="4800" b="0" i="0" smtClean="0">
                        <a:solidFill>
                          <a:srgbClr val="0E16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8866094" cy="3728072"/>
              </a:xfrm>
              <a:prstGeom prst="rect">
                <a:avLst/>
              </a:prstGeom>
              <a:blipFill rotWithShape="0">
                <a:blip r:embed="rId3"/>
                <a:stretch>
                  <a:fillRect l="-3095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</p:spTree>
    <p:extLst>
      <p:ext uri="{BB962C8B-B14F-4D97-AF65-F5344CB8AC3E}">
        <p14:creationId xmlns:p14="http://schemas.microsoft.com/office/powerpoint/2010/main" val="229098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8866094" cy="5632311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0E162D"/>
                </a:solidFill>
              </a:rPr>
              <a:t>Foundation notes end here.</a:t>
            </a:r>
          </a:p>
          <a:p>
            <a:endParaRPr lang="en-GB" sz="7200" dirty="0">
              <a:solidFill>
                <a:srgbClr val="0E162D"/>
              </a:solidFill>
            </a:endParaRPr>
          </a:p>
          <a:p>
            <a:r>
              <a:rPr lang="en-GB" sz="7200" dirty="0">
                <a:solidFill>
                  <a:srgbClr val="0E162D"/>
                </a:solidFill>
              </a:rPr>
              <a:t>Higher and intermediate continue</a:t>
            </a:r>
            <a:endParaRPr lang="en-GB" sz="4800" dirty="0">
              <a:solidFill>
                <a:srgbClr val="0E162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</p:spTree>
    <p:extLst>
      <p:ext uri="{BB962C8B-B14F-4D97-AF65-F5344CB8AC3E}">
        <p14:creationId xmlns:p14="http://schemas.microsoft.com/office/powerpoint/2010/main" val="154538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4470" y="1075763"/>
                <a:ext cx="8866094" cy="2213876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0E162D"/>
                    </a:solidFill>
                  </a:rPr>
                  <a:t>Trig formula for area of a triangle: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abSinC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8866094" cy="2213876"/>
              </a:xfrm>
              <a:prstGeom prst="rect">
                <a:avLst/>
              </a:prstGeom>
              <a:blipFill>
                <a:blip r:embed="rId3"/>
                <a:stretch>
                  <a:fillRect l="-3095" t="-6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F2212-CD1F-132D-8E4A-1D0A3726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526" y="2976752"/>
            <a:ext cx="5438157" cy="35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3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4470" y="1075763"/>
                <a:ext cx="8866094" cy="4779835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0E162D"/>
                    </a:solidFill>
                  </a:rPr>
                  <a:t>Sine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800" i="1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SinA</m:t>
                        </m:r>
                      </m:den>
                    </m:f>
                    <m:r>
                      <a:rPr lang="en-GB" sz="4800">
                        <a:solidFill>
                          <a:srgbClr val="0E162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4800" i="1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SinB</m:t>
                        </m:r>
                      </m:den>
                    </m:f>
                    <m:r>
                      <a:rPr lang="en-GB" sz="4800">
                        <a:solidFill>
                          <a:srgbClr val="0E162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4800" i="1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E162D"/>
                            </a:solidFill>
                            <a:latin typeface="Cambria Math" panose="02040503050406030204" pitchFamily="18" charset="0"/>
                          </a:rPr>
                          <m:t>SinC</m:t>
                        </m:r>
                      </m:den>
                    </m:f>
                  </m:oMath>
                </a14:m>
                <a:endParaRPr lang="en-GB" sz="4800" dirty="0">
                  <a:solidFill>
                    <a:srgbClr val="0E162D"/>
                  </a:solidFill>
                </a:endParaRPr>
              </a:p>
              <a:p>
                <a:endParaRPr lang="en-GB" sz="4800" dirty="0">
                  <a:solidFill>
                    <a:srgbClr val="0E162D"/>
                  </a:solidFill>
                </a:endParaRPr>
              </a:p>
              <a:p>
                <a:endParaRPr lang="en-GB" sz="4800" dirty="0">
                  <a:solidFill>
                    <a:srgbClr val="0E162D"/>
                  </a:solidFill>
                </a:endParaRPr>
              </a:p>
              <a:p>
                <a:r>
                  <a:rPr lang="en-GB" sz="4800" dirty="0">
                    <a:solidFill>
                      <a:srgbClr val="0E162D"/>
                    </a:solidFill>
                  </a:rPr>
                  <a:t>Rearranged Sine Rule: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80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SinA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SinB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SinC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8866094" cy="4779835"/>
              </a:xfrm>
              <a:prstGeom prst="rect">
                <a:avLst/>
              </a:prstGeom>
              <a:blipFill>
                <a:blip r:embed="rId3"/>
                <a:stretch>
                  <a:fillRect l="-3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</p:spTree>
    <p:extLst>
      <p:ext uri="{BB962C8B-B14F-4D97-AF65-F5344CB8AC3E}">
        <p14:creationId xmlns:p14="http://schemas.microsoft.com/office/powerpoint/2010/main" val="370845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4470" y="1075763"/>
                <a:ext cx="8866094" cy="4529189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0E162D"/>
                    </a:solidFill>
                  </a:rPr>
                  <a:t>Cosine Rule:</a:t>
                </a:r>
                <a:endParaRPr lang="en-GB" sz="4800" b="0" dirty="0">
                  <a:solidFill>
                    <a:srgbClr val="0E162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bcCosA</m:t>
                      </m:r>
                    </m:oMath>
                  </m:oMathPara>
                </a14:m>
                <a:endParaRPr lang="en-GB" sz="4800" b="0" dirty="0">
                  <a:solidFill>
                    <a:srgbClr val="0E162D"/>
                  </a:solidFill>
                </a:endParaRPr>
              </a:p>
              <a:p>
                <a:endParaRPr lang="en-GB" sz="4800" dirty="0">
                  <a:solidFill>
                    <a:srgbClr val="0E162D"/>
                  </a:solidFill>
                </a:endParaRPr>
              </a:p>
              <a:p>
                <a:r>
                  <a:rPr lang="en-GB" sz="4800" dirty="0">
                    <a:solidFill>
                      <a:srgbClr val="0E162D"/>
                    </a:solidFill>
                  </a:rPr>
                  <a:t>Rearranged Cosine Rule: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CosA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4800" b="0" i="1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800" b="0" i="1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4800" b="0" i="1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bc</m:t>
                          </m:r>
                        </m:den>
                      </m:f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8866094" cy="4529189"/>
              </a:xfrm>
              <a:prstGeom prst="rect">
                <a:avLst/>
              </a:prstGeom>
              <a:blipFill rotWithShape="0">
                <a:blip r:embed="rId3"/>
                <a:stretch>
                  <a:fillRect l="-3095" t="-2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</p:spTree>
    <p:extLst>
      <p:ext uri="{BB962C8B-B14F-4D97-AF65-F5344CB8AC3E}">
        <p14:creationId xmlns:p14="http://schemas.microsoft.com/office/powerpoint/2010/main" val="346766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4470" y="1075763"/>
                <a:ext cx="8866094" cy="4627805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0E162D"/>
                    </a:solidFill>
                  </a:rPr>
                  <a:t>Quadratic Formula:</a:t>
                </a:r>
                <a:endParaRPr lang="en-GB" sz="4800" b="0" dirty="0">
                  <a:solidFill>
                    <a:srgbClr val="0E162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sz="4800" b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4800" b="0" smtClean="0">
                                      <a:solidFill>
                                        <a:srgbClr val="0E162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4800" b="0" i="0" smtClean="0">
                                      <a:solidFill>
                                        <a:srgbClr val="0E162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GB" sz="4800" b="0" i="0" smtClean="0">
                                      <a:solidFill>
                                        <a:srgbClr val="0E162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GB" sz="4800" b="0" i="0" smtClean="0">
                                  <a:solidFill>
                                    <a:srgbClr val="0E16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ac</m:t>
                              </m:r>
                            </m:e>
                          </m:rad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GB" sz="4800" b="0" dirty="0">
                  <a:solidFill>
                    <a:srgbClr val="0E162D"/>
                  </a:solidFill>
                </a:endParaRPr>
              </a:p>
              <a:p>
                <a:endParaRPr lang="en-GB" sz="4800" dirty="0">
                  <a:solidFill>
                    <a:srgbClr val="0E162D"/>
                  </a:solidFill>
                </a:endParaRPr>
              </a:p>
              <a:p>
                <a:r>
                  <a:rPr lang="en-GB" sz="4800" dirty="0">
                    <a:solidFill>
                      <a:srgbClr val="0E162D"/>
                    </a:solidFill>
                  </a:rPr>
                  <a:t>For equations in the form: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bx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8866094" cy="4627805"/>
              </a:xfrm>
              <a:prstGeom prst="rect">
                <a:avLst/>
              </a:prstGeom>
              <a:blipFill>
                <a:blip r:embed="rId3"/>
                <a:stretch>
                  <a:fillRect l="-3095" t="-2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</p:spTree>
    <p:extLst>
      <p:ext uri="{BB962C8B-B14F-4D97-AF65-F5344CB8AC3E}">
        <p14:creationId xmlns:p14="http://schemas.microsoft.com/office/powerpoint/2010/main" val="307580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4366278" cy="5262979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Angle in a semi-circle is 90°</a:t>
            </a:r>
          </a:p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0E162D"/>
                </a:solidFill>
              </a:rPr>
              <a:t>Opposite angles in a cyclic quadrilateral sum to 180°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 Theorems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5725556" y="1075763"/>
            <a:ext cx="2684366" cy="2684366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4"/>
          <a:stretch/>
        </p:blipFill>
        <p:spPr>
          <a:xfrm>
            <a:off x="5725556" y="3912547"/>
            <a:ext cx="2684366" cy="26843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6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69" y="1075763"/>
            <a:ext cx="4876918" cy="5262979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Angle at the centre is twice the angle at the circumference</a:t>
            </a:r>
          </a:p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FF0000"/>
                </a:solidFill>
              </a:rPr>
              <a:t>Do other two versions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 Theorems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5769175" y="1110922"/>
            <a:ext cx="2684366" cy="26843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18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69" y="1075763"/>
            <a:ext cx="4876918" cy="2308324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0E162D"/>
                </a:solidFill>
              </a:rPr>
              <a:t>Angles in the same segment are equal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 Theorems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5769175" y="4173634"/>
            <a:ext cx="2684366" cy="26843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5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4366278" cy="5262979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Angle between a radius and a tangent is 90°</a:t>
            </a:r>
          </a:p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0E162D"/>
                </a:solidFill>
              </a:rPr>
              <a:t>Alternate segment theorem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 Theorems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 rot="17646223">
            <a:off x="5889228" y="921652"/>
            <a:ext cx="2697689" cy="2969021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5802074" y="3805852"/>
            <a:ext cx="2697689" cy="29690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-2" y="2760720"/>
            <a:ext cx="4059817" cy="40972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5084182" y="2760720"/>
            <a:ext cx="4059817" cy="40972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83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8866094" cy="3785652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Formula triangle for speed:</a:t>
            </a:r>
          </a:p>
          <a:p>
            <a:endParaRPr lang="en-GB" sz="4800" dirty="0">
              <a:solidFill>
                <a:srgbClr val="0E162D"/>
              </a:solidFill>
            </a:endParaRPr>
          </a:p>
          <a:p>
            <a:endParaRPr lang="en-GB" sz="4800" dirty="0">
              <a:solidFill>
                <a:srgbClr val="0E162D"/>
              </a:solidFill>
            </a:endParaRPr>
          </a:p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0E162D"/>
                </a:solidFill>
              </a:rPr>
              <a:t>Formula triangle for density: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7" y="4630165"/>
            <a:ext cx="762000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44" y="1906551"/>
            <a:ext cx="3295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7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-102672" y="2769683"/>
            <a:ext cx="4059817" cy="409728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/>
          <a:stretch/>
        </p:blipFill>
        <p:spPr>
          <a:xfrm>
            <a:off x="5106420" y="2747488"/>
            <a:ext cx="4059817" cy="40972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25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0" y="2760720"/>
            <a:ext cx="4059817" cy="40972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5084182" y="2760720"/>
            <a:ext cx="4059817" cy="40972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GB" sz="4800" b="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96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0" y="2760720"/>
            <a:ext cx="4059817" cy="40972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5084182" y="2760720"/>
            <a:ext cx="4059817" cy="40972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470" y="1075763"/>
                <a:ext cx="4366278" cy="153894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1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153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0748" y="1072559"/>
                <a:ext cx="4366278" cy="153894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1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2559"/>
                <a:ext cx="4366278" cy="153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63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1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4800" b="0" dirty="0">
                  <a:solidFill>
                    <a:srgbClr val="0E162D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00748" y="1072559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1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4800" b="0" dirty="0">
                  <a:solidFill>
                    <a:srgbClr val="0E162D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2559"/>
                <a:ext cx="436627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7D3377D-82C5-184D-B637-636337C84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78940"/>
            <a:ext cx="4059818" cy="4079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AB832-C875-5C48-8FB4-68913FABB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181" y="2778925"/>
            <a:ext cx="4059818" cy="4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2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89CC7CB-2C89-3E1A-24BE-683705DA2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92" y="2760704"/>
            <a:ext cx="4077954" cy="4097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6C73C4-AD44-3218-42C7-58E610F000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6045" y="2760703"/>
            <a:ext cx="4077954" cy="4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8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12C9BD-82E6-06B0-9B2D-8E97C9B3B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5" y="2760704"/>
            <a:ext cx="4077954" cy="4097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25D53-D2D7-6927-48C5-56BEB0328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5693" y="2750301"/>
            <a:ext cx="4088307" cy="41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8" y="1075763"/>
                <a:ext cx="4366278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4366278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C2595F-49E6-4E23-3E9A-915BC9A87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2726191"/>
            <a:ext cx="4112304" cy="413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D77D2-D929-D0B8-25BA-278A591AC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681" y="2726190"/>
            <a:ext cx="4112319" cy="41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4470" y="1075763"/>
                <a:ext cx="8866094" cy="1569660"/>
              </a:xfrm>
              <a:prstGeom prst="rect">
                <a:avLst/>
              </a:prstGeom>
              <a:solidFill>
                <a:srgbClr val="F1E9D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0E162D"/>
                    </a:solidFill>
                  </a:rPr>
                  <a:t>Pythagoras’ Theorem: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GB" sz="480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GB" sz="480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i="0" smtClean="0">
                          <a:solidFill>
                            <a:srgbClr val="0E162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480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GB" sz="4800" i="0" smtClean="0">
                              <a:solidFill>
                                <a:srgbClr val="0E162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800" dirty="0">
                  <a:solidFill>
                    <a:srgbClr val="0E162D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075763"/>
                <a:ext cx="8866094" cy="1569660"/>
              </a:xfrm>
              <a:prstGeom prst="rect">
                <a:avLst/>
              </a:prstGeom>
              <a:blipFill>
                <a:blip r:embed="rId3"/>
                <a:stretch>
                  <a:fillRect l="-3095" t="-8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Formulae</a:t>
            </a:r>
          </a:p>
        </p:txBody>
      </p:sp>
    </p:spTree>
    <p:extLst>
      <p:ext uri="{BB962C8B-B14F-4D97-AF65-F5344CB8AC3E}">
        <p14:creationId xmlns:p14="http://schemas.microsoft.com/office/powerpoint/2010/main" val="145573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8866094" cy="3785652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S = Displacement</a:t>
            </a:r>
          </a:p>
          <a:p>
            <a:r>
              <a:rPr lang="en-GB" sz="4800" dirty="0">
                <a:solidFill>
                  <a:srgbClr val="0E162D"/>
                </a:solidFill>
              </a:rPr>
              <a:t>U = Initial Velocity</a:t>
            </a:r>
          </a:p>
          <a:p>
            <a:r>
              <a:rPr lang="en-GB" sz="4800" dirty="0">
                <a:solidFill>
                  <a:srgbClr val="0E162D"/>
                </a:solidFill>
              </a:rPr>
              <a:t>V = Final Velocity</a:t>
            </a:r>
          </a:p>
          <a:p>
            <a:r>
              <a:rPr lang="en-GB" sz="4800" dirty="0">
                <a:solidFill>
                  <a:srgbClr val="0E162D"/>
                </a:solidFill>
              </a:rPr>
              <a:t>A = Acceleration</a:t>
            </a:r>
          </a:p>
          <a:p>
            <a:r>
              <a:rPr lang="en-GB" sz="4800" dirty="0">
                <a:solidFill>
                  <a:srgbClr val="0E162D"/>
                </a:solidFill>
              </a:rPr>
              <a:t>T =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SUVAT</a:t>
            </a:r>
          </a:p>
        </p:txBody>
      </p:sp>
    </p:spTree>
    <p:extLst>
      <p:ext uri="{BB962C8B-B14F-4D97-AF65-F5344CB8AC3E}">
        <p14:creationId xmlns:p14="http://schemas.microsoft.com/office/powerpoint/2010/main" val="239254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Exact Trig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68413"/>
                  </p:ext>
                </p:extLst>
              </p:nvPr>
            </p:nvGraphicFramePr>
            <p:xfrm>
              <a:off x="926522" y="1406649"/>
              <a:ext cx="7239990" cy="48845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66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66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66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66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66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0666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93750">
                    <a:tc>
                      <a:txBody>
                        <a:bodyPr/>
                        <a:lstStyle/>
                        <a:p>
                          <a:pPr algn="ctr"/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90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93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Sin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93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Cos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1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Tan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68413"/>
                  </p:ext>
                </p:extLst>
              </p:nvPr>
            </p:nvGraphicFramePr>
            <p:xfrm>
              <a:off x="926522" y="1406649"/>
              <a:ext cx="7239990" cy="48845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6665"/>
                    <a:gridCol w="1206665"/>
                    <a:gridCol w="1206665"/>
                    <a:gridCol w="1206665"/>
                    <a:gridCol w="1206665"/>
                    <a:gridCol w="1206665"/>
                  </a:tblGrid>
                  <a:tr h="793750">
                    <a:tc>
                      <a:txBody>
                        <a:bodyPr/>
                        <a:lstStyle/>
                        <a:p>
                          <a:pPr algn="ctr"/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0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30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45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60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90</a:t>
                          </a:r>
                          <a:endParaRPr lang="en-GB" sz="4000" dirty="0"/>
                        </a:p>
                      </a:txBody>
                      <a:tcPr anchor="ctr"/>
                    </a:tc>
                  </a:tr>
                  <a:tr h="137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Sin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0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9497" t="-61947" r="-299497" b="-19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010" t="-61947" r="-201010" b="-19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010" t="-61947" r="-101010" b="-19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1</a:t>
                          </a:r>
                          <a:endParaRPr lang="en-GB" sz="4000" dirty="0"/>
                        </a:p>
                      </a:txBody>
                      <a:tcPr anchor="ctr"/>
                    </a:tc>
                  </a:tr>
                  <a:tr h="137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Cos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1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9497" t="-162667" r="-299497" b="-99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010" t="-162667" r="-201010" b="-99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010" t="-162667" r="-101010" b="-99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0</a:t>
                          </a:r>
                          <a:endParaRPr lang="en-GB" sz="4000" dirty="0"/>
                        </a:p>
                      </a:txBody>
                      <a:tcPr anchor="ctr"/>
                    </a:tc>
                  </a:tr>
                  <a:tr h="1350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Tan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0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9497" t="-266216" r="-299497" b="-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1</a:t>
                          </a:r>
                          <a:endParaRPr lang="en-GB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010" t="-266216" r="-101010" b="-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4000" dirty="0" smtClean="0"/>
                            <a:t>x</a:t>
                          </a:r>
                          <a:endParaRPr lang="en-GB" sz="4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9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4366278" cy="5262979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Alternate angles are equal</a:t>
            </a:r>
          </a:p>
          <a:p>
            <a:endParaRPr lang="en-GB" sz="4800" dirty="0">
              <a:solidFill>
                <a:srgbClr val="0E162D"/>
              </a:solidFill>
            </a:endParaRPr>
          </a:p>
          <a:p>
            <a:endParaRPr lang="en-GB" sz="4800" dirty="0">
              <a:solidFill>
                <a:srgbClr val="0E162D"/>
              </a:solidFill>
            </a:endParaRPr>
          </a:p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0E162D"/>
                </a:solidFill>
              </a:rPr>
              <a:t>Corresponding angles are equal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Angle Facts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5142535" y="923345"/>
            <a:ext cx="3771720" cy="27810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5142535" y="3938961"/>
            <a:ext cx="3771720" cy="2781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05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4366278" cy="2308324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Co-interior angles sum to 180°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Angle Facts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B482D38-5346-330A-9F81-4DF715BCA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4022" y="1075763"/>
            <a:ext cx="3488745" cy="29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4366278" cy="5262979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Angles on a straight line add up to 180°</a:t>
            </a:r>
          </a:p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0E162D"/>
                </a:solidFill>
              </a:rPr>
              <a:t>Angles around a point add up to 360°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Angle Facts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4933655" y="1075763"/>
            <a:ext cx="3771720" cy="169524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/>
          <a:stretch/>
        </p:blipFill>
        <p:spPr>
          <a:xfrm>
            <a:off x="4933655" y="3174793"/>
            <a:ext cx="3771720" cy="322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74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0" y="1075763"/>
            <a:ext cx="4366278" cy="5262979"/>
          </a:xfrm>
          <a:prstGeom prst="rect">
            <a:avLst/>
          </a:prstGeom>
          <a:solidFill>
            <a:srgbClr val="F1E9D2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E162D"/>
                </a:solidFill>
              </a:rPr>
              <a:t>Opposite angles are equal</a:t>
            </a:r>
          </a:p>
          <a:p>
            <a:endParaRPr lang="en-GB" sz="4800" dirty="0">
              <a:solidFill>
                <a:srgbClr val="0E162D"/>
              </a:solidFill>
            </a:endParaRPr>
          </a:p>
          <a:p>
            <a:endParaRPr lang="en-GB" sz="4800" dirty="0">
              <a:solidFill>
                <a:srgbClr val="0E162D"/>
              </a:solidFill>
            </a:endParaRPr>
          </a:p>
          <a:p>
            <a:r>
              <a:rPr lang="en-GB" sz="4800" dirty="0">
                <a:solidFill>
                  <a:srgbClr val="0E162D"/>
                </a:solidFill>
              </a:rPr>
              <a:t>Angles in a triangle add up to 180°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Angle Facts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4909905" y="1075763"/>
            <a:ext cx="3771720" cy="19429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4909905" y="3708286"/>
            <a:ext cx="3771720" cy="243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16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356</Words>
  <Application>Microsoft Office PowerPoint</Application>
  <PresentationFormat>On-screen Show (4:3)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Little</dc:creator>
  <cp:lastModifiedBy>Gavin Little</cp:lastModifiedBy>
  <cp:revision>18</cp:revision>
  <dcterms:created xsi:type="dcterms:W3CDTF">2017-10-29T09:06:27Z</dcterms:created>
  <dcterms:modified xsi:type="dcterms:W3CDTF">2022-07-13T11:01:12Z</dcterms:modified>
</cp:coreProperties>
</file>