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7" r:id="rId3"/>
    <p:sldId id="258" r:id="rId4"/>
    <p:sldId id="259" r:id="rId5"/>
    <p:sldId id="269" r:id="rId6"/>
    <p:sldId id="270" r:id="rId7"/>
    <p:sldId id="271" r:id="rId8"/>
    <p:sldId id="260" r:id="rId9"/>
    <p:sldId id="261" r:id="rId10"/>
    <p:sldId id="268" r:id="rId11"/>
    <p:sldId id="263" r:id="rId12"/>
    <p:sldId id="265" r:id="rId13"/>
    <p:sldId id="266"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182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948252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756708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298851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3778177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502507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3926"/>
            <a:ext cx="14630400" cy="8229600"/>
          </a:xfrm>
          <a:prstGeom prst="rect">
            <a:avLst/>
          </a:prstGeom>
          <a:solidFill>
            <a:srgbClr val="202733"/>
          </a:solidFill>
          <a:ln/>
        </p:spPr>
      </p:sp>
      <p:sp>
        <p:nvSpPr>
          <p:cNvPr id="5" name="Text 2"/>
          <p:cNvSpPr/>
          <p:nvPr/>
        </p:nvSpPr>
        <p:spPr>
          <a:xfrm>
            <a:off x="-162401" y="1414994"/>
            <a:ext cx="13621923" cy="2240519"/>
          </a:xfrm>
          <a:prstGeom prst="rect">
            <a:avLst/>
          </a:prstGeom>
          <a:noFill/>
          <a:ln/>
        </p:spPr>
        <p:txBody>
          <a:bodyPr wrap="square" rtlCol="0" anchor="t"/>
          <a:lstStyle/>
          <a:p>
            <a:pPr marL="0" marR="0" algn="ctr">
              <a:lnSpc>
                <a:spcPct val="115000"/>
              </a:lnSpc>
              <a:spcBef>
                <a:spcPts val="0"/>
              </a:spcBef>
              <a:spcAft>
                <a:spcPts val="0"/>
              </a:spcAft>
            </a:pPr>
            <a:r>
              <a:rPr lang="en-US" sz="6000" b="1" dirty="0">
                <a:solidFill>
                  <a:schemeClr val="bg2"/>
                </a:solidFill>
                <a:effectLst/>
                <a:latin typeface="Times New Roman" panose="02020603050405020304" pitchFamily="18" charset="0"/>
                <a:ea typeface="Arial" panose="020B0604020202020204" pitchFamily="34" charset="0"/>
                <a:cs typeface="Times New Roman" panose="02020603050405020304" pitchFamily="18" charset="0"/>
              </a:rPr>
              <a:t>WEB APPLICATION FOR SYMBOL TABLE GENERATOR</a:t>
            </a:r>
          </a:p>
        </p:txBody>
      </p:sp>
      <p:sp>
        <p:nvSpPr>
          <p:cNvPr id="9" name="Text 5"/>
          <p:cNvSpPr/>
          <p:nvPr/>
        </p:nvSpPr>
        <p:spPr>
          <a:xfrm>
            <a:off x="7315199" y="4412585"/>
            <a:ext cx="5809785" cy="3069883"/>
          </a:xfrm>
          <a:prstGeom prst="rect">
            <a:avLst/>
          </a:prstGeom>
          <a:noFill/>
          <a:ln/>
        </p:spPr>
        <p:txBody>
          <a:bodyPr wrap="none" rtlCol="0" anchor="t"/>
          <a:lstStyle/>
          <a:p>
            <a:pPr marL="0" indent="0" algn="l">
              <a:lnSpc>
                <a:spcPts val="3062"/>
              </a:lnSpc>
              <a:buNone/>
            </a:pPr>
            <a:r>
              <a:rPr lang="en-US" sz="3200" b="1" u="sng" dirty="0">
                <a:solidFill>
                  <a:srgbClr val="D6E5EF"/>
                </a:solidFill>
                <a:latin typeface="Roboto" pitchFamily="34" charset="0"/>
                <a:ea typeface="Roboto" pitchFamily="34" charset="-122"/>
                <a:cs typeface="Roboto" pitchFamily="34" charset="-120"/>
              </a:rPr>
              <a:t>Presented by :</a:t>
            </a:r>
          </a:p>
          <a:p>
            <a:pPr marL="0" indent="0" algn="l">
              <a:lnSpc>
                <a:spcPts val="3062"/>
              </a:lnSpc>
              <a:buNone/>
            </a:pPr>
            <a:endParaRPr lang="en-US" sz="3200" b="1" dirty="0">
              <a:solidFill>
                <a:srgbClr val="D6E5EF"/>
              </a:solidFill>
              <a:latin typeface="Roboto" pitchFamily="34" charset="0"/>
              <a:ea typeface="Roboto" pitchFamily="34" charset="-122"/>
              <a:cs typeface="Roboto" pitchFamily="34" charset="-120"/>
            </a:endParaRPr>
          </a:p>
          <a:p>
            <a:pPr marL="0" indent="0" algn="just">
              <a:lnSpc>
                <a:spcPts val="3062"/>
              </a:lnSpc>
              <a:buNone/>
            </a:pPr>
            <a:r>
              <a:rPr lang="en-US" sz="3200" b="1" dirty="0">
                <a:solidFill>
                  <a:schemeClr val="bg2"/>
                </a:solidFill>
                <a:effectLst/>
                <a:latin typeface="Times New Roman" panose="02020603050405020304" pitchFamily="18" charset="0"/>
                <a:ea typeface="Arial" panose="020B0604020202020204" pitchFamily="34" charset="0"/>
                <a:cs typeface="Times New Roman" panose="02020603050405020304" pitchFamily="18" charset="0"/>
              </a:rPr>
              <a:t>G . Vivek (192210286)</a:t>
            </a:r>
          </a:p>
          <a:p>
            <a:pPr marL="0" marR="0" algn="just">
              <a:lnSpc>
                <a:spcPct val="200000"/>
              </a:lnSpc>
              <a:spcBef>
                <a:spcPts val="0"/>
              </a:spcBef>
              <a:spcAft>
                <a:spcPts val="0"/>
              </a:spcAft>
            </a:pPr>
            <a:r>
              <a:rPr lang="en-US" sz="3200" b="1" dirty="0">
                <a:solidFill>
                  <a:schemeClr val="bg2"/>
                </a:solidFill>
                <a:effectLst/>
                <a:latin typeface="Times New Roman" panose="02020603050405020304" pitchFamily="18" charset="0"/>
                <a:ea typeface="Arial" panose="020B0604020202020204" pitchFamily="34" charset="0"/>
                <a:cs typeface="Times New Roman" panose="02020603050405020304" pitchFamily="18" charset="0"/>
              </a:rPr>
              <a:t>B . Bhanu Prakash (192211934)</a:t>
            </a:r>
          </a:p>
          <a:p>
            <a:pPr marL="0" marR="0" algn="just">
              <a:lnSpc>
                <a:spcPct val="200000"/>
              </a:lnSpc>
              <a:spcBef>
                <a:spcPts val="0"/>
              </a:spcBef>
              <a:spcAft>
                <a:spcPts val="0"/>
              </a:spcAft>
            </a:pPr>
            <a:r>
              <a:rPr lang="en-US" sz="3200" b="1" dirty="0">
                <a:solidFill>
                  <a:schemeClr val="bg2"/>
                </a:solidFill>
                <a:effectLst/>
                <a:latin typeface="Times New Roman" panose="02020603050405020304" pitchFamily="18" charset="0"/>
                <a:ea typeface="Arial" panose="020B0604020202020204" pitchFamily="34" charset="0"/>
                <a:cs typeface="Times New Roman" panose="02020603050405020304" pitchFamily="18" charset="0"/>
              </a:rPr>
              <a:t>K . Umesh chandra(192210308)</a:t>
            </a:r>
          </a:p>
          <a:p>
            <a:pPr marL="0" indent="0" algn="l">
              <a:lnSpc>
                <a:spcPts val="3062"/>
              </a:lnSpc>
              <a:buNone/>
            </a:pPr>
            <a:r>
              <a:rPr lang="en-US" sz="3200" b="1" dirty="0">
                <a:solidFill>
                  <a:srgbClr val="D6E5EF"/>
                </a:solidFill>
                <a:latin typeface="Roboto" pitchFamily="34" charset="0"/>
                <a:ea typeface="Roboto" pitchFamily="34" charset="-122"/>
                <a:cs typeface="Roboto" pitchFamily="34" charset="-120"/>
              </a:rPr>
              <a:t> </a:t>
            </a:r>
          </a:p>
        </p:txBody>
      </p:sp>
      <p:sp>
        <p:nvSpPr>
          <p:cNvPr id="7" name="TextBox 6">
            <a:extLst>
              <a:ext uri="{FF2B5EF4-FFF2-40B4-BE49-F238E27FC236}">
                <a16:creationId xmlns:a16="http://schemas.microsoft.com/office/drawing/2014/main" id="{DA3DE8CC-0176-7A6A-05F6-AB1E3A479DA4}"/>
              </a:ext>
            </a:extLst>
          </p:cNvPr>
          <p:cNvSpPr txBox="1"/>
          <p:nvPr/>
        </p:nvSpPr>
        <p:spPr>
          <a:xfrm>
            <a:off x="278781" y="4025590"/>
            <a:ext cx="5972186" cy="3416320"/>
          </a:xfrm>
          <a:prstGeom prst="rect">
            <a:avLst/>
          </a:prstGeom>
          <a:noFill/>
        </p:spPr>
        <p:txBody>
          <a:bodyPr wrap="square" rtlCol="0">
            <a:spAutoFit/>
          </a:bodyPr>
          <a:lstStyle/>
          <a:p>
            <a:pPr algn="ctr"/>
            <a:r>
              <a:rPr lang="en-US" sz="5400" dirty="0">
                <a:solidFill>
                  <a:schemeClr val="bg2"/>
                </a:solidFill>
              </a:rPr>
              <a:t>CSA1471</a:t>
            </a:r>
          </a:p>
          <a:p>
            <a:pPr algn="ctr"/>
            <a:r>
              <a:rPr lang="en-US" sz="5400" dirty="0">
                <a:solidFill>
                  <a:schemeClr val="bg2"/>
                </a:solidFill>
              </a:rPr>
              <a:t>COMPILER DESIGN FOR DATA FLOW ANALYSIS</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402560" y="-1319"/>
            <a:ext cx="15032959" cy="8229600"/>
          </a:xfrm>
          <a:prstGeom prst="rect">
            <a:avLst/>
          </a:prstGeom>
          <a:solidFill>
            <a:srgbClr val="202733"/>
          </a:solidFill>
          <a:ln/>
        </p:spPr>
        <p:txBody>
          <a:bodyPr/>
          <a:lstStyle/>
          <a:p>
            <a:r>
              <a:rPr lang="en-US" sz="4000" dirty="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rPr>
              <a:t>Symbol table </a:t>
            </a:r>
            <a:r>
              <a:rPr lang="en-US" sz="4000" b="1" dirty="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rPr>
              <a:t>generating</a:t>
            </a:r>
            <a:r>
              <a:rPr lang="en-US" sz="4000" dirty="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rPr>
              <a:t> page:</a:t>
            </a:r>
            <a:endParaRPr lang="en-US" sz="4000" dirty="0">
              <a:solidFill>
                <a:schemeClr val="bg2"/>
              </a:solidFill>
              <a:effectLst/>
              <a:latin typeface="Times New Roman" panose="02020603050405020304" pitchFamily="18" charset="0"/>
              <a:ea typeface="Arial" panose="020B0604020202020204" pitchFamily="34" charset="0"/>
              <a:cs typeface="Times New Roman" panose="02020603050405020304" pitchFamily="18" charset="0"/>
            </a:endParaRPr>
          </a:p>
          <a:p>
            <a:endParaRPr lang="en-US" sz="4000" dirty="0">
              <a:solidFill>
                <a:schemeClr val="bg2"/>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2DE4AF4-66D9-9FED-250C-3D8E3DF55D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2560" y="737023"/>
            <a:ext cx="15032959" cy="7491257"/>
          </a:xfrm>
          <a:prstGeom prst="rect">
            <a:avLst/>
          </a:prstGeom>
        </p:spPr>
      </p:pic>
    </p:spTree>
    <p:extLst>
      <p:ext uri="{BB962C8B-B14F-4D97-AF65-F5344CB8AC3E}">
        <p14:creationId xmlns:p14="http://schemas.microsoft.com/office/powerpoint/2010/main" val="905168197"/>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pic>
        <p:nvPicPr>
          <p:cNvPr id="14" name="Picture 13">
            <a:extLst>
              <a:ext uri="{FF2B5EF4-FFF2-40B4-BE49-F238E27FC236}">
                <a16:creationId xmlns:a16="http://schemas.microsoft.com/office/drawing/2014/main" id="{EE014C2C-A7E3-EC15-1EC3-0C008CD8C0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12722" y="-32382"/>
            <a:ext cx="14630400" cy="8229600"/>
          </a:xfrm>
          <a:prstGeom prst="rect">
            <a:avLst/>
          </a:prstGeom>
          <a:solidFill>
            <a:srgbClr val="202733"/>
          </a:solidFill>
          <a:ln/>
        </p:spPr>
      </p:sp>
      <p:sp>
        <p:nvSpPr>
          <p:cNvPr id="5" name="Text 2"/>
          <p:cNvSpPr/>
          <p:nvPr/>
        </p:nvSpPr>
        <p:spPr>
          <a:xfrm>
            <a:off x="7178243" y="370106"/>
            <a:ext cx="7477601" cy="1916430"/>
          </a:xfrm>
          <a:prstGeom prst="rect">
            <a:avLst/>
          </a:prstGeom>
          <a:noFill/>
          <a:ln/>
        </p:spPr>
        <p:txBody>
          <a:bodyPr wrap="square" rtlCol="0" anchor="t"/>
          <a:lstStyle/>
          <a:p>
            <a:pPr marL="0" indent="0">
              <a:lnSpc>
                <a:spcPts val="7545"/>
              </a:lnSpc>
              <a:buNone/>
            </a:pPr>
            <a:r>
              <a:rPr lang="en-US" sz="6036" dirty="0">
                <a:solidFill>
                  <a:srgbClr val="60A9FF"/>
                </a:solidFill>
                <a:latin typeface="Roboto Slab" pitchFamily="34" charset="0"/>
                <a:ea typeface="Roboto Slab" pitchFamily="34" charset="-122"/>
                <a:cs typeface="Roboto Slab" pitchFamily="34" charset="-120"/>
              </a:rPr>
              <a:t>Conclusion and Future Directions</a:t>
            </a:r>
            <a:endParaRPr lang="en-US" sz="6036" dirty="0"/>
          </a:p>
        </p:txBody>
      </p:sp>
      <p:sp>
        <p:nvSpPr>
          <p:cNvPr id="6" name="Text 3"/>
          <p:cNvSpPr/>
          <p:nvPr/>
        </p:nvSpPr>
        <p:spPr>
          <a:xfrm>
            <a:off x="6622487" y="2343750"/>
            <a:ext cx="8033357" cy="5428650"/>
          </a:xfrm>
          <a:prstGeom prst="rect">
            <a:avLst/>
          </a:prstGeom>
          <a:noFill/>
          <a:ln/>
        </p:spPr>
        <p:txBody>
          <a:bodyPr wrap="square" rtlCol="0" anchor="t"/>
          <a:lstStyle/>
          <a:p>
            <a:pPr marL="342900" indent="-342900">
              <a:lnSpc>
                <a:spcPts val="2624"/>
              </a:lnSpc>
              <a:buFont typeface="Wingdings" panose="05000000000000000000" pitchFamily="2" charset="2"/>
              <a:buChar char="Ø"/>
            </a:pPr>
            <a:r>
              <a:rPr lang="en-US" sz="2500" dirty="0">
                <a:solidFill>
                  <a:srgbClr val="D6E5EF"/>
                </a:solidFill>
                <a:latin typeface="Roboto" pitchFamily="34" charset="0"/>
                <a:ea typeface="Roboto" pitchFamily="34" charset="-122"/>
                <a:cs typeface="Roboto" pitchFamily="34" charset="-120"/>
              </a:rPr>
              <a:t>Future developments will focus on advanced symbol analysis, collaborative features, community engagement, and mobile accessibility to further empower developers worldwide. We are dedicated to ensuring our tool remains a valuable asset in optimizing software development processes.</a:t>
            </a:r>
            <a:endParaRPr lang="en-US" sz="2500" dirty="0"/>
          </a:p>
          <a:p>
            <a:pPr marL="342900" indent="-342900">
              <a:lnSpc>
                <a:spcPts val="2624"/>
              </a:lnSpc>
              <a:buFont typeface="Wingdings" panose="05000000000000000000" pitchFamily="2" charset="2"/>
              <a:buChar char="Ø"/>
            </a:pPr>
            <a:endParaRPr lang="en-US" sz="2500" dirty="0">
              <a:solidFill>
                <a:srgbClr val="D6E5EF"/>
              </a:solidFill>
              <a:latin typeface="Roboto" pitchFamily="34" charset="0"/>
              <a:ea typeface="Roboto" pitchFamily="34" charset="-122"/>
              <a:cs typeface="Roboto" pitchFamily="34" charset="-120"/>
            </a:endParaRPr>
          </a:p>
          <a:p>
            <a:pPr marL="342900" indent="-342900">
              <a:lnSpc>
                <a:spcPts val="2624"/>
              </a:lnSpc>
              <a:buFont typeface="Wingdings" panose="05000000000000000000" pitchFamily="2" charset="2"/>
              <a:buChar char="Ø"/>
            </a:pPr>
            <a:r>
              <a:rPr lang="en-US" sz="2500" dirty="0">
                <a:solidFill>
                  <a:srgbClr val="D6E5EF"/>
                </a:solidFill>
                <a:latin typeface="Roboto" pitchFamily="34" charset="0"/>
                <a:ea typeface="Roboto" pitchFamily="34" charset="-122"/>
                <a:cs typeface="Roboto" pitchFamily="34" charset="-120"/>
              </a:rPr>
              <a:t>In conclusion, our symbol table generator website enhances coding efficiency by simplifying symbol management for developers. With positive user feedback guiding our enhancements, we are committed to expanding language support, integrating with popular IDEs, and improving performance. </a:t>
            </a:r>
          </a:p>
          <a:p>
            <a:pPr marL="342900" indent="-342900">
              <a:lnSpc>
                <a:spcPts val="2624"/>
              </a:lnSpc>
              <a:buFont typeface="Wingdings" panose="05000000000000000000" pitchFamily="2" charset="2"/>
              <a:buChar char="Ø"/>
            </a:pPr>
            <a:endParaRPr lang="en-US" sz="2500" dirty="0">
              <a:solidFill>
                <a:srgbClr val="D6E5EF"/>
              </a:solidFill>
              <a:latin typeface="Roboto" pitchFamily="34" charset="0"/>
              <a:ea typeface="Roboto" pitchFamily="34" charset="-122"/>
              <a:cs typeface="Roboto" pitchFamily="34" charset="-120"/>
            </a:endParaRPr>
          </a:p>
        </p:txBody>
      </p:sp>
      <p:pic>
        <p:nvPicPr>
          <p:cNvPr id="4098" name="Picture 2" descr="Conclusion Stock Photos, Images and Backgrounds for Free Download">
            <a:extLst>
              <a:ext uri="{FF2B5EF4-FFF2-40B4-BE49-F238E27FC236}">
                <a16:creationId xmlns:a16="http://schemas.microsoft.com/office/drawing/2014/main" id="{CF1DA941-B2B4-5607-403B-A9A8CBAA98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22" y="0"/>
            <a:ext cx="6558877" cy="78626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p:cNvSpPr/>
          <p:nvPr/>
        </p:nvSpPr>
        <p:spPr>
          <a:xfrm>
            <a:off x="0" y="0"/>
            <a:ext cx="14630400" cy="8229600"/>
          </a:xfrm>
          <a:prstGeom prst="rect">
            <a:avLst/>
          </a:prstGeom>
          <a:solidFill>
            <a:srgbClr val="202733"/>
          </a:solidFill>
          <a:ln/>
        </p:spPr>
      </p:sp>
      <p:sp>
        <p:nvSpPr>
          <p:cNvPr id="3" name="TextBox 2"/>
          <p:cNvSpPr txBox="1"/>
          <p:nvPr/>
        </p:nvSpPr>
        <p:spPr>
          <a:xfrm>
            <a:off x="2912011" y="1760309"/>
            <a:ext cx="11282290" cy="4708981"/>
          </a:xfrm>
          <a:prstGeom prst="rect">
            <a:avLst/>
          </a:prstGeom>
          <a:noFill/>
        </p:spPr>
        <p:txBody>
          <a:bodyPr wrap="square" rtlCol="0">
            <a:spAutoFit/>
          </a:bodyPr>
          <a:lstStyle/>
          <a:p>
            <a:r>
              <a:rPr lang="en-US" sz="15000" dirty="0">
                <a:solidFill>
                  <a:srgbClr val="00B0F0"/>
                </a:solidFill>
                <a:latin typeface="Algerian" panose="04020705040A02060702" pitchFamily="82" charset="0"/>
              </a:rPr>
              <a:t>Thank </a:t>
            </a:r>
          </a:p>
          <a:p>
            <a:pPr algn="ctr"/>
            <a:r>
              <a:rPr lang="en-US" sz="15000" dirty="0">
                <a:solidFill>
                  <a:srgbClr val="00B0F0"/>
                </a:solidFill>
                <a:latin typeface="Algerian" panose="04020705040A02060702" pitchFamily="82" charset="0"/>
              </a:rPr>
              <a:t>you!</a:t>
            </a:r>
          </a:p>
        </p:txBody>
      </p:sp>
    </p:spTree>
    <p:extLst>
      <p:ext uri="{BB962C8B-B14F-4D97-AF65-F5344CB8AC3E}">
        <p14:creationId xmlns:p14="http://schemas.microsoft.com/office/powerpoint/2010/main" val="417826742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txBody>
          <a:bodyPr/>
          <a:lstStyle/>
          <a:p>
            <a:endParaRPr lang="en-US" sz="2400" b="1" dirty="0">
              <a:solidFill>
                <a:schemeClr val="bg2"/>
              </a:solidFill>
              <a:latin typeface="Times New Roman" panose="02020603050405020304" pitchFamily="18" charset="0"/>
              <a:cs typeface="Times New Roman" panose="02020603050405020304" pitchFamily="18" charset="0"/>
            </a:endParaRPr>
          </a:p>
          <a:p>
            <a:endParaRPr lang="en-US" sz="2400" b="1" dirty="0">
              <a:solidFill>
                <a:schemeClr val="bg2"/>
              </a:solidFill>
              <a:latin typeface="Times New Roman" panose="02020603050405020304" pitchFamily="18" charset="0"/>
              <a:cs typeface="Times New Roman" panose="02020603050405020304" pitchFamily="18" charset="0"/>
            </a:endParaRPr>
          </a:p>
          <a:p>
            <a:r>
              <a:rPr lang="en-US" sz="3600" b="1" dirty="0">
                <a:solidFill>
                  <a:schemeClr val="bg2"/>
                </a:solidFill>
                <a:latin typeface="Times New Roman" panose="02020603050405020304" pitchFamily="18" charset="0"/>
                <a:cs typeface="Times New Roman" panose="02020603050405020304" pitchFamily="18" charset="0"/>
              </a:rPr>
              <a:t>     </a:t>
            </a:r>
            <a:r>
              <a:rPr lang="en-US" sz="4400" b="1" dirty="0">
                <a:solidFill>
                  <a:schemeClr val="bg2"/>
                </a:solidFill>
                <a:latin typeface="Times New Roman" panose="02020603050405020304" pitchFamily="18" charset="0"/>
                <a:cs typeface="Times New Roman" panose="02020603050405020304" pitchFamily="18" charset="0"/>
              </a:rPr>
              <a:t>Symbol Tables:</a:t>
            </a:r>
          </a:p>
        </p:txBody>
      </p:sp>
      <p:sp>
        <p:nvSpPr>
          <p:cNvPr id="9" name="Text 5"/>
          <p:cNvSpPr/>
          <p:nvPr/>
        </p:nvSpPr>
        <p:spPr>
          <a:xfrm>
            <a:off x="402559" y="5836681"/>
            <a:ext cx="3852918" cy="2240519"/>
          </a:xfrm>
          <a:prstGeom prst="rect">
            <a:avLst/>
          </a:prstGeom>
          <a:noFill/>
          <a:ln/>
        </p:spPr>
        <p:txBody>
          <a:bodyPr wrap="none" rtlCol="0" anchor="t"/>
          <a:lstStyle/>
          <a:p>
            <a:pPr marL="0" indent="0" algn="l">
              <a:lnSpc>
                <a:spcPts val="3062"/>
              </a:lnSpc>
              <a:buNone/>
            </a:pPr>
            <a:endParaRPr lang="en-US" sz="2187" b="1" dirty="0">
              <a:solidFill>
                <a:srgbClr val="D6E5EF"/>
              </a:solidFill>
              <a:latin typeface="Roboto" pitchFamily="34" charset="0"/>
              <a:ea typeface="Roboto" pitchFamily="34" charset="-122"/>
              <a:cs typeface="Roboto" pitchFamily="34" charset="-120"/>
            </a:endParaRPr>
          </a:p>
        </p:txBody>
      </p:sp>
      <p:sp>
        <p:nvSpPr>
          <p:cNvPr id="4" name="TextBox 3">
            <a:extLst>
              <a:ext uri="{FF2B5EF4-FFF2-40B4-BE49-F238E27FC236}">
                <a16:creationId xmlns:a16="http://schemas.microsoft.com/office/drawing/2014/main" id="{664A6513-B586-242F-3B28-5C1E24AA6DBD}"/>
              </a:ext>
            </a:extLst>
          </p:cNvPr>
          <p:cNvSpPr txBox="1"/>
          <p:nvPr/>
        </p:nvSpPr>
        <p:spPr>
          <a:xfrm>
            <a:off x="278779" y="1650558"/>
            <a:ext cx="12422459" cy="627505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1800" b="1" dirty="0">
                <a:solidFill>
                  <a:schemeClr val="bg2"/>
                </a:solidFill>
                <a:latin typeface="Times New Roman" panose="02020603050405020304" pitchFamily="18" charset="0"/>
                <a:cs typeface="Times New Roman" panose="02020603050405020304" pitchFamily="18" charset="0"/>
              </a:rPr>
              <a:t>Symbol Table is an important data structure created and maintained by the compiler in order to keep track of semantics of variables i.e. it stores information about the scope and binding information about names, information about instances of various entities such as variable and function names, classes, objects, </a:t>
            </a:r>
            <a:r>
              <a:rPr lang="en-US" sz="1800" b="1" dirty="0" err="1">
                <a:solidFill>
                  <a:schemeClr val="bg2"/>
                </a:solidFill>
                <a:latin typeface="Times New Roman" panose="02020603050405020304" pitchFamily="18" charset="0"/>
                <a:cs typeface="Times New Roman" panose="02020603050405020304" pitchFamily="18" charset="0"/>
              </a:rPr>
              <a:t>etc</a:t>
            </a:r>
            <a:endParaRPr lang="en-US" sz="1800" b="1" dirty="0">
              <a:solidFill>
                <a:schemeClr val="bg2"/>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endParaRPr lang="en-US" sz="1800" b="1" dirty="0">
              <a:solidFill>
                <a:schemeClr val="bg2"/>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1800" b="1" dirty="0">
                <a:solidFill>
                  <a:schemeClr val="bg2"/>
                </a:solidFill>
                <a:latin typeface="Times New Roman" panose="02020603050405020304" pitchFamily="18" charset="0"/>
                <a:cs typeface="Times New Roman" panose="02020603050405020304" pitchFamily="18" charset="0"/>
              </a:rPr>
              <a:t>The symbol tables are typically used in compilers. Basically compiler is a program which scans the application program (for instance: your C program) and produces machine code.</a:t>
            </a:r>
          </a:p>
          <a:p>
            <a:pPr marL="342900" indent="-342900" algn="just">
              <a:lnSpc>
                <a:spcPct val="150000"/>
              </a:lnSpc>
              <a:buFont typeface="Wingdings" panose="05000000000000000000" pitchFamily="2" charset="2"/>
              <a:buChar char="Ø"/>
            </a:pPr>
            <a:endParaRPr lang="en-US" sz="1800" b="1" dirty="0">
              <a:solidFill>
                <a:schemeClr val="bg2"/>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1800" b="1" dirty="0">
                <a:solidFill>
                  <a:schemeClr val="bg2"/>
                </a:solidFill>
                <a:latin typeface="Times New Roman" panose="02020603050405020304" pitchFamily="18" charset="0"/>
                <a:cs typeface="Times New Roman" panose="02020603050405020304" pitchFamily="18" charset="0"/>
              </a:rPr>
              <a:t> During this scan compiler stores the identifiers of that application program in the symbol table. These identifiers are stored in the form of name, value address, type.</a:t>
            </a:r>
          </a:p>
          <a:p>
            <a:pPr marL="342900" indent="-342900" algn="just">
              <a:lnSpc>
                <a:spcPct val="150000"/>
              </a:lnSpc>
              <a:buFont typeface="Wingdings" panose="05000000000000000000" pitchFamily="2" charset="2"/>
              <a:buChar char="Ø"/>
            </a:pPr>
            <a:endParaRPr lang="en-US" sz="1800" b="1" dirty="0">
              <a:solidFill>
                <a:schemeClr val="bg2"/>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1800" b="1" dirty="0">
                <a:solidFill>
                  <a:schemeClr val="bg2"/>
                </a:solidFill>
                <a:latin typeface="Times New Roman" panose="02020603050405020304" pitchFamily="18" charset="0"/>
                <a:cs typeface="Times New Roman" panose="02020603050405020304" pitchFamily="18" charset="0"/>
              </a:rPr>
              <a:t> Here the name represents the name of identifier, value represents the value stored in an identifier, the address represents memory location of that identifier and type represents the data type of identifier. </a:t>
            </a:r>
          </a:p>
          <a:p>
            <a:pPr marL="342900" indent="-342900" algn="just">
              <a:lnSpc>
                <a:spcPct val="150000"/>
              </a:lnSpc>
              <a:buFont typeface="Wingdings" panose="05000000000000000000" pitchFamily="2" charset="2"/>
              <a:buChar char="Ø"/>
            </a:pPr>
            <a:endParaRPr lang="en-US" sz="1800" b="1" dirty="0">
              <a:solidFill>
                <a:schemeClr val="bg2"/>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1800" b="1" dirty="0">
                <a:solidFill>
                  <a:schemeClr val="bg2"/>
                </a:solidFill>
                <a:latin typeface="Times New Roman" panose="02020603050405020304" pitchFamily="18" charset="0"/>
                <a:cs typeface="Times New Roman" panose="02020603050405020304" pitchFamily="18" charset="0"/>
              </a:rPr>
              <a:t>Thus compiler can keep track of all the identifiers with all the necessary information.</a:t>
            </a:r>
          </a:p>
          <a:p>
            <a:pPr marL="342900" indent="-342900" algn="just">
              <a:lnSpc>
                <a:spcPct val="150000"/>
              </a:lnSpc>
              <a:buFont typeface="Wingdings" panose="05000000000000000000" pitchFamily="2" charset="2"/>
              <a:buChar char="Ø"/>
            </a:pPr>
            <a:endParaRPr lang="en-US" sz="1800" b="1"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220229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5" name="Text 2"/>
          <p:cNvSpPr/>
          <p:nvPr/>
        </p:nvSpPr>
        <p:spPr>
          <a:xfrm>
            <a:off x="374456" y="1297603"/>
            <a:ext cx="8345798" cy="1412143"/>
          </a:xfrm>
          <a:prstGeom prst="rect">
            <a:avLst/>
          </a:prstGeom>
          <a:noFill/>
          <a:ln/>
        </p:spPr>
        <p:txBody>
          <a:bodyPr wrap="square" rtlCol="0" anchor="t"/>
          <a:lstStyle/>
          <a:p>
            <a:pPr marL="0" indent="0">
              <a:lnSpc>
                <a:spcPts val="5468"/>
              </a:lnSpc>
              <a:buNone/>
            </a:pPr>
            <a:r>
              <a:rPr lang="en-US" sz="4000" b="1" dirty="0">
                <a:solidFill>
                  <a:schemeClr val="bg2"/>
                </a:solidFill>
                <a:latin typeface="Times New Roman" panose="02020603050405020304" pitchFamily="18" charset="0"/>
                <a:cs typeface="Times New Roman" panose="02020603050405020304" pitchFamily="18" charset="0"/>
              </a:rPr>
              <a:t>Challenges in Manual Symbol Tables</a:t>
            </a:r>
          </a:p>
        </p:txBody>
      </p:sp>
      <p:sp>
        <p:nvSpPr>
          <p:cNvPr id="6" name="Text 3"/>
          <p:cNvSpPr/>
          <p:nvPr/>
        </p:nvSpPr>
        <p:spPr>
          <a:xfrm>
            <a:off x="464410" y="2972953"/>
            <a:ext cx="7477601" cy="4509515"/>
          </a:xfrm>
          <a:prstGeom prst="rect">
            <a:avLst/>
          </a:prstGeom>
          <a:noFill/>
          <a:ln/>
        </p:spPr>
        <p:txBody>
          <a:bodyPr wrap="square" rtlCol="0" anchor="t"/>
          <a:lstStyle/>
          <a:p>
            <a:pPr marL="342900" indent="-342900" algn="just">
              <a:lnSpc>
                <a:spcPct val="150000"/>
              </a:lnSpc>
              <a:buFont typeface="Wingdings" panose="05000000000000000000" pitchFamily="2" charset="2"/>
              <a:buChar char="Ø"/>
            </a:pPr>
            <a:r>
              <a:rPr lang="en-US" sz="2400" b="1" dirty="0">
                <a:solidFill>
                  <a:schemeClr val="bg2"/>
                </a:solidFill>
                <a:latin typeface="Times New Roman" panose="02020603050405020304" pitchFamily="18" charset="0"/>
                <a:cs typeface="Times New Roman" panose="02020603050405020304" pitchFamily="18" charset="0"/>
              </a:rPr>
              <a:t>Creating symbol tables manually is prone to errors and time-consuming.</a:t>
            </a:r>
          </a:p>
          <a:p>
            <a:pPr marL="342900" indent="-342900" algn="just">
              <a:lnSpc>
                <a:spcPct val="150000"/>
              </a:lnSpc>
              <a:buFont typeface="Wingdings" panose="05000000000000000000" pitchFamily="2" charset="2"/>
              <a:buChar char="Ø"/>
            </a:pPr>
            <a:r>
              <a:rPr lang="en-US" sz="2400" b="1" dirty="0">
                <a:solidFill>
                  <a:schemeClr val="bg2"/>
                </a:solidFill>
                <a:latin typeface="Times New Roman" panose="02020603050405020304" pitchFamily="18" charset="0"/>
                <a:cs typeface="Times New Roman" panose="02020603050405020304" pitchFamily="18" charset="0"/>
              </a:rPr>
              <a:t>Maintaining context and scope for variables is challenging manually.</a:t>
            </a:r>
          </a:p>
          <a:p>
            <a:pPr marL="342900" indent="-342900" algn="just">
              <a:lnSpc>
                <a:spcPct val="150000"/>
              </a:lnSpc>
              <a:buFont typeface="Wingdings" panose="05000000000000000000" pitchFamily="2" charset="2"/>
              <a:buChar char="Ø"/>
            </a:pPr>
            <a:r>
              <a:rPr lang="en-US" sz="2400" b="1" dirty="0">
                <a:solidFill>
                  <a:schemeClr val="bg2"/>
                </a:solidFill>
                <a:latin typeface="Times New Roman" panose="02020603050405020304" pitchFamily="18" charset="0"/>
                <a:cs typeface="Times New Roman" panose="02020603050405020304" pitchFamily="18" charset="0"/>
              </a:rPr>
              <a:t>Manual updates can lead to inconsistencies in large codebases. </a:t>
            </a:r>
          </a:p>
          <a:p>
            <a:pPr marL="342900" indent="-342900" algn="just">
              <a:lnSpc>
                <a:spcPct val="150000"/>
              </a:lnSpc>
              <a:buFont typeface="Wingdings" panose="05000000000000000000" pitchFamily="2" charset="2"/>
              <a:buChar char="Ø"/>
            </a:pPr>
            <a:r>
              <a:rPr lang="en-US" sz="2400" b="1" dirty="0">
                <a:solidFill>
                  <a:schemeClr val="bg2"/>
                </a:solidFill>
                <a:latin typeface="Times New Roman" panose="02020603050405020304" pitchFamily="18" charset="0"/>
                <a:cs typeface="Times New Roman" panose="02020603050405020304" pitchFamily="18" charset="0"/>
              </a:rPr>
              <a:t>Handmade symbol tables lack automation and integration efficiencies.</a:t>
            </a:r>
            <a:endParaRPr lang="en-US" sz="2300" b="1" dirty="0">
              <a:solidFill>
                <a:schemeClr val="bg2"/>
              </a:solidFill>
              <a:latin typeface="Times New Roman" panose="02020603050405020304" pitchFamily="18" charset="0"/>
              <a:cs typeface="Times New Roman" panose="02020603050405020304" pitchFamily="18" charset="0"/>
            </a:endParaRPr>
          </a:p>
        </p:txBody>
      </p:sp>
      <p:pic>
        <p:nvPicPr>
          <p:cNvPr id="1028" name="Picture 4" descr="Symbol Table in Compiler Construction ...">
            <a:extLst>
              <a:ext uri="{FF2B5EF4-FFF2-40B4-BE49-F238E27FC236}">
                <a16:creationId xmlns:a16="http://schemas.microsoft.com/office/drawing/2014/main" id="{BB1BB546-62AF-2CC1-EA88-030DCA910F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5798" y="2185638"/>
            <a:ext cx="5910146" cy="54752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txBody>
          <a:bodyPr/>
          <a:lstStyle/>
          <a:p>
            <a:pPr>
              <a:lnSpc>
                <a:spcPct val="150000"/>
              </a:lnSpc>
            </a:pPr>
            <a:r>
              <a:rPr lang="en-US" sz="4000" b="1" dirty="0">
                <a:solidFill>
                  <a:schemeClr val="bg2"/>
                </a:solidFill>
                <a:latin typeface="Times New Roman" panose="02020603050405020304" pitchFamily="18" charset="0"/>
                <a:cs typeface="Times New Roman" panose="02020603050405020304" pitchFamily="18" charset="0"/>
              </a:rPr>
              <a:t>                                                             </a:t>
            </a:r>
          </a:p>
          <a:p>
            <a:pPr marL="342900" indent="-342900" algn="just">
              <a:lnSpc>
                <a:spcPct val="150000"/>
              </a:lnSpc>
              <a:buFont typeface="Wingdings" panose="05000000000000000000" pitchFamily="2" charset="2"/>
              <a:buChar char="Ø"/>
            </a:pPr>
            <a:r>
              <a:rPr lang="en-US" sz="4000" b="1" dirty="0">
                <a:solidFill>
                  <a:schemeClr val="bg2"/>
                </a:solidFill>
                <a:latin typeface="Times New Roman" panose="02020603050405020304" pitchFamily="18" charset="0"/>
                <a:cs typeface="Times New Roman" panose="02020603050405020304" pitchFamily="18" charset="0"/>
              </a:rPr>
              <a:t> operations on Symbol Table :</a:t>
            </a:r>
          </a:p>
          <a:p>
            <a:pPr marL="342900" indent="-342900">
              <a:lnSpc>
                <a:spcPct val="150000"/>
              </a:lnSpc>
              <a:buFont typeface="Wingdings" panose="05000000000000000000" pitchFamily="2" charset="2"/>
              <a:buChar char="Ø"/>
            </a:pPr>
            <a:endParaRPr lang="en-US" sz="2000" b="1" dirty="0">
              <a:solidFill>
                <a:schemeClr val="bg2"/>
              </a:solidFill>
              <a:latin typeface="Times New Roman" panose="02020603050405020304" pitchFamily="18" charset="0"/>
              <a:cs typeface="Times New Roman" panose="02020603050405020304" pitchFamily="18" charset="0"/>
            </a:endParaRPr>
          </a:p>
          <a:p>
            <a:pPr>
              <a:lnSpc>
                <a:spcPct val="150000"/>
              </a:lnSpc>
            </a:pPr>
            <a:endParaRPr lang="en-US" sz="2000" b="1" dirty="0">
              <a:solidFill>
                <a:schemeClr val="bg2"/>
              </a:solidFill>
              <a:latin typeface="Times New Roman" panose="02020603050405020304" pitchFamily="18" charset="0"/>
              <a:cs typeface="Times New Roman" panose="02020603050405020304" pitchFamily="18" charset="0"/>
            </a:endParaRPr>
          </a:p>
        </p:txBody>
      </p:sp>
      <p:sp>
        <p:nvSpPr>
          <p:cNvPr id="4" name="Text 2"/>
          <p:cNvSpPr/>
          <p:nvPr/>
        </p:nvSpPr>
        <p:spPr>
          <a:xfrm>
            <a:off x="7817005" y="1039105"/>
            <a:ext cx="6066263" cy="1324954"/>
          </a:xfrm>
          <a:prstGeom prst="rect">
            <a:avLst/>
          </a:prstGeom>
          <a:noFill/>
          <a:ln/>
        </p:spPr>
        <p:txBody>
          <a:bodyPr wrap="square" rtlCol="0" anchor="t"/>
          <a:lstStyle/>
          <a:p>
            <a:pPr marL="0" indent="0">
              <a:buNone/>
            </a:pPr>
            <a:endParaRPr lang="en-US" sz="4000" b="1" dirty="0">
              <a:solidFill>
                <a:schemeClr val="bg2"/>
              </a:solidFill>
              <a:latin typeface="Times New Roman" panose="02020603050405020304" pitchFamily="18" charset="0"/>
              <a:cs typeface="Times New Roman" panose="02020603050405020304" pitchFamily="18" charset="0"/>
            </a:endParaRPr>
          </a:p>
        </p:txBody>
      </p:sp>
      <p:sp>
        <p:nvSpPr>
          <p:cNvPr id="14" name="Text 4">
            <a:extLst>
              <a:ext uri="{FF2B5EF4-FFF2-40B4-BE49-F238E27FC236}">
                <a16:creationId xmlns:a16="http://schemas.microsoft.com/office/drawing/2014/main" id="{32D7B6D7-E4A0-2CB6-FF88-BAFBADF9F9EB}"/>
              </a:ext>
            </a:extLst>
          </p:cNvPr>
          <p:cNvSpPr/>
          <p:nvPr/>
        </p:nvSpPr>
        <p:spPr>
          <a:xfrm>
            <a:off x="7511672" y="2568694"/>
            <a:ext cx="6984913" cy="4233549"/>
          </a:xfrm>
          <a:prstGeom prst="rect">
            <a:avLst/>
          </a:prstGeom>
          <a:noFill/>
          <a:ln/>
        </p:spPr>
        <p:txBody>
          <a:bodyPr wrap="square" rtlCol="0" anchor="t"/>
          <a:lstStyle/>
          <a:p>
            <a:pPr marL="342900" indent="-342900" algn="just">
              <a:lnSpc>
                <a:spcPct val="150000"/>
              </a:lnSpc>
              <a:buFont typeface="Wingdings" panose="05000000000000000000" pitchFamily="2" charset="2"/>
              <a:buChar char="Ø"/>
            </a:pPr>
            <a:endParaRPr lang="en-US" sz="2300" b="1" dirty="0">
              <a:solidFill>
                <a:schemeClr val="bg2"/>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9742C8A1-F82B-F570-B9A4-4BD85B6DB49C}"/>
              </a:ext>
            </a:extLst>
          </p:cNvPr>
          <p:cNvSpPr txBox="1"/>
          <p:nvPr/>
        </p:nvSpPr>
        <p:spPr>
          <a:xfrm>
            <a:off x="248778" y="1790294"/>
            <a:ext cx="7014117" cy="5011949"/>
          </a:xfrm>
          <a:prstGeom prst="rect">
            <a:avLst/>
          </a:prstGeom>
          <a:noFill/>
        </p:spPr>
        <p:txBody>
          <a:bodyPr wrap="square">
            <a:spAutoFit/>
          </a:bodyPr>
          <a:lstStyle/>
          <a:p>
            <a:pPr algn="just">
              <a:lnSpc>
                <a:spcPct val="150000"/>
              </a:lnSpc>
            </a:pPr>
            <a:endParaRPr lang="en-US" sz="2400" b="1" dirty="0">
              <a:solidFill>
                <a:schemeClr val="bg2"/>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400" b="1" dirty="0">
                <a:solidFill>
                  <a:schemeClr val="bg2"/>
                </a:solidFill>
                <a:latin typeface="Times New Roman" panose="02020603050405020304" pitchFamily="18" charset="0"/>
                <a:cs typeface="Times New Roman" panose="02020603050405020304" pitchFamily="18" charset="0"/>
              </a:rPr>
              <a:t>Following operations can be performed on symbol table-</a:t>
            </a:r>
          </a:p>
          <a:p>
            <a:pPr marL="342900" indent="-342900" algn="just">
              <a:lnSpc>
                <a:spcPct val="150000"/>
              </a:lnSpc>
              <a:buFont typeface="Wingdings" panose="05000000000000000000" pitchFamily="2" charset="2"/>
              <a:buChar char="Ø"/>
            </a:pPr>
            <a:endParaRPr lang="en-US" sz="2400" b="1" dirty="0">
              <a:solidFill>
                <a:schemeClr val="bg2"/>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400" b="1" dirty="0">
                <a:solidFill>
                  <a:schemeClr val="bg2"/>
                </a:solidFill>
                <a:latin typeface="Times New Roman" panose="02020603050405020304" pitchFamily="18" charset="0"/>
                <a:cs typeface="Times New Roman" panose="02020603050405020304" pitchFamily="18" charset="0"/>
              </a:rPr>
              <a:t>1. Insertion of an item in the symbol table.</a:t>
            </a:r>
          </a:p>
          <a:p>
            <a:pPr marL="342900" indent="-342900" algn="just">
              <a:lnSpc>
                <a:spcPct val="150000"/>
              </a:lnSpc>
              <a:buFont typeface="Wingdings" panose="05000000000000000000" pitchFamily="2" charset="2"/>
              <a:buChar char="Ø"/>
            </a:pPr>
            <a:endParaRPr lang="en-US" sz="2400" b="1" dirty="0">
              <a:solidFill>
                <a:schemeClr val="bg2"/>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400" b="1" dirty="0">
                <a:solidFill>
                  <a:schemeClr val="bg2"/>
                </a:solidFill>
                <a:latin typeface="Times New Roman" panose="02020603050405020304" pitchFamily="18" charset="0"/>
                <a:cs typeface="Times New Roman" panose="02020603050405020304" pitchFamily="18" charset="0"/>
              </a:rPr>
              <a:t>2. Deletion of any item from the symbol table.</a:t>
            </a:r>
          </a:p>
          <a:p>
            <a:pPr marL="342900" indent="-342900" algn="just">
              <a:lnSpc>
                <a:spcPct val="150000"/>
              </a:lnSpc>
              <a:buFont typeface="Wingdings" panose="05000000000000000000" pitchFamily="2" charset="2"/>
              <a:buChar char="Ø"/>
            </a:pPr>
            <a:endParaRPr lang="en-US" sz="2400" b="1" dirty="0">
              <a:solidFill>
                <a:schemeClr val="bg2"/>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400" b="1" dirty="0">
                <a:solidFill>
                  <a:schemeClr val="bg2"/>
                </a:solidFill>
                <a:latin typeface="Times New Roman" panose="02020603050405020304" pitchFamily="18" charset="0"/>
                <a:cs typeface="Times New Roman" panose="02020603050405020304" pitchFamily="18" charset="0"/>
              </a:rPr>
              <a:t>3. Searching of desired item from symbol table.</a:t>
            </a:r>
          </a:p>
        </p:txBody>
      </p:sp>
      <p:sp>
        <p:nvSpPr>
          <p:cNvPr id="16" name="AutoShape 2" descr="Implementation of Symbol table in C | Compiler Design | T4Tutorials.com">
            <a:extLst>
              <a:ext uri="{FF2B5EF4-FFF2-40B4-BE49-F238E27FC236}">
                <a16:creationId xmlns:a16="http://schemas.microsoft.com/office/drawing/2014/main" id="{DE4982D3-D138-2C52-57BD-99A83ED058F0}"/>
              </a:ext>
            </a:extLst>
          </p:cNvPr>
          <p:cNvSpPr>
            <a:spLocks noChangeAspect="1" noChangeArrowheads="1"/>
          </p:cNvSpPr>
          <p:nvPr/>
        </p:nvSpPr>
        <p:spPr bwMode="auto">
          <a:xfrm>
            <a:off x="9370741" y="3810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 name="Picture 17">
            <a:extLst>
              <a:ext uri="{FF2B5EF4-FFF2-40B4-BE49-F238E27FC236}">
                <a16:creationId xmlns:a16="http://schemas.microsoft.com/office/drawing/2014/main" id="{18123724-0761-8AE2-7B12-65D701EF0293}"/>
              </a:ext>
            </a:extLst>
          </p:cNvPr>
          <p:cNvPicPr>
            <a:picLocks noChangeAspect="1"/>
          </p:cNvPicPr>
          <p:nvPr/>
        </p:nvPicPr>
        <p:blipFill>
          <a:blip r:embed="rId3"/>
          <a:stretch>
            <a:fillRect/>
          </a:stretch>
        </p:blipFill>
        <p:spPr>
          <a:xfrm>
            <a:off x="7817005" y="726353"/>
            <a:ext cx="5965901" cy="677689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txBody>
          <a:bodyPr/>
          <a:lstStyle/>
          <a:p>
            <a:pPr>
              <a:lnSpc>
                <a:spcPct val="150000"/>
              </a:lnSpc>
            </a:pPr>
            <a:r>
              <a:rPr lang="en-US" sz="4000" b="1" dirty="0">
                <a:solidFill>
                  <a:schemeClr val="bg2"/>
                </a:solidFill>
                <a:latin typeface="Times New Roman" panose="02020603050405020304" pitchFamily="18" charset="0"/>
                <a:cs typeface="Times New Roman" panose="02020603050405020304" pitchFamily="18" charset="0"/>
              </a:rPr>
              <a:t>                                                            </a:t>
            </a:r>
          </a:p>
          <a:p>
            <a:pPr>
              <a:lnSpc>
                <a:spcPct val="150000"/>
              </a:lnSpc>
            </a:pPr>
            <a:r>
              <a:rPr lang="en-US" sz="4000" b="1" dirty="0">
                <a:solidFill>
                  <a:schemeClr val="bg2"/>
                </a:solidFill>
                <a:latin typeface="Times New Roman" panose="02020603050405020304" pitchFamily="18" charset="0"/>
                <a:cs typeface="Times New Roman" panose="02020603050405020304" pitchFamily="18" charset="0"/>
              </a:rPr>
              <a:t>Uses of symbol table in various phases</a:t>
            </a:r>
          </a:p>
        </p:txBody>
      </p:sp>
      <p:sp>
        <p:nvSpPr>
          <p:cNvPr id="4" name="Text 2"/>
          <p:cNvSpPr/>
          <p:nvPr/>
        </p:nvSpPr>
        <p:spPr>
          <a:xfrm>
            <a:off x="7817005" y="1039105"/>
            <a:ext cx="6066263" cy="1324954"/>
          </a:xfrm>
          <a:prstGeom prst="rect">
            <a:avLst/>
          </a:prstGeom>
          <a:noFill/>
          <a:ln/>
        </p:spPr>
        <p:txBody>
          <a:bodyPr wrap="square" rtlCol="0" anchor="t"/>
          <a:lstStyle/>
          <a:p>
            <a:pPr marL="0" indent="0">
              <a:buNone/>
            </a:pPr>
            <a:endParaRPr lang="en-US" sz="4000" b="1" dirty="0">
              <a:solidFill>
                <a:schemeClr val="bg2"/>
              </a:solidFill>
              <a:latin typeface="Times New Roman" panose="02020603050405020304" pitchFamily="18" charset="0"/>
              <a:cs typeface="Times New Roman" panose="02020603050405020304" pitchFamily="18" charset="0"/>
            </a:endParaRPr>
          </a:p>
        </p:txBody>
      </p:sp>
      <p:sp>
        <p:nvSpPr>
          <p:cNvPr id="14" name="Text 4">
            <a:extLst>
              <a:ext uri="{FF2B5EF4-FFF2-40B4-BE49-F238E27FC236}">
                <a16:creationId xmlns:a16="http://schemas.microsoft.com/office/drawing/2014/main" id="{32D7B6D7-E4A0-2CB6-FF88-BAFBADF9F9EB}"/>
              </a:ext>
            </a:extLst>
          </p:cNvPr>
          <p:cNvSpPr/>
          <p:nvPr/>
        </p:nvSpPr>
        <p:spPr>
          <a:xfrm>
            <a:off x="7511672" y="2568694"/>
            <a:ext cx="6984913" cy="4233549"/>
          </a:xfrm>
          <a:prstGeom prst="rect">
            <a:avLst/>
          </a:prstGeom>
          <a:noFill/>
          <a:ln/>
        </p:spPr>
        <p:txBody>
          <a:bodyPr wrap="square" rtlCol="0" anchor="t"/>
          <a:lstStyle/>
          <a:p>
            <a:pPr marL="342900" indent="-342900" algn="just">
              <a:lnSpc>
                <a:spcPct val="150000"/>
              </a:lnSpc>
              <a:buFont typeface="Wingdings" panose="05000000000000000000" pitchFamily="2" charset="2"/>
              <a:buChar char="Ø"/>
            </a:pPr>
            <a:endParaRPr lang="en-US" sz="2300" b="1" dirty="0">
              <a:solidFill>
                <a:schemeClr val="bg2"/>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2D659DE-06F3-1E42-6A7F-A6D65A6A1CB5}"/>
              </a:ext>
            </a:extLst>
          </p:cNvPr>
          <p:cNvSpPr txBox="1"/>
          <p:nvPr/>
        </p:nvSpPr>
        <p:spPr>
          <a:xfrm>
            <a:off x="1003611" y="1903569"/>
            <a:ext cx="11619570" cy="5262979"/>
          </a:xfrm>
          <a:prstGeom prst="rect">
            <a:avLst/>
          </a:prstGeom>
          <a:noFill/>
        </p:spPr>
        <p:txBody>
          <a:bodyPr wrap="square" rtlCol="0">
            <a:spAutoFit/>
          </a:bodyPr>
          <a:lstStyle/>
          <a:p>
            <a:endParaRPr lang="en-US" sz="2400" dirty="0">
              <a:solidFill>
                <a:schemeClr val="bg2"/>
              </a:solidFill>
            </a:endParaRPr>
          </a:p>
          <a:p>
            <a:pPr marL="342900" indent="-342900">
              <a:buFont typeface="Wingdings" panose="05000000000000000000" pitchFamily="2" charset="2"/>
              <a:buChar char="ü"/>
            </a:pPr>
            <a:r>
              <a:rPr lang="en-US" sz="2400" dirty="0">
                <a:solidFill>
                  <a:schemeClr val="bg2"/>
                </a:solidFill>
              </a:rPr>
              <a:t>Lexical Analysis: Creates new table entries in the table, for example like entries about tokens.</a:t>
            </a:r>
          </a:p>
          <a:p>
            <a:pPr marL="342900" indent="-342900">
              <a:buFont typeface="Wingdings" panose="05000000000000000000" pitchFamily="2" charset="2"/>
              <a:buChar char="ü"/>
            </a:pPr>
            <a:r>
              <a:rPr lang="en-US" sz="2400" dirty="0">
                <a:solidFill>
                  <a:schemeClr val="bg2"/>
                </a:solidFill>
              </a:rPr>
              <a:t>Syntax Analysis: Adds information regarding attribute type, scope, dimension, line of reference, use, </a:t>
            </a:r>
            <a:r>
              <a:rPr lang="en-US" sz="2400" dirty="0" err="1">
                <a:solidFill>
                  <a:schemeClr val="bg2"/>
                </a:solidFill>
              </a:rPr>
              <a:t>etc</a:t>
            </a:r>
            <a:r>
              <a:rPr lang="en-US" sz="2400" dirty="0">
                <a:solidFill>
                  <a:schemeClr val="bg2"/>
                </a:solidFill>
              </a:rPr>
              <a:t> in the table.</a:t>
            </a:r>
          </a:p>
          <a:p>
            <a:pPr marL="342900" indent="-342900">
              <a:buFont typeface="Wingdings" panose="05000000000000000000" pitchFamily="2" charset="2"/>
              <a:buChar char="ü"/>
            </a:pPr>
            <a:r>
              <a:rPr lang="en-US" sz="2400" dirty="0">
                <a:solidFill>
                  <a:schemeClr val="bg2"/>
                </a:solidFill>
              </a:rPr>
              <a:t>Semantic Analysis: Uses available information in the table to check for semantics i.e. to verify that expressions and assignments are semantically correct(type checking) and update it accordingly.</a:t>
            </a:r>
          </a:p>
          <a:p>
            <a:pPr marL="342900" indent="-342900">
              <a:buFont typeface="Wingdings" panose="05000000000000000000" pitchFamily="2" charset="2"/>
              <a:buChar char="ü"/>
            </a:pPr>
            <a:r>
              <a:rPr lang="en-US" sz="2400" dirty="0">
                <a:solidFill>
                  <a:schemeClr val="bg2"/>
                </a:solidFill>
              </a:rPr>
              <a:t>Intermediate Code generation: Refers symbol table for knowing how much and what type of run-time is allocated and table helps in adding temporary variable information.</a:t>
            </a:r>
          </a:p>
          <a:p>
            <a:pPr marL="342900" indent="-342900">
              <a:buFont typeface="Wingdings" panose="05000000000000000000" pitchFamily="2" charset="2"/>
              <a:buChar char="ü"/>
            </a:pPr>
            <a:r>
              <a:rPr lang="en-US" sz="2400" dirty="0">
                <a:solidFill>
                  <a:schemeClr val="bg2"/>
                </a:solidFill>
              </a:rPr>
              <a:t>Code Optimization: Uses information present in the symbol table for machine-dependent optimization.</a:t>
            </a:r>
          </a:p>
          <a:p>
            <a:pPr marL="342900" indent="-342900">
              <a:buFont typeface="Wingdings" panose="05000000000000000000" pitchFamily="2" charset="2"/>
              <a:buChar char="ü"/>
            </a:pPr>
            <a:r>
              <a:rPr lang="en-US" sz="2400" dirty="0">
                <a:solidFill>
                  <a:schemeClr val="bg2"/>
                </a:solidFill>
              </a:rPr>
              <a:t>Target Code generation: Generates code by using address information of identifier present in the table.</a:t>
            </a:r>
          </a:p>
        </p:txBody>
      </p:sp>
    </p:spTree>
    <p:extLst>
      <p:ext uri="{BB962C8B-B14F-4D97-AF65-F5344CB8AC3E}">
        <p14:creationId xmlns:p14="http://schemas.microsoft.com/office/powerpoint/2010/main" val="421273899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txBody>
          <a:bodyPr/>
          <a:lstStyle/>
          <a:p>
            <a:pPr>
              <a:lnSpc>
                <a:spcPct val="150000"/>
              </a:lnSpc>
            </a:pPr>
            <a:r>
              <a:rPr lang="en-US" sz="4000" b="1" dirty="0">
                <a:solidFill>
                  <a:schemeClr val="bg2"/>
                </a:solidFill>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US" sz="4000" dirty="0">
                <a:solidFill>
                  <a:schemeClr val="bg2"/>
                </a:solidFill>
              </a:rPr>
              <a:t>Applications of Symbol Table</a:t>
            </a:r>
          </a:p>
        </p:txBody>
      </p:sp>
      <p:sp>
        <p:nvSpPr>
          <p:cNvPr id="4" name="Text 2"/>
          <p:cNvSpPr/>
          <p:nvPr/>
        </p:nvSpPr>
        <p:spPr>
          <a:xfrm>
            <a:off x="7817005" y="1039105"/>
            <a:ext cx="6066263" cy="1324954"/>
          </a:xfrm>
          <a:prstGeom prst="rect">
            <a:avLst/>
          </a:prstGeom>
          <a:noFill/>
          <a:ln/>
        </p:spPr>
        <p:txBody>
          <a:bodyPr wrap="square" rtlCol="0" anchor="t"/>
          <a:lstStyle/>
          <a:p>
            <a:pPr marL="0" indent="0">
              <a:buNone/>
            </a:pPr>
            <a:endParaRPr lang="en-US" sz="4000" b="1" dirty="0">
              <a:solidFill>
                <a:schemeClr val="bg2"/>
              </a:solidFill>
              <a:latin typeface="Times New Roman" panose="02020603050405020304" pitchFamily="18" charset="0"/>
              <a:cs typeface="Times New Roman" panose="02020603050405020304" pitchFamily="18" charset="0"/>
            </a:endParaRPr>
          </a:p>
        </p:txBody>
      </p:sp>
      <p:sp>
        <p:nvSpPr>
          <p:cNvPr id="14" name="Text 4">
            <a:extLst>
              <a:ext uri="{FF2B5EF4-FFF2-40B4-BE49-F238E27FC236}">
                <a16:creationId xmlns:a16="http://schemas.microsoft.com/office/drawing/2014/main" id="{32D7B6D7-E4A0-2CB6-FF88-BAFBADF9F9EB}"/>
              </a:ext>
            </a:extLst>
          </p:cNvPr>
          <p:cNvSpPr/>
          <p:nvPr/>
        </p:nvSpPr>
        <p:spPr>
          <a:xfrm>
            <a:off x="7511672" y="2568694"/>
            <a:ext cx="6984913" cy="4233549"/>
          </a:xfrm>
          <a:prstGeom prst="rect">
            <a:avLst/>
          </a:prstGeom>
          <a:noFill/>
          <a:ln/>
        </p:spPr>
        <p:txBody>
          <a:bodyPr wrap="square" rtlCol="0" anchor="t"/>
          <a:lstStyle/>
          <a:p>
            <a:pPr marL="342900" indent="-342900" algn="just">
              <a:lnSpc>
                <a:spcPct val="150000"/>
              </a:lnSpc>
              <a:buFont typeface="Wingdings" panose="05000000000000000000" pitchFamily="2" charset="2"/>
              <a:buChar char="Ø"/>
            </a:pPr>
            <a:endParaRPr lang="en-US" sz="2300" b="1" dirty="0">
              <a:solidFill>
                <a:schemeClr val="bg2"/>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2D659DE-06F3-1E42-6A7F-A6D65A6A1CB5}"/>
              </a:ext>
            </a:extLst>
          </p:cNvPr>
          <p:cNvSpPr txBox="1"/>
          <p:nvPr/>
        </p:nvSpPr>
        <p:spPr>
          <a:xfrm>
            <a:off x="356839" y="1903569"/>
            <a:ext cx="10950498" cy="5632311"/>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solidFill>
                  <a:schemeClr val="bg2"/>
                </a:solidFill>
              </a:rPr>
              <a:t>Resolution of variable and function names: Symbol tables are used to identify the data types and memory locations of variables and functions as well as to resolve their names.</a:t>
            </a:r>
          </a:p>
          <a:p>
            <a:pPr marL="342900" indent="-342900">
              <a:buFont typeface="Wingdings" panose="05000000000000000000" pitchFamily="2" charset="2"/>
              <a:buChar char="Ø"/>
            </a:pPr>
            <a:r>
              <a:rPr lang="en-US" sz="2400" dirty="0">
                <a:solidFill>
                  <a:schemeClr val="bg2"/>
                </a:solidFill>
              </a:rPr>
              <a:t>Resolution of scope issues: To resolve naming conflicts and ascertain the range of variables and functions, symbol tables are utilized.</a:t>
            </a:r>
          </a:p>
          <a:p>
            <a:pPr marL="342900" indent="-342900">
              <a:buFont typeface="Wingdings" panose="05000000000000000000" pitchFamily="2" charset="2"/>
              <a:buChar char="Ø"/>
            </a:pPr>
            <a:r>
              <a:rPr lang="en-US" sz="2400" dirty="0">
                <a:solidFill>
                  <a:schemeClr val="bg2"/>
                </a:solidFill>
              </a:rPr>
              <a:t>Symbol tables, which offer quick access to information such as memory locations, are used to optimize code execution.</a:t>
            </a:r>
          </a:p>
          <a:p>
            <a:pPr marL="342900" indent="-342900">
              <a:buFont typeface="Wingdings" panose="05000000000000000000" pitchFamily="2" charset="2"/>
              <a:buChar char="Ø"/>
            </a:pPr>
            <a:r>
              <a:rPr lang="en-US" sz="2400" dirty="0">
                <a:solidFill>
                  <a:schemeClr val="bg2"/>
                </a:solidFill>
              </a:rPr>
              <a:t>Code generation: By giving details like memory locations and data kinds, symbol tables are utilized to create machine code from source code.</a:t>
            </a:r>
          </a:p>
          <a:p>
            <a:pPr marL="342900" indent="-342900">
              <a:buFont typeface="Wingdings" panose="05000000000000000000" pitchFamily="2" charset="2"/>
              <a:buChar char="Ø"/>
            </a:pPr>
            <a:r>
              <a:rPr lang="en-US" sz="2400" dirty="0">
                <a:solidFill>
                  <a:schemeClr val="bg2"/>
                </a:solidFill>
              </a:rPr>
              <a:t>Error checking and code debugging: By supplying details about the status of a program during execution, symbol tables are used to check for faults and debug code.</a:t>
            </a:r>
          </a:p>
          <a:p>
            <a:pPr marL="342900" indent="-342900">
              <a:buFont typeface="Wingdings" panose="05000000000000000000" pitchFamily="2" charset="2"/>
              <a:buChar char="Ø"/>
            </a:pPr>
            <a:r>
              <a:rPr lang="en-US" sz="2400" dirty="0">
                <a:solidFill>
                  <a:schemeClr val="bg2"/>
                </a:solidFill>
              </a:rPr>
              <a:t>Code organization and documentation: By supplying details about a program’s structure, symbol tables can be used to organize code and make it simpler to understand.</a:t>
            </a:r>
          </a:p>
        </p:txBody>
      </p:sp>
      <p:sp>
        <p:nvSpPr>
          <p:cNvPr id="6" name="AutoShape 2" descr="Implementation of Symbol table in C | Compiler Design | T4Tutorials.com">
            <a:extLst>
              <a:ext uri="{FF2B5EF4-FFF2-40B4-BE49-F238E27FC236}">
                <a16:creationId xmlns:a16="http://schemas.microsoft.com/office/drawing/2014/main" id="{ADC261CF-81F8-84BF-CC86-4E42DD97D7D3}"/>
              </a:ext>
            </a:extLst>
          </p:cNvPr>
          <p:cNvSpPr>
            <a:spLocks noChangeAspect="1" noChangeArrowheads="1"/>
          </p:cNvSpPr>
          <p:nvPr/>
        </p:nvSpPr>
        <p:spPr bwMode="auto">
          <a:xfrm>
            <a:off x="7162800" y="396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Implementation of Symbol table in C | Compiler Design | T4Tutorials.com">
            <a:extLst>
              <a:ext uri="{FF2B5EF4-FFF2-40B4-BE49-F238E27FC236}">
                <a16:creationId xmlns:a16="http://schemas.microsoft.com/office/drawing/2014/main" id="{348482DC-90D1-7BF2-0BE1-13833106202F}"/>
              </a:ext>
            </a:extLst>
          </p:cNvPr>
          <p:cNvSpPr>
            <a:spLocks noChangeAspect="1" noChangeArrowheads="1"/>
          </p:cNvSpPr>
          <p:nvPr/>
        </p:nvSpPr>
        <p:spPr bwMode="auto">
          <a:xfrm>
            <a:off x="7315200" y="4114800"/>
            <a:ext cx="3378820" cy="337882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Implementation of Symbol table in C | Compiler Design | T4Tutorials.com">
            <a:extLst>
              <a:ext uri="{FF2B5EF4-FFF2-40B4-BE49-F238E27FC236}">
                <a16:creationId xmlns:a16="http://schemas.microsoft.com/office/drawing/2014/main" id="{660D0ADB-59A4-6A5E-FB01-B95178943A51}"/>
              </a:ext>
            </a:extLst>
          </p:cNvPr>
          <p:cNvSpPr>
            <a:spLocks noChangeAspect="1" noChangeArrowheads="1"/>
          </p:cNvSpPr>
          <p:nvPr/>
        </p:nvSpPr>
        <p:spPr bwMode="auto">
          <a:xfrm>
            <a:off x="7315200" y="411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9512290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txBody>
          <a:bodyPr/>
          <a:lstStyle/>
          <a:p>
            <a:pPr algn="ctr">
              <a:lnSpc>
                <a:spcPct val="150000"/>
              </a:lnSpc>
            </a:pPr>
            <a:endParaRPr lang="en-US" sz="9600" b="1" dirty="0">
              <a:solidFill>
                <a:schemeClr val="bg2"/>
              </a:solidFill>
            </a:endParaRPr>
          </a:p>
          <a:p>
            <a:pPr algn="ctr">
              <a:lnSpc>
                <a:spcPct val="150000"/>
              </a:lnSpc>
            </a:pPr>
            <a:r>
              <a:rPr lang="en-US" sz="9600" b="1" dirty="0">
                <a:solidFill>
                  <a:schemeClr val="bg2"/>
                </a:solidFill>
              </a:rPr>
              <a:t>Prototype of the webpage</a:t>
            </a:r>
          </a:p>
        </p:txBody>
      </p:sp>
      <p:sp>
        <p:nvSpPr>
          <p:cNvPr id="4" name="Text 2"/>
          <p:cNvSpPr/>
          <p:nvPr/>
        </p:nvSpPr>
        <p:spPr>
          <a:xfrm>
            <a:off x="7817005" y="1039105"/>
            <a:ext cx="6066263" cy="1324954"/>
          </a:xfrm>
          <a:prstGeom prst="rect">
            <a:avLst/>
          </a:prstGeom>
          <a:noFill/>
          <a:ln/>
        </p:spPr>
        <p:txBody>
          <a:bodyPr wrap="square" rtlCol="0" anchor="t"/>
          <a:lstStyle/>
          <a:p>
            <a:pPr marL="0" indent="0">
              <a:buNone/>
            </a:pPr>
            <a:endParaRPr lang="en-US" sz="4000" b="1" dirty="0">
              <a:solidFill>
                <a:schemeClr val="bg2"/>
              </a:solidFill>
              <a:latin typeface="Times New Roman" panose="02020603050405020304" pitchFamily="18" charset="0"/>
              <a:cs typeface="Times New Roman" panose="02020603050405020304" pitchFamily="18" charset="0"/>
            </a:endParaRPr>
          </a:p>
        </p:txBody>
      </p:sp>
      <p:sp>
        <p:nvSpPr>
          <p:cNvPr id="14" name="Text 4">
            <a:extLst>
              <a:ext uri="{FF2B5EF4-FFF2-40B4-BE49-F238E27FC236}">
                <a16:creationId xmlns:a16="http://schemas.microsoft.com/office/drawing/2014/main" id="{32D7B6D7-E4A0-2CB6-FF88-BAFBADF9F9EB}"/>
              </a:ext>
            </a:extLst>
          </p:cNvPr>
          <p:cNvSpPr/>
          <p:nvPr/>
        </p:nvSpPr>
        <p:spPr>
          <a:xfrm>
            <a:off x="7511672" y="2568694"/>
            <a:ext cx="6984913" cy="4233549"/>
          </a:xfrm>
          <a:prstGeom prst="rect">
            <a:avLst/>
          </a:prstGeom>
          <a:noFill/>
          <a:ln/>
        </p:spPr>
        <p:txBody>
          <a:bodyPr wrap="square" rtlCol="0" anchor="t"/>
          <a:lstStyle/>
          <a:p>
            <a:pPr marL="342900" indent="-342900" algn="just">
              <a:lnSpc>
                <a:spcPct val="150000"/>
              </a:lnSpc>
              <a:buFont typeface="Wingdings" panose="05000000000000000000" pitchFamily="2" charset="2"/>
              <a:buChar char="Ø"/>
            </a:pPr>
            <a:endParaRPr lang="en-US" sz="2300" b="1" dirty="0">
              <a:solidFill>
                <a:schemeClr val="bg2"/>
              </a:solidFill>
              <a:latin typeface="Times New Roman" panose="02020603050405020304" pitchFamily="18" charset="0"/>
              <a:cs typeface="Times New Roman" panose="02020603050405020304" pitchFamily="18" charset="0"/>
            </a:endParaRPr>
          </a:p>
        </p:txBody>
      </p:sp>
      <p:sp>
        <p:nvSpPr>
          <p:cNvPr id="6" name="AutoShape 2" descr="Implementation of Symbol table in C | Compiler Design | T4Tutorials.com">
            <a:extLst>
              <a:ext uri="{FF2B5EF4-FFF2-40B4-BE49-F238E27FC236}">
                <a16:creationId xmlns:a16="http://schemas.microsoft.com/office/drawing/2014/main" id="{ADC261CF-81F8-84BF-CC86-4E42DD97D7D3}"/>
              </a:ext>
            </a:extLst>
          </p:cNvPr>
          <p:cNvSpPr>
            <a:spLocks noChangeAspect="1" noChangeArrowheads="1"/>
          </p:cNvSpPr>
          <p:nvPr/>
        </p:nvSpPr>
        <p:spPr bwMode="auto">
          <a:xfrm>
            <a:off x="7162800" y="396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Implementation of Symbol table in C | Compiler Design | T4Tutorials.com">
            <a:extLst>
              <a:ext uri="{FF2B5EF4-FFF2-40B4-BE49-F238E27FC236}">
                <a16:creationId xmlns:a16="http://schemas.microsoft.com/office/drawing/2014/main" id="{348482DC-90D1-7BF2-0BE1-13833106202F}"/>
              </a:ext>
            </a:extLst>
          </p:cNvPr>
          <p:cNvSpPr>
            <a:spLocks noChangeAspect="1" noChangeArrowheads="1"/>
          </p:cNvSpPr>
          <p:nvPr/>
        </p:nvSpPr>
        <p:spPr bwMode="auto">
          <a:xfrm>
            <a:off x="7315200" y="4114800"/>
            <a:ext cx="3378820" cy="337882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Implementation of Symbol table in C | Compiler Design | T4Tutorials.com">
            <a:extLst>
              <a:ext uri="{FF2B5EF4-FFF2-40B4-BE49-F238E27FC236}">
                <a16:creationId xmlns:a16="http://schemas.microsoft.com/office/drawing/2014/main" id="{660D0ADB-59A4-6A5E-FB01-B95178943A51}"/>
              </a:ext>
            </a:extLst>
          </p:cNvPr>
          <p:cNvSpPr>
            <a:spLocks noChangeAspect="1" noChangeArrowheads="1"/>
          </p:cNvSpPr>
          <p:nvPr/>
        </p:nvSpPr>
        <p:spPr bwMode="auto">
          <a:xfrm>
            <a:off x="7315200" y="411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4884837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5" name="Text 2"/>
          <p:cNvSpPr/>
          <p:nvPr/>
        </p:nvSpPr>
        <p:spPr>
          <a:xfrm>
            <a:off x="96110" y="105570"/>
            <a:ext cx="4337476" cy="649028"/>
          </a:xfrm>
          <a:prstGeom prst="rect">
            <a:avLst/>
          </a:prstGeom>
          <a:noFill/>
          <a:ln/>
        </p:spPr>
        <p:txBody>
          <a:bodyPr wrap="square" rtlCol="0" anchor="t"/>
          <a:lstStyle/>
          <a:p>
            <a:pPr marL="0" indent="0" algn="just">
              <a:buNone/>
            </a:pPr>
            <a:r>
              <a:rPr lang="en-US" sz="4000" b="1" dirty="0">
                <a:solidFill>
                  <a:schemeClr val="bg2"/>
                </a:solidFill>
                <a:latin typeface="Times New Roman" panose="02020603050405020304" pitchFamily="18" charset="0"/>
                <a:cs typeface="Times New Roman" panose="02020603050405020304" pitchFamily="18" charset="0"/>
              </a:rPr>
              <a:t>Web Page</a:t>
            </a:r>
          </a:p>
        </p:txBody>
      </p:sp>
      <p:sp>
        <p:nvSpPr>
          <p:cNvPr id="10" name="Text 5"/>
          <p:cNvSpPr/>
          <p:nvPr/>
        </p:nvSpPr>
        <p:spPr>
          <a:xfrm>
            <a:off x="241076" y="2197711"/>
            <a:ext cx="8267304" cy="5675049"/>
          </a:xfrm>
          <a:prstGeom prst="rect">
            <a:avLst/>
          </a:prstGeom>
          <a:noFill/>
          <a:ln/>
        </p:spPr>
        <p:txBody>
          <a:bodyPr wrap="none" rtlCol="0" anchor="t"/>
          <a:lstStyle/>
          <a:p>
            <a:pPr marL="0" indent="0" algn="l">
              <a:lnSpc>
                <a:spcPts val="2672"/>
              </a:lnSpc>
              <a:buNone/>
            </a:pPr>
            <a:endParaRPr lang="en-US" sz="2700" dirty="0"/>
          </a:p>
        </p:txBody>
      </p:sp>
      <p:pic>
        <p:nvPicPr>
          <p:cNvPr id="15" name="Picture 14">
            <a:extLst>
              <a:ext uri="{FF2B5EF4-FFF2-40B4-BE49-F238E27FC236}">
                <a16:creationId xmlns:a16="http://schemas.microsoft.com/office/drawing/2014/main" id="{9EF1864C-66E4-ABC8-2EA5-504D3BA56B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754598"/>
            <a:ext cx="14630400" cy="747500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8" name="Picture 7">
            <a:extLst>
              <a:ext uri="{FF2B5EF4-FFF2-40B4-BE49-F238E27FC236}">
                <a16:creationId xmlns:a16="http://schemas.microsoft.com/office/drawing/2014/main" id="{1908A74F-1A84-47E1-F9AD-4B4139A8B50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Tree>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5DC0AD3-9447-490E-98E4-649689C31D71}">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122</TotalTime>
  <Words>724</Words>
  <Application>Microsoft Office PowerPoint</Application>
  <PresentationFormat>Custom</PresentationFormat>
  <Paragraphs>75</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Algerian</vt:lpstr>
      <vt:lpstr>Arial</vt:lpstr>
      <vt:lpstr>Roboto</vt:lpstr>
      <vt:lpstr>Roboto Slab</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umesh chandra</cp:lastModifiedBy>
  <cp:revision>5</cp:revision>
  <dcterms:created xsi:type="dcterms:W3CDTF">2024-06-13T08:26:14Z</dcterms:created>
  <dcterms:modified xsi:type="dcterms:W3CDTF">2024-06-17T04:30:14Z</dcterms:modified>
</cp:coreProperties>
</file>