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3144500" cy="6856413"/>
  <p:notesSz cx="13144500" cy="11226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vaska@gmail.com" userId="cb5af7a6c983360a" providerId="LiveId" clId="{6164B0B6-DC20-4B70-BAAE-C3117E816414}"/>
    <pc:docChg chg="custSel modSld">
      <pc:chgData name="gavaska@gmail.com" userId="cb5af7a6c983360a" providerId="LiveId" clId="{6164B0B6-DC20-4B70-BAAE-C3117E816414}" dt="2025-06-28T10:23:59.660" v="24" actId="478"/>
      <pc:docMkLst>
        <pc:docMk/>
      </pc:docMkLst>
      <pc:sldChg chg="modSp mod">
        <pc:chgData name="gavaska@gmail.com" userId="cb5af7a6c983360a" providerId="LiveId" clId="{6164B0B6-DC20-4B70-BAAE-C3117E816414}" dt="2025-06-28T10:22:26.903" v="5" actId="1076"/>
        <pc:sldMkLst>
          <pc:docMk/>
          <pc:sldMk cId="0" sldId="258"/>
        </pc:sldMkLst>
        <pc:spChg chg="mod">
          <ac:chgData name="gavaska@gmail.com" userId="cb5af7a6c983360a" providerId="LiveId" clId="{6164B0B6-DC20-4B70-BAAE-C3117E816414}" dt="2025-06-28T10:22:24.186" v="4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gavaska@gmail.com" userId="cb5af7a6c983360a" providerId="LiveId" clId="{6164B0B6-DC20-4B70-BAAE-C3117E816414}" dt="2025-06-28T10:22:26.903" v="5" actId="1076"/>
          <ac:spMkLst>
            <pc:docMk/>
            <pc:sldMk cId="0" sldId="258"/>
            <ac:spMk id="11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2:34.068" v="7" actId="1076"/>
        <pc:sldMkLst>
          <pc:docMk/>
          <pc:sldMk cId="0" sldId="259"/>
        </pc:sldMkLst>
        <pc:spChg chg="mod">
          <ac:chgData name="gavaska@gmail.com" userId="cb5af7a6c983360a" providerId="LiveId" clId="{6164B0B6-DC20-4B70-BAAE-C3117E816414}" dt="2025-06-28T10:22:34.068" v="7" actId="1076"/>
          <ac:spMkLst>
            <pc:docMk/>
            <pc:sldMk cId="0" sldId="259"/>
            <ac:spMk id="9" creationId="{00000000-0000-0000-0000-000000000000}"/>
          </ac:spMkLst>
        </pc:spChg>
      </pc:sldChg>
      <pc:sldChg chg="addSp modSp mod">
        <pc:chgData name="gavaska@gmail.com" userId="cb5af7a6c983360a" providerId="LiveId" clId="{6164B0B6-DC20-4B70-BAAE-C3117E816414}" dt="2025-06-28T10:22:50.376" v="9" actId="20577"/>
        <pc:sldMkLst>
          <pc:docMk/>
          <pc:sldMk cId="0" sldId="260"/>
        </pc:sldMkLst>
        <pc:spChg chg="add mod">
          <ac:chgData name="gavaska@gmail.com" userId="cb5af7a6c983360a" providerId="LiveId" clId="{6164B0B6-DC20-4B70-BAAE-C3117E816414}" dt="2025-06-28T10:22:50.376" v="9" actId="20577"/>
          <ac:spMkLst>
            <pc:docMk/>
            <pc:sldMk cId="0" sldId="260"/>
            <ac:spMk id="7" creationId="{AAF177E1-AFFD-6FCF-1444-309F7FDA1D1C}"/>
          </ac:spMkLst>
        </pc:spChg>
      </pc:sldChg>
      <pc:sldChg chg="modSp mod">
        <pc:chgData name="gavaska@gmail.com" userId="cb5af7a6c983360a" providerId="LiveId" clId="{6164B0B6-DC20-4B70-BAAE-C3117E816414}" dt="2025-06-28T10:22:58.040" v="11" actId="1076"/>
        <pc:sldMkLst>
          <pc:docMk/>
          <pc:sldMk cId="0" sldId="261"/>
        </pc:sldMkLst>
        <pc:spChg chg="mod">
          <ac:chgData name="gavaska@gmail.com" userId="cb5af7a6c983360a" providerId="LiveId" clId="{6164B0B6-DC20-4B70-BAAE-C3117E816414}" dt="2025-06-28T10:22:58.040" v="11" actId="1076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3:08.158" v="14" actId="1076"/>
        <pc:sldMkLst>
          <pc:docMk/>
          <pc:sldMk cId="0" sldId="262"/>
        </pc:sldMkLst>
        <pc:spChg chg="mod">
          <ac:chgData name="gavaska@gmail.com" userId="cb5af7a6c983360a" providerId="LiveId" clId="{6164B0B6-DC20-4B70-BAAE-C3117E816414}" dt="2025-06-28T10:23:03.053" v="12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gavaska@gmail.com" userId="cb5af7a6c983360a" providerId="LiveId" clId="{6164B0B6-DC20-4B70-BAAE-C3117E816414}" dt="2025-06-28T10:23:08.158" v="14" actId="1076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3:16.640" v="16" actId="1076"/>
        <pc:sldMkLst>
          <pc:docMk/>
          <pc:sldMk cId="0" sldId="263"/>
        </pc:sldMkLst>
        <pc:spChg chg="mod">
          <ac:chgData name="gavaska@gmail.com" userId="cb5af7a6c983360a" providerId="LiveId" clId="{6164B0B6-DC20-4B70-BAAE-C3117E816414}" dt="2025-06-28T10:23:16.640" v="16" actId="1076"/>
          <ac:spMkLst>
            <pc:docMk/>
            <pc:sldMk cId="0" sldId="263"/>
            <ac:spMk id="9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2:11.210" v="2" actId="1076"/>
        <pc:sldMkLst>
          <pc:docMk/>
          <pc:sldMk cId="0" sldId="264"/>
        </pc:sldMkLst>
        <pc:spChg chg="mod">
          <ac:chgData name="gavaska@gmail.com" userId="cb5af7a6c983360a" providerId="LiveId" clId="{6164B0B6-DC20-4B70-BAAE-C3117E816414}" dt="2025-06-28T10:22:11.210" v="2" actId="1076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3:25.412" v="18" actId="1076"/>
        <pc:sldMkLst>
          <pc:docMk/>
          <pc:sldMk cId="0" sldId="265"/>
        </pc:sldMkLst>
        <pc:spChg chg="mod">
          <ac:chgData name="gavaska@gmail.com" userId="cb5af7a6c983360a" providerId="LiveId" clId="{6164B0B6-DC20-4B70-BAAE-C3117E816414}" dt="2025-06-28T10:23:25.412" v="18" actId="1076"/>
          <ac:spMkLst>
            <pc:docMk/>
            <pc:sldMk cId="0" sldId="265"/>
            <ac:spMk id="10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3:37.017" v="20" actId="14100"/>
        <pc:sldMkLst>
          <pc:docMk/>
          <pc:sldMk cId="0" sldId="266"/>
        </pc:sldMkLst>
        <pc:spChg chg="mod">
          <ac:chgData name="gavaska@gmail.com" userId="cb5af7a6c983360a" providerId="LiveId" clId="{6164B0B6-DC20-4B70-BAAE-C3117E816414}" dt="2025-06-28T10:21:53.674" v="0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gavaska@gmail.com" userId="cb5af7a6c983360a" providerId="LiveId" clId="{6164B0B6-DC20-4B70-BAAE-C3117E816414}" dt="2025-06-28T10:23:37.017" v="20" actId="14100"/>
          <ac:spMkLst>
            <pc:docMk/>
            <pc:sldMk cId="0" sldId="266"/>
            <ac:spMk id="24" creationId="{00000000-0000-0000-0000-000000000000}"/>
          </ac:spMkLst>
        </pc:spChg>
      </pc:sldChg>
      <pc:sldChg chg="modSp mod">
        <pc:chgData name="gavaska@gmail.com" userId="cb5af7a6c983360a" providerId="LiveId" clId="{6164B0B6-DC20-4B70-BAAE-C3117E816414}" dt="2025-06-28T10:23:48.105" v="23" actId="1076"/>
        <pc:sldMkLst>
          <pc:docMk/>
          <pc:sldMk cId="0" sldId="267"/>
        </pc:sldMkLst>
        <pc:spChg chg="mod">
          <ac:chgData name="gavaska@gmail.com" userId="cb5af7a6c983360a" providerId="LiveId" clId="{6164B0B6-DC20-4B70-BAAE-C3117E816414}" dt="2025-06-28T10:23:42.005" v="21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gavaska@gmail.com" userId="cb5af7a6c983360a" providerId="LiveId" clId="{6164B0B6-DC20-4B70-BAAE-C3117E816414}" dt="2025-06-28T10:23:48.105" v="23" actId="1076"/>
          <ac:spMkLst>
            <pc:docMk/>
            <pc:sldMk cId="0" sldId="267"/>
            <ac:spMk id="5" creationId="{00000000-0000-0000-0000-000000000000}"/>
          </ac:spMkLst>
        </pc:spChg>
      </pc:sldChg>
      <pc:sldChg chg="delSp mod">
        <pc:chgData name="gavaska@gmail.com" userId="cb5af7a6c983360a" providerId="LiveId" clId="{6164B0B6-DC20-4B70-BAAE-C3117E816414}" dt="2025-06-28T10:23:59.660" v="24" actId="478"/>
        <pc:sldMkLst>
          <pc:docMk/>
          <pc:sldMk cId="3872884927" sldId="270"/>
        </pc:sldMkLst>
        <pc:spChg chg="del">
          <ac:chgData name="gavaska@gmail.com" userId="cb5af7a6c983360a" providerId="LiveId" clId="{6164B0B6-DC20-4B70-BAAE-C3117E816414}" dt="2025-06-28T10:23:59.660" v="24" actId="478"/>
          <ac:spMkLst>
            <pc:docMk/>
            <pc:sldMk cId="3872884927" sldId="270"/>
            <ac:spMk id="10" creationId="{89CA2FE1-7086-274D-860E-FEFEDA26D7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60596" y="2572829"/>
            <a:ext cx="10886758" cy="174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21192" y="4647692"/>
            <a:ext cx="8965565" cy="2074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8FCAF9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1" i="0">
                <a:solidFill>
                  <a:srgbClr val="8FCAF9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0397" y="1908873"/>
            <a:ext cx="5571458" cy="547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6094" y="1908873"/>
            <a:ext cx="5571458" cy="547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1445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1949" y="304799"/>
            <a:ext cx="11525250" cy="876300"/>
          </a:xfrm>
          <a:custGeom>
            <a:avLst/>
            <a:gdLst/>
            <a:ahLst/>
            <a:cxnLst/>
            <a:rect l="l" t="t" r="r" b="b"/>
            <a:pathLst>
              <a:path w="11525250" h="876300">
                <a:moveTo>
                  <a:pt x="0" y="876299"/>
                </a:moveTo>
                <a:lnTo>
                  <a:pt x="11525249" y="876299"/>
                </a:lnTo>
                <a:lnTo>
                  <a:pt x="11525249" y="0"/>
                </a:lnTo>
                <a:lnTo>
                  <a:pt x="0" y="0"/>
                </a:lnTo>
                <a:lnTo>
                  <a:pt x="0" y="876299"/>
                </a:lnTo>
                <a:close/>
              </a:path>
            </a:pathLst>
          </a:custGeom>
          <a:solidFill>
            <a:srgbClr val="1D87E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799" y="304799"/>
            <a:ext cx="57150" cy="876300"/>
          </a:xfrm>
          <a:custGeom>
            <a:avLst/>
            <a:gdLst/>
            <a:ahLst/>
            <a:cxnLst/>
            <a:rect l="l" t="t" r="r" b="b"/>
            <a:pathLst>
              <a:path w="57150" h="876300">
                <a:moveTo>
                  <a:pt x="57149" y="876299"/>
                </a:moveTo>
                <a:lnTo>
                  <a:pt x="0" y="876299"/>
                </a:lnTo>
                <a:lnTo>
                  <a:pt x="0" y="0"/>
                </a:lnTo>
                <a:lnTo>
                  <a:pt x="57149" y="0"/>
                </a:lnTo>
                <a:lnTo>
                  <a:pt x="57149" y="876299"/>
                </a:lnTo>
                <a:close/>
              </a:path>
            </a:pathLst>
          </a:custGeom>
          <a:solidFill>
            <a:srgbClr val="1D87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49" y="423436"/>
            <a:ext cx="8083550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799" y="1586038"/>
            <a:ext cx="10326370" cy="392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1" i="0">
                <a:solidFill>
                  <a:srgbClr val="8FCAF9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41732" y="7874799"/>
            <a:ext cx="12109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40397" y="7718488"/>
            <a:ext cx="2945828" cy="414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1724" y="7718488"/>
            <a:ext cx="2945828" cy="414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64" y="0"/>
            <a:ext cx="13144500" cy="6856413"/>
          </a:xfrm>
          <a:custGeom>
            <a:avLst/>
            <a:gdLst/>
            <a:ahLst/>
            <a:cxnLst/>
            <a:rect l="l" t="t" r="r" b="b"/>
            <a:pathLst>
              <a:path w="11455400" h="6497320">
                <a:moveTo>
                  <a:pt x="11455259" y="6497279"/>
                </a:moveTo>
                <a:lnTo>
                  <a:pt x="0" y="6497279"/>
                </a:lnTo>
                <a:lnTo>
                  <a:pt x="0" y="0"/>
                </a:lnTo>
                <a:lnTo>
                  <a:pt x="11455259" y="0"/>
                </a:lnTo>
                <a:lnTo>
                  <a:pt x="11455259" y="649727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grpSp>
        <p:nvGrpSpPr>
          <p:cNvPr id="3" name="object 3"/>
          <p:cNvGrpSpPr/>
          <p:nvPr/>
        </p:nvGrpSpPr>
        <p:grpSpPr>
          <a:xfrm>
            <a:off x="9400715" y="107311"/>
            <a:ext cx="1798955" cy="358140"/>
            <a:chOff x="9370042" y="5852921"/>
            <a:chExt cx="1798955" cy="358140"/>
          </a:xfrm>
        </p:grpSpPr>
        <p:sp>
          <p:nvSpPr>
            <p:cNvPr id="4" name="object 4"/>
            <p:cNvSpPr/>
            <p:nvPr/>
          </p:nvSpPr>
          <p:spPr>
            <a:xfrm>
              <a:off x="9370042" y="5852921"/>
              <a:ext cx="1798955" cy="358140"/>
            </a:xfrm>
            <a:custGeom>
              <a:avLst/>
              <a:gdLst/>
              <a:ahLst/>
              <a:cxnLst/>
              <a:rect l="l" t="t" r="r" b="b"/>
              <a:pathLst>
                <a:path w="1798954" h="358139">
                  <a:moveTo>
                    <a:pt x="1731940" y="357976"/>
                  </a:moveTo>
                  <a:lnTo>
                    <a:pt x="66894" y="357976"/>
                  </a:lnTo>
                  <a:lnTo>
                    <a:pt x="62238" y="357517"/>
                  </a:lnTo>
                  <a:lnTo>
                    <a:pt x="24295" y="340330"/>
                  </a:lnTo>
                  <a:lnTo>
                    <a:pt x="2293" y="304958"/>
                  </a:lnTo>
                  <a:lnTo>
                    <a:pt x="0" y="291082"/>
                  </a:lnTo>
                  <a:lnTo>
                    <a:pt x="1" y="286381"/>
                  </a:lnTo>
                  <a:lnTo>
                    <a:pt x="0" y="66893"/>
                  </a:lnTo>
                  <a:lnTo>
                    <a:pt x="14678" y="27909"/>
                  </a:lnTo>
                  <a:lnTo>
                    <a:pt x="48540" y="3650"/>
                  </a:lnTo>
                  <a:lnTo>
                    <a:pt x="66894" y="0"/>
                  </a:lnTo>
                  <a:lnTo>
                    <a:pt x="1731940" y="0"/>
                  </a:lnTo>
                  <a:lnTo>
                    <a:pt x="1770922" y="14677"/>
                  </a:lnTo>
                  <a:lnTo>
                    <a:pt x="1795182" y="48539"/>
                  </a:lnTo>
                  <a:lnTo>
                    <a:pt x="1798833" y="66893"/>
                  </a:lnTo>
                  <a:lnTo>
                    <a:pt x="1798833" y="291082"/>
                  </a:lnTo>
                  <a:lnTo>
                    <a:pt x="1784155" y="330065"/>
                  </a:lnTo>
                  <a:lnTo>
                    <a:pt x="1750293" y="354325"/>
                  </a:lnTo>
                  <a:lnTo>
                    <a:pt x="1736595" y="357517"/>
                  </a:lnTo>
                  <a:lnTo>
                    <a:pt x="1731940" y="35797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2982" y="5960314"/>
              <a:ext cx="179240" cy="1254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812765" y="172586"/>
            <a:ext cx="125349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Montserrat"/>
                <a:cs typeface="Montserrat"/>
              </a:rPr>
              <a:t>Capstone</a:t>
            </a:r>
            <a:r>
              <a:rPr sz="1200" spc="4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Montserrat"/>
                <a:cs typeface="Montserrat"/>
              </a:rPr>
              <a:t>Project</a:t>
            </a:r>
            <a:endParaRPr sz="1200" dirty="0">
              <a:latin typeface="Montserrat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85057" y="396986"/>
            <a:ext cx="537210" cy="429895"/>
          </a:xfrm>
          <a:custGeom>
            <a:avLst/>
            <a:gdLst/>
            <a:ahLst/>
            <a:cxnLst/>
            <a:rect l="l" t="t" r="r" b="b"/>
            <a:pathLst>
              <a:path w="537210" h="429895">
                <a:moveTo>
                  <a:pt x="295330" y="80544"/>
                </a:moveTo>
                <a:lnTo>
                  <a:pt x="241634" y="80544"/>
                </a:lnTo>
                <a:lnTo>
                  <a:pt x="241634" y="26848"/>
                </a:lnTo>
                <a:lnTo>
                  <a:pt x="243741" y="16388"/>
                </a:lnTo>
                <a:lnTo>
                  <a:pt x="249489" y="7855"/>
                </a:lnTo>
                <a:lnTo>
                  <a:pt x="258022" y="2106"/>
                </a:lnTo>
                <a:lnTo>
                  <a:pt x="268482" y="0"/>
                </a:lnTo>
                <a:lnTo>
                  <a:pt x="278942" y="2106"/>
                </a:lnTo>
                <a:lnTo>
                  <a:pt x="287475" y="7855"/>
                </a:lnTo>
                <a:lnTo>
                  <a:pt x="293224" y="16388"/>
                </a:lnTo>
                <a:lnTo>
                  <a:pt x="295330" y="26848"/>
                </a:lnTo>
                <a:lnTo>
                  <a:pt x="295330" y="80544"/>
                </a:lnTo>
                <a:close/>
              </a:path>
              <a:path w="537210" h="429895">
                <a:moveTo>
                  <a:pt x="396011" y="429572"/>
                </a:moveTo>
                <a:lnTo>
                  <a:pt x="140953" y="429572"/>
                </a:lnTo>
                <a:lnTo>
                  <a:pt x="117427" y="424829"/>
                </a:lnTo>
                <a:lnTo>
                  <a:pt x="98226" y="411890"/>
                </a:lnTo>
                <a:lnTo>
                  <a:pt x="85287" y="392689"/>
                </a:lnTo>
                <a:lnTo>
                  <a:pt x="80544" y="369163"/>
                </a:lnTo>
                <a:lnTo>
                  <a:pt x="80544" y="140953"/>
                </a:lnTo>
                <a:lnTo>
                  <a:pt x="85287" y="117427"/>
                </a:lnTo>
                <a:lnTo>
                  <a:pt x="98226" y="98226"/>
                </a:lnTo>
                <a:lnTo>
                  <a:pt x="117427" y="85287"/>
                </a:lnTo>
                <a:lnTo>
                  <a:pt x="140953" y="80544"/>
                </a:lnTo>
                <a:lnTo>
                  <a:pt x="396011" y="80544"/>
                </a:lnTo>
                <a:lnTo>
                  <a:pt x="419538" y="85287"/>
                </a:lnTo>
                <a:lnTo>
                  <a:pt x="438738" y="98226"/>
                </a:lnTo>
                <a:lnTo>
                  <a:pt x="451677" y="117427"/>
                </a:lnTo>
                <a:lnTo>
                  <a:pt x="456420" y="140953"/>
                </a:lnTo>
                <a:lnTo>
                  <a:pt x="456420" y="181225"/>
                </a:lnTo>
                <a:lnTo>
                  <a:pt x="183487" y="181225"/>
                </a:lnTo>
                <a:lnTo>
                  <a:pt x="179206" y="182077"/>
                </a:lnTo>
                <a:lnTo>
                  <a:pt x="154377" y="210335"/>
                </a:lnTo>
                <a:lnTo>
                  <a:pt x="154377" y="219236"/>
                </a:lnTo>
                <a:lnTo>
                  <a:pt x="183487" y="248346"/>
                </a:lnTo>
                <a:lnTo>
                  <a:pt x="456420" y="248346"/>
                </a:lnTo>
                <a:lnTo>
                  <a:pt x="456420" y="322179"/>
                </a:lnTo>
                <a:lnTo>
                  <a:pt x="167130" y="322179"/>
                </a:lnTo>
                <a:lnTo>
                  <a:pt x="161089" y="328220"/>
                </a:lnTo>
                <a:lnTo>
                  <a:pt x="161089" y="342986"/>
                </a:lnTo>
                <a:lnTo>
                  <a:pt x="167130" y="349027"/>
                </a:lnTo>
                <a:lnTo>
                  <a:pt x="456420" y="349027"/>
                </a:lnTo>
                <a:lnTo>
                  <a:pt x="456420" y="369163"/>
                </a:lnTo>
                <a:lnTo>
                  <a:pt x="451677" y="392689"/>
                </a:lnTo>
                <a:lnTo>
                  <a:pt x="438738" y="411890"/>
                </a:lnTo>
                <a:lnTo>
                  <a:pt x="419538" y="424829"/>
                </a:lnTo>
                <a:lnTo>
                  <a:pt x="396011" y="429572"/>
                </a:lnTo>
                <a:close/>
              </a:path>
              <a:path w="537210" h="429895">
                <a:moveTo>
                  <a:pt x="344577" y="248346"/>
                </a:moveTo>
                <a:lnTo>
                  <a:pt x="192388" y="248346"/>
                </a:lnTo>
                <a:lnTo>
                  <a:pt x="196669" y="247494"/>
                </a:lnTo>
                <a:lnTo>
                  <a:pt x="204892" y="244088"/>
                </a:lnTo>
                <a:lnTo>
                  <a:pt x="221498" y="219236"/>
                </a:lnTo>
                <a:lnTo>
                  <a:pt x="221498" y="210335"/>
                </a:lnTo>
                <a:lnTo>
                  <a:pt x="192388" y="181225"/>
                </a:lnTo>
                <a:lnTo>
                  <a:pt x="344577" y="181225"/>
                </a:lnTo>
                <a:lnTo>
                  <a:pt x="315467" y="210335"/>
                </a:lnTo>
                <a:lnTo>
                  <a:pt x="315467" y="219236"/>
                </a:lnTo>
                <a:lnTo>
                  <a:pt x="340296" y="247494"/>
                </a:lnTo>
                <a:lnTo>
                  <a:pt x="344577" y="248346"/>
                </a:lnTo>
                <a:close/>
              </a:path>
              <a:path w="537210" h="429895">
                <a:moveTo>
                  <a:pt x="456420" y="248346"/>
                </a:moveTo>
                <a:lnTo>
                  <a:pt x="353477" y="248346"/>
                </a:lnTo>
                <a:lnTo>
                  <a:pt x="357758" y="247494"/>
                </a:lnTo>
                <a:lnTo>
                  <a:pt x="365981" y="244088"/>
                </a:lnTo>
                <a:lnTo>
                  <a:pt x="382587" y="219236"/>
                </a:lnTo>
                <a:lnTo>
                  <a:pt x="382587" y="210335"/>
                </a:lnTo>
                <a:lnTo>
                  <a:pt x="353477" y="181225"/>
                </a:lnTo>
                <a:lnTo>
                  <a:pt x="456420" y="181225"/>
                </a:lnTo>
                <a:lnTo>
                  <a:pt x="456420" y="248346"/>
                </a:lnTo>
                <a:close/>
              </a:path>
              <a:path w="537210" h="429895">
                <a:moveTo>
                  <a:pt x="247675" y="349027"/>
                </a:moveTo>
                <a:lnTo>
                  <a:pt x="208745" y="349027"/>
                </a:lnTo>
                <a:lnTo>
                  <a:pt x="214786" y="342986"/>
                </a:lnTo>
                <a:lnTo>
                  <a:pt x="214786" y="328220"/>
                </a:lnTo>
                <a:lnTo>
                  <a:pt x="208745" y="322179"/>
                </a:lnTo>
                <a:lnTo>
                  <a:pt x="247675" y="322179"/>
                </a:lnTo>
                <a:lnTo>
                  <a:pt x="241634" y="328220"/>
                </a:lnTo>
                <a:lnTo>
                  <a:pt x="241634" y="342986"/>
                </a:lnTo>
                <a:lnTo>
                  <a:pt x="247675" y="349027"/>
                </a:lnTo>
                <a:close/>
              </a:path>
              <a:path w="537210" h="429895">
                <a:moveTo>
                  <a:pt x="328220" y="349027"/>
                </a:moveTo>
                <a:lnTo>
                  <a:pt x="289290" y="349027"/>
                </a:lnTo>
                <a:lnTo>
                  <a:pt x="295330" y="342986"/>
                </a:lnTo>
                <a:lnTo>
                  <a:pt x="295330" y="328220"/>
                </a:lnTo>
                <a:lnTo>
                  <a:pt x="289290" y="322179"/>
                </a:lnTo>
                <a:lnTo>
                  <a:pt x="328220" y="322179"/>
                </a:lnTo>
                <a:lnTo>
                  <a:pt x="322179" y="328220"/>
                </a:lnTo>
                <a:lnTo>
                  <a:pt x="322179" y="342986"/>
                </a:lnTo>
                <a:lnTo>
                  <a:pt x="328220" y="349027"/>
                </a:lnTo>
                <a:close/>
              </a:path>
              <a:path w="537210" h="429895">
                <a:moveTo>
                  <a:pt x="456420" y="349027"/>
                </a:moveTo>
                <a:lnTo>
                  <a:pt x="369834" y="349027"/>
                </a:lnTo>
                <a:lnTo>
                  <a:pt x="375875" y="342986"/>
                </a:lnTo>
                <a:lnTo>
                  <a:pt x="375875" y="328220"/>
                </a:lnTo>
                <a:lnTo>
                  <a:pt x="369834" y="322179"/>
                </a:lnTo>
                <a:lnTo>
                  <a:pt x="456420" y="322179"/>
                </a:lnTo>
                <a:lnTo>
                  <a:pt x="456420" y="349027"/>
                </a:lnTo>
                <a:close/>
              </a:path>
              <a:path w="537210" h="429895">
                <a:moveTo>
                  <a:pt x="53696" y="349027"/>
                </a:moveTo>
                <a:lnTo>
                  <a:pt x="40272" y="349027"/>
                </a:lnTo>
                <a:lnTo>
                  <a:pt x="24599" y="345861"/>
                </a:lnTo>
                <a:lnTo>
                  <a:pt x="11798" y="337228"/>
                </a:lnTo>
                <a:lnTo>
                  <a:pt x="3165" y="324427"/>
                </a:lnTo>
                <a:lnTo>
                  <a:pt x="0" y="308755"/>
                </a:lnTo>
                <a:lnTo>
                  <a:pt x="0" y="228210"/>
                </a:lnTo>
                <a:lnTo>
                  <a:pt x="3165" y="212537"/>
                </a:lnTo>
                <a:lnTo>
                  <a:pt x="11798" y="199736"/>
                </a:lnTo>
                <a:lnTo>
                  <a:pt x="24599" y="191103"/>
                </a:lnTo>
                <a:lnTo>
                  <a:pt x="40272" y="187937"/>
                </a:lnTo>
                <a:lnTo>
                  <a:pt x="53696" y="187937"/>
                </a:lnTo>
                <a:lnTo>
                  <a:pt x="53696" y="349027"/>
                </a:lnTo>
                <a:close/>
              </a:path>
              <a:path w="537210" h="429895">
                <a:moveTo>
                  <a:pt x="496692" y="349027"/>
                </a:moveTo>
                <a:lnTo>
                  <a:pt x="483268" y="349027"/>
                </a:lnTo>
                <a:lnTo>
                  <a:pt x="483268" y="187937"/>
                </a:lnTo>
                <a:lnTo>
                  <a:pt x="496692" y="187937"/>
                </a:lnTo>
                <a:lnTo>
                  <a:pt x="512365" y="191103"/>
                </a:lnTo>
                <a:lnTo>
                  <a:pt x="525166" y="199736"/>
                </a:lnTo>
                <a:lnTo>
                  <a:pt x="533799" y="212537"/>
                </a:lnTo>
                <a:lnTo>
                  <a:pt x="536965" y="228210"/>
                </a:lnTo>
                <a:lnTo>
                  <a:pt x="536965" y="308755"/>
                </a:lnTo>
                <a:lnTo>
                  <a:pt x="533799" y="324427"/>
                </a:lnTo>
                <a:lnTo>
                  <a:pt x="525166" y="337228"/>
                </a:lnTo>
                <a:lnTo>
                  <a:pt x="512365" y="345861"/>
                </a:lnTo>
                <a:lnTo>
                  <a:pt x="496692" y="349027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8" name="object 8"/>
          <p:cNvGrpSpPr/>
          <p:nvPr/>
        </p:nvGrpSpPr>
        <p:grpSpPr>
          <a:xfrm>
            <a:off x="61723" y="65644"/>
            <a:ext cx="12135357" cy="2690819"/>
            <a:chOff x="0" y="0"/>
            <a:chExt cx="12135357" cy="2690819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790064" cy="1342390"/>
            </a:xfrm>
            <a:custGeom>
              <a:avLst/>
              <a:gdLst/>
              <a:ahLst/>
              <a:cxnLst/>
              <a:rect l="l" t="t" r="r" b="b"/>
              <a:pathLst>
                <a:path w="1790064" h="1342390">
                  <a:moveTo>
                    <a:pt x="463945" y="1342312"/>
                  </a:moveTo>
                  <a:lnTo>
                    <a:pt x="430996" y="1342312"/>
                  </a:lnTo>
                  <a:lnTo>
                    <a:pt x="414526" y="1342008"/>
                  </a:lnTo>
                  <a:lnTo>
                    <a:pt x="365152" y="1339886"/>
                  </a:lnTo>
                  <a:lnTo>
                    <a:pt x="315891" y="1335949"/>
                  </a:lnTo>
                  <a:lnTo>
                    <a:pt x="266809" y="1330200"/>
                  </a:lnTo>
                  <a:lnTo>
                    <a:pt x="217969" y="1322649"/>
                  </a:lnTo>
                  <a:lnTo>
                    <a:pt x="169440" y="1313305"/>
                  </a:lnTo>
                  <a:lnTo>
                    <a:pt x="121291" y="1302182"/>
                  </a:lnTo>
                  <a:lnTo>
                    <a:pt x="73583" y="1289294"/>
                  </a:lnTo>
                  <a:lnTo>
                    <a:pt x="26380" y="1274659"/>
                  </a:lnTo>
                  <a:lnTo>
                    <a:pt x="0" y="1265616"/>
                  </a:lnTo>
                  <a:lnTo>
                    <a:pt x="0" y="0"/>
                  </a:lnTo>
                  <a:lnTo>
                    <a:pt x="1789884" y="0"/>
                  </a:lnTo>
                  <a:lnTo>
                    <a:pt x="1789884" y="16474"/>
                  </a:lnTo>
                  <a:lnTo>
                    <a:pt x="1788267" y="65869"/>
                  </a:lnTo>
                  <a:lnTo>
                    <a:pt x="1784934" y="115174"/>
                  </a:lnTo>
                  <a:lnTo>
                    <a:pt x="1779788" y="164325"/>
                  </a:lnTo>
                  <a:lnTo>
                    <a:pt x="1772837" y="213254"/>
                  </a:lnTo>
                  <a:lnTo>
                    <a:pt x="1764090" y="261891"/>
                  </a:lnTo>
                  <a:lnTo>
                    <a:pt x="1753558" y="310174"/>
                  </a:lnTo>
                  <a:lnTo>
                    <a:pt x="1741256" y="358038"/>
                  </a:lnTo>
                  <a:lnTo>
                    <a:pt x="1727201" y="405417"/>
                  </a:lnTo>
                  <a:lnTo>
                    <a:pt x="1711412" y="452245"/>
                  </a:lnTo>
                  <a:lnTo>
                    <a:pt x="1693910" y="498459"/>
                  </a:lnTo>
                  <a:lnTo>
                    <a:pt x="1674718" y="544001"/>
                  </a:lnTo>
                  <a:lnTo>
                    <a:pt x="1653863" y="588805"/>
                  </a:lnTo>
                  <a:lnTo>
                    <a:pt x="1631373" y="632809"/>
                  </a:lnTo>
                  <a:lnTo>
                    <a:pt x="1607280" y="675955"/>
                  </a:lnTo>
                  <a:lnTo>
                    <a:pt x="1581613" y="718187"/>
                  </a:lnTo>
                  <a:lnTo>
                    <a:pt x="1554410" y="759446"/>
                  </a:lnTo>
                  <a:lnTo>
                    <a:pt x="1525707" y="799674"/>
                  </a:lnTo>
                  <a:lnTo>
                    <a:pt x="1495543" y="838818"/>
                  </a:lnTo>
                  <a:lnTo>
                    <a:pt x="1463958" y="876827"/>
                  </a:lnTo>
                  <a:lnTo>
                    <a:pt x="1430994" y="913648"/>
                  </a:lnTo>
                  <a:lnTo>
                    <a:pt x="1396700" y="949229"/>
                  </a:lnTo>
                  <a:lnTo>
                    <a:pt x="1361119" y="983523"/>
                  </a:lnTo>
                  <a:lnTo>
                    <a:pt x="1324299" y="1016487"/>
                  </a:lnTo>
                  <a:lnTo>
                    <a:pt x="1286289" y="1048072"/>
                  </a:lnTo>
                  <a:lnTo>
                    <a:pt x="1247145" y="1078236"/>
                  </a:lnTo>
                  <a:lnTo>
                    <a:pt x="1206917" y="1106938"/>
                  </a:lnTo>
                  <a:lnTo>
                    <a:pt x="1165658" y="1134142"/>
                  </a:lnTo>
                  <a:lnTo>
                    <a:pt x="1123426" y="1159809"/>
                  </a:lnTo>
                  <a:lnTo>
                    <a:pt x="1080280" y="1183902"/>
                  </a:lnTo>
                  <a:lnTo>
                    <a:pt x="1036276" y="1206391"/>
                  </a:lnTo>
                  <a:lnTo>
                    <a:pt x="991472" y="1227247"/>
                  </a:lnTo>
                  <a:lnTo>
                    <a:pt x="945930" y="1246439"/>
                  </a:lnTo>
                  <a:lnTo>
                    <a:pt x="899716" y="1263940"/>
                  </a:lnTo>
                  <a:lnTo>
                    <a:pt x="852888" y="1279730"/>
                  </a:lnTo>
                  <a:lnTo>
                    <a:pt x="805510" y="1293785"/>
                  </a:lnTo>
                  <a:lnTo>
                    <a:pt x="757645" y="1306087"/>
                  </a:lnTo>
                  <a:lnTo>
                    <a:pt x="709362" y="1316618"/>
                  </a:lnTo>
                  <a:lnTo>
                    <a:pt x="660725" y="1325366"/>
                  </a:lnTo>
                  <a:lnTo>
                    <a:pt x="611796" y="1332317"/>
                  </a:lnTo>
                  <a:lnTo>
                    <a:pt x="562645" y="1337463"/>
                  </a:lnTo>
                  <a:lnTo>
                    <a:pt x="513340" y="1340796"/>
                  </a:lnTo>
                  <a:lnTo>
                    <a:pt x="463945" y="1342312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2727" y="1043630"/>
              <a:ext cx="10882630" cy="1647189"/>
            </a:xfrm>
            <a:custGeom>
              <a:avLst/>
              <a:gdLst/>
              <a:ahLst/>
              <a:cxnLst/>
              <a:rect l="l" t="t" r="r" b="b"/>
              <a:pathLst>
                <a:path w="10882630" h="1647189">
                  <a:moveTo>
                    <a:pt x="10815601" y="1646693"/>
                  </a:moveTo>
                  <a:lnTo>
                    <a:pt x="66894" y="1646693"/>
                  </a:lnTo>
                  <a:lnTo>
                    <a:pt x="62238" y="1646234"/>
                  </a:lnTo>
                  <a:lnTo>
                    <a:pt x="24293" y="1629047"/>
                  </a:lnTo>
                  <a:lnTo>
                    <a:pt x="2292" y="1593676"/>
                  </a:lnTo>
                  <a:lnTo>
                    <a:pt x="0" y="1579799"/>
                  </a:lnTo>
                  <a:lnTo>
                    <a:pt x="0" y="1575098"/>
                  </a:lnTo>
                  <a:lnTo>
                    <a:pt x="0" y="66894"/>
                  </a:lnTo>
                  <a:lnTo>
                    <a:pt x="14677" y="27910"/>
                  </a:lnTo>
                  <a:lnTo>
                    <a:pt x="48540" y="3650"/>
                  </a:lnTo>
                  <a:lnTo>
                    <a:pt x="66894" y="0"/>
                  </a:lnTo>
                  <a:lnTo>
                    <a:pt x="10815601" y="0"/>
                  </a:lnTo>
                  <a:lnTo>
                    <a:pt x="10854583" y="14677"/>
                  </a:lnTo>
                  <a:lnTo>
                    <a:pt x="10878844" y="48539"/>
                  </a:lnTo>
                  <a:lnTo>
                    <a:pt x="10882495" y="66894"/>
                  </a:lnTo>
                  <a:lnTo>
                    <a:pt x="10882495" y="1579799"/>
                  </a:lnTo>
                  <a:lnTo>
                    <a:pt x="10867816" y="1618783"/>
                  </a:lnTo>
                  <a:lnTo>
                    <a:pt x="10833954" y="1643042"/>
                  </a:lnTo>
                  <a:lnTo>
                    <a:pt x="10820256" y="1646234"/>
                  </a:lnTo>
                  <a:lnTo>
                    <a:pt x="10815601" y="164669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08940" y="1212748"/>
            <a:ext cx="8312784" cy="1529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1815" marR="5080" indent="-3079750">
              <a:lnSpc>
                <a:spcPct val="108400"/>
              </a:lnSpc>
              <a:spcBef>
                <a:spcPts val="95"/>
              </a:spcBef>
            </a:pPr>
            <a:r>
              <a:rPr sz="4550" spc="-315" dirty="0">
                <a:solidFill>
                  <a:srgbClr val="DAE9FE"/>
                </a:solidFill>
              </a:rPr>
              <a:t>AI-</a:t>
            </a:r>
            <a:r>
              <a:rPr sz="4550" spc="-459" dirty="0">
                <a:solidFill>
                  <a:srgbClr val="DAE9FE"/>
                </a:solidFill>
              </a:rPr>
              <a:t>Powered</a:t>
            </a:r>
            <a:r>
              <a:rPr sz="4550" spc="-165" dirty="0">
                <a:solidFill>
                  <a:srgbClr val="DAE9FE"/>
                </a:solidFill>
              </a:rPr>
              <a:t> </a:t>
            </a:r>
            <a:r>
              <a:rPr sz="4550" spc="-480" dirty="0">
                <a:solidFill>
                  <a:srgbClr val="DAE9FE"/>
                </a:solidFill>
              </a:rPr>
              <a:t>YouTube</a:t>
            </a:r>
            <a:r>
              <a:rPr sz="4550" spc="-155" dirty="0">
                <a:solidFill>
                  <a:srgbClr val="DAE9FE"/>
                </a:solidFill>
              </a:rPr>
              <a:t> </a:t>
            </a:r>
            <a:r>
              <a:rPr sz="4550" spc="-370" dirty="0">
                <a:solidFill>
                  <a:srgbClr val="DAE9FE"/>
                </a:solidFill>
              </a:rPr>
              <a:t>Transcript </a:t>
            </a:r>
            <a:r>
              <a:rPr sz="4550" spc="-405" dirty="0">
                <a:solidFill>
                  <a:srgbClr val="DAE9FE"/>
                </a:solidFill>
              </a:rPr>
              <a:t>Chatbot</a:t>
            </a:r>
            <a:endParaRPr sz="4550" dirty="0"/>
          </a:p>
        </p:txBody>
      </p:sp>
      <p:sp>
        <p:nvSpPr>
          <p:cNvPr id="16" name="object 16"/>
          <p:cNvSpPr txBox="1"/>
          <p:nvPr/>
        </p:nvSpPr>
        <p:spPr>
          <a:xfrm>
            <a:off x="2152650" y="2970946"/>
            <a:ext cx="10134600" cy="96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300"/>
              </a:lnSpc>
              <a:spcBef>
                <a:spcPts val="95"/>
              </a:spcBef>
            </a:pPr>
            <a:r>
              <a:rPr sz="1850" spc="-90" dirty="0">
                <a:solidFill>
                  <a:srgbClr val="FFFFFF"/>
                </a:solidFill>
                <a:latin typeface="Montserrat"/>
                <a:cs typeface="Montserrat"/>
              </a:rPr>
              <a:t>This</a:t>
            </a:r>
            <a:r>
              <a:rPr sz="1850" spc="-3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Montserrat"/>
                <a:cs typeface="Montserrat"/>
              </a:rPr>
              <a:t>presentation</a:t>
            </a:r>
            <a:r>
              <a:rPr sz="1850" spc="-3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Montserrat"/>
                <a:cs typeface="Montserrat"/>
              </a:rPr>
              <a:t>outlines</a:t>
            </a:r>
            <a:r>
              <a:rPr sz="1850" spc="-3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850" spc="-3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Montserrat"/>
                <a:cs typeface="Montserrat"/>
              </a:rPr>
              <a:t>architecture,</a:t>
            </a:r>
            <a:r>
              <a:rPr sz="1850" spc="-3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25" dirty="0">
                <a:solidFill>
                  <a:srgbClr val="FFFFFF"/>
                </a:solidFill>
                <a:latin typeface="Montserrat"/>
                <a:cs typeface="Montserrat"/>
              </a:rPr>
              <a:t>key</a:t>
            </a:r>
            <a:r>
              <a:rPr sz="1850" spc="-30" dirty="0">
                <a:solidFill>
                  <a:srgbClr val="FFFFFF"/>
                </a:solidFill>
                <a:latin typeface="Montserrat"/>
                <a:cs typeface="Montserrat"/>
              </a:rPr>
              <a:t> components, </a:t>
            </a:r>
            <a:r>
              <a:rPr sz="1850" spc="-114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8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data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flow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8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Montserrat"/>
                <a:cs typeface="Montserrat"/>
              </a:rPr>
              <a:t>Python-</a:t>
            </a: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based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chatbot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designed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Montserrat"/>
                <a:cs typeface="Montserrat"/>
              </a:rPr>
              <a:t>extract, </a:t>
            </a:r>
            <a:r>
              <a:rPr sz="1850" spc="-105" dirty="0">
                <a:solidFill>
                  <a:srgbClr val="FFFFFF"/>
                </a:solidFill>
                <a:latin typeface="Montserrat"/>
                <a:cs typeface="Montserrat"/>
              </a:rPr>
              <a:t>enhance,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summarize,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4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Montserrat"/>
                <a:cs typeface="Montserrat"/>
              </a:rPr>
              <a:t>optionally</a:t>
            </a:r>
            <a:r>
              <a:rPr sz="18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Montserrat"/>
                <a:cs typeface="Montserrat"/>
              </a:rPr>
              <a:t>translate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40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 video transcripts.</a:t>
            </a:r>
            <a:endParaRPr sz="1850" dirty="0">
              <a:latin typeface="Montserrat"/>
              <a:cs typeface="Montserra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07005" y="4662648"/>
            <a:ext cx="5441315" cy="9525"/>
          </a:xfrm>
          <a:custGeom>
            <a:avLst/>
            <a:gdLst/>
            <a:ahLst/>
            <a:cxnLst/>
            <a:rect l="l" t="t" r="r" b="b"/>
            <a:pathLst>
              <a:path w="5441315" h="9525">
                <a:moveTo>
                  <a:pt x="5441248" y="8949"/>
                </a:moveTo>
                <a:lnTo>
                  <a:pt x="0" y="8949"/>
                </a:lnTo>
                <a:lnTo>
                  <a:pt x="0" y="0"/>
                </a:lnTo>
                <a:lnTo>
                  <a:pt x="5441248" y="0"/>
                </a:lnTo>
                <a:lnTo>
                  <a:pt x="5441248" y="8949"/>
                </a:lnTo>
                <a:close/>
              </a:path>
            </a:pathLst>
          </a:custGeom>
          <a:solidFill>
            <a:srgbClr val="93C4FD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06352" y="4788107"/>
            <a:ext cx="4757420" cy="122007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2250" b="1" spc="-190" dirty="0">
                <a:solidFill>
                  <a:srgbClr val="BEDAFE"/>
                </a:solidFill>
                <a:latin typeface="Montserrat SemiBold"/>
                <a:cs typeface="Montserrat SemiBold"/>
              </a:rPr>
              <a:t>Gavaskar</a:t>
            </a:r>
            <a:r>
              <a:rPr sz="2250" b="1" spc="-35" dirty="0">
                <a:solidFill>
                  <a:srgbClr val="BEDAFE"/>
                </a:solidFill>
                <a:latin typeface="Montserrat SemiBold"/>
                <a:cs typeface="Montserrat SemiBold"/>
              </a:rPr>
              <a:t> </a:t>
            </a:r>
            <a:r>
              <a:rPr sz="2250" b="1" spc="-75" dirty="0">
                <a:solidFill>
                  <a:srgbClr val="BEDAFE"/>
                </a:solidFill>
                <a:latin typeface="Montserrat SemiBold"/>
                <a:cs typeface="Montserrat SemiBold"/>
              </a:rPr>
              <a:t>Ezhilarasan</a:t>
            </a:r>
            <a:endParaRPr sz="2250" dirty="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550" spc="-65" dirty="0">
                <a:solidFill>
                  <a:srgbClr val="DAE9FE"/>
                </a:solidFill>
                <a:latin typeface="Montserrat"/>
                <a:cs typeface="Montserrat"/>
              </a:rPr>
              <a:t>IIT</a:t>
            </a:r>
            <a:r>
              <a:rPr sz="1550" spc="-2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85" dirty="0">
                <a:solidFill>
                  <a:srgbClr val="DAE9FE"/>
                </a:solidFill>
                <a:latin typeface="Montserrat"/>
                <a:cs typeface="Montserrat"/>
              </a:rPr>
              <a:t>–</a:t>
            </a:r>
            <a:r>
              <a:rPr sz="1550" spc="-2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20" dirty="0">
                <a:solidFill>
                  <a:srgbClr val="DAE9FE"/>
                </a:solidFill>
                <a:latin typeface="Montserrat"/>
                <a:cs typeface="Montserrat"/>
              </a:rPr>
              <a:t>Patna</a:t>
            </a:r>
            <a:endParaRPr sz="1550" dirty="0">
              <a:latin typeface="Montserrat"/>
              <a:cs typeface="Montserrat"/>
            </a:endParaRPr>
          </a:p>
          <a:p>
            <a:pPr marL="12700" marR="5080" algn="ctr">
              <a:lnSpc>
                <a:spcPct val="113700"/>
              </a:lnSpc>
            </a:pPr>
            <a:r>
              <a:rPr sz="1550" spc="-60" dirty="0">
                <a:solidFill>
                  <a:srgbClr val="DAE9FE"/>
                </a:solidFill>
                <a:latin typeface="Montserrat"/>
                <a:cs typeface="Montserrat"/>
              </a:rPr>
              <a:t>Artificial</a:t>
            </a:r>
            <a:r>
              <a:rPr sz="1550" spc="-2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80" dirty="0">
                <a:solidFill>
                  <a:srgbClr val="DAE9FE"/>
                </a:solidFill>
                <a:latin typeface="Montserrat"/>
                <a:cs typeface="Montserrat"/>
              </a:rPr>
              <a:t>Intelligence</a:t>
            </a:r>
            <a:r>
              <a:rPr sz="1550" spc="-1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10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550" spc="-1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95" dirty="0">
                <a:solidFill>
                  <a:srgbClr val="DAE9FE"/>
                </a:solidFill>
                <a:latin typeface="Montserrat"/>
                <a:cs typeface="Montserrat"/>
              </a:rPr>
              <a:t>Machine</a:t>
            </a:r>
            <a:r>
              <a:rPr sz="1550" spc="-1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100" dirty="0">
                <a:solidFill>
                  <a:srgbClr val="DAE9FE"/>
                </a:solidFill>
                <a:latin typeface="Montserrat"/>
                <a:cs typeface="Montserrat"/>
              </a:rPr>
              <a:t>Learning</a:t>
            </a:r>
            <a:r>
              <a:rPr sz="1550" spc="-1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80" dirty="0">
                <a:solidFill>
                  <a:srgbClr val="DAE9FE"/>
                </a:solidFill>
                <a:latin typeface="Montserrat"/>
                <a:cs typeface="Montserrat"/>
              </a:rPr>
              <a:t>Program </a:t>
            </a:r>
            <a:r>
              <a:rPr sz="1550" spc="-100" dirty="0">
                <a:solidFill>
                  <a:srgbClr val="DAE9FE"/>
                </a:solidFill>
                <a:latin typeface="Montserrat"/>
                <a:cs typeface="Montserrat"/>
              </a:rPr>
              <a:t>Ju</a:t>
            </a:r>
            <a:r>
              <a:rPr lang="en-GB" sz="1550" spc="-100" dirty="0" err="1">
                <a:solidFill>
                  <a:srgbClr val="DAE9FE"/>
                </a:solidFill>
                <a:latin typeface="Montserrat"/>
                <a:cs typeface="Montserrat"/>
              </a:rPr>
              <a:t>ly</a:t>
            </a:r>
            <a:r>
              <a:rPr sz="15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550" spc="-20" dirty="0">
                <a:solidFill>
                  <a:srgbClr val="DAE9FE"/>
                </a:solidFill>
                <a:latin typeface="Montserrat"/>
                <a:cs typeface="Montserrat"/>
              </a:rPr>
              <a:t>2025</a:t>
            </a:r>
            <a:endParaRPr lang="en-GB" sz="1550" spc="-20" dirty="0">
              <a:solidFill>
                <a:srgbClr val="DAE9FE"/>
              </a:solidFill>
              <a:latin typeface="Montserrat"/>
              <a:cs typeface="Montserrat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E9333E58-987D-7C76-8C0F-5FBEC5DE80CF}"/>
              </a:ext>
            </a:extLst>
          </p:cNvPr>
          <p:cNvSpPr/>
          <p:nvPr/>
        </p:nvSpPr>
        <p:spPr>
          <a:xfrm>
            <a:off x="5459057" y="396986"/>
            <a:ext cx="537210" cy="429895"/>
          </a:xfrm>
          <a:custGeom>
            <a:avLst/>
            <a:gdLst/>
            <a:ahLst/>
            <a:cxnLst/>
            <a:rect l="l" t="t" r="r" b="b"/>
            <a:pathLst>
              <a:path w="537210" h="429895">
                <a:moveTo>
                  <a:pt x="295330" y="80544"/>
                </a:moveTo>
                <a:lnTo>
                  <a:pt x="241634" y="80544"/>
                </a:lnTo>
                <a:lnTo>
                  <a:pt x="241634" y="26848"/>
                </a:lnTo>
                <a:lnTo>
                  <a:pt x="243741" y="16388"/>
                </a:lnTo>
                <a:lnTo>
                  <a:pt x="249489" y="7855"/>
                </a:lnTo>
                <a:lnTo>
                  <a:pt x="258022" y="2106"/>
                </a:lnTo>
                <a:lnTo>
                  <a:pt x="268482" y="0"/>
                </a:lnTo>
                <a:lnTo>
                  <a:pt x="278942" y="2106"/>
                </a:lnTo>
                <a:lnTo>
                  <a:pt x="287475" y="7855"/>
                </a:lnTo>
                <a:lnTo>
                  <a:pt x="293224" y="16388"/>
                </a:lnTo>
                <a:lnTo>
                  <a:pt x="295330" y="26848"/>
                </a:lnTo>
                <a:lnTo>
                  <a:pt x="295330" y="80544"/>
                </a:lnTo>
                <a:close/>
              </a:path>
              <a:path w="537210" h="429895">
                <a:moveTo>
                  <a:pt x="396011" y="429572"/>
                </a:moveTo>
                <a:lnTo>
                  <a:pt x="140953" y="429572"/>
                </a:lnTo>
                <a:lnTo>
                  <a:pt x="117427" y="424829"/>
                </a:lnTo>
                <a:lnTo>
                  <a:pt x="98226" y="411890"/>
                </a:lnTo>
                <a:lnTo>
                  <a:pt x="85287" y="392689"/>
                </a:lnTo>
                <a:lnTo>
                  <a:pt x="80544" y="369163"/>
                </a:lnTo>
                <a:lnTo>
                  <a:pt x="80544" y="140953"/>
                </a:lnTo>
                <a:lnTo>
                  <a:pt x="85287" y="117427"/>
                </a:lnTo>
                <a:lnTo>
                  <a:pt x="98226" y="98226"/>
                </a:lnTo>
                <a:lnTo>
                  <a:pt x="117427" y="85287"/>
                </a:lnTo>
                <a:lnTo>
                  <a:pt x="140953" y="80544"/>
                </a:lnTo>
                <a:lnTo>
                  <a:pt x="396011" y="80544"/>
                </a:lnTo>
                <a:lnTo>
                  <a:pt x="419538" y="85287"/>
                </a:lnTo>
                <a:lnTo>
                  <a:pt x="438738" y="98226"/>
                </a:lnTo>
                <a:lnTo>
                  <a:pt x="451677" y="117427"/>
                </a:lnTo>
                <a:lnTo>
                  <a:pt x="456420" y="140953"/>
                </a:lnTo>
                <a:lnTo>
                  <a:pt x="456420" y="181225"/>
                </a:lnTo>
                <a:lnTo>
                  <a:pt x="183487" y="181225"/>
                </a:lnTo>
                <a:lnTo>
                  <a:pt x="179206" y="182077"/>
                </a:lnTo>
                <a:lnTo>
                  <a:pt x="154377" y="210335"/>
                </a:lnTo>
                <a:lnTo>
                  <a:pt x="154377" y="219236"/>
                </a:lnTo>
                <a:lnTo>
                  <a:pt x="183487" y="248346"/>
                </a:lnTo>
                <a:lnTo>
                  <a:pt x="456420" y="248346"/>
                </a:lnTo>
                <a:lnTo>
                  <a:pt x="456420" y="322179"/>
                </a:lnTo>
                <a:lnTo>
                  <a:pt x="167130" y="322179"/>
                </a:lnTo>
                <a:lnTo>
                  <a:pt x="161089" y="328220"/>
                </a:lnTo>
                <a:lnTo>
                  <a:pt x="161089" y="342986"/>
                </a:lnTo>
                <a:lnTo>
                  <a:pt x="167130" y="349027"/>
                </a:lnTo>
                <a:lnTo>
                  <a:pt x="456420" y="349027"/>
                </a:lnTo>
                <a:lnTo>
                  <a:pt x="456420" y="369163"/>
                </a:lnTo>
                <a:lnTo>
                  <a:pt x="451677" y="392689"/>
                </a:lnTo>
                <a:lnTo>
                  <a:pt x="438738" y="411890"/>
                </a:lnTo>
                <a:lnTo>
                  <a:pt x="419538" y="424829"/>
                </a:lnTo>
                <a:lnTo>
                  <a:pt x="396011" y="429572"/>
                </a:lnTo>
                <a:close/>
              </a:path>
              <a:path w="537210" h="429895">
                <a:moveTo>
                  <a:pt x="344577" y="248346"/>
                </a:moveTo>
                <a:lnTo>
                  <a:pt x="192388" y="248346"/>
                </a:lnTo>
                <a:lnTo>
                  <a:pt x="196669" y="247494"/>
                </a:lnTo>
                <a:lnTo>
                  <a:pt x="204892" y="244088"/>
                </a:lnTo>
                <a:lnTo>
                  <a:pt x="221498" y="219236"/>
                </a:lnTo>
                <a:lnTo>
                  <a:pt x="221498" y="210335"/>
                </a:lnTo>
                <a:lnTo>
                  <a:pt x="192388" y="181225"/>
                </a:lnTo>
                <a:lnTo>
                  <a:pt x="344577" y="181225"/>
                </a:lnTo>
                <a:lnTo>
                  <a:pt x="315467" y="210335"/>
                </a:lnTo>
                <a:lnTo>
                  <a:pt x="315467" y="219236"/>
                </a:lnTo>
                <a:lnTo>
                  <a:pt x="340296" y="247494"/>
                </a:lnTo>
                <a:lnTo>
                  <a:pt x="344577" y="248346"/>
                </a:lnTo>
                <a:close/>
              </a:path>
              <a:path w="537210" h="429895">
                <a:moveTo>
                  <a:pt x="456420" y="248346"/>
                </a:moveTo>
                <a:lnTo>
                  <a:pt x="353477" y="248346"/>
                </a:lnTo>
                <a:lnTo>
                  <a:pt x="357758" y="247494"/>
                </a:lnTo>
                <a:lnTo>
                  <a:pt x="365981" y="244088"/>
                </a:lnTo>
                <a:lnTo>
                  <a:pt x="382587" y="219236"/>
                </a:lnTo>
                <a:lnTo>
                  <a:pt x="382587" y="210335"/>
                </a:lnTo>
                <a:lnTo>
                  <a:pt x="353477" y="181225"/>
                </a:lnTo>
                <a:lnTo>
                  <a:pt x="456420" y="181225"/>
                </a:lnTo>
                <a:lnTo>
                  <a:pt x="456420" y="248346"/>
                </a:lnTo>
                <a:close/>
              </a:path>
              <a:path w="537210" h="429895">
                <a:moveTo>
                  <a:pt x="247675" y="349027"/>
                </a:moveTo>
                <a:lnTo>
                  <a:pt x="208745" y="349027"/>
                </a:lnTo>
                <a:lnTo>
                  <a:pt x="214786" y="342986"/>
                </a:lnTo>
                <a:lnTo>
                  <a:pt x="214786" y="328220"/>
                </a:lnTo>
                <a:lnTo>
                  <a:pt x="208745" y="322179"/>
                </a:lnTo>
                <a:lnTo>
                  <a:pt x="247675" y="322179"/>
                </a:lnTo>
                <a:lnTo>
                  <a:pt x="241634" y="328220"/>
                </a:lnTo>
                <a:lnTo>
                  <a:pt x="241634" y="342986"/>
                </a:lnTo>
                <a:lnTo>
                  <a:pt x="247675" y="349027"/>
                </a:lnTo>
                <a:close/>
              </a:path>
              <a:path w="537210" h="429895">
                <a:moveTo>
                  <a:pt x="328220" y="349027"/>
                </a:moveTo>
                <a:lnTo>
                  <a:pt x="289290" y="349027"/>
                </a:lnTo>
                <a:lnTo>
                  <a:pt x="295330" y="342986"/>
                </a:lnTo>
                <a:lnTo>
                  <a:pt x="295330" y="328220"/>
                </a:lnTo>
                <a:lnTo>
                  <a:pt x="289290" y="322179"/>
                </a:lnTo>
                <a:lnTo>
                  <a:pt x="328220" y="322179"/>
                </a:lnTo>
                <a:lnTo>
                  <a:pt x="322179" y="328220"/>
                </a:lnTo>
                <a:lnTo>
                  <a:pt x="322179" y="342986"/>
                </a:lnTo>
                <a:lnTo>
                  <a:pt x="328220" y="349027"/>
                </a:lnTo>
                <a:close/>
              </a:path>
              <a:path w="537210" h="429895">
                <a:moveTo>
                  <a:pt x="456420" y="349027"/>
                </a:moveTo>
                <a:lnTo>
                  <a:pt x="369834" y="349027"/>
                </a:lnTo>
                <a:lnTo>
                  <a:pt x="375875" y="342986"/>
                </a:lnTo>
                <a:lnTo>
                  <a:pt x="375875" y="328220"/>
                </a:lnTo>
                <a:lnTo>
                  <a:pt x="369834" y="322179"/>
                </a:lnTo>
                <a:lnTo>
                  <a:pt x="456420" y="322179"/>
                </a:lnTo>
                <a:lnTo>
                  <a:pt x="456420" y="349027"/>
                </a:lnTo>
                <a:close/>
              </a:path>
              <a:path w="537210" h="429895">
                <a:moveTo>
                  <a:pt x="53696" y="349027"/>
                </a:moveTo>
                <a:lnTo>
                  <a:pt x="40272" y="349027"/>
                </a:lnTo>
                <a:lnTo>
                  <a:pt x="24599" y="345861"/>
                </a:lnTo>
                <a:lnTo>
                  <a:pt x="11798" y="337228"/>
                </a:lnTo>
                <a:lnTo>
                  <a:pt x="3165" y="324427"/>
                </a:lnTo>
                <a:lnTo>
                  <a:pt x="0" y="308755"/>
                </a:lnTo>
                <a:lnTo>
                  <a:pt x="0" y="228210"/>
                </a:lnTo>
                <a:lnTo>
                  <a:pt x="3165" y="212537"/>
                </a:lnTo>
                <a:lnTo>
                  <a:pt x="11798" y="199736"/>
                </a:lnTo>
                <a:lnTo>
                  <a:pt x="24599" y="191103"/>
                </a:lnTo>
                <a:lnTo>
                  <a:pt x="40272" y="187937"/>
                </a:lnTo>
                <a:lnTo>
                  <a:pt x="53696" y="187937"/>
                </a:lnTo>
                <a:lnTo>
                  <a:pt x="53696" y="349027"/>
                </a:lnTo>
                <a:close/>
              </a:path>
              <a:path w="537210" h="429895">
                <a:moveTo>
                  <a:pt x="496692" y="349027"/>
                </a:moveTo>
                <a:lnTo>
                  <a:pt x="483268" y="349027"/>
                </a:lnTo>
                <a:lnTo>
                  <a:pt x="483268" y="187937"/>
                </a:lnTo>
                <a:lnTo>
                  <a:pt x="496692" y="187937"/>
                </a:lnTo>
                <a:lnTo>
                  <a:pt x="512365" y="191103"/>
                </a:lnTo>
                <a:lnTo>
                  <a:pt x="525166" y="199736"/>
                </a:lnTo>
                <a:lnTo>
                  <a:pt x="533799" y="212537"/>
                </a:lnTo>
                <a:lnTo>
                  <a:pt x="536965" y="228210"/>
                </a:lnTo>
                <a:lnTo>
                  <a:pt x="536965" y="308755"/>
                </a:lnTo>
                <a:lnTo>
                  <a:pt x="533799" y="324427"/>
                </a:lnTo>
                <a:lnTo>
                  <a:pt x="525166" y="337228"/>
                </a:lnTo>
                <a:lnTo>
                  <a:pt x="512365" y="345861"/>
                </a:lnTo>
                <a:lnTo>
                  <a:pt x="496692" y="349027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6218C246-0CA0-DB30-F644-83306AD1885E}"/>
              </a:ext>
            </a:extLst>
          </p:cNvPr>
          <p:cNvSpPr/>
          <p:nvPr/>
        </p:nvSpPr>
        <p:spPr>
          <a:xfrm>
            <a:off x="6125183" y="380865"/>
            <a:ext cx="537210" cy="429895"/>
          </a:xfrm>
          <a:custGeom>
            <a:avLst/>
            <a:gdLst/>
            <a:ahLst/>
            <a:cxnLst/>
            <a:rect l="l" t="t" r="r" b="b"/>
            <a:pathLst>
              <a:path w="537210" h="429895">
                <a:moveTo>
                  <a:pt x="295330" y="80544"/>
                </a:moveTo>
                <a:lnTo>
                  <a:pt x="241634" y="80544"/>
                </a:lnTo>
                <a:lnTo>
                  <a:pt x="241634" y="26848"/>
                </a:lnTo>
                <a:lnTo>
                  <a:pt x="243741" y="16388"/>
                </a:lnTo>
                <a:lnTo>
                  <a:pt x="249489" y="7855"/>
                </a:lnTo>
                <a:lnTo>
                  <a:pt x="258022" y="2106"/>
                </a:lnTo>
                <a:lnTo>
                  <a:pt x="268482" y="0"/>
                </a:lnTo>
                <a:lnTo>
                  <a:pt x="278942" y="2106"/>
                </a:lnTo>
                <a:lnTo>
                  <a:pt x="287475" y="7855"/>
                </a:lnTo>
                <a:lnTo>
                  <a:pt x="293224" y="16388"/>
                </a:lnTo>
                <a:lnTo>
                  <a:pt x="295330" y="26848"/>
                </a:lnTo>
                <a:lnTo>
                  <a:pt x="295330" y="80544"/>
                </a:lnTo>
                <a:close/>
              </a:path>
              <a:path w="537210" h="429895">
                <a:moveTo>
                  <a:pt x="396011" y="429572"/>
                </a:moveTo>
                <a:lnTo>
                  <a:pt x="140953" y="429572"/>
                </a:lnTo>
                <a:lnTo>
                  <a:pt x="117427" y="424829"/>
                </a:lnTo>
                <a:lnTo>
                  <a:pt x="98226" y="411890"/>
                </a:lnTo>
                <a:lnTo>
                  <a:pt x="85287" y="392689"/>
                </a:lnTo>
                <a:lnTo>
                  <a:pt x="80544" y="369163"/>
                </a:lnTo>
                <a:lnTo>
                  <a:pt x="80544" y="140953"/>
                </a:lnTo>
                <a:lnTo>
                  <a:pt x="85287" y="117427"/>
                </a:lnTo>
                <a:lnTo>
                  <a:pt x="98226" y="98226"/>
                </a:lnTo>
                <a:lnTo>
                  <a:pt x="117427" y="85287"/>
                </a:lnTo>
                <a:lnTo>
                  <a:pt x="140953" y="80544"/>
                </a:lnTo>
                <a:lnTo>
                  <a:pt x="396011" y="80544"/>
                </a:lnTo>
                <a:lnTo>
                  <a:pt x="419538" y="85287"/>
                </a:lnTo>
                <a:lnTo>
                  <a:pt x="438738" y="98226"/>
                </a:lnTo>
                <a:lnTo>
                  <a:pt x="451677" y="117427"/>
                </a:lnTo>
                <a:lnTo>
                  <a:pt x="456420" y="140953"/>
                </a:lnTo>
                <a:lnTo>
                  <a:pt x="456420" y="181225"/>
                </a:lnTo>
                <a:lnTo>
                  <a:pt x="183487" y="181225"/>
                </a:lnTo>
                <a:lnTo>
                  <a:pt x="179206" y="182077"/>
                </a:lnTo>
                <a:lnTo>
                  <a:pt x="154377" y="210335"/>
                </a:lnTo>
                <a:lnTo>
                  <a:pt x="154377" y="219236"/>
                </a:lnTo>
                <a:lnTo>
                  <a:pt x="183487" y="248346"/>
                </a:lnTo>
                <a:lnTo>
                  <a:pt x="456420" y="248346"/>
                </a:lnTo>
                <a:lnTo>
                  <a:pt x="456420" y="322179"/>
                </a:lnTo>
                <a:lnTo>
                  <a:pt x="167130" y="322179"/>
                </a:lnTo>
                <a:lnTo>
                  <a:pt x="161089" y="328220"/>
                </a:lnTo>
                <a:lnTo>
                  <a:pt x="161089" y="342986"/>
                </a:lnTo>
                <a:lnTo>
                  <a:pt x="167130" y="349027"/>
                </a:lnTo>
                <a:lnTo>
                  <a:pt x="456420" y="349027"/>
                </a:lnTo>
                <a:lnTo>
                  <a:pt x="456420" y="369163"/>
                </a:lnTo>
                <a:lnTo>
                  <a:pt x="451677" y="392689"/>
                </a:lnTo>
                <a:lnTo>
                  <a:pt x="438738" y="411890"/>
                </a:lnTo>
                <a:lnTo>
                  <a:pt x="419538" y="424829"/>
                </a:lnTo>
                <a:lnTo>
                  <a:pt x="396011" y="429572"/>
                </a:lnTo>
                <a:close/>
              </a:path>
              <a:path w="537210" h="429895">
                <a:moveTo>
                  <a:pt x="344577" y="248346"/>
                </a:moveTo>
                <a:lnTo>
                  <a:pt x="192388" y="248346"/>
                </a:lnTo>
                <a:lnTo>
                  <a:pt x="196669" y="247494"/>
                </a:lnTo>
                <a:lnTo>
                  <a:pt x="204892" y="244088"/>
                </a:lnTo>
                <a:lnTo>
                  <a:pt x="221498" y="219236"/>
                </a:lnTo>
                <a:lnTo>
                  <a:pt x="221498" y="210335"/>
                </a:lnTo>
                <a:lnTo>
                  <a:pt x="192388" y="181225"/>
                </a:lnTo>
                <a:lnTo>
                  <a:pt x="344577" y="181225"/>
                </a:lnTo>
                <a:lnTo>
                  <a:pt x="315467" y="210335"/>
                </a:lnTo>
                <a:lnTo>
                  <a:pt x="315467" y="219236"/>
                </a:lnTo>
                <a:lnTo>
                  <a:pt x="340296" y="247494"/>
                </a:lnTo>
                <a:lnTo>
                  <a:pt x="344577" y="248346"/>
                </a:lnTo>
                <a:close/>
              </a:path>
              <a:path w="537210" h="429895">
                <a:moveTo>
                  <a:pt x="456420" y="248346"/>
                </a:moveTo>
                <a:lnTo>
                  <a:pt x="353477" y="248346"/>
                </a:lnTo>
                <a:lnTo>
                  <a:pt x="357758" y="247494"/>
                </a:lnTo>
                <a:lnTo>
                  <a:pt x="365981" y="244088"/>
                </a:lnTo>
                <a:lnTo>
                  <a:pt x="382587" y="219236"/>
                </a:lnTo>
                <a:lnTo>
                  <a:pt x="382587" y="210335"/>
                </a:lnTo>
                <a:lnTo>
                  <a:pt x="353477" y="181225"/>
                </a:lnTo>
                <a:lnTo>
                  <a:pt x="456420" y="181225"/>
                </a:lnTo>
                <a:lnTo>
                  <a:pt x="456420" y="248346"/>
                </a:lnTo>
                <a:close/>
              </a:path>
              <a:path w="537210" h="429895">
                <a:moveTo>
                  <a:pt x="247675" y="349027"/>
                </a:moveTo>
                <a:lnTo>
                  <a:pt x="208745" y="349027"/>
                </a:lnTo>
                <a:lnTo>
                  <a:pt x="214786" y="342986"/>
                </a:lnTo>
                <a:lnTo>
                  <a:pt x="214786" y="328220"/>
                </a:lnTo>
                <a:lnTo>
                  <a:pt x="208745" y="322179"/>
                </a:lnTo>
                <a:lnTo>
                  <a:pt x="247675" y="322179"/>
                </a:lnTo>
                <a:lnTo>
                  <a:pt x="241634" y="328220"/>
                </a:lnTo>
                <a:lnTo>
                  <a:pt x="241634" y="342986"/>
                </a:lnTo>
                <a:lnTo>
                  <a:pt x="247675" y="349027"/>
                </a:lnTo>
                <a:close/>
              </a:path>
              <a:path w="537210" h="429895">
                <a:moveTo>
                  <a:pt x="328220" y="349027"/>
                </a:moveTo>
                <a:lnTo>
                  <a:pt x="289290" y="349027"/>
                </a:lnTo>
                <a:lnTo>
                  <a:pt x="295330" y="342986"/>
                </a:lnTo>
                <a:lnTo>
                  <a:pt x="295330" y="328220"/>
                </a:lnTo>
                <a:lnTo>
                  <a:pt x="289290" y="322179"/>
                </a:lnTo>
                <a:lnTo>
                  <a:pt x="328220" y="322179"/>
                </a:lnTo>
                <a:lnTo>
                  <a:pt x="322179" y="328220"/>
                </a:lnTo>
                <a:lnTo>
                  <a:pt x="322179" y="342986"/>
                </a:lnTo>
                <a:lnTo>
                  <a:pt x="328220" y="349027"/>
                </a:lnTo>
                <a:close/>
              </a:path>
              <a:path w="537210" h="429895">
                <a:moveTo>
                  <a:pt x="456420" y="349027"/>
                </a:moveTo>
                <a:lnTo>
                  <a:pt x="369834" y="349027"/>
                </a:lnTo>
                <a:lnTo>
                  <a:pt x="375875" y="342986"/>
                </a:lnTo>
                <a:lnTo>
                  <a:pt x="375875" y="328220"/>
                </a:lnTo>
                <a:lnTo>
                  <a:pt x="369834" y="322179"/>
                </a:lnTo>
                <a:lnTo>
                  <a:pt x="456420" y="322179"/>
                </a:lnTo>
                <a:lnTo>
                  <a:pt x="456420" y="349027"/>
                </a:lnTo>
                <a:close/>
              </a:path>
              <a:path w="537210" h="429895">
                <a:moveTo>
                  <a:pt x="53696" y="349027"/>
                </a:moveTo>
                <a:lnTo>
                  <a:pt x="40272" y="349027"/>
                </a:lnTo>
                <a:lnTo>
                  <a:pt x="24599" y="345861"/>
                </a:lnTo>
                <a:lnTo>
                  <a:pt x="11798" y="337228"/>
                </a:lnTo>
                <a:lnTo>
                  <a:pt x="3165" y="324427"/>
                </a:lnTo>
                <a:lnTo>
                  <a:pt x="0" y="308755"/>
                </a:lnTo>
                <a:lnTo>
                  <a:pt x="0" y="228210"/>
                </a:lnTo>
                <a:lnTo>
                  <a:pt x="3165" y="212537"/>
                </a:lnTo>
                <a:lnTo>
                  <a:pt x="11798" y="199736"/>
                </a:lnTo>
                <a:lnTo>
                  <a:pt x="24599" y="191103"/>
                </a:lnTo>
                <a:lnTo>
                  <a:pt x="40272" y="187937"/>
                </a:lnTo>
                <a:lnTo>
                  <a:pt x="53696" y="187937"/>
                </a:lnTo>
                <a:lnTo>
                  <a:pt x="53696" y="349027"/>
                </a:lnTo>
                <a:close/>
              </a:path>
              <a:path w="537210" h="429895">
                <a:moveTo>
                  <a:pt x="496692" y="349027"/>
                </a:moveTo>
                <a:lnTo>
                  <a:pt x="483268" y="349027"/>
                </a:lnTo>
                <a:lnTo>
                  <a:pt x="483268" y="187937"/>
                </a:lnTo>
                <a:lnTo>
                  <a:pt x="496692" y="187937"/>
                </a:lnTo>
                <a:lnTo>
                  <a:pt x="512365" y="191103"/>
                </a:lnTo>
                <a:lnTo>
                  <a:pt x="525166" y="199736"/>
                </a:lnTo>
                <a:lnTo>
                  <a:pt x="533799" y="212537"/>
                </a:lnTo>
                <a:lnTo>
                  <a:pt x="536965" y="228210"/>
                </a:lnTo>
                <a:lnTo>
                  <a:pt x="536965" y="308755"/>
                </a:lnTo>
                <a:lnTo>
                  <a:pt x="533799" y="324427"/>
                </a:lnTo>
                <a:lnTo>
                  <a:pt x="525166" y="337228"/>
                </a:lnTo>
                <a:lnTo>
                  <a:pt x="512365" y="345861"/>
                </a:lnTo>
                <a:lnTo>
                  <a:pt x="496692" y="349027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BD736A-0213-4A24-900C-C7411FA40609}"/>
              </a:ext>
            </a:extLst>
          </p:cNvPr>
          <p:cNvSpPr txBox="1"/>
          <p:nvPr/>
        </p:nvSpPr>
        <p:spPr>
          <a:xfrm>
            <a:off x="580580" y="6459427"/>
            <a:ext cx="12217681" cy="345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ctr">
              <a:lnSpc>
                <a:spcPct val="113700"/>
              </a:lnSpc>
            </a:pPr>
            <a:r>
              <a:rPr lang="en-GB" sz="1550" spc="-60" dirty="0">
                <a:solidFill>
                  <a:srgbClr val="DAE9FE"/>
                </a:solidFill>
                <a:latin typeface="Montserrat"/>
              </a:rPr>
              <a:t>Submitted as part of capstone project titled “Create a simple chatbot using python to understand how NLP libraries work”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85" dirty="0"/>
              <a:t>Future</a:t>
            </a:r>
            <a:r>
              <a:rPr spc="-114" dirty="0"/>
              <a:t> </a:t>
            </a:r>
            <a:r>
              <a:rPr spc="-300" dirty="0"/>
              <a:t>Enhancements:</a:t>
            </a:r>
            <a:r>
              <a:rPr spc="-100" dirty="0"/>
              <a:t> </a:t>
            </a:r>
            <a:r>
              <a:rPr spc="-270" dirty="0"/>
              <a:t>Functionality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1635" y="6305676"/>
            <a:ext cx="856869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These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enhancements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DAE9FE"/>
                </a:solidFill>
                <a:latin typeface="Montserrat"/>
                <a:cs typeface="Montserrat"/>
              </a:rPr>
              <a:t>will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significantly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improve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user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experience,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system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performance,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analytical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DAE9FE"/>
                </a:solidFill>
                <a:latin typeface="Montserrat"/>
                <a:cs typeface="Montserrat"/>
              </a:rPr>
              <a:t>capabilities.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77649" y="6438899"/>
            <a:ext cx="361950" cy="266700"/>
          </a:xfrm>
          <a:custGeom>
            <a:avLst/>
            <a:gdLst/>
            <a:ahLst/>
            <a:cxnLst/>
            <a:rect l="l" t="t" r="r" b="b"/>
            <a:pathLst>
              <a:path w="361950" h="266700">
                <a:moveTo>
                  <a:pt x="2285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4" y="212792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3" y="53905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228599" y="0"/>
                </a:lnTo>
                <a:lnTo>
                  <a:pt x="267309" y="5740"/>
                </a:lnTo>
                <a:lnTo>
                  <a:pt x="302683" y="22473"/>
                </a:lnTo>
                <a:lnTo>
                  <a:pt x="331681" y="48751"/>
                </a:lnTo>
                <a:lnTo>
                  <a:pt x="351798" y="82318"/>
                </a:lnTo>
                <a:lnTo>
                  <a:pt x="361308" y="120279"/>
                </a:lnTo>
                <a:lnTo>
                  <a:pt x="361949" y="133349"/>
                </a:lnTo>
                <a:lnTo>
                  <a:pt x="361789" y="139901"/>
                </a:lnTo>
                <a:lnTo>
                  <a:pt x="354157" y="178266"/>
                </a:lnTo>
                <a:lnTo>
                  <a:pt x="335702" y="212792"/>
                </a:lnTo>
                <a:lnTo>
                  <a:pt x="308042" y="240452"/>
                </a:lnTo>
                <a:lnTo>
                  <a:pt x="273515" y="258907"/>
                </a:lnTo>
                <a:lnTo>
                  <a:pt x="235151" y="266539"/>
                </a:lnTo>
                <a:lnTo>
                  <a:pt x="228599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59000" y="6495539"/>
            <a:ext cx="361950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solidFill>
                  <a:srgbClr val="BEDAFE"/>
                </a:solidFill>
                <a:latin typeface="Suisse Int'l"/>
                <a:cs typeface="Suisse Int'l"/>
              </a:rPr>
              <a:t>10</a:t>
            </a:r>
            <a:endParaRPr sz="1100" dirty="0">
              <a:latin typeface="Suisse Int'l"/>
              <a:cs typeface="Suisse Int'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04799" y="1543049"/>
            <a:ext cx="11582400" cy="1304925"/>
            <a:chOff x="304799" y="1543049"/>
            <a:chExt cx="11582400" cy="1304925"/>
          </a:xfrm>
        </p:grpSpPr>
        <p:sp>
          <p:nvSpPr>
            <p:cNvPr id="13" name="object 13"/>
            <p:cNvSpPr/>
            <p:nvPr/>
          </p:nvSpPr>
          <p:spPr>
            <a:xfrm>
              <a:off x="304799" y="1543049"/>
              <a:ext cx="11582400" cy="1304925"/>
            </a:xfrm>
            <a:custGeom>
              <a:avLst/>
              <a:gdLst/>
              <a:ahLst/>
              <a:cxnLst/>
              <a:rect l="l" t="t" r="r" b="b"/>
              <a:pathLst>
                <a:path w="11582400" h="1304925">
                  <a:moveTo>
                    <a:pt x="11511202" y="1304924"/>
                  </a:moveTo>
                  <a:lnTo>
                    <a:pt x="71196" y="1304924"/>
                  </a:lnTo>
                  <a:lnTo>
                    <a:pt x="66241" y="1304436"/>
                  </a:lnTo>
                  <a:lnTo>
                    <a:pt x="29705" y="1289302"/>
                  </a:lnTo>
                  <a:lnTo>
                    <a:pt x="3885" y="1253262"/>
                  </a:lnTo>
                  <a:lnTo>
                    <a:pt x="0" y="1233728"/>
                  </a:lnTo>
                  <a:lnTo>
                    <a:pt x="0" y="12287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233728"/>
                  </a:lnTo>
                  <a:lnTo>
                    <a:pt x="11566775" y="1275219"/>
                  </a:lnTo>
                  <a:lnTo>
                    <a:pt x="11530735" y="1301038"/>
                  </a:lnTo>
                  <a:lnTo>
                    <a:pt x="11516156" y="1304436"/>
                  </a:lnTo>
                  <a:lnTo>
                    <a:pt x="11511202" y="13049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399" y="17716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849" y="1943099"/>
              <a:ext cx="228599" cy="22859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04799" y="3000374"/>
            <a:ext cx="11582400" cy="1304925"/>
            <a:chOff x="304799" y="3000374"/>
            <a:chExt cx="11582400" cy="1304925"/>
          </a:xfrm>
        </p:grpSpPr>
        <p:sp>
          <p:nvSpPr>
            <p:cNvPr id="17" name="object 17"/>
            <p:cNvSpPr/>
            <p:nvPr/>
          </p:nvSpPr>
          <p:spPr>
            <a:xfrm>
              <a:off x="304799" y="3000374"/>
              <a:ext cx="11582400" cy="1304925"/>
            </a:xfrm>
            <a:custGeom>
              <a:avLst/>
              <a:gdLst/>
              <a:ahLst/>
              <a:cxnLst/>
              <a:rect l="l" t="t" r="r" b="b"/>
              <a:pathLst>
                <a:path w="11582400" h="1304925">
                  <a:moveTo>
                    <a:pt x="11511202" y="1304924"/>
                  </a:moveTo>
                  <a:lnTo>
                    <a:pt x="71196" y="1304924"/>
                  </a:lnTo>
                  <a:lnTo>
                    <a:pt x="66241" y="1304436"/>
                  </a:lnTo>
                  <a:lnTo>
                    <a:pt x="29705" y="1289302"/>
                  </a:lnTo>
                  <a:lnTo>
                    <a:pt x="3885" y="1253262"/>
                  </a:lnTo>
                  <a:lnTo>
                    <a:pt x="0" y="1233728"/>
                  </a:lnTo>
                  <a:lnTo>
                    <a:pt x="0" y="12287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233728"/>
                  </a:lnTo>
                  <a:lnTo>
                    <a:pt x="11566775" y="1275219"/>
                  </a:lnTo>
                  <a:lnTo>
                    <a:pt x="11530735" y="1301039"/>
                  </a:lnTo>
                  <a:lnTo>
                    <a:pt x="11516156" y="1304436"/>
                  </a:lnTo>
                  <a:lnTo>
                    <a:pt x="11511202" y="13049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399" y="3228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8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5324" y="3400424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04799" y="4457700"/>
            <a:ext cx="11582400" cy="1304925"/>
            <a:chOff x="304799" y="4457700"/>
            <a:chExt cx="11582400" cy="1304925"/>
          </a:xfrm>
        </p:grpSpPr>
        <p:sp>
          <p:nvSpPr>
            <p:cNvPr id="21" name="object 21"/>
            <p:cNvSpPr/>
            <p:nvPr/>
          </p:nvSpPr>
          <p:spPr>
            <a:xfrm>
              <a:off x="304799" y="4457700"/>
              <a:ext cx="11582400" cy="1304925"/>
            </a:xfrm>
            <a:custGeom>
              <a:avLst/>
              <a:gdLst/>
              <a:ahLst/>
              <a:cxnLst/>
              <a:rect l="l" t="t" r="r" b="b"/>
              <a:pathLst>
                <a:path w="11582400" h="1304925">
                  <a:moveTo>
                    <a:pt x="11511202" y="1304924"/>
                  </a:moveTo>
                  <a:lnTo>
                    <a:pt x="71196" y="1304924"/>
                  </a:lnTo>
                  <a:lnTo>
                    <a:pt x="66241" y="1304436"/>
                  </a:lnTo>
                  <a:lnTo>
                    <a:pt x="29705" y="1289302"/>
                  </a:lnTo>
                  <a:lnTo>
                    <a:pt x="3885" y="1253262"/>
                  </a:lnTo>
                  <a:lnTo>
                    <a:pt x="0" y="1233727"/>
                  </a:lnTo>
                  <a:lnTo>
                    <a:pt x="0" y="12287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4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233727"/>
                  </a:lnTo>
                  <a:lnTo>
                    <a:pt x="11566775" y="1275218"/>
                  </a:lnTo>
                  <a:lnTo>
                    <a:pt x="11530735" y="1301038"/>
                  </a:lnTo>
                  <a:lnTo>
                    <a:pt x="11516156" y="1304436"/>
                  </a:lnTo>
                  <a:lnTo>
                    <a:pt x="11511202" y="13049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399" y="4686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7"/>
                  </a:lnTo>
                  <a:lnTo>
                    <a:pt x="64862" y="467028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7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4857749"/>
              <a:ext cx="200025" cy="22860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pc="-170" dirty="0"/>
              <a:t>Sentiment</a:t>
            </a:r>
            <a:r>
              <a:rPr spc="10" dirty="0"/>
              <a:t> </a:t>
            </a:r>
            <a:r>
              <a:rPr spc="-10" dirty="0"/>
              <a:t>Analysis</a:t>
            </a:r>
          </a:p>
          <a:p>
            <a:pPr marL="12700" marR="249554">
              <a:lnSpc>
                <a:spcPct val="110600"/>
              </a:lnSpc>
              <a:spcBef>
                <a:spcPts val="675"/>
              </a:spcBef>
            </a:pP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Integrate</a:t>
            </a:r>
            <a:r>
              <a:rPr sz="1300" b="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emotion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tone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detection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identify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emotional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context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content.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This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0" dirty="0">
                <a:solidFill>
                  <a:srgbClr val="FFFFFF"/>
                </a:solidFill>
                <a:latin typeface="Montserrat"/>
                <a:cs typeface="Montserrat"/>
              </a:rPr>
              <a:t>will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provide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users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deeper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Montserrat"/>
                <a:cs typeface="Montserrat"/>
              </a:rPr>
              <a:t>insights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overall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sentiment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expressed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by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creators,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enhancing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Montserrat"/>
                <a:cs typeface="Montserrat"/>
              </a:rPr>
              <a:t>understanding.</a:t>
            </a:r>
            <a:endParaRPr sz="130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2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pc="-175" dirty="0"/>
              <a:t>GUI</a:t>
            </a:r>
            <a:r>
              <a:rPr spc="-55" dirty="0"/>
              <a:t> </a:t>
            </a:r>
            <a:r>
              <a:rPr spc="-145" dirty="0"/>
              <a:t>or</a:t>
            </a:r>
            <a:r>
              <a:rPr spc="-50" dirty="0"/>
              <a:t> </a:t>
            </a:r>
            <a:r>
              <a:rPr spc="-254" dirty="0"/>
              <a:t>Web</a:t>
            </a:r>
            <a:r>
              <a:rPr spc="-60" dirty="0"/>
              <a:t> </a:t>
            </a:r>
            <a:r>
              <a:rPr spc="-30" dirty="0"/>
              <a:t>Interface</a:t>
            </a:r>
          </a:p>
          <a:p>
            <a:pPr marL="12700" marR="423545">
              <a:lnSpc>
                <a:spcPct val="110600"/>
              </a:lnSpc>
              <a:spcBef>
                <a:spcPts val="675"/>
              </a:spcBef>
            </a:pP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Develop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graphical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user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interface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0" dirty="0">
                <a:solidFill>
                  <a:srgbClr val="FFFFFF"/>
                </a:solidFill>
                <a:latin typeface="Montserrat"/>
                <a:cs typeface="Montserrat"/>
              </a:rPr>
              <a:t>or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web-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based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platform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95" dirty="0">
                <a:solidFill>
                  <a:srgbClr val="FFFFFF"/>
                </a:solidFill>
                <a:latin typeface="Montserrat"/>
                <a:cs typeface="Montserrat"/>
              </a:rPr>
              <a:t>make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chatbot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80" dirty="0">
                <a:solidFill>
                  <a:srgbClr val="FFFFFF"/>
                </a:solidFill>
                <a:latin typeface="Montserrat"/>
                <a:cs typeface="Montserrat"/>
              </a:rPr>
              <a:t>more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accessible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non-technical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users,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20" dirty="0">
                <a:solidFill>
                  <a:srgbClr val="FFFFFF"/>
                </a:solidFill>
                <a:latin typeface="Montserrat"/>
                <a:cs typeface="Montserrat"/>
              </a:rPr>
              <a:t>expanding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reach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enhancing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user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experience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visual</a:t>
            </a:r>
            <a:r>
              <a:rPr sz="1300" b="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feedback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intuitive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Montserrat"/>
                <a:cs typeface="Montserrat"/>
              </a:rPr>
              <a:t>controls.</a:t>
            </a:r>
            <a:endParaRPr sz="130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2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1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pc="-175" dirty="0"/>
              <a:t>Caching</a:t>
            </a:r>
            <a:r>
              <a:rPr spc="-5" dirty="0"/>
              <a:t> </a:t>
            </a:r>
            <a:r>
              <a:rPr spc="-70" dirty="0"/>
              <a:t>Mechanism</a:t>
            </a:r>
          </a:p>
          <a:p>
            <a:pPr marL="12700" marR="5080">
              <a:lnSpc>
                <a:spcPct val="105800"/>
              </a:lnSpc>
              <a:spcBef>
                <a:spcPts val="750"/>
              </a:spcBef>
            </a:pP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Implement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intelligent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storage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frequently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accessed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5" dirty="0">
                <a:solidFill>
                  <a:srgbClr val="FFFFFF"/>
                </a:solidFill>
                <a:latin typeface="Montserrat"/>
                <a:cs typeface="Montserrat"/>
              </a:rPr>
              <a:t>reduce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50" dirty="0">
                <a:solidFill>
                  <a:srgbClr val="FFFFFF"/>
                </a:solidFill>
                <a:latin typeface="Montserrat"/>
                <a:cs typeface="Montserrat"/>
              </a:rPr>
              <a:t>calls,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80" dirty="0">
                <a:solidFill>
                  <a:srgbClr val="FFFFFF"/>
                </a:solidFill>
                <a:latin typeface="Montserrat"/>
                <a:cs typeface="Montserrat"/>
              </a:rPr>
              <a:t>improve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response</a:t>
            </a:r>
            <a:r>
              <a:rPr sz="1300" b="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times,</a:t>
            </a:r>
            <a:r>
              <a:rPr sz="1300" b="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optimize</a:t>
            </a:r>
            <a:r>
              <a:rPr sz="1300" b="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r>
              <a:rPr sz="1300" b="0" spc="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b="0" spc="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70" dirty="0">
                <a:solidFill>
                  <a:srgbClr val="FFFFFF"/>
                </a:solidFill>
                <a:latin typeface="Montserrat"/>
                <a:cs typeface="Montserrat"/>
              </a:rPr>
              <a:t>popular</a:t>
            </a:r>
            <a:r>
              <a:rPr sz="1300" b="0" spc="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b="0" spc="-10" dirty="0">
                <a:solidFill>
                  <a:srgbClr val="FFFFFF"/>
                </a:solidFill>
                <a:latin typeface="Montserrat"/>
                <a:cs typeface="Montserrat"/>
              </a:rPr>
              <a:t>content.</a:t>
            </a:r>
            <a:endParaRPr sz="13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20950" cy="6915150"/>
          </a:xfrm>
          <a:custGeom>
            <a:avLst/>
            <a:gdLst/>
            <a:ahLst/>
            <a:cxnLst/>
            <a:rect l="l" t="t" r="r" b="b"/>
            <a:pathLst>
              <a:path w="12192000" h="6915150">
                <a:moveTo>
                  <a:pt x="12191999" y="6915149"/>
                </a:moveTo>
                <a:lnTo>
                  <a:pt x="0" y="6915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1514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304799"/>
            <a:ext cx="11582400" cy="876300"/>
            <a:chOff x="304799" y="304799"/>
            <a:chExt cx="11582400" cy="876300"/>
          </a:xfrm>
        </p:grpSpPr>
        <p:sp>
          <p:nvSpPr>
            <p:cNvPr id="4" name="object 4"/>
            <p:cNvSpPr/>
            <p:nvPr/>
          </p:nvSpPr>
          <p:spPr>
            <a:xfrm>
              <a:off x="361949" y="304799"/>
              <a:ext cx="11525250" cy="876300"/>
            </a:xfrm>
            <a:custGeom>
              <a:avLst/>
              <a:gdLst/>
              <a:ahLst/>
              <a:cxnLst/>
              <a:rect l="l" t="t" r="r" b="b"/>
              <a:pathLst>
                <a:path w="11525250" h="876300">
                  <a:moveTo>
                    <a:pt x="0" y="876299"/>
                  </a:moveTo>
                  <a:lnTo>
                    <a:pt x="11525249" y="876299"/>
                  </a:lnTo>
                  <a:lnTo>
                    <a:pt x="11525249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9" y="304799"/>
              <a:ext cx="57150" cy="876300"/>
            </a:xfrm>
            <a:custGeom>
              <a:avLst/>
              <a:gdLst/>
              <a:ahLst/>
              <a:cxnLst/>
              <a:rect l="l" t="t" r="r" b="b"/>
              <a:pathLst>
                <a:path w="57150" h="876300">
                  <a:moveTo>
                    <a:pt x="5714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76299"/>
                  </a:lnTo>
                  <a:close/>
                </a:path>
              </a:pathLst>
            </a:custGeom>
            <a:solidFill>
              <a:srgbClr val="1D8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85" dirty="0"/>
              <a:t>Future</a:t>
            </a:r>
            <a:r>
              <a:rPr spc="-114" dirty="0"/>
              <a:t> </a:t>
            </a:r>
            <a:r>
              <a:rPr spc="-300" dirty="0"/>
              <a:t>Enhancements:</a:t>
            </a:r>
            <a:r>
              <a:rPr spc="-100" dirty="0"/>
              <a:t> </a:t>
            </a:r>
            <a:r>
              <a:rPr spc="-220" dirty="0"/>
              <a:t>Capabilities</a:t>
            </a:r>
          </a:p>
        </p:txBody>
      </p:sp>
      <p:sp>
        <p:nvSpPr>
          <p:cNvPr id="7" name="object 7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4799" y="1485899"/>
            <a:ext cx="11582400" cy="1400175"/>
            <a:chOff x="304799" y="1485899"/>
            <a:chExt cx="11582400" cy="1400175"/>
          </a:xfrm>
        </p:grpSpPr>
        <p:sp>
          <p:nvSpPr>
            <p:cNvPr id="9" name="object 9"/>
            <p:cNvSpPr/>
            <p:nvPr/>
          </p:nvSpPr>
          <p:spPr>
            <a:xfrm>
              <a:off x="304799" y="1485899"/>
              <a:ext cx="11582400" cy="1400175"/>
            </a:xfrm>
            <a:custGeom>
              <a:avLst/>
              <a:gdLst/>
              <a:ahLst/>
              <a:cxnLst/>
              <a:rect l="l" t="t" r="r" b="b"/>
              <a:pathLst>
                <a:path w="11582400" h="1400175">
                  <a:moveTo>
                    <a:pt x="11511202" y="1400174"/>
                  </a:moveTo>
                  <a:lnTo>
                    <a:pt x="71196" y="1400174"/>
                  </a:lnTo>
                  <a:lnTo>
                    <a:pt x="66241" y="1399686"/>
                  </a:lnTo>
                  <a:lnTo>
                    <a:pt x="29705" y="1384552"/>
                  </a:lnTo>
                  <a:lnTo>
                    <a:pt x="3885" y="1348512"/>
                  </a:lnTo>
                  <a:lnTo>
                    <a:pt x="0" y="1328978"/>
                  </a:lnTo>
                  <a:lnTo>
                    <a:pt x="0" y="13239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328978"/>
                  </a:lnTo>
                  <a:lnTo>
                    <a:pt x="11566775" y="1370468"/>
                  </a:lnTo>
                  <a:lnTo>
                    <a:pt x="11530735" y="1396288"/>
                  </a:lnTo>
                  <a:lnTo>
                    <a:pt x="11516156" y="1399686"/>
                  </a:lnTo>
                  <a:lnTo>
                    <a:pt x="11511202" y="14001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39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849" y="1885949"/>
              <a:ext cx="228599" cy="2285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04799" y="3267074"/>
            <a:ext cx="11582400" cy="1400175"/>
            <a:chOff x="304799" y="3267074"/>
            <a:chExt cx="11582400" cy="1400175"/>
          </a:xfrm>
        </p:grpSpPr>
        <p:sp>
          <p:nvSpPr>
            <p:cNvPr id="13" name="object 13"/>
            <p:cNvSpPr/>
            <p:nvPr/>
          </p:nvSpPr>
          <p:spPr>
            <a:xfrm>
              <a:off x="304799" y="3267074"/>
              <a:ext cx="11582400" cy="1400175"/>
            </a:xfrm>
            <a:custGeom>
              <a:avLst/>
              <a:gdLst/>
              <a:ahLst/>
              <a:cxnLst/>
              <a:rect l="l" t="t" r="r" b="b"/>
              <a:pathLst>
                <a:path w="11582400" h="1400175">
                  <a:moveTo>
                    <a:pt x="11511202" y="1400174"/>
                  </a:moveTo>
                  <a:lnTo>
                    <a:pt x="71196" y="1400174"/>
                  </a:lnTo>
                  <a:lnTo>
                    <a:pt x="66241" y="1399686"/>
                  </a:lnTo>
                  <a:lnTo>
                    <a:pt x="29705" y="1384552"/>
                  </a:lnTo>
                  <a:lnTo>
                    <a:pt x="3885" y="1348512"/>
                  </a:lnTo>
                  <a:lnTo>
                    <a:pt x="0" y="1328978"/>
                  </a:lnTo>
                  <a:lnTo>
                    <a:pt x="0" y="13239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328978"/>
                  </a:lnTo>
                  <a:lnTo>
                    <a:pt x="11566775" y="1370468"/>
                  </a:lnTo>
                  <a:lnTo>
                    <a:pt x="11530735" y="1396288"/>
                  </a:lnTo>
                  <a:lnTo>
                    <a:pt x="11516156" y="1399686"/>
                  </a:lnTo>
                  <a:lnTo>
                    <a:pt x="11511202" y="14001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399" y="34956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0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6274" y="36671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5048249"/>
            <a:ext cx="12863562" cy="3295740"/>
            <a:chOff x="0" y="5048249"/>
            <a:chExt cx="12863562" cy="3295740"/>
          </a:xfrm>
        </p:grpSpPr>
        <p:sp>
          <p:nvSpPr>
            <p:cNvPr id="17" name="object 17"/>
            <p:cNvSpPr/>
            <p:nvPr/>
          </p:nvSpPr>
          <p:spPr>
            <a:xfrm>
              <a:off x="12539712" y="6562188"/>
              <a:ext cx="323850" cy="266700"/>
            </a:xfrm>
            <a:custGeom>
              <a:avLst/>
              <a:gdLst/>
              <a:ahLst/>
              <a:cxnLst/>
              <a:rect l="l" t="t" r="r" b="b"/>
              <a:pathLst>
                <a:path w="323850" h="266700">
                  <a:moveTo>
                    <a:pt x="190499" y="266699"/>
                  </a:moveTo>
                  <a:lnTo>
                    <a:pt x="133349" y="266699"/>
                  </a:lnTo>
                  <a:lnTo>
                    <a:pt x="126797" y="266539"/>
                  </a:lnTo>
                  <a:lnTo>
                    <a:pt x="88430" y="258906"/>
                  </a:lnTo>
                  <a:lnTo>
                    <a:pt x="53904" y="240452"/>
                  </a:lnTo>
                  <a:lnTo>
                    <a:pt x="26244" y="212792"/>
                  </a:lnTo>
                  <a:lnTo>
                    <a:pt x="7789" y="178266"/>
                  </a:lnTo>
                  <a:lnTo>
                    <a:pt x="159" y="13990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89" y="88432"/>
                  </a:lnTo>
                  <a:lnTo>
                    <a:pt x="26244" y="53906"/>
                  </a:lnTo>
                  <a:lnTo>
                    <a:pt x="53904" y="26245"/>
                  </a:lnTo>
                  <a:lnTo>
                    <a:pt x="88430" y="7791"/>
                  </a:lnTo>
                  <a:lnTo>
                    <a:pt x="126797" y="160"/>
                  </a:lnTo>
                  <a:lnTo>
                    <a:pt x="133349" y="0"/>
                  </a:lnTo>
                  <a:lnTo>
                    <a:pt x="190499" y="0"/>
                  </a:lnTo>
                  <a:lnTo>
                    <a:pt x="229209" y="5740"/>
                  </a:lnTo>
                  <a:lnTo>
                    <a:pt x="264583" y="22472"/>
                  </a:lnTo>
                  <a:lnTo>
                    <a:pt x="293581" y="48752"/>
                  </a:lnTo>
                  <a:lnTo>
                    <a:pt x="313698" y="82318"/>
                  </a:lnTo>
                  <a:lnTo>
                    <a:pt x="323208" y="120279"/>
                  </a:lnTo>
                  <a:lnTo>
                    <a:pt x="323849" y="133349"/>
                  </a:lnTo>
                  <a:lnTo>
                    <a:pt x="323689" y="139900"/>
                  </a:lnTo>
                  <a:lnTo>
                    <a:pt x="316057" y="178266"/>
                  </a:lnTo>
                  <a:lnTo>
                    <a:pt x="297602" y="212792"/>
                  </a:lnTo>
                  <a:lnTo>
                    <a:pt x="269942" y="240452"/>
                  </a:lnTo>
                  <a:lnTo>
                    <a:pt x="235415" y="258906"/>
                  </a:lnTo>
                  <a:lnTo>
                    <a:pt x="197051" y="266539"/>
                  </a:lnTo>
                  <a:lnTo>
                    <a:pt x="190499" y="2666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5962739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070"/>
                  </a:moveTo>
                  <a:lnTo>
                    <a:pt x="223513" y="2381070"/>
                  </a:lnTo>
                  <a:lnTo>
                    <a:pt x="194302" y="2380352"/>
                  </a:lnTo>
                  <a:lnTo>
                    <a:pt x="135973" y="2376769"/>
                  </a:lnTo>
                  <a:lnTo>
                    <a:pt x="77890" y="2370327"/>
                  </a:lnTo>
                  <a:lnTo>
                    <a:pt x="20194" y="2361043"/>
                  </a:lnTo>
                  <a:lnTo>
                    <a:pt x="0" y="2357080"/>
                  </a:lnTo>
                  <a:lnTo>
                    <a:pt x="0" y="23987"/>
                  </a:lnTo>
                  <a:lnTo>
                    <a:pt x="48983" y="15030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30"/>
                  </a:lnTo>
                  <a:lnTo>
                    <a:pt x="484717" y="25726"/>
                  </a:lnTo>
                  <a:lnTo>
                    <a:pt x="541575" y="39228"/>
                  </a:lnTo>
                  <a:lnTo>
                    <a:pt x="597701" y="55505"/>
                  </a:lnTo>
                  <a:lnTo>
                    <a:pt x="652961" y="74515"/>
                  </a:lnTo>
                  <a:lnTo>
                    <a:pt x="707222" y="96214"/>
                  </a:lnTo>
                  <a:lnTo>
                    <a:pt x="760353" y="120550"/>
                  </a:lnTo>
                  <a:lnTo>
                    <a:pt x="812225" y="147464"/>
                  </a:lnTo>
                  <a:lnTo>
                    <a:pt x="862715" y="176890"/>
                  </a:lnTo>
                  <a:lnTo>
                    <a:pt x="911700" y="208758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8"/>
                  </a:lnTo>
                  <a:lnTo>
                    <a:pt x="1090292" y="359030"/>
                  </a:lnTo>
                  <a:lnTo>
                    <a:pt x="1130066" y="401846"/>
                  </a:lnTo>
                  <a:lnTo>
                    <a:pt x="1167690" y="446561"/>
                  </a:lnTo>
                  <a:lnTo>
                    <a:pt x="1203075" y="493069"/>
                  </a:lnTo>
                  <a:lnTo>
                    <a:pt x="1236136" y="541257"/>
                  </a:lnTo>
                  <a:lnTo>
                    <a:pt x="1266792" y="591010"/>
                  </a:lnTo>
                  <a:lnTo>
                    <a:pt x="1294971" y="642206"/>
                  </a:lnTo>
                  <a:lnTo>
                    <a:pt x="1320603" y="694723"/>
                  </a:lnTo>
                  <a:lnTo>
                    <a:pt x="1343627" y="748436"/>
                  </a:lnTo>
                  <a:lnTo>
                    <a:pt x="1363988" y="803212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299"/>
                  </a:lnTo>
                  <a:lnTo>
                    <a:pt x="1424359" y="1088382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6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1"/>
                  </a:lnTo>
                  <a:lnTo>
                    <a:pt x="1354143" y="1605371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9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2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2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7"/>
                  </a:lnTo>
                  <a:lnTo>
                    <a:pt x="569736" y="2334046"/>
                  </a:lnTo>
                  <a:lnTo>
                    <a:pt x="513227" y="2348940"/>
                  </a:lnTo>
                  <a:lnTo>
                    <a:pt x="456055" y="2361043"/>
                  </a:lnTo>
                  <a:lnTo>
                    <a:pt x="398358" y="2370327"/>
                  </a:lnTo>
                  <a:lnTo>
                    <a:pt x="340276" y="2376768"/>
                  </a:lnTo>
                  <a:lnTo>
                    <a:pt x="281947" y="2380352"/>
                  </a:lnTo>
                  <a:lnTo>
                    <a:pt x="252736" y="238107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799" y="5048249"/>
              <a:ext cx="11582400" cy="1409700"/>
            </a:xfrm>
            <a:custGeom>
              <a:avLst/>
              <a:gdLst/>
              <a:ahLst/>
              <a:cxnLst/>
              <a:rect l="l" t="t" r="r" b="b"/>
              <a:pathLst>
                <a:path w="11582400" h="1409700">
                  <a:moveTo>
                    <a:pt x="11511202" y="1409699"/>
                  </a:moveTo>
                  <a:lnTo>
                    <a:pt x="71196" y="1409699"/>
                  </a:lnTo>
                  <a:lnTo>
                    <a:pt x="66241" y="1409212"/>
                  </a:lnTo>
                  <a:lnTo>
                    <a:pt x="29705" y="1394077"/>
                  </a:lnTo>
                  <a:lnTo>
                    <a:pt x="3885" y="1358037"/>
                  </a:lnTo>
                  <a:lnTo>
                    <a:pt x="0" y="1338502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1338502"/>
                  </a:lnTo>
                  <a:lnTo>
                    <a:pt x="11566775" y="1379994"/>
                  </a:lnTo>
                  <a:lnTo>
                    <a:pt x="11530735" y="1405813"/>
                  </a:lnTo>
                  <a:lnTo>
                    <a:pt x="11516156" y="1409212"/>
                  </a:lnTo>
                  <a:lnTo>
                    <a:pt x="11511202" y="14096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3399" y="52768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49" y="5448299"/>
              <a:ext cx="228600" cy="22855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320799" y="1523014"/>
            <a:ext cx="10217150" cy="111760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150" b="1" spc="-130" dirty="0">
                <a:solidFill>
                  <a:srgbClr val="8FCAF9"/>
                </a:solidFill>
                <a:latin typeface="Montserrat SemiBold"/>
                <a:cs typeface="Montserrat SemiBold"/>
              </a:rPr>
              <a:t>Multilingual</a:t>
            </a:r>
            <a:r>
              <a:rPr sz="2150" b="1" spc="-4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150" b="1" spc="-75" dirty="0">
                <a:solidFill>
                  <a:srgbClr val="8FCAF9"/>
                </a:solidFill>
                <a:latin typeface="Montserrat SemiBold"/>
                <a:cs typeface="Montserrat SemiBold"/>
              </a:rPr>
              <a:t>Summarization</a:t>
            </a:r>
            <a:endParaRPr sz="2150">
              <a:latin typeface="Montserrat SemiBold"/>
              <a:cs typeface="Montserrat SemiBold"/>
            </a:endParaRPr>
          </a:p>
          <a:p>
            <a:pPr marL="12700" marR="5080">
              <a:lnSpc>
                <a:spcPct val="116399"/>
              </a:lnSpc>
              <a:spcBef>
                <a:spcPts val="610"/>
              </a:spcBef>
            </a:pPr>
            <a:r>
              <a:rPr sz="1450" spc="-95" dirty="0">
                <a:solidFill>
                  <a:srgbClr val="FFFFFF"/>
                </a:solidFill>
                <a:latin typeface="Montserrat"/>
                <a:cs typeface="Montserrat"/>
              </a:rPr>
              <a:t>Enable</a:t>
            </a:r>
            <a:r>
              <a:rPr sz="145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direct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videos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in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multiple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input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languages,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FFFFFF"/>
                </a:solidFill>
                <a:latin typeface="Montserrat"/>
                <a:cs typeface="Montserrat"/>
              </a:rPr>
              <a:t>beyond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just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English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Montserrat"/>
                <a:cs typeface="Montserrat"/>
              </a:rPr>
              <a:t>summaries.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Process </a:t>
            </a:r>
            <a:r>
              <a:rPr sz="1450" spc="-9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in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its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original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language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Montserrat"/>
                <a:cs typeface="Montserrat"/>
              </a:rPr>
              <a:t>better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contextual</a:t>
            </a:r>
            <a:r>
              <a:rPr sz="14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understanding.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799" y="3289898"/>
            <a:ext cx="10175240" cy="113220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150" b="1" spc="-170" dirty="0">
                <a:solidFill>
                  <a:srgbClr val="8FCAF9"/>
                </a:solidFill>
                <a:latin typeface="Montserrat SemiBold"/>
                <a:cs typeface="Montserrat SemiBold"/>
              </a:rPr>
              <a:t>Speaker</a:t>
            </a:r>
            <a:r>
              <a:rPr sz="2150" b="1" spc="-3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150" b="1" spc="-40" dirty="0">
                <a:solidFill>
                  <a:srgbClr val="8FCAF9"/>
                </a:solidFill>
                <a:latin typeface="Montserrat SemiBold"/>
                <a:cs typeface="Montserrat SemiBold"/>
              </a:rPr>
              <a:t>Diarization</a:t>
            </a:r>
            <a:endParaRPr sz="2150">
              <a:latin typeface="Montserrat SemiBold"/>
              <a:cs typeface="Montserrat SemiBold"/>
            </a:endParaRPr>
          </a:p>
          <a:p>
            <a:pPr marL="12700" marR="5080">
              <a:lnSpc>
                <a:spcPct val="112100"/>
              </a:lnSpc>
              <a:spcBef>
                <a:spcPts val="760"/>
              </a:spcBef>
            </a:pP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Identify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label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different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FFFFFF"/>
                </a:solidFill>
                <a:latin typeface="Montserrat"/>
                <a:cs typeface="Montserrat"/>
              </a:rPr>
              <a:t>speakers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in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transcripts,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providing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FFFFFF"/>
                </a:solidFill>
                <a:latin typeface="Montserrat"/>
                <a:cs typeface="Montserrat"/>
              </a:rPr>
              <a:t>more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Montserrat"/>
                <a:cs typeface="Montserrat"/>
              </a:rPr>
              <a:t>structured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FFFFFF"/>
                </a:solidFill>
                <a:latin typeface="Montserrat"/>
                <a:cs typeface="Montserrat"/>
              </a:rPr>
              <a:t>summary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interviews,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panels,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multi-</a:t>
            </a:r>
            <a:r>
              <a:rPr sz="1450" spc="-95" dirty="0">
                <a:solidFill>
                  <a:srgbClr val="FFFFFF"/>
                </a:solidFill>
                <a:latin typeface="Montserrat"/>
                <a:cs typeface="Montserrat"/>
              </a:rPr>
              <a:t>person</a:t>
            </a:r>
            <a:r>
              <a:rPr sz="1450" spc="7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discussions.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0799" y="5071075"/>
            <a:ext cx="10566400" cy="1619418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150" b="1" spc="-150" dirty="0">
                <a:solidFill>
                  <a:srgbClr val="8FCAF9"/>
                </a:solidFill>
                <a:latin typeface="Montserrat SemiBold"/>
                <a:cs typeface="Montserrat SemiBold"/>
              </a:rPr>
              <a:t>Platform</a:t>
            </a:r>
            <a:r>
              <a:rPr sz="2150" b="1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150" b="1" spc="-40" dirty="0">
                <a:solidFill>
                  <a:srgbClr val="8FCAF9"/>
                </a:solidFill>
                <a:latin typeface="Montserrat SemiBold"/>
                <a:cs typeface="Montserrat SemiBold"/>
              </a:rPr>
              <a:t>Expansion</a:t>
            </a:r>
            <a:endParaRPr sz="2150" dirty="0">
              <a:latin typeface="Montserrat SemiBold"/>
              <a:cs typeface="Montserrat SemiBold"/>
            </a:endParaRPr>
          </a:p>
          <a:p>
            <a:pPr marL="12700" marR="594995">
              <a:lnSpc>
                <a:spcPct val="112100"/>
              </a:lnSpc>
              <a:spcBef>
                <a:spcPts val="760"/>
              </a:spcBef>
            </a:pPr>
            <a:r>
              <a:rPr sz="1450" spc="-100" dirty="0">
                <a:solidFill>
                  <a:srgbClr val="FFFFFF"/>
                </a:solidFill>
                <a:latin typeface="Montserrat"/>
                <a:cs typeface="Montserrat"/>
              </a:rPr>
              <a:t>Extend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Montserrat"/>
                <a:cs typeface="Montserrat"/>
              </a:rPr>
              <a:t>support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additional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FFFFFF"/>
                </a:solidFill>
                <a:latin typeface="Montserrat"/>
                <a:cs typeface="Montserrat"/>
              </a:rPr>
              <a:t>platforms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FFFFFF"/>
                </a:solidFill>
                <a:latin typeface="Montserrat"/>
                <a:cs typeface="Montserrat"/>
              </a:rPr>
              <a:t>beyond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5" dirty="0">
                <a:solidFill>
                  <a:srgbClr val="FFFFFF"/>
                </a:solidFill>
                <a:latin typeface="Montserrat"/>
                <a:cs typeface="Montserrat"/>
              </a:rPr>
              <a:t>YouTube,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FFFFFF"/>
                </a:solidFill>
                <a:latin typeface="Montserrat"/>
                <a:cs typeface="Montserrat"/>
              </a:rPr>
              <a:t>such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as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95" dirty="0">
                <a:solidFill>
                  <a:srgbClr val="FFFFFF"/>
                </a:solidFill>
                <a:latin typeface="Montserrat"/>
                <a:cs typeface="Montserrat"/>
              </a:rPr>
              <a:t>Vimeo,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Montserrat"/>
                <a:cs typeface="Montserrat"/>
              </a:rPr>
              <a:t>educational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FFFFFF"/>
                </a:solidFill>
                <a:latin typeface="Montserrat"/>
                <a:cs typeface="Montserrat"/>
              </a:rPr>
              <a:t>portals,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enterprise</a:t>
            </a:r>
            <a:r>
              <a:rPr sz="14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video </a:t>
            </a:r>
            <a:r>
              <a:rPr sz="1450" spc="-75" dirty="0">
                <a:solidFill>
                  <a:srgbClr val="FFFFFF"/>
                </a:solidFill>
                <a:latin typeface="Montserrat"/>
                <a:cs typeface="Montserrat"/>
              </a:rPr>
              <a:t>services</a:t>
            </a:r>
            <a:r>
              <a:rPr sz="145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45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FFFFFF"/>
                </a:solidFill>
                <a:latin typeface="Montserrat"/>
                <a:cs typeface="Montserrat"/>
              </a:rPr>
              <a:t>increase</a:t>
            </a:r>
            <a:r>
              <a:rPr sz="145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Montserrat"/>
                <a:cs typeface="Montserrat"/>
              </a:rPr>
              <a:t>versatility.</a:t>
            </a:r>
            <a:endParaRPr sz="1450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300" dirty="0">
              <a:latin typeface="Montserrat"/>
              <a:cs typeface="Montserrat"/>
            </a:endParaRPr>
          </a:p>
          <a:p>
            <a:pPr marR="5080" algn="r">
              <a:lnSpc>
                <a:spcPct val="100000"/>
              </a:lnSpc>
            </a:pPr>
            <a:r>
              <a:rPr sz="1100" spc="-25" dirty="0">
                <a:solidFill>
                  <a:srgbClr val="BEDAFE"/>
                </a:solidFill>
                <a:latin typeface="Candara Light"/>
                <a:cs typeface="Candara Light"/>
              </a:rPr>
              <a:t>11</a:t>
            </a:r>
            <a:endParaRPr sz="1100" dirty="0">
              <a:latin typeface="Candara Light"/>
              <a:cs typeface="Candara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353799" y="7839075"/>
            <a:ext cx="1600200" cy="323850"/>
            <a:chOff x="11353799" y="7839075"/>
            <a:chExt cx="1600200" cy="323850"/>
          </a:xfrm>
        </p:grpSpPr>
        <p:sp>
          <p:nvSpPr>
            <p:cNvPr id="26" name="object 26"/>
            <p:cNvSpPr/>
            <p:nvPr/>
          </p:nvSpPr>
          <p:spPr>
            <a:xfrm>
              <a:off x="11353799" y="7839075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8099" y="7934324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641732" y="7941474"/>
            <a:ext cx="121094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95" dirty="0"/>
              <a:t>Assumptions</a:t>
            </a:r>
            <a:r>
              <a:rPr spc="-120" dirty="0"/>
              <a:t> </a:t>
            </a:r>
            <a:r>
              <a:rPr spc="-355" dirty="0"/>
              <a:t>&amp;</a:t>
            </a:r>
            <a:r>
              <a:rPr spc="-125" dirty="0"/>
              <a:t> </a:t>
            </a:r>
            <a:r>
              <a:rPr spc="-285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1798" y="6345744"/>
            <a:ext cx="690880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Understanding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these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constraints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DAE9FE"/>
                </a:solidFill>
                <a:latin typeface="Montserrat"/>
                <a:cs typeface="Montserrat"/>
              </a:rPr>
              <a:t>is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essential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for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effective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deployment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setting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realistic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expectations.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2050" y="6527738"/>
            <a:ext cx="352425" cy="266700"/>
          </a:xfrm>
          <a:custGeom>
            <a:avLst/>
            <a:gdLst/>
            <a:ahLst/>
            <a:cxnLst/>
            <a:rect l="l" t="t" r="r" b="b"/>
            <a:pathLst>
              <a:path w="352425" h="266700">
                <a:moveTo>
                  <a:pt x="2190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4" y="212792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219074" y="0"/>
                </a:lnTo>
                <a:lnTo>
                  <a:pt x="257784" y="5740"/>
                </a:lnTo>
                <a:lnTo>
                  <a:pt x="293158" y="22473"/>
                </a:lnTo>
                <a:lnTo>
                  <a:pt x="322156" y="48751"/>
                </a:lnTo>
                <a:lnTo>
                  <a:pt x="342273" y="82318"/>
                </a:lnTo>
                <a:lnTo>
                  <a:pt x="351783" y="120279"/>
                </a:lnTo>
                <a:lnTo>
                  <a:pt x="352424" y="133349"/>
                </a:lnTo>
                <a:lnTo>
                  <a:pt x="352264" y="139901"/>
                </a:lnTo>
                <a:lnTo>
                  <a:pt x="344632" y="178266"/>
                </a:lnTo>
                <a:lnTo>
                  <a:pt x="326177" y="212792"/>
                </a:lnTo>
                <a:lnTo>
                  <a:pt x="298517" y="240452"/>
                </a:lnTo>
                <a:lnTo>
                  <a:pt x="263990" y="258907"/>
                </a:lnTo>
                <a:lnTo>
                  <a:pt x="225626" y="266539"/>
                </a:lnTo>
                <a:lnTo>
                  <a:pt x="2190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652261" y="6538688"/>
            <a:ext cx="4986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0" spc="-25" dirty="0">
                <a:solidFill>
                  <a:srgbClr val="BEDAFE"/>
                </a:solidFill>
                <a:latin typeface="Suisse Int'l Medium"/>
                <a:cs typeface="Suisse Int'l Medium"/>
              </a:rPr>
              <a:t>12</a:t>
            </a:r>
            <a:endParaRPr sz="1100" dirty="0">
              <a:latin typeface="Suisse Int'l Medium"/>
              <a:cs typeface="Suisse Int'l Medi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4799" y="1562099"/>
            <a:ext cx="5676900" cy="2171700"/>
            <a:chOff x="304799" y="1562099"/>
            <a:chExt cx="5676900" cy="2171700"/>
          </a:xfrm>
        </p:grpSpPr>
        <p:sp>
          <p:nvSpPr>
            <p:cNvPr id="8" name="object 8"/>
            <p:cNvSpPr/>
            <p:nvPr/>
          </p:nvSpPr>
          <p:spPr>
            <a:xfrm>
              <a:off x="304799" y="1562099"/>
              <a:ext cx="5676900" cy="2171700"/>
            </a:xfrm>
            <a:custGeom>
              <a:avLst/>
              <a:gdLst/>
              <a:ahLst/>
              <a:cxnLst/>
              <a:rect l="l" t="t" r="r" b="b"/>
              <a:pathLst>
                <a:path w="5676900" h="2171700">
                  <a:moveTo>
                    <a:pt x="5605702" y="2171699"/>
                  </a:moveTo>
                  <a:lnTo>
                    <a:pt x="71196" y="2171699"/>
                  </a:lnTo>
                  <a:lnTo>
                    <a:pt x="66241" y="2171211"/>
                  </a:lnTo>
                  <a:lnTo>
                    <a:pt x="29705" y="2156077"/>
                  </a:lnTo>
                  <a:lnTo>
                    <a:pt x="3885" y="2120037"/>
                  </a:lnTo>
                  <a:lnTo>
                    <a:pt x="0" y="2100503"/>
                  </a:lnTo>
                  <a:lnTo>
                    <a:pt x="0" y="2095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2100503"/>
                  </a:lnTo>
                  <a:lnTo>
                    <a:pt x="5661276" y="2141994"/>
                  </a:lnTo>
                  <a:lnTo>
                    <a:pt x="5625237" y="2167813"/>
                  </a:lnTo>
                  <a:lnTo>
                    <a:pt x="5610657" y="2171211"/>
                  </a:lnTo>
                  <a:lnTo>
                    <a:pt x="5605702" y="21716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299" y="1752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24" y="1897856"/>
              <a:ext cx="214312" cy="16668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3962399"/>
            <a:ext cx="5981700" cy="4324350"/>
            <a:chOff x="0" y="3962399"/>
            <a:chExt cx="5981700" cy="4324350"/>
          </a:xfrm>
        </p:grpSpPr>
        <p:sp>
          <p:nvSpPr>
            <p:cNvPr id="12" name="object 12"/>
            <p:cNvSpPr/>
            <p:nvPr/>
          </p:nvSpPr>
          <p:spPr>
            <a:xfrm>
              <a:off x="0" y="5905588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160"/>
                  </a:moveTo>
                  <a:lnTo>
                    <a:pt x="223513" y="2381160"/>
                  </a:lnTo>
                  <a:lnTo>
                    <a:pt x="194302" y="2380353"/>
                  </a:lnTo>
                  <a:lnTo>
                    <a:pt x="135973" y="2376769"/>
                  </a:lnTo>
                  <a:lnTo>
                    <a:pt x="77890" y="2370328"/>
                  </a:lnTo>
                  <a:lnTo>
                    <a:pt x="20194" y="2361044"/>
                  </a:lnTo>
                  <a:lnTo>
                    <a:pt x="0" y="2357081"/>
                  </a:lnTo>
                  <a:lnTo>
                    <a:pt x="0" y="23988"/>
                  </a:lnTo>
                  <a:lnTo>
                    <a:pt x="48983" y="15029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29"/>
                  </a:lnTo>
                  <a:lnTo>
                    <a:pt x="484717" y="25726"/>
                  </a:lnTo>
                  <a:lnTo>
                    <a:pt x="541575" y="39229"/>
                  </a:lnTo>
                  <a:lnTo>
                    <a:pt x="597701" y="55505"/>
                  </a:lnTo>
                  <a:lnTo>
                    <a:pt x="652961" y="74516"/>
                  </a:lnTo>
                  <a:lnTo>
                    <a:pt x="707222" y="96215"/>
                  </a:lnTo>
                  <a:lnTo>
                    <a:pt x="760353" y="120551"/>
                  </a:lnTo>
                  <a:lnTo>
                    <a:pt x="812225" y="147465"/>
                  </a:lnTo>
                  <a:lnTo>
                    <a:pt x="862715" y="176891"/>
                  </a:lnTo>
                  <a:lnTo>
                    <a:pt x="911700" y="208759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9"/>
                  </a:lnTo>
                  <a:lnTo>
                    <a:pt x="1090292" y="359031"/>
                  </a:lnTo>
                  <a:lnTo>
                    <a:pt x="1130066" y="401847"/>
                  </a:lnTo>
                  <a:lnTo>
                    <a:pt x="1167690" y="446562"/>
                  </a:lnTo>
                  <a:lnTo>
                    <a:pt x="1203075" y="493070"/>
                  </a:lnTo>
                  <a:lnTo>
                    <a:pt x="1236136" y="541258"/>
                  </a:lnTo>
                  <a:lnTo>
                    <a:pt x="1266792" y="591011"/>
                  </a:lnTo>
                  <a:lnTo>
                    <a:pt x="1294971" y="642207"/>
                  </a:lnTo>
                  <a:lnTo>
                    <a:pt x="1320603" y="694724"/>
                  </a:lnTo>
                  <a:lnTo>
                    <a:pt x="1343627" y="748435"/>
                  </a:lnTo>
                  <a:lnTo>
                    <a:pt x="1363988" y="803213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300"/>
                  </a:lnTo>
                  <a:lnTo>
                    <a:pt x="1424359" y="1088383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7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0"/>
                  </a:lnTo>
                  <a:lnTo>
                    <a:pt x="1354143" y="1605370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8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1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1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8"/>
                  </a:lnTo>
                  <a:lnTo>
                    <a:pt x="569736" y="2334047"/>
                  </a:lnTo>
                  <a:lnTo>
                    <a:pt x="513227" y="2348941"/>
                  </a:lnTo>
                  <a:lnTo>
                    <a:pt x="456055" y="2361044"/>
                  </a:lnTo>
                  <a:lnTo>
                    <a:pt x="398358" y="2370328"/>
                  </a:lnTo>
                  <a:lnTo>
                    <a:pt x="340276" y="2376769"/>
                  </a:lnTo>
                  <a:lnTo>
                    <a:pt x="281947" y="2380353"/>
                  </a:lnTo>
                  <a:lnTo>
                    <a:pt x="252736" y="23811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799" y="3962399"/>
              <a:ext cx="5676900" cy="2171700"/>
            </a:xfrm>
            <a:custGeom>
              <a:avLst/>
              <a:gdLst/>
              <a:ahLst/>
              <a:cxnLst/>
              <a:rect l="l" t="t" r="r" b="b"/>
              <a:pathLst>
                <a:path w="5676900" h="2171700">
                  <a:moveTo>
                    <a:pt x="5605702" y="2171699"/>
                  </a:moveTo>
                  <a:lnTo>
                    <a:pt x="71196" y="2171699"/>
                  </a:lnTo>
                  <a:lnTo>
                    <a:pt x="66241" y="2171211"/>
                  </a:lnTo>
                  <a:lnTo>
                    <a:pt x="29705" y="2156077"/>
                  </a:lnTo>
                  <a:lnTo>
                    <a:pt x="3885" y="2120036"/>
                  </a:lnTo>
                  <a:lnTo>
                    <a:pt x="0" y="2100503"/>
                  </a:lnTo>
                  <a:lnTo>
                    <a:pt x="0" y="2095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2100503"/>
                  </a:lnTo>
                  <a:lnTo>
                    <a:pt x="5661276" y="2141993"/>
                  </a:lnTo>
                  <a:lnTo>
                    <a:pt x="5625237" y="2167812"/>
                  </a:lnTo>
                  <a:lnTo>
                    <a:pt x="5610657" y="2171211"/>
                  </a:lnTo>
                  <a:lnTo>
                    <a:pt x="5605702" y="21716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300" y="41528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72" y="4298156"/>
              <a:ext cx="240542" cy="16668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82600" y="2341394"/>
            <a:ext cx="204216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05" dirty="0">
                <a:solidFill>
                  <a:srgbClr val="8FCAF9"/>
                </a:solidFill>
                <a:latin typeface="Montserrat SemiBold"/>
                <a:cs typeface="Montserrat SemiBold"/>
              </a:rPr>
              <a:t>Transcript</a:t>
            </a:r>
            <a:r>
              <a:rPr sz="16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Availability</a:t>
            </a:r>
            <a:endParaRPr sz="1600">
              <a:latin typeface="Montserrat SemiBold"/>
              <a:cs typeface="Montserrat SemiBol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562099"/>
            <a:ext cx="5676900" cy="2171700"/>
            <a:chOff x="6210298" y="1562099"/>
            <a:chExt cx="5676900" cy="2171700"/>
          </a:xfrm>
        </p:grpSpPr>
        <p:sp>
          <p:nvSpPr>
            <p:cNvPr id="18" name="object 18"/>
            <p:cNvSpPr/>
            <p:nvPr/>
          </p:nvSpPr>
          <p:spPr>
            <a:xfrm>
              <a:off x="6210298" y="1562099"/>
              <a:ext cx="5676900" cy="2171700"/>
            </a:xfrm>
            <a:custGeom>
              <a:avLst/>
              <a:gdLst/>
              <a:ahLst/>
              <a:cxnLst/>
              <a:rect l="l" t="t" r="r" b="b"/>
              <a:pathLst>
                <a:path w="5676900" h="2171700">
                  <a:moveTo>
                    <a:pt x="5605703" y="2171699"/>
                  </a:moveTo>
                  <a:lnTo>
                    <a:pt x="71196" y="2171699"/>
                  </a:lnTo>
                  <a:lnTo>
                    <a:pt x="66241" y="2171211"/>
                  </a:lnTo>
                  <a:lnTo>
                    <a:pt x="29705" y="2156077"/>
                  </a:lnTo>
                  <a:lnTo>
                    <a:pt x="3885" y="2120037"/>
                  </a:lnTo>
                  <a:lnTo>
                    <a:pt x="0" y="2100503"/>
                  </a:lnTo>
                  <a:lnTo>
                    <a:pt x="0" y="2095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2100503"/>
                  </a:lnTo>
                  <a:lnTo>
                    <a:pt x="5661276" y="2141994"/>
                  </a:lnTo>
                  <a:lnTo>
                    <a:pt x="5625237" y="2167813"/>
                  </a:lnTo>
                  <a:lnTo>
                    <a:pt x="5610657" y="2171211"/>
                  </a:lnTo>
                  <a:lnTo>
                    <a:pt x="5605703" y="21716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0799" y="1752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1909762"/>
              <a:ext cx="238124" cy="14287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388099" y="2341394"/>
            <a:ext cx="269875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10" dirty="0">
                <a:solidFill>
                  <a:srgbClr val="8FCAF9"/>
                </a:solidFill>
                <a:latin typeface="Montserrat SemiBold"/>
                <a:cs typeface="Montserrat SemiBold"/>
              </a:rPr>
              <a:t>Translation</a:t>
            </a:r>
            <a:r>
              <a:rPr sz="1600" b="1" spc="3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120" dirty="0">
                <a:solidFill>
                  <a:srgbClr val="8FCAF9"/>
                </a:solidFill>
                <a:latin typeface="Montserrat SemiBold"/>
                <a:cs typeface="Montserrat SemiBold"/>
              </a:rPr>
              <a:t>Language</a:t>
            </a:r>
            <a:r>
              <a:rPr sz="1600" b="1" spc="5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65" dirty="0">
                <a:solidFill>
                  <a:srgbClr val="8FCAF9"/>
                </a:solidFill>
                <a:latin typeface="Montserrat SemiBold"/>
                <a:cs typeface="Montserrat SemiBold"/>
              </a:rPr>
              <a:t>Limits</a:t>
            </a:r>
            <a:endParaRPr sz="1600">
              <a:latin typeface="Montserrat SemiBold"/>
              <a:cs typeface="Montserrat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600" y="4741694"/>
            <a:ext cx="254000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05" dirty="0">
                <a:solidFill>
                  <a:srgbClr val="8FCAF9"/>
                </a:solidFill>
                <a:latin typeface="Montserrat SemiBold"/>
                <a:cs typeface="Montserrat SemiBold"/>
              </a:rPr>
              <a:t>Consistent</a:t>
            </a:r>
            <a:r>
              <a:rPr sz="1600" b="1" spc="-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100" dirty="0">
                <a:solidFill>
                  <a:srgbClr val="8FCAF9"/>
                </a:solidFill>
                <a:latin typeface="Montserrat SemiBold"/>
                <a:cs typeface="Montserrat SemiBold"/>
              </a:rPr>
              <a:t>Internet</a:t>
            </a:r>
            <a:r>
              <a:rPr sz="1600" b="1" spc="-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Access</a:t>
            </a:r>
            <a:endParaRPr sz="1600">
              <a:latin typeface="Montserrat SemiBold"/>
              <a:cs typeface="Montserrat Semi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0298" y="3962399"/>
            <a:ext cx="5676900" cy="2171700"/>
            <a:chOff x="6210298" y="3962399"/>
            <a:chExt cx="5676900" cy="2171700"/>
          </a:xfrm>
        </p:grpSpPr>
        <p:sp>
          <p:nvSpPr>
            <p:cNvPr id="24" name="object 24"/>
            <p:cNvSpPr/>
            <p:nvPr/>
          </p:nvSpPr>
          <p:spPr>
            <a:xfrm>
              <a:off x="6210298" y="3962399"/>
              <a:ext cx="5676900" cy="2171700"/>
            </a:xfrm>
            <a:custGeom>
              <a:avLst/>
              <a:gdLst/>
              <a:ahLst/>
              <a:cxnLst/>
              <a:rect l="l" t="t" r="r" b="b"/>
              <a:pathLst>
                <a:path w="5676900" h="2171700">
                  <a:moveTo>
                    <a:pt x="5605703" y="2171699"/>
                  </a:moveTo>
                  <a:lnTo>
                    <a:pt x="71196" y="2171699"/>
                  </a:lnTo>
                  <a:lnTo>
                    <a:pt x="66241" y="2171211"/>
                  </a:lnTo>
                  <a:lnTo>
                    <a:pt x="29705" y="2156077"/>
                  </a:lnTo>
                  <a:lnTo>
                    <a:pt x="3885" y="2120036"/>
                  </a:lnTo>
                  <a:lnTo>
                    <a:pt x="0" y="2100503"/>
                  </a:lnTo>
                  <a:lnTo>
                    <a:pt x="0" y="2095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2100503"/>
                  </a:lnTo>
                  <a:lnTo>
                    <a:pt x="5661276" y="2141993"/>
                  </a:lnTo>
                  <a:lnTo>
                    <a:pt x="5625237" y="2167812"/>
                  </a:lnTo>
                  <a:lnTo>
                    <a:pt x="5610657" y="2171211"/>
                  </a:lnTo>
                  <a:lnTo>
                    <a:pt x="5605703" y="21716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0799" y="41528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9" y="61660"/>
                  </a:lnTo>
                  <a:lnTo>
                    <a:pt x="107820" y="34365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9"/>
                  </a:lnTo>
                  <a:lnTo>
                    <a:pt x="422832" y="107820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4149" y="4286249"/>
              <a:ext cx="190499" cy="1904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388099" y="4741694"/>
            <a:ext cx="1463675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API</a:t>
            </a:r>
            <a:r>
              <a:rPr sz="1600" b="1" spc="-2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Rate</a:t>
            </a:r>
            <a:r>
              <a:rPr sz="1600" b="1" spc="-2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600" b="1" spc="-80" dirty="0">
                <a:solidFill>
                  <a:srgbClr val="8FCAF9"/>
                </a:solidFill>
                <a:latin typeface="Montserrat SemiBold"/>
                <a:cs typeface="Montserrat SemiBold"/>
              </a:rPr>
              <a:t>Limits</a:t>
            </a:r>
            <a:endParaRPr sz="1600">
              <a:latin typeface="Montserrat SemiBold"/>
              <a:cs typeface="Montserrat Semi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2600" y="2694583"/>
            <a:ext cx="5195570" cy="6172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system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requires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that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target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videos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have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available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or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closed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captions.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0" dirty="0">
                <a:solidFill>
                  <a:srgbClr val="FFFFFF"/>
                </a:solidFill>
                <a:latin typeface="Montserrat"/>
                <a:cs typeface="Montserrat"/>
              </a:rPr>
              <a:t>Without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these,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cannot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Montserrat"/>
                <a:cs typeface="Montserrat"/>
              </a:rPr>
              <a:t>be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performed.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88099" y="2694583"/>
            <a:ext cx="4948555" cy="4171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capabilities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are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restricted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languages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supported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FFFFFF"/>
                </a:solidFill>
                <a:latin typeface="Montserrat"/>
                <a:cs typeface="Montserrat"/>
              </a:rPr>
              <a:t>by</a:t>
            </a:r>
            <a:r>
              <a:rPr sz="12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Montserrat"/>
                <a:cs typeface="Montserrat"/>
              </a:rPr>
              <a:t>the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deep-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translator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library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underlying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Google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Translate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Montserrat"/>
                <a:cs typeface="Montserrat"/>
              </a:rPr>
              <a:t>API.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2600" y="5094883"/>
            <a:ext cx="5039995" cy="4171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Continuous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internet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connectivity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Montserrat"/>
                <a:cs typeface="Montserrat"/>
              </a:rPr>
              <a:t>is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required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Montserrat"/>
                <a:cs typeface="Montserrat"/>
              </a:rPr>
              <a:t>all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FFFFFF"/>
                </a:solidFill>
                <a:latin typeface="Montserrat"/>
                <a:cs typeface="Montserrat"/>
              </a:rPr>
              <a:t>calls,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30" dirty="0">
                <a:solidFill>
                  <a:srgbClr val="FFFFFF"/>
                </a:solidFill>
                <a:latin typeface="Montserrat"/>
                <a:cs typeface="Montserrat"/>
              </a:rPr>
              <a:t>including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fetching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FFFFFF"/>
                </a:solidFill>
                <a:latin typeface="Montserrat"/>
                <a:cs typeface="Montserrat"/>
              </a:rPr>
              <a:t>utilizing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cloud-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based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models.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88099" y="5094883"/>
            <a:ext cx="5116830" cy="6172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Frequent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or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high-volume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usage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0" dirty="0">
                <a:solidFill>
                  <a:srgbClr val="FFFFFF"/>
                </a:solidFill>
                <a:latin typeface="Montserrat"/>
                <a:cs typeface="Montserrat"/>
              </a:rPr>
              <a:t>may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encounter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rate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limits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imposed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Montserrat"/>
                <a:cs typeface="Montserrat"/>
              </a:rPr>
              <a:t>by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external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APIs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FFFFFF"/>
                </a:solidFill>
                <a:latin typeface="Montserrat"/>
                <a:cs typeface="Montserrat"/>
              </a:rPr>
              <a:t>(e.g.,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Google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Translate,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Hugging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Face),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potentially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impacting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performance.</a:t>
            </a:r>
            <a:endParaRPr sz="12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49" y="443242"/>
            <a:ext cx="56934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240" dirty="0"/>
              <a:t>Key</a:t>
            </a:r>
            <a:r>
              <a:rPr sz="3300" spc="-55" dirty="0"/>
              <a:t> </a:t>
            </a:r>
            <a:r>
              <a:rPr sz="3300" spc="-254" dirty="0"/>
              <a:t>Takeaways</a:t>
            </a:r>
            <a:r>
              <a:rPr sz="3300" spc="-50" dirty="0"/>
              <a:t> </a:t>
            </a:r>
            <a:r>
              <a:rPr sz="3300" spc="-240" dirty="0"/>
              <a:t>&amp;</a:t>
            </a:r>
            <a:r>
              <a:rPr sz="3300" spc="-55" dirty="0"/>
              <a:t> </a:t>
            </a:r>
            <a:r>
              <a:rPr sz="3300" spc="-215" dirty="0"/>
              <a:t>Next</a:t>
            </a:r>
            <a:r>
              <a:rPr sz="3300" spc="-50" dirty="0"/>
              <a:t> </a:t>
            </a:r>
            <a:r>
              <a:rPr sz="3300" spc="-140" dirty="0"/>
              <a:t>Steps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304799" y="6238874"/>
            <a:ext cx="11582400" cy="9525"/>
          </a:xfrm>
          <a:custGeom>
            <a:avLst/>
            <a:gdLst/>
            <a:ahLst/>
            <a:cxnLst/>
            <a:rect l="l" t="t" r="r" b="b"/>
            <a:pathLst>
              <a:path w="11582400" h="9525">
                <a:moveTo>
                  <a:pt x="11582399" y="9524"/>
                </a:moveTo>
                <a:lnTo>
                  <a:pt x="0" y="9524"/>
                </a:lnTo>
                <a:lnTo>
                  <a:pt x="0" y="0"/>
                </a:lnTo>
                <a:lnTo>
                  <a:pt x="11582399" y="0"/>
                </a:lnTo>
                <a:lnTo>
                  <a:pt x="11582399" y="9524"/>
                </a:lnTo>
                <a:close/>
              </a:path>
            </a:pathLst>
          </a:custGeom>
          <a:solidFill>
            <a:srgbClr val="93C4FD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7174" y="6438899"/>
            <a:ext cx="352425" cy="266700"/>
          </a:xfrm>
          <a:custGeom>
            <a:avLst/>
            <a:gdLst/>
            <a:ahLst/>
            <a:cxnLst/>
            <a:rect l="l" t="t" r="r" b="b"/>
            <a:pathLst>
              <a:path w="352425" h="266700">
                <a:moveTo>
                  <a:pt x="2190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4" y="212792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219074" y="0"/>
                </a:lnTo>
                <a:lnTo>
                  <a:pt x="257784" y="5740"/>
                </a:lnTo>
                <a:lnTo>
                  <a:pt x="293158" y="22473"/>
                </a:lnTo>
                <a:lnTo>
                  <a:pt x="322156" y="48751"/>
                </a:lnTo>
                <a:lnTo>
                  <a:pt x="342273" y="82318"/>
                </a:lnTo>
                <a:lnTo>
                  <a:pt x="351783" y="120279"/>
                </a:lnTo>
                <a:lnTo>
                  <a:pt x="352424" y="133349"/>
                </a:lnTo>
                <a:lnTo>
                  <a:pt x="352264" y="139901"/>
                </a:lnTo>
                <a:lnTo>
                  <a:pt x="344632" y="178266"/>
                </a:lnTo>
                <a:lnTo>
                  <a:pt x="326177" y="212792"/>
                </a:lnTo>
                <a:lnTo>
                  <a:pt x="298517" y="240452"/>
                </a:lnTo>
                <a:lnTo>
                  <a:pt x="263990" y="258907"/>
                </a:lnTo>
                <a:lnTo>
                  <a:pt x="225626" y="266539"/>
                </a:lnTo>
                <a:lnTo>
                  <a:pt x="2190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7624" y="6305676"/>
            <a:ext cx="11020425" cy="355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5"/>
              </a:spcBef>
            </a:pP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The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AI-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Powered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DAE9FE"/>
                </a:solidFill>
                <a:latin typeface="Montserrat"/>
                <a:cs typeface="Montserrat"/>
              </a:rPr>
              <a:t>YouTube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DAE9FE"/>
                </a:solidFill>
                <a:latin typeface="Montserrat"/>
                <a:cs typeface="Montserrat"/>
              </a:rPr>
              <a:t>Summary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Chatbot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represents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significant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step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towards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making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video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content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more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accessible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digestible</a:t>
            </a:r>
            <a:endParaRPr sz="1300" dirty="0">
              <a:latin typeface="Montserrat"/>
              <a:cs typeface="Montserrat"/>
            </a:endParaRPr>
          </a:p>
          <a:p>
            <a:pPr marR="5080" algn="r">
              <a:lnSpc>
                <a:spcPts val="1165"/>
              </a:lnSpc>
            </a:pPr>
            <a:r>
              <a:rPr sz="1100" spc="-25" dirty="0">
                <a:solidFill>
                  <a:srgbClr val="BEDAFE"/>
                </a:solidFill>
                <a:latin typeface="Montserrat"/>
                <a:cs typeface="Montserrat"/>
              </a:rPr>
              <a:t>13</a:t>
            </a:r>
            <a:endParaRPr sz="1100" dirty="0">
              <a:latin typeface="Montserrat"/>
              <a:cs typeface="Montserra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1409699"/>
            <a:ext cx="5981700" cy="6877050"/>
            <a:chOff x="0" y="1409699"/>
            <a:chExt cx="5981700" cy="6877050"/>
          </a:xfrm>
        </p:grpSpPr>
        <p:sp>
          <p:nvSpPr>
            <p:cNvPr id="8" name="object 8"/>
            <p:cNvSpPr/>
            <p:nvPr/>
          </p:nvSpPr>
          <p:spPr>
            <a:xfrm>
              <a:off x="0" y="5905588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160"/>
                  </a:moveTo>
                  <a:lnTo>
                    <a:pt x="223513" y="2381160"/>
                  </a:lnTo>
                  <a:lnTo>
                    <a:pt x="194302" y="2380353"/>
                  </a:lnTo>
                  <a:lnTo>
                    <a:pt x="135973" y="2376769"/>
                  </a:lnTo>
                  <a:lnTo>
                    <a:pt x="77890" y="2370328"/>
                  </a:lnTo>
                  <a:lnTo>
                    <a:pt x="20194" y="2361044"/>
                  </a:lnTo>
                  <a:lnTo>
                    <a:pt x="0" y="2357081"/>
                  </a:lnTo>
                  <a:lnTo>
                    <a:pt x="0" y="23988"/>
                  </a:lnTo>
                  <a:lnTo>
                    <a:pt x="48983" y="15029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29"/>
                  </a:lnTo>
                  <a:lnTo>
                    <a:pt x="484717" y="25726"/>
                  </a:lnTo>
                  <a:lnTo>
                    <a:pt x="541575" y="39229"/>
                  </a:lnTo>
                  <a:lnTo>
                    <a:pt x="597701" y="55505"/>
                  </a:lnTo>
                  <a:lnTo>
                    <a:pt x="652961" y="74516"/>
                  </a:lnTo>
                  <a:lnTo>
                    <a:pt x="707222" y="96215"/>
                  </a:lnTo>
                  <a:lnTo>
                    <a:pt x="760353" y="120551"/>
                  </a:lnTo>
                  <a:lnTo>
                    <a:pt x="812225" y="147465"/>
                  </a:lnTo>
                  <a:lnTo>
                    <a:pt x="862715" y="176891"/>
                  </a:lnTo>
                  <a:lnTo>
                    <a:pt x="911700" y="208759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9"/>
                  </a:lnTo>
                  <a:lnTo>
                    <a:pt x="1090292" y="359031"/>
                  </a:lnTo>
                  <a:lnTo>
                    <a:pt x="1130066" y="401847"/>
                  </a:lnTo>
                  <a:lnTo>
                    <a:pt x="1167690" y="446562"/>
                  </a:lnTo>
                  <a:lnTo>
                    <a:pt x="1203075" y="493070"/>
                  </a:lnTo>
                  <a:lnTo>
                    <a:pt x="1236136" y="541258"/>
                  </a:lnTo>
                  <a:lnTo>
                    <a:pt x="1266792" y="591011"/>
                  </a:lnTo>
                  <a:lnTo>
                    <a:pt x="1294971" y="642207"/>
                  </a:lnTo>
                  <a:lnTo>
                    <a:pt x="1320603" y="694724"/>
                  </a:lnTo>
                  <a:lnTo>
                    <a:pt x="1343627" y="748435"/>
                  </a:lnTo>
                  <a:lnTo>
                    <a:pt x="1363988" y="803213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300"/>
                  </a:lnTo>
                  <a:lnTo>
                    <a:pt x="1424359" y="1088383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7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0"/>
                  </a:lnTo>
                  <a:lnTo>
                    <a:pt x="1354143" y="1605370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8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1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1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8"/>
                  </a:lnTo>
                  <a:lnTo>
                    <a:pt x="569736" y="2334047"/>
                  </a:lnTo>
                  <a:lnTo>
                    <a:pt x="513227" y="2348941"/>
                  </a:lnTo>
                  <a:lnTo>
                    <a:pt x="456055" y="2361044"/>
                  </a:lnTo>
                  <a:lnTo>
                    <a:pt x="398358" y="2370328"/>
                  </a:lnTo>
                  <a:lnTo>
                    <a:pt x="340276" y="2376769"/>
                  </a:lnTo>
                  <a:lnTo>
                    <a:pt x="281947" y="2380353"/>
                  </a:lnTo>
                  <a:lnTo>
                    <a:pt x="252736" y="23811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799" y="1409699"/>
              <a:ext cx="5676900" cy="4600575"/>
            </a:xfrm>
            <a:custGeom>
              <a:avLst/>
              <a:gdLst/>
              <a:ahLst/>
              <a:cxnLst/>
              <a:rect l="l" t="t" r="r" b="b"/>
              <a:pathLst>
                <a:path w="5676900" h="4600575">
                  <a:moveTo>
                    <a:pt x="5605702" y="4600574"/>
                  </a:moveTo>
                  <a:lnTo>
                    <a:pt x="71196" y="4600574"/>
                  </a:lnTo>
                  <a:lnTo>
                    <a:pt x="66241" y="4600086"/>
                  </a:lnTo>
                  <a:lnTo>
                    <a:pt x="29705" y="4584951"/>
                  </a:lnTo>
                  <a:lnTo>
                    <a:pt x="3885" y="4548912"/>
                  </a:lnTo>
                  <a:lnTo>
                    <a:pt x="0" y="4529377"/>
                  </a:lnTo>
                  <a:lnTo>
                    <a:pt x="0" y="45243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4529377"/>
                  </a:lnTo>
                  <a:lnTo>
                    <a:pt x="5661276" y="4570868"/>
                  </a:lnTo>
                  <a:lnTo>
                    <a:pt x="5625237" y="4596688"/>
                  </a:lnTo>
                  <a:lnTo>
                    <a:pt x="5610657" y="4600086"/>
                  </a:lnTo>
                  <a:lnTo>
                    <a:pt x="5605702" y="46005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" y="1676399"/>
              <a:ext cx="190499" cy="190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3099" y="1582935"/>
            <a:ext cx="17989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-125" dirty="0">
                <a:solidFill>
                  <a:srgbClr val="8FCAF9"/>
                </a:solidFill>
                <a:latin typeface="Montserrat SemiBold"/>
                <a:cs typeface="Montserrat SemiBold"/>
              </a:rPr>
              <a:t>Key</a:t>
            </a:r>
            <a:r>
              <a:rPr sz="1950" b="1" spc="-3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95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Takeaways</a:t>
            </a:r>
            <a:endParaRPr sz="1950">
              <a:latin typeface="Montserrat SemiBold"/>
              <a:cs typeface="Montserrat SemiBol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300" y="1409699"/>
            <a:ext cx="11391900" cy="4600575"/>
            <a:chOff x="495300" y="1409699"/>
            <a:chExt cx="11391900" cy="460057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2162174"/>
              <a:ext cx="1904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2733347"/>
              <a:ext cx="171479" cy="1532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3305174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76" y="3879175"/>
              <a:ext cx="187523" cy="1493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10298" y="1409699"/>
              <a:ext cx="5676900" cy="4600575"/>
            </a:xfrm>
            <a:custGeom>
              <a:avLst/>
              <a:gdLst/>
              <a:ahLst/>
              <a:cxnLst/>
              <a:rect l="l" t="t" r="r" b="b"/>
              <a:pathLst>
                <a:path w="5676900" h="4600575">
                  <a:moveTo>
                    <a:pt x="5605703" y="4600574"/>
                  </a:moveTo>
                  <a:lnTo>
                    <a:pt x="71196" y="4600574"/>
                  </a:lnTo>
                  <a:lnTo>
                    <a:pt x="66241" y="4600086"/>
                  </a:lnTo>
                  <a:lnTo>
                    <a:pt x="29705" y="4584951"/>
                  </a:lnTo>
                  <a:lnTo>
                    <a:pt x="3885" y="4548912"/>
                  </a:lnTo>
                  <a:lnTo>
                    <a:pt x="0" y="4529377"/>
                  </a:lnTo>
                  <a:lnTo>
                    <a:pt x="0" y="45243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4529377"/>
                  </a:lnTo>
                  <a:lnTo>
                    <a:pt x="5661276" y="4570868"/>
                  </a:lnTo>
                  <a:lnTo>
                    <a:pt x="5625237" y="4596688"/>
                  </a:lnTo>
                  <a:lnTo>
                    <a:pt x="5610657" y="4600086"/>
                  </a:lnTo>
                  <a:lnTo>
                    <a:pt x="5605703" y="46005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799" y="1688306"/>
              <a:ext cx="214312" cy="16668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87399" y="2049754"/>
            <a:ext cx="49174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Successfully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developed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AI-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powered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&amp;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ontserrat"/>
                <a:cs typeface="Montserrat"/>
              </a:rPr>
              <a:t>translation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system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endParaRPr sz="1300" dirty="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8349" y="2621254"/>
            <a:ext cx="47301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Modular,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scalable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architecture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enables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easy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maintenance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future</a:t>
            </a:r>
            <a:r>
              <a:rPr sz="1300" spc="-3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expansion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299" y="3192754"/>
            <a:ext cx="459549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Enhanced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accessibility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through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multilingual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support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99" y="3764255"/>
            <a:ext cx="472376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Integrated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cutting-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edge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models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text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enhancement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abstractive</a:t>
            </a:r>
            <a:r>
              <a:rPr sz="130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2412" y="1582935"/>
            <a:ext cx="12941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Next</a:t>
            </a:r>
            <a:r>
              <a:rPr sz="1950" b="1" spc="-2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950" b="1" spc="-75" dirty="0">
                <a:solidFill>
                  <a:srgbClr val="8FCAF9"/>
                </a:solidFill>
                <a:latin typeface="Montserrat SemiBold"/>
                <a:cs typeface="Montserrat SemiBold"/>
              </a:rPr>
              <a:t>Steps</a:t>
            </a:r>
            <a:endParaRPr sz="1950">
              <a:latin typeface="Montserrat SemiBold"/>
              <a:cs typeface="Montserrat SemiBold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73850" y="2049754"/>
            <a:ext cx="45212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Develop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GUI/web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interface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improve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accessibility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Montserrat"/>
                <a:cs typeface="Montserrat"/>
              </a:rPr>
              <a:t>non-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technical</a:t>
            </a:r>
            <a:r>
              <a:rPr sz="1300" spc="-20" dirty="0">
                <a:solidFill>
                  <a:srgbClr val="FFFFFF"/>
                </a:solidFill>
                <a:latin typeface="Montserrat"/>
                <a:cs typeface="Montserrat"/>
              </a:rPr>
              <a:t> users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5750" y="2648076"/>
            <a:ext cx="50653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Implement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caching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optimize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reduce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calls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54800" y="3029076"/>
            <a:ext cx="48990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Research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sentiment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speaker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diarization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Montserrat"/>
                <a:cs typeface="Montserrat"/>
              </a:rPr>
              <a:t>integration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92900" y="3383254"/>
            <a:ext cx="40728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Gather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incorporate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user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feedback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continuous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improvement</a:t>
            </a:r>
            <a:endParaRPr sz="13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6272-1CD1-23D7-07E5-C1D1963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FE79F39-195B-7341-BC54-60FB311CDFFE}"/>
              </a:ext>
            </a:extLst>
          </p:cNvPr>
          <p:cNvSpPr/>
          <p:nvPr/>
        </p:nvSpPr>
        <p:spPr>
          <a:xfrm>
            <a:off x="304799" y="6238874"/>
            <a:ext cx="11582400" cy="9525"/>
          </a:xfrm>
          <a:custGeom>
            <a:avLst/>
            <a:gdLst/>
            <a:ahLst/>
            <a:cxnLst/>
            <a:rect l="l" t="t" r="r" b="b"/>
            <a:pathLst>
              <a:path w="11582400" h="9525">
                <a:moveTo>
                  <a:pt x="11582399" y="9524"/>
                </a:moveTo>
                <a:lnTo>
                  <a:pt x="0" y="9524"/>
                </a:lnTo>
                <a:lnTo>
                  <a:pt x="0" y="0"/>
                </a:lnTo>
                <a:lnTo>
                  <a:pt x="11582399" y="0"/>
                </a:lnTo>
                <a:lnTo>
                  <a:pt x="11582399" y="9524"/>
                </a:lnTo>
                <a:close/>
              </a:path>
            </a:pathLst>
          </a:custGeom>
          <a:solidFill>
            <a:srgbClr val="93C4FD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8690798-9BCB-2490-DE5B-A1853BDF7558}"/>
              </a:ext>
            </a:extLst>
          </p:cNvPr>
          <p:cNvSpPr/>
          <p:nvPr/>
        </p:nvSpPr>
        <p:spPr>
          <a:xfrm>
            <a:off x="11687174" y="6438899"/>
            <a:ext cx="352425" cy="266700"/>
          </a:xfrm>
          <a:custGeom>
            <a:avLst/>
            <a:gdLst/>
            <a:ahLst/>
            <a:cxnLst/>
            <a:rect l="l" t="t" r="r" b="b"/>
            <a:pathLst>
              <a:path w="352425" h="266700">
                <a:moveTo>
                  <a:pt x="2190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4" y="212792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6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219074" y="0"/>
                </a:lnTo>
                <a:lnTo>
                  <a:pt x="257784" y="5740"/>
                </a:lnTo>
                <a:lnTo>
                  <a:pt x="293158" y="22473"/>
                </a:lnTo>
                <a:lnTo>
                  <a:pt x="322156" y="48751"/>
                </a:lnTo>
                <a:lnTo>
                  <a:pt x="342273" y="82318"/>
                </a:lnTo>
                <a:lnTo>
                  <a:pt x="351783" y="120279"/>
                </a:lnTo>
                <a:lnTo>
                  <a:pt x="352424" y="133349"/>
                </a:lnTo>
                <a:lnTo>
                  <a:pt x="352264" y="139901"/>
                </a:lnTo>
                <a:lnTo>
                  <a:pt x="344632" y="178266"/>
                </a:lnTo>
                <a:lnTo>
                  <a:pt x="326177" y="212792"/>
                </a:lnTo>
                <a:lnTo>
                  <a:pt x="298517" y="240452"/>
                </a:lnTo>
                <a:lnTo>
                  <a:pt x="263990" y="258907"/>
                </a:lnTo>
                <a:lnTo>
                  <a:pt x="225626" y="266539"/>
                </a:lnTo>
                <a:lnTo>
                  <a:pt x="2190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BB7157-AF4D-1647-DE61-FC745F265D14}"/>
              </a:ext>
            </a:extLst>
          </p:cNvPr>
          <p:cNvSpPr txBox="1"/>
          <p:nvPr/>
        </p:nvSpPr>
        <p:spPr>
          <a:xfrm>
            <a:off x="917624" y="6305676"/>
            <a:ext cx="11020425" cy="355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25"/>
              </a:spcBef>
            </a:pP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The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AI-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Powered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DAE9FE"/>
                </a:solidFill>
                <a:latin typeface="Montserrat"/>
                <a:cs typeface="Montserrat"/>
              </a:rPr>
              <a:t>YouTube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DAE9FE"/>
                </a:solidFill>
                <a:latin typeface="Montserrat"/>
                <a:cs typeface="Montserrat"/>
              </a:rPr>
              <a:t>Summary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Chatbot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represents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significant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step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towards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making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video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content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more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accessible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digestible</a:t>
            </a:r>
            <a:endParaRPr sz="1300" dirty="0">
              <a:latin typeface="Montserrat"/>
              <a:cs typeface="Montserrat"/>
            </a:endParaRPr>
          </a:p>
          <a:p>
            <a:pPr marR="5080" algn="r">
              <a:lnSpc>
                <a:spcPts val="1165"/>
              </a:lnSpc>
            </a:pPr>
            <a:r>
              <a:rPr sz="1100" spc="-25" dirty="0">
                <a:solidFill>
                  <a:srgbClr val="BEDAFE"/>
                </a:solidFill>
                <a:latin typeface="Montserrat"/>
                <a:cs typeface="Montserrat"/>
              </a:rPr>
              <a:t>13</a:t>
            </a:r>
            <a:endParaRPr sz="1100" dirty="0">
              <a:latin typeface="Montserrat"/>
              <a:cs typeface="Montserra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C5EF13-E980-058E-55E1-21CFF1F3BD1C}"/>
              </a:ext>
            </a:extLst>
          </p:cNvPr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013C9B6-0D24-DCDE-6DED-5A83F0BEC91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342D967F-1E2F-E302-627B-236099C6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49" y="423436"/>
            <a:ext cx="8083550" cy="530915"/>
          </a:xfrm>
        </p:spPr>
        <p:txBody>
          <a:bodyPr/>
          <a:lstStyle/>
          <a:p>
            <a:r>
              <a:rPr lang="en-GB" dirty="0"/>
              <a:t>Python file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D9D37-79CF-62D4-56B3-CAC7DE01BC6E}"/>
              </a:ext>
            </a:extLst>
          </p:cNvPr>
          <p:cNvSpPr txBox="1"/>
          <p:nvPr/>
        </p:nvSpPr>
        <p:spPr>
          <a:xfrm>
            <a:off x="1608363" y="3853443"/>
            <a:ext cx="6174921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lang="en-GB" sz="1300" spc="-60" dirty="0">
                <a:solidFill>
                  <a:srgbClr val="FFFFFF"/>
                </a:solidFill>
                <a:latin typeface="Montserrat"/>
              </a:rPr>
              <a:t>Also </a:t>
            </a:r>
            <a:r>
              <a:rPr lang="en-GB" sz="1300" spc="-60" dirty="0" err="1">
                <a:solidFill>
                  <a:srgbClr val="FFFFFF"/>
                </a:solidFill>
                <a:latin typeface="Montserrat"/>
              </a:rPr>
              <a:t>github</a:t>
            </a:r>
            <a:r>
              <a:rPr lang="en-GB" sz="1300" spc="-60" dirty="0">
                <a:solidFill>
                  <a:srgbClr val="FFFFFF"/>
                </a:solidFill>
                <a:latin typeface="Montserrat"/>
              </a:rPr>
              <a:t> link is attached for quick reference. 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FE33BCA-1EA0-A0B6-5E97-BA79EF32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77008"/>
              </p:ext>
            </p:extLst>
          </p:nvPr>
        </p:nvGraphicFramePr>
        <p:xfrm>
          <a:off x="1162050" y="1579084"/>
          <a:ext cx="10479682" cy="301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809493535"/>
                    </a:ext>
                  </a:extLst>
                </a:gridCol>
                <a:gridCol w="6974482">
                  <a:extLst>
                    <a:ext uri="{9D8B030D-6E8A-4147-A177-3AD203B41FA5}">
                      <a16:colId xmlns:a16="http://schemas.microsoft.com/office/drawing/2014/main" val="1846474597"/>
                    </a:ext>
                  </a:extLst>
                </a:gridCol>
              </a:tblGrid>
              <a:tr h="678321"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Python file links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5745"/>
                  </a:ext>
                </a:extLst>
              </a:tr>
              <a:tr h="11708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file in .</a:t>
                      </a:r>
                      <a:r>
                        <a:rPr lang="en-GB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is attached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69468"/>
                  </a:ext>
                </a:extLst>
              </a:tr>
              <a:tr h="1170800">
                <a:tc>
                  <a:txBody>
                    <a:bodyPr/>
                    <a:lstStyle/>
                    <a:p>
                      <a:r>
                        <a:rPr lang="en-GB" dirty="0"/>
                        <a:t>File in </a:t>
                      </a:r>
                      <a:r>
                        <a:rPr lang="en-GB" dirty="0" err="1"/>
                        <a:t>Gituhub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spc="-60" dirty="0">
                          <a:solidFill>
                            <a:schemeClr val="tx1"/>
                          </a:solidFill>
                          <a:latin typeface="Montserrat"/>
                        </a:rPr>
                        <a:t>https://github.com/gavaskare/gavaskar/tree/main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74884"/>
                  </a:ext>
                </a:extLst>
              </a:tr>
            </a:tbl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6008F42-668A-6BA8-B25D-4849A96D15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871982"/>
              </p:ext>
            </p:extLst>
          </p:nvPr>
        </p:nvGraphicFramePr>
        <p:xfrm>
          <a:off x="4657723" y="2359018"/>
          <a:ext cx="2143982" cy="11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355936" imgH="527234" progId="Package">
                  <p:embed/>
                </p:oleObj>
              </mc:Choice>
              <mc:Fallback>
                <p:oleObj name="Packager Shell Object" showAsIcon="1" r:id="rId2" imgW="2355936" imgH="527234" progId="Package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16008F42-668A-6BA8-B25D-4849A96D15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7723" y="2359018"/>
                        <a:ext cx="2143982" cy="1112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290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832C-EEF9-BB64-96DA-34C8BAAAC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F4E6EC5E-9EF3-71EC-2627-3D07C64550B5}"/>
              </a:ext>
            </a:extLst>
          </p:cNvPr>
          <p:cNvSpPr/>
          <p:nvPr/>
        </p:nvSpPr>
        <p:spPr>
          <a:xfrm>
            <a:off x="11677649" y="6438899"/>
            <a:ext cx="361950" cy="266700"/>
          </a:xfrm>
          <a:custGeom>
            <a:avLst/>
            <a:gdLst/>
            <a:ahLst/>
            <a:cxnLst/>
            <a:rect l="l" t="t" r="r" b="b"/>
            <a:pathLst>
              <a:path w="361950" h="266700">
                <a:moveTo>
                  <a:pt x="2285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4" y="212792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3" y="53905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228599" y="0"/>
                </a:lnTo>
                <a:lnTo>
                  <a:pt x="267309" y="5740"/>
                </a:lnTo>
                <a:lnTo>
                  <a:pt x="302683" y="22473"/>
                </a:lnTo>
                <a:lnTo>
                  <a:pt x="331681" y="48751"/>
                </a:lnTo>
                <a:lnTo>
                  <a:pt x="351798" y="82318"/>
                </a:lnTo>
                <a:lnTo>
                  <a:pt x="361308" y="120279"/>
                </a:lnTo>
                <a:lnTo>
                  <a:pt x="361949" y="133349"/>
                </a:lnTo>
                <a:lnTo>
                  <a:pt x="361789" y="139901"/>
                </a:lnTo>
                <a:lnTo>
                  <a:pt x="354157" y="178266"/>
                </a:lnTo>
                <a:lnTo>
                  <a:pt x="335702" y="212792"/>
                </a:lnTo>
                <a:lnTo>
                  <a:pt x="308042" y="240452"/>
                </a:lnTo>
                <a:lnTo>
                  <a:pt x="273515" y="258907"/>
                </a:lnTo>
                <a:lnTo>
                  <a:pt x="235151" y="266539"/>
                </a:lnTo>
                <a:lnTo>
                  <a:pt x="228599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19F0BD0-AF8C-4AC8-B402-B60E5A189570}"/>
              </a:ext>
            </a:extLst>
          </p:cNvPr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Q&amp;A Images – Browse 222,364 Stock ...">
            <a:extLst>
              <a:ext uri="{FF2B5EF4-FFF2-40B4-BE49-F238E27FC236}">
                <a16:creationId xmlns:a16="http://schemas.microsoft.com/office/drawing/2014/main" id="{2418CCF8-2986-9753-3F4E-6D2E17B7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828006"/>
            <a:ext cx="5729288" cy="381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8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lue Color Thank You Slide Presentation Template - SlideKit">
            <a:extLst>
              <a:ext uri="{FF2B5EF4-FFF2-40B4-BE49-F238E27FC236}">
                <a16:creationId xmlns:a16="http://schemas.microsoft.com/office/drawing/2014/main" id="{BAB3374C-6FEF-B96B-58B4-D9E1FA5D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32606"/>
            <a:ext cx="10827264" cy="60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7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95" dirty="0"/>
              <a:t>Purpose</a:t>
            </a:r>
            <a:r>
              <a:rPr spc="-130" dirty="0"/>
              <a:t> </a:t>
            </a:r>
            <a:r>
              <a:rPr spc="-315" dirty="0"/>
              <a:t>and</a:t>
            </a:r>
            <a:r>
              <a:rPr spc="-120" dirty="0"/>
              <a:t> </a:t>
            </a:r>
            <a:r>
              <a:rPr spc="-310" dirty="0"/>
              <a:t>Core</a:t>
            </a:r>
            <a:r>
              <a:rPr spc="-114" dirty="0"/>
              <a:t> </a:t>
            </a:r>
            <a:r>
              <a:rPr spc="-275" dirty="0"/>
              <a:t>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304799" y="5934074"/>
            <a:ext cx="11582400" cy="9525"/>
          </a:xfrm>
          <a:custGeom>
            <a:avLst/>
            <a:gdLst/>
            <a:ahLst/>
            <a:cxnLst/>
            <a:rect l="l" t="t" r="r" b="b"/>
            <a:pathLst>
              <a:path w="11582400" h="9525">
                <a:moveTo>
                  <a:pt x="11582399" y="9524"/>
                </a:moveTo>
                <a:lnTo>
                  <a:pt x="0" y="9524"/>
                </a:lnTo>
                <a:lnTo>
                  <a:pt x="0" y="0"/>
                </a:lnTo>
                <a:lnTo>
                  <a:pt x="11582399" y="0"/>
                </a:lnTo>
                <a:lnTo>
                  <a:pt x="11582399" y="9524"/>
                </a:lnTo>
                <a:close/>
              </a:path>
            </a:pathLst>
          </a:custGeom>
          <a:solidFill>
            <a:srgbClr val="93C4FD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34799" y="6438899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714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3" y="212792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4" y="53905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71449" y="0"/>
                </a:lnTo>
                <a:lnTo>
                  <a:pt x="210159" y="5740"/>
                </a:lnTo>
                <a:lnTo>
                  <a:pt x="245533" y="22473"/>
                </a:lnTo>
                <a:lnTo>
                  <a:pt x="274531" y="48751"/>
                </a:lnTo>
                <a:lnTo>
                  <a:pt x="294648" y="82318"/>
                </a:lnTo>
                <a:lnTo>
                  <a:pt x="304158" y="120279"/>
                </a:lnTo>
                <a:lnTo>
                  <a:pt x="304799" y="133349"/>
                </a:lnTo>
                <a:lnTo>
                  <a:pt x="304639" y="139901"/>
                </a:lnTo>
                <a:lnTo>
                  <a:pt x="297007" y="178266"/>
                </a:lnTo>
                <a:lnTo>
                  <a:pt x="278552" y="212792"/>
                </a:lnTo>
                <a:lnTo>
                  <a:pt x="250892" y="240452"/>
                </a:lnTo>
                <a:lnTo>
                  <a:pt x="216365" y="258907"/>
                </a:lnTo>
                <a:lnTo>
                  <a:pt x="178001" y="266539"/>
                </a:lnTo>
                <a:lnTo>
                  <a:pt x="171449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1241" y="6050254"/>
            <a:ext cx="12622758" cy="610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91100" marR="81915" indent="-4979035">
              <a:lnSpc>
                <a:spcPct val="115399"/>
              </a:lnSpc>
              <a:spcBef>
                <a:spcPts val="95"/>
              </a:spcBef>
            </a:pP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The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primary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purpose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DAE9FE"/>
                </a:solidFill>
                <a:latin typeface="Montserrat"/>
                <a:cs typeface="Montserrat"/>
              </a:rPr>
              <a:t>is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enhance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accessibility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comprehension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of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DAE9FE"/>
                </a:solidFill>
                <a:latin typeface="Montserrat"/>
                <a:cs typeface="Montserrat"/>
              </a:rPr>
              <a:t>YouTube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video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content,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addressing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DAE9FE"/>
                </a:solidFill>
                <a:latin typeface="Montserrat"/>
                <a:cs typeface="Montserrat"/>
              </a:rPr>
              <a:t>key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user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needs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by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making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information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DAE9FE"/>
                </a:solidFill>
                <a:latin typeface="Montserrat"/>
                <a:cs typeface="Montserrat"/>
              </a:rPr>
              <a:t>more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universally</a:t>
            </a:r>
            <a:r>
              <a:rPr sz="1300" spc="2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available.</a:t>
            </a:r>
            <a:endParaRPr sz="1300" dirty="0">
              <a:latin typeface="Montserrat"/>
              <a:cs typeface="Montserrat"/>
            </a:endParaRPr>
          </a:p>
          <a:p>
            <a:pPr marR="5080" algn="r">
              <a:lnSpc>
                <a:spcPts val="1010"/>
              </a:lnSpc>
            </a:pPr>
            <a:r>
              <a:rPr sz="1100" spc="-50" dirty="0">
                <a:solidFill>
                  <a:srgbClr val="BEDAFE"/>
                </a:solidFill>
                <a:latin typeface="Georgia"/>
                <a:cs typeface="Georgia"/>
              </a:rPr>
              <a:t>2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4799" y="1485899"/>
            <a:ext cx="5676900" cy="1809750"/>
            <a:chOff x="304799" y="1485899"/>
            <a:chExt cx="5676900" cy="1809750"/>
          </a:xfrm>
        </p:grpSpPr>
        <p:sp>
          <p:nvSpPr>
            <p:cNvPr id="8" name="object 8"/>
            <p:cNvSpPr/>
            <p:nvPr/>
          </p:nvSpPr>
          <p:spPr>
            <a:xfrm>
              <a:off x="304799" y="1485899"/>
              <a:ext cx="5676900" cy="1809750"/>
            </a:xfrm>
            <a:custGeom>
              <a:avLst/>
              <a:gdLst/>
              <a:ahLst/>
              <a:cxnLst/>
              <a:rect l="l" t="t" r="r" b="b"/>
              <a:pathLst>
                <a:path w="5676900" h="1809750">
                  <a:moveTo>
                    <a:pt x="5605702" y="1809749"/>
                  </a:moveTo>
                  <a:lnTo>
                    <a:pt x="71196" y="1809749"/>
                  </a:lnTo>
                  <a:lnTo>
                    <a:pt x="66241" y="1809261"/>
                  </a:lnTo>
                  <a:lnTo>
                    <a:pt x="29705" y="1794127"/>
                  </a:lnTo>
                  <a:lnTo>
                    <a:pt x="3885" y="1758087"/>
                  </a:lnTo>
                  <a:lnTo>
                    <a:pt x="0" y="1738553"/>
                  </a:lnTo>
                  <a:lnTo>
                    <a:pt x="0" y="1733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1738553"/>
                  </a:lnTo>
                  <a:lnTo>
                    <a:pt x="5661276" y="1780044"/>
                  </a:lnTo>
                  <a:lnTo>
                    <a:pt x="5625237" y="1805863"/>
                  </a:lnTo>
                  <a:lnTo>
                    <a:pt x="5610657" y="1809261"/>
                  </a:lnTo>
                  <a:lnTo>
                    <a:pt x="5605702" y="1809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399" y="215265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193404" y="476249"/>
                  </a:moveTo>
                  <a:lnTo>
                    <a:pt x="178070" y="476249"/>
                  </a:lnTo>
                  <a:lnTo>
                    <a:pt x="172055" y="475867"/>
                  </a:lnTo>
                  <a:lnTo>
                    <a:pt x="124888" y="463731"/>
                  </a:lnTo>
                  <a:lnTo>
                    <a:pt x="91998" y="444455"/>
                  </a:lnTo>
                  <a:lnTo>
                    <a:pt x="62647" y="417249"/>
                  </a:lnTo>
                  <a:lnTo>
                    <a:pt x="37963" y="383161"/>
                  </a:lnTo>
                  <a:lnTo>
                    <a:pt x="18896" y="343498"/>
                  </a:lnTo>
                  <a:lnTo>
                    <a:pt x="6177" y="299785"/>
                  </a:lnTo>
                  <a:lnTo>
                    <a:pt x="295" y="253703"/>
                  </a:lnTo>
                  <a:lnTo>
                    <a:pt x="0" y="245923"/>
                  </a:lnTo>
                  <a:lnTo>
                    <a:pt x="0" y="238124"/>
                  </a:lnTo>
                  <a:lnTo>
                    <a:pt x="0" y="230326"/>
                  </a:lnTo>
                  <a:lnTo>
                    <a:pt x="4713" y="184019"/>
                  </a:lnTo>
                  <a:lnTo>
                    <a:pt x="16321" y="139792"/>
                  </a:lnTo>
                  <a:lnTo>
                    <a:pt x="34376" y="99345"/>
                  </a:lnTo>
                  <a:lnTo>
                    <a:pt x="58185" y="64230"/>
                  </a:lnTo>
                  <a:lnTo>
                    <a:pt x="86833" y="35798"/>
                  </a:lnTo>
                  <a:lnTo>
                    <a:pt x="119218" y="15141"/>
                  </a:lnTo>
                  <a:lnTo>
                    <a:pt x="160054" y="1910"/>
                  </a:lnTo>
                  <a:lnTo>
                    <a:pt x="178070" y="0"/>
                  </a:lnTo>
                  <a:lnTo>
                    <a:pt x="193404" y="0"/>
                  </a:lnTo>
                  <a:lnTo>
                    <a:pt x="235046" y="7989"/>
                  </a:lnTo>
                  <a:lnTo>
                    <a:pt x="279476" y="31793"/>
                  </a:lnTo>
                  <a:lnTo>
                    <a:pt x="308827" y="58999"/>
                  </a:lnTo>
                  <a:lnTo>
                    <a:pt x="333511" y="93088"/>
                  </a:lnTo>
                  <a:lnTo>
                    <a:pt x="352578" y="132751"/>
                  </a:lnTo>
                  <a:lnTo>
                    <a:pt x="365297" y="176463"/>
                  </a:lnTo>
                  <a:lnTo>
                    <a:pt x="371179" y="222545"/>
                  </a:lnTo>
                  <a:lnTo>
                    <a:pt x="371475" y="230326"/>
                  </a:lnTo>
                  <a:lnTo>
                    <a:pt x="371475" y="245923"/>
                  </a:lnTo>
                  <a:lnTo>
                    <a:pt x="366761" y="292229"/>
                  </a:lnTo>
                  <a:lnTo>
                    <a:pt x="355153" y="336455"/>
                  </a:lnTo>
                  <a:lnTo>
                    <a:pt x="337098" y="376904"/>
                  </a:lnTo>
                  <a:lnTo>
                    <a:pt x="313289" y="412018"/>
                  </a:lnTo>
                  <a:lnTo>
                    <a:pt x="284641" y="440451"/>
                  </a:lnTo>
                  <a:lnTo>
                    <a:pt x="252256" y="461107"/>
                  </a:lnTo>
                  <a:lnTo>
                    <a:pt x="211420" y="474338"/>
                  </a:lnTo>
                  <a:lnTo>
                    <a:pt x="199419" y="475867"/>
                  </a:lnTo>
                  <a:lnTo>
                    <a:pt x="193404" y="47624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" y="2295524"/>
              <a:ext cx="142874" cy="1904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210298" y="1485899"/>
            <a:ext cx="5676900" cy="1809750"/>
            <a:chOff x="6210298" y="1485899"/>
            <a:chExt cx="5676900" cy="1809750"/>
          </a:xfrm>
        </p:grpSpPr>
        <p:sp>
          <p:nvSpPr>
            <p:cNvPr id="12" name="object 12"/>
            <p:cNvSpPr/>
            <p:nvPr/>
          </p:nvSpPr>
          <p:spPr>
            <a:xfrm>
              <a:off x="6210298" y="1485899"/>
              <a:ext cx="5676900" cy="1809750"/>
            </a:xfrm>
            <a:custGeom>
              <a:avLst/>
              <a:gdLst/>
              <a:ahLst/>
              <a:cxnLst/>
              <a:rect l="l" t="t" r="r" b="b"/>
              <a:pathLst>
                <a:path w="5676900" h="1809750">
                  <a:moveTo>
                    <a:pt x="5605703" y="1809749"/>
                  </a:moveTo>
                  <a:lnTo>
                    <a:pt x="71196" y="1809749"/>
                  </a:lnTo>
                  <a:lnTo>
                    <a:pt x="66241" y="1809261"/>
                  </a:lnTo>
                  <a:lnTo>
                    <a:pt x="29705" y="1794127"/>
                  </a:lnTo>
                  <a:lnTo>
                    <a:pt x="3885" y="1758087"/>
                  </a:lnTo>
                  <a:lnTo>
                    <a:pt x="0" y="1738553"/>
                  </a:lnTo>
                  <a:lnTo>
                    <a:pt x="0" y="1733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1738553"/>
                  </a:lnTo>
                  <a:lnTo>
                    <a:pt x="5661276" y="1780044"/>
                  </a:lnTo>
                  <a:lnTo>
                    <a:pt x="5625237" y="1805863"/>
                  </a:lnTo>
                  <a:lnTo>
                    <a:pt x="5610657" y="1809261"/>
                  </a:lnTo>
                  <a:lnTo>
                    <a:pt x="5605703" y="1809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8899" y="2152650"/>
              <a:ext cx="400050" cy="476250"/>
            </a:xfrm>
            <a:custGeom>
              <a:avLst/>
              <a:gdLst/>
              <a:ahLst/>
              <a:cxnLst/>
              <a:rect l="l" t="t" r="r" b="b"/>
              <a:pathLst>
                <a:path w="400050" h="476250">
                  <a:moveTo>
                    <a:pt x="207512" y="476249"/>
                  </a:moveTo>
                  <a:lnTo>
                    <a:pt x="192538" y="476249"/>
                  </a:lnTo>
                  <a:lnTo>
                    <a:pt x="186035" y="475867"/>
                  </a:lnTo>
                  <a:lnTo>
                    <a:pt x="147512" y="468259"/>
                  </a:lnTo>
                  <a:lnTo>
                    <a:pt x="110970" y="451808"/>
                  </a:lnTo>
                  <a:lnTo>
                    <a:pt x="77815" y="427145"/>
                  </a:lnTo>
                  <a:lnTo>
                    <a:pt x="49319" y="395218"/>
                  </a:lnTo>
                  <a:lnTo>
                    <a:pt x="26576" y="357253"/>
                  </a:lnTo>
                  <a:lnTo>
                    <a:pt x="10463" y="314711"/>
                  </a:lnTo>
                  <a:lnTo>
                    <a:pt x="2552" y="276931"/>
                  </a:lnTo>
                  <a:lnTo>
                    <a:pt x="0" y="238124"/>
                  </a:lnTo>
                  <a:lnTo>
                    <a:pt x="0" y="230326"/>
                  </a:lnTo>
                  <a:lnTo>
                    <a:pt x="5096" y="184019"/>
                  </a:lnTo>
                  <a:lnTo>
                    <a:pt x="17646" y="139792"/>
                  </a:lnTo>
                  <a:lnTo>
                    <a:pt x="37168" y="99345"/>
                  </a:lnTo>
                  <a:lnTo>
                    <a:pt x="62912" y="64230"/>
                  </a:lnTo>
                  <a:lnTo>
                    <a:pt x="93886" y="35798"/>
                  </a:lnTo>
                  <a:lnTo>
                    <a:pt x="128903" y="15141"/>
                  </a:lnTo>
                  <a:lnTo>
                    <a:pt x="166617" y="3053"/>
                  </a:lnTo>
                  <a:lnTo>
                    <a:pt x="192538" y="0"/>
                  </a:lnTo>
                  <a:lnTo>
                    <a:pt x="207512" y="0"/>
                  </a:lnTo>
                  <a:lnTo>
                    <a:pt x="246220" y="6096"/>
                  </a:lnTo>
                  <a:lnTo>
                    <a:pt x="283191" y="21110"/>
                  </a:lnTo>
                  <a:lnTo>
                    <a:pt x="317003" y="44463"/>
                  </a:lnTo>
                  <a:lnTo>
                    <a:pt x="346356" y="75259"/>
                  </a:lnTo>
                  <a:lnTo>
                    <a:pt x="370124" y="112314"/>
                  </a:lnTo>
                  <a:lnTo>
                    <a:pt x="387392" y="154203"/>
                  </a:lnTo>
                  <a:lnTo>
                    <a:pt x="397497" y="199317"/>
                  </a:lnTo>
                  <a:lnTo>
                    <a:pt x="400049" y="230326"/>
                  </a:lnTo>
                  <a:lnTo>
                    <a:pt x="400049" y="245923"/>
                  </a:lnTo>
                  <a:lnTo>
                    <a:pt x="394953" y="292229"/>
                  </a:lnTo>
                  <a:lnTo>
                    <a:pt x="382402" y="336455"/>
                  </a:lnTo>
                  <a:lnTo>
                    <a:pt x="362880" y="376904"/>
                  </a:lnTo>
                  <a:lnTo>
                    <a:pt x="337136" y="412018"/>
                  </a:lnTo>
                  <a:lnTo>
                    <a:pt x="306162" y="440451"/>
                  </a:lnTo>
                  <a:lnTo>
                    <a:pt x="271145" y="461107"/>
                  </a:lnTo>
                  <a:lnTo>
                    <a:pt x="233431" y="473195"/>
                  </a:lnTo>
                  <a:lnTo>
                    <a:pt x="207512" y="47624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3116" y="2295506"/>
              <a:ext cx="190816" cy="19085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04799" y="3676649"/>
            <a:ext cx="5676900" cy="1800225"/>
            <a:chOff x="304799" y="3676649"/>
            <a:chExt cx="5676900" cy="1800225"/>
          </a:xfrm>
        </p:grpSpPr>
        <p:sp>
          <p:nvSpPr>
            <p:cNvPr id="16" name="object 16"/>
            <p:cNvSpPr/>
            <p:nvPr/>
          </p:nvSpPr>
          <p:spPr>
            <a:xfrm>
              <a:off x="304799" y="3676649"/>
              <a:ext cx="5676900" cy="1800225"/>
            </a:xfrm>
            <a:custGeom>
              <a:avLst/>
              <a:gdLst/>
              <a:ahLst/>
              <a:cxnLst/>
              <a:rect l="l" t="t" r="r" b="b"/>
              <a:pathLst>
                <a:path w="5676900" h="1800225">
                  <a:moveTo>
                    <a:pt x="5605702" y="1800224"/>
                  </a:moveTo>
                  <a:lnTo>
                    <a:pt x="71196" y="1800224"/>
                  </a:lnTo>
                  <a:lnTo>
                    <a:pt x="66241" y="1799736"/>
                  </a:lnTo>
                  <a:lnTo>
                    <a:pt x="29705" y="1784603"/>
                  </a:lnTo>
                  <a:lnTo>
                    <a:pt x="3885" y="1748561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1729028"/>
                  </a:lnTo>
                  <a:lnTo>
                    <a:pt x="5661276" y="1770518"/>
                  </a:lnTo>
                  <a:lnTo>
                    <a:pt x="5625237" y="1796338"/>
                  </a:lnTo>
                  <a:lnTo>
                    <a:pt x="5610657" y="1799736"/>
                  </a:lnTo>
                  <a:lnTo>
                    <a:pt x="5605702" y="18002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399" y="4333874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196883" y="476249"/>
                  </a:moveTo>
                  <a:lnTo>
                    <a:pt x="184116" y="476249"/>
                  </a:lnTo>
                  <a:lnTo>
                    <a:pt x="177897" y="475867"/>
                  </a:lnTo>
                  <a:lnTo>
                    <a:pt x="129129" y="463731"/>
                  </a:lnTo>
                  <a:lnTo>
                    <a:pt x="95122" y="444455"/>
                  </a:lnTo>
                  <a:lnTo>
                    <a:pt x="64774" y="417250"/>
                  </a:lnTo>
                  <a:lnTo>
                    <a:pt x="39252" y="383160"/>
                  </a:lnTo>
                  <a:lnTo>
                    <a:pt x="19537" y="343497"/>
                  </a:lnTo>
                  <a:lnTo>
                    <a:pt x="6386" y="299785"/>
                  </a:lnTo>
                  <a:lnTo>
                    <a:pt x="305" y="253703"/>
                  </a:lnTo>
                  <a:lnTo>
                    <a:pt x="0" y="245923"/>
                  </a:lnTo>
                  <a:lnTo>
                    <a:pt x="0" y="238124"/>
                  </a:lnTo>
                  <a:lnTo>
                    <a:pt x="0" y="230326"/>
                  </a:lnTo>
                  <a:lnTo>
                    <a:pt x="4873" y="184019"/>
                  </a:lnTo>
                  <a:lnTo>
                    <a:pt x="16875" y="139792"/>
                  </a:lnTo>
                  <a:lnTo>
                    <a:pt x="35543" y="99344"/>
                  </a:lnTo>
                  <a:lnTo>
                    <a:pt x="60160" y="64230"/>
                  </a:lnTo>
                  <a:lnTo>
                    <a:pt x="89781" y="35797"/>
                  </a:lnTo>
                  <a:lnTo>
                    <a:pt x="123266" y="15141"/>
                  </a:lnTo>
                  <a:lnTo>
                    <a:pt x="165489" y="1910"/>
                  </a:lnTo>
                  <a:lnTo>
                    <a:pt x="184116" y="0"/>
                  </a:lnTo>
                  <a:lnTo>
                    <a:pt x="196883" y="0"/>
                  </a:lnTo>
                  <a:lnTo>
                    <a:pt x="239939" y="7989"/>
                  </a:lnTo>
                  <a:lnTo>
                    <a:pt x="274881" y="24440"/>
                  </a:lnTo>
                  <a:lnTo>
                    <a:pt x="306587" y="49103"/>
                  </a:lnTo>
                  <a:lnTo>
                    <a:pt x="333837" y="81031"/>
                  </a:lnTo>
                  <a:lnTo>
                    <a:pt x="355584" y="118995"/>
                  </a:lnTo>
                  <a:lnTo>
                    <a:pt x="370993" y="161537"/>
                  </a:lnTo>
                  <a:lnTo>
                    <a:pt x="378558" y="199317"/>
                  </a:lnTo>
                  <a:lnTo>
                    <a:pt x="381000" y="230326"/>
                  </a:lnTo>
                  <a:lnTo>
                    <a:pt x="381000" y="245923"/>
                  </a:lnTo>
                  <a:lnTo>
                    <a:pt x="376126" y="292229"/>
                  </a:lnTo>
                  <a:lnTo>
                    <a:pt x="364124" y="336456"/>
                  </a:lnTo>
                  <a:lnTo>
                    <a:pt x="345456" y="376904"/>
                  </a:lnTo>
                  <a:lnTo>
                    <a:pt x="320839" y="412018"/>
                  </a:lnTo>
                  <a:lnTo>
                    <a:pt x="291218" y="440451"/>
                  </a:lnTo>
                  <a:lnTo>
                    <a:pt x="257733" y="461107"/>
                  </a:lnTo>
                  <a:lnTo>
                    <a:pt x="215510" y="474338"/>
                  </a:lnTo>
                  <a:lnTo>
                    <a:pt x="203102" y="475867"/>
                  </a:lnTo>
                  <a:lnTo>
                    <a:pt x="196883" y="47624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757" y="4475856"/>
              <a:ext cx="192248" cy="19228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210298" y="3676649"/>
            <a:ext cx="5676900" cy="1800225"/>
            <a:chOff x="6210298" y="3676649"/>
            <a:chExt cx="5676900" cy="1800225"/>
          </a:xfrm>
        </p:grpSpPr>
        <p:sp>
          <p:nvSpPr>
            <p:cNvPr id="20" name="object 20"/>
            <p:cNvSpPr/>
            <p:nvPr/>
          </p:nvSpPr>
          <p:spPr>
            <a:xfrm>
              <a:off x="6210298" y="3676649"/>
              <a:ext cx="5676900" cy="1800225"/>
            </a:xfrm>
            <a:custGeom>
              <a:avLst/>
              <a:gdLst/>
              <a:ahLst/>
              <a:cxnLst/>
              <a:rect l="l" t="t" r="r" b="b"/>
              <a:pathLst>
                <a:path w="5676900" h="1800225">
                  <a:moveTo>
                    <a:pt x="5605703" y="1800224"/>
                  </a:moveTo>
                  <a:lnTo>
                    <a:pt x="71196" y="1800224"/>
                  </a:lnTo>
                  <a:lnTo>
                    <a:pt x="66241" y="1799736"/>
                  </a:lnTo>
                  <a:lnTo>
                    <a:pt x="29705" y="1784603"/>
                  </a:lnTo>
                  <a:lnTo>
                    <a:pt x="3885" y="1748561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1729028"/>
                  </a:lnTo>
                  <a:lnTo>
                    <a:pt x="5661276" y="1770518"/>
                  </a:lnTo>
                  <a:lnTo>
                    <a:pt x="5625237" y="1796338"/>
                  </a:lnTo>
                  <a:lnTo>
                    <a:pt x="5610657" y="1799736"/>
                  </a:lnTo>
                  <a:lnTo>
                    <a:pt x="5605703" y="18002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38899" y="4333874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31167" y="476249"/>
                  </a:moveTo>
                  <a:lnTo>
                    <a:pt x="216506" y="476249"/>
                  </a:lnTo>
                  <a:lnTo>
                    <a:pt x="209193" y="475867"/>
                  </a:lnTo>
                  <a:lnTo>
                    <a:pt x="165875" y="468259"/>
                  </a:lnTo>
                  <a:lnTo>
                    <a:pt x="124785" y="451808"/>
                  </a:lnTo>
                  <a:lnTo>
                    <a:pt x="87502" y="427145"/>
                  </a:lnTo>
                  <a:lnTo>
                    <a:pt x="55458" y="395218"/>
                  </a:lnTo>
                  <a:lnTo>
                    <a:pt x="33649" y="363935"/>
                  </a:lnTo>
                  <a:lnTo>
                    <a:pt x="14232" y="322045"/>
                  </a:lnTo>
                  <a:lnTo>
                    <a:pt x="2870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5729" y="184019"/>
                  </a:lnTo>
                  <a:lnTo>
                    <a:pt x="19843" y="139792"/>
                  </a:lnTo>
                  <a:lnTo>
                    <a:pt x="41795" y="99344"/>
                  </a:lnTo>
                  <a:lnTo>
                    <a:pt x="70743" y="64230"/>
                  </a:lnTo>
                  <a:lnTo>
                    <a:pt x="105574" y="35797"/>
                  </a:lnTo>
                  <a:lnTo>
                    <a:pt x="144951" y="15141"/>
                  </a:lnTo>
                  <a:lnTo>
                    <a:pt x="187358" y="3053"/>
                  </a:lnTo>
                  <a:lnTo>
                    <a:pt x="216506" y="0"/>
                  </a:lnTo>
                  <a:lnTo>
                    <a:pt x="231167" y="0"/>
                  </a:lnTo>
                  <a:lnTo>
                    <a:pt x="274694" y="6096"/>
                  </a:lnTo>
                  <a:lnTo>
                    <a:pt x="316267" y="21110"/>
                  </a:lnTo>
                  <a:lnTo>
                    <a:pt x="354289" y="44463"/>
                  </a:lnTo>
                  <a:lnTo>
                    <a:pt x="387297" y="75259"/>
                  </a:lnTo>
                  <a:lnTo>
                    <a:pt x="414023" y="112313"/>
                  </a:lnTo>
                  <a:lnTo>
                    <a:pt x="433440" y="154203"/>
                  </a:lnTo>
                  <a:lnTo>
                    <a:pt x="444803" y="199317"/>
                  </a:lnTo>
                  <a:lnTo>
                    <a:pt x="447674" y="230326"/>
                  </a:lnTo>
                  <a:lnTo>
                    <a:pt x="447674" y="238124"/>
                  </a:lnTo>
                  <a:lnTo>
                    <a:pt x="447674" y="245923"/>
                  </a:lnTo>
                  <a:lnTo>
                    <a:pt x="441942" y="292229"/>
                  </a:lnTo>
                  <a:lnTo>
                    <a:pt x="427829" y="336456"/>
                  </a:lnTo>
                  <a:lnTo>
                    <a:pt x="405878" y="376904"/>
                  </a:lnTo>
                  <a:lnTo>
                    <a:pt x="376929" y="412018"/>
                  </a:lnTo>
                  <a:lnTo>
                    <a:pt x="342097" y="440451"/>
                  </a:lnTo>
                  <a:lnTo>
                    <a:pt x="302721" y="461107"/>
                  </a:lnTo>
                  <a:lnTo>
                    <a:pt x="260314" y="473195"/>
                  </a:lnTo>
                  <a:lnTo>
                    <a:pt x="238481" y="475867"/>
                  </a:lnTo>
                  <a:lnTo>
                    <a:pt x="231167" y="47624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3674" y="4500562"/>
              <a:ext cx="238124" cy="14287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41300" y="1830275"/>
            <a:ext cx="4349750" cy="9594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b="1" spc="-150" dirty="0">
                <a:solidFill>
                  <a:srgbClr val="8FCAF9"/>
                </a:solidFill>
                <a:latin typeface="Montserrat SemiBold"/>
                <a:cs typeface="Montserrat SemiBold"/>
              </a:rPr>
              <a:t>Transcript</a:t>
            </a:r>
            <a:r>
              <a:rPr sz="2050" b="1" spc="-50" dirty="0">
                <a:solidFill>
                  <a:srgbClr val="8FCAF9"/>
                </a:solidFill>
                <a:latin typeface="Montserrat SemiBold"/>
                <a:cs typeface="Montserrat SemiBold"/>
              </a:rPr>
              <a:t> Extraction</a:t>
            </a:r>
            <a:endParaRPr sz="205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375"/>
              </a:spcBef>
            </a:pP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Automate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retrieval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from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YouTube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using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specialized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APIs.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715" y="1830275"/>
            <a:ext cx="4519295" cy="9594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b="1" spc="-190" dirty="0">
                <a:solidFill>
                  <a:srgbClr val="8FCAF9"/>
                </a:solidFill>
                <a:latin typeface="Montserrat SemiBold"/>
                <a:cs typeface="Montserrat SemiBold"/>
              </a:rPr>
              <a:t>Text</a:t>
            </a:r>
            <a:r>
              <a:rPr sz="2050" b="1" spc="-3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90" dirty="0">
                <a:solidFill>
                  <a:srgbClr val="8FCAF9"/>
                </a:solidFill>
                <a:latin typeface="Montserrat SemiBold"/>
                <a:cs typeface="Montserrat SemiBold"/>
              </a:rPr>
              <a:t>Enhancement</a:t>
            </a:r>
            <a:endParaRPr sz="205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375"/>
              </a:spcBef>
            </a:pP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Improve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ontserrat"/>
                <a:cs typeface="Montserrat"/>
              </a:rPr>
              <a:t>raw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by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adding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punctuation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ontserrat"/>
                <a:cs typeface="Montserrat"/>
              </a:rPr>
              <a:t>proper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capitalization.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3802" y="4011499"/>
            <a:ext cx="4586605" cy="9594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b="1" spc="-150" dirty="0">
                <a:solidFill>
                  <a:srgbClr val="8FCAF9"/>
                </a:solidFill>
                <a:latin typeface="Montserrat SemiBold"/>
                <a:cs typeface="Montserrat SemiBold"/>
              </a:rPr>
              <a:t>Abstractive</a:t>
            </a:r>
            <a:r>
              <a:rPr sz="2050" b="1" spc="-6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Summarization</a:t>
            </a:r>
            <a:endParaRPr sz="205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375"/>
              </a:spcBef>
            </a:pP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Generate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concise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coherent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ontserrat"/>
                <a:cs typeface="Montserrat"/>
              </a:rPr>
              <a:t>content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using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models.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26275" y="4011499"/>
            <a:ext cx="4065904" cy="9594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50" b="1" spc="-155" dirty="0">
                <a:solidFill>
                  <a:srgbClr val="8FCAF9"/>
                </a:solidFill>
                <a:latin typeface="Montserrat SemiBold"/>
                <a:cs typeface="Montserrat SemiBold"/>
              </a:rPr>
              <a:t>Optional</a:t>
            </a:r>
            <a:r>
              <a:rPr sz="205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50" dirty="0">
                <a:solidFill>
                  <a:srgbClr val="8FCAF9"/>
                </a:solidFill>
                <a:latin typeface="Montserrat SemiBold"/>
                <a:cs typeface="Montserrat SemiBold"/>
              </a:rPr>
              <a:t>Translation</a:t>
            </a:r>
            <a:endParaRPr sz="2050" dirty="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375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Provide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translations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various</a:t>
            </a:r>
            <a:r>
              <a:rPr sz="13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Montserrat"/>
                <a:cs typeface="Montserrat"/>
              </a:rPr>
              <a:t>Indian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languages.</a:t>
            </a:r>
            <a:endParaRPr sz="1300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40" dirty="0"/>
              <a:t>Vision:</a:t>
            </a:r>
            <a:r>
              <a:rPr spc="-85" dirty="0"/>
              <a:t> </a:t>
            </a:r>
            <a:r>
              <a:rPr spc="-254" dirty="0"/>
              <a:t>Accessibility</a:t>
            </a:r>
            <a:r>
              <a:rPr spc="-80" dirty="0"/>
              <a:t> </a:t>
            </a:r>
            <a:r>
              <a:rPr spc="-355" dirty="0"/>
              <a:t>&amp;</a:t>
            </a:r>
            <a:r>
              <a:rPr spc="-75" dirty="0"/>
              <a:t> </a:t>
            </a:r>
            <a:r>
              <a:rPr spc="-320" dirty="0"/>
              <a:t>Comprehension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485899"/>
            <a:ext cx="11887200" cy="6800850"/>
            <a:chOff x="0" y="1485899"/>
            <a:chExt cx="11887200" cy="6800850"/>
          </a:xfrm>
        </p:grpSpPr>
        <p:sp>
          <p:nvSpPr>
            <p:cNvPr id="4" name="object 4"/>
            <p:cNvSpPr/>
            <p:nvPr/>
          </p:nvSpPr>
          <p:spPr>
            <a:xfrm>
              <a:off x="304799" y="6162674"/>
              <a:ext cx="11582400" cy="9525"/>
            </a:xfrm>
            <a:custGeom>
              <a:avLst/>
              <a:gdLst/>
              <a:ahLst/>
              <a:cxnLst/>
              <a:rect l="l" t="t" r="r" b="b"/>
              <a:pathLst>
                <a:path w="11582400" h="9525">
                  <a:moveTo>
                    <a:pt x="115823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9524"/>
                  </a:lnTo>
                  <a:close/>
                </a:path>
              </a:pathLst>
            </a:custGeom>
            <a:solidFill>
              <a:srgbClr val="93C4FD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905588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160"/>
                  </a:moveTo>
                  <a:lnTo>
                    <a:pt x="223513" y="2381160"/>
                  </a:lnTo>
                  <a:lnTo>
                    <a:pt x="194302" y="2380353"/>
                  </a:lnTo>
                  <a:lnTo>
                    <a:pt x="135973" y="2376769"/>
                  </a:lnTo>
                  <a:lnTo>
                    <a:pt x="77890" y="2370328"/>
                  </a:lnTo>
                  <a:lnTo>
                    <a:pt x="20194" y="2361044"/>
                  </a:lnTo>
                  <a:lnTo>
                    <a:pt x="0" y="2357081"/>
                  </a:lnTo>
                  <a:lnTo>
                    <a:pt x="0" y="23988"/>
                  </a:lnTo>
                  <a:lnTo>
                    <a:pt x="48983" y="15029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29"/>
                  </a:lnTo>
                  <a:lnTo>
                    <a:pt x="484717" y="25726"/>
                  </a:lnTo>
                  <a:lnTo>
                    <a:pt x="541575" y="39229"/>
                  </a:lnTo>
                  <a:lnTo>
                    <a:pt x="597701" y="55505"/>
                  </a:lnTo>
                  <a:lnTo>
                    <a:pt x="652961" y="74516"/>
                  </a:lnTo>
                  <a:lnTo>
                    <a:pt x="707222" y="96215"/>
                  </a:lnTo>
                  <a:lnTo>
                    <a:pt x="760353" y="120551"/>
                  </a:lnTo>
                  <a:lnTo>
                    <a:pt x="812225" y="147465"/>
                  </a:lnTo>
                  <a:lnTo>
                    <a:pt x="862715" y="176891"/>
                  </a:lnTo>
                  <a:lnTo>
                    <a:pt x="911700" y="208759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9"/>
                  </a:lnTo>
                  <a:lnTo>
                    <a:pt x="1090292" y="359031"/>
                  </a:lnTo>
                  <a:lnTo>
                    <a:pt x="1130066" y="401847"/>
                  </a:lnTo>
                  <a:lnTo>
                    <a:pt x="1167690" y="446562"/>
                  </a:lnTo>
                  <a:lnTo>
                    <a:pt x="1203075" y="493070"/>
                  </a:lnTo>
                  <a:lnTo>
                    <a:pt x="1236136" y="541258"/>
                  </a:lnTo>
                  <a:lnTo>
                    <a:pt x="1266792" y="591011"/>
                  </a:lnTo>
                  <a:lnTo>
                    <a:pt x="1294971" y="642207"/>
                  </a:lnTo>
                  <a:lnTo>
                    <a:pt x="1320603" y="694724"/>
                  </a:lnTo>
                  <a:lnTo>
                    <a:pt x="1343627" y="748435"/>
                  </a:lnTo>
                  <a:lnTo>
                    <a:pt x="1363988" y="803213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300"/>
                  </a:lnTo>
                  <a:lnTo>
                    <a:pt x="1424359" y="1088383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7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0"/>
                  </a:lnTo>
                  <a:lnTo>
                    <a:pt x="1354143" y="1605370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8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1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1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8"/>
                  </a:lnTo>
                  <a:lnTo>
                    <a:pt x="569736" y="2334047"/>
                  </a:lnTo>
                  <a:lnTo>
                    <a:pt x="513227" y="2348941"/>
                  </a:lnTo>
                  <a:lnTo>
                    <a:pt x="456055" y="2361044"/>
                  </a:lnTo>
                  <a:lnTo>
                    <a:pt x="398358" y="2370328"/>
                  </a:lnTo>
                  <a:lnTo>
                    <a:pt x="340276" y="2376769"/>
                  </a:lnTo>
                  <a:lnTo>
                    <a:pt x="281947" y="2380353"/>
                  </a:lnTo>
                  <a:lnTo>
                    <a:pt x="252736" y="23811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799" y="1485899"/>
              <a:ext cx="3705225" cy="4448175"/>
            </a:xfrm>
            <a:custGeom>
              <a:avLst/>
              <a:gdLst/>
              <a:ahLst/>
              <a:cxnLst/>
              <a:rect l="l" t="t" r="r" b="b"/>
              <a:pathLst>
                <a:path w="3705225" h="4448175">
                  <a:moveTo>
                    <a:pt x="3634027" y="4448174"/>
                  </a:moveTo>
                  <a:lnTo>
                    <a:pt x="71196" y="4448174"/>
                  </a:lnTo>
                  <a:lnTo>
                    <a:pt x="66241" y="4447685"/>
                  </a:lnTo>
                  <a:lnTo>
                    <a:pt x="29705" y="4432552"/>
                  </a:lnTo>
                  <a:lnTo>
                    <a:pt x="3885" y="4396512"/>
                  </a:lnTo>
                  <a:lnTo>
                    <a:pt x="0" y="4376977"/>
                  </a:lnTo>
                  <a:lnTo>
                    <a:pt x="0" y="43719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634027" y="0"/>
                  </a:lnTo>
                  <a:lnTo>
                    <a:pt x="3675518" y="15621"/>
                  </a:lnTo>
                  <a:lnTo>
                    <a:pt x="3701338" y="51661"/>
                  </a:lnTo>
                  <a:lnTo>
                    <a:pt x="3705224" y="71196"/>
                  </a:lnTo>
                  <a:lnTo>
                    <a:pt x="3705224" y="4376977"/>
                  </a:lnTo>
                  <a:lnTo>
                    <a:pt x="3689602" y="4418469"/>
                  </a:lnTo>
                  <a:lnTo>
                    <a:pt x="3653562" y="4444288"/>
                  </a:lnTo>
                  <a:lnTo>
                    <a:pt x="3638983" y="4447685"/>
                  </a:lnTo>
                  <a:lnTo>
                    <a:pt x="3634027" y="44481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6424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75" y="1885949"/>
              <a:ext cx="228599" cy="228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1192" y="6305676"/>
            <a:ext cx="89896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Our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vision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DAE9FE"/>
                </a:solidFill>
                <a:latin typeface="Montserrat"/>
                <a:cs typeface="Montserrat"/>
              </a:rPr>
              <a:t>is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democratize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DAE9FE"/>
                </a:solidFill>
                <a:latin typeface="Montserrat"/>
                <a:cs typeface="Montserrat"/>
              </a:rPr>
              <a:t>access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video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knowledge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by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making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DAE9FE"/>
                </a:solidFill>
                <a:latin typeface="Montserrat"/>
                <a:cs typeface="Montserrat"/>
              </a:rPr>
              <a:t>content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DAE9FE"/>
                </a:solidFill>
                <a:latin typeface="Montserrat"/>
                <a:cs typeface="Montserrat"/>
              </a:rPr>
              <a:t>more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DAE9FE"/>
                </a:solidFill>
                <a:latin typeface="Montserrat"/>
                <a:cs typeface="Montserrat"/>
              </a:rPr>
              <a:t>digestible</a:t>
            </a:r>
            <a:r>
              <a:rPr sz="130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DAE9FE"/>
                </a:solidFill>
                <a:latin typeface="Montserrat"/>
                <a:cs typeface="Montserrat"/>
              </a:rPr>
              <a:t>universally</a:t>
            </a:r>
            <a:r>
              <a:rPr sz="130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DAE9FE"/>
                </a:solidFill>
                <a:latin typeface="Montserrat"/>
                <a:cs typeface="Montserrat"/>
              </a:rPr>
              <a:t>accessible.</a:t>
            </a:r>
            <a:endParaRPr sz="1300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68250" y="6477374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304800" h="266700">
                <a:moveTo>
                  <a:pt x="1714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2"/>
                </a:lnTo>
                <a:lnTo>
                  <a:pt x="26243" y="212792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4" y="53905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71449" y="0"/>
                </a:lnTo>
                <a:lnTo>
                  <a:pt x="210159" y="5740"/>
                </a:lnTo>
                <a:lnTo>
                  <a:pt x="245533" y="22473"/>
                </a:lnTo>
                <a:lnTo>
                  <a:pt x="274531" y="48751"/>
                </a:lnTo>
                <a:lnTo>
                  <a:pt x="294648" y="82318"/>
                </a:lnTo>
                <a:lnTo>
                  <a:pt x="304158" y="120279"/>
                </a:lnTo>
                <a:lnTo>
                  <a:pt x="304799" y="133349"/>
                </a:lnTo>
                <a:lnTo>
                  <a:pt x="304639" y="139901"/>
                </a:lnTo>
                <a:lnTo>
                  <a:pt x="297007" y="178266"/>
                </a:lnTo>
                <a:lnTo>
                  <a:pt x="278552" y="212792"/>
                </a:lnTo>
                <a:lnTo>
                  <a:pt x="250892" y="240452"/>
                </a:lnTo>
                <a:lnTo>
                  <a:pt x="216365" y="258907"/>
                </a:lnTo>
                <a:lnTo>
                  <a:pt x="178001" y="266539"/>
                </a:lnTo>
                <a:lnTo>
                  <a:pt x="171449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785116" y="6466456"/>
            <a:ext cx="30480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BEDAFE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2460" y="2413187"/>
            <a:ext cx="273304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80" dirty="0">
                <a:solidFill>
                  <a:srgbClr val="8FCAF9"/>
                </a:solidFill>
                <a:latin typeface="Montserrat SemiBold"/>
                <a:cs typeface="Montserrat SemiBold"/>
              </a:rPr>
              <a:t>Enhanced</a:t>
            </a:r>
            <a:r>
              <a:rPr sz="205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125" dirty="0">
                <a:solidFill>
                  <a:srgbClr val="8FCAF9"/>
                </a:solidFill>
                <a:latin typeface="Montserrat SemiBold"/>
                <a:cs typeface="Montserrat SemiBold"/>
              </a:rPr>
              <a:t>Accessibility</a:t>
            </a:r>
            <a:endParaRPr sz="2050">
              <a:latin typeface="Montserrat SemiBold"/>
              <a:cs typeface="Montserrat Semi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238624" y="1485899"/>
            <a:ext cx="3714750" cy="4448175"/>
            <a:chOff x="4238624" y="1485899"/>
            <a:chExt cx="3714750" cy="4448175"/>
          </a:xfrm>
        </p:grpSpPr>
        <p:sp>
          <p:nvSpPr>
            <p:cNvPr id="15" name="object 15"/>
            <p:cNvSpPr/>
            <p:nvPr/>
          </p:nvSpPr>
          <p:spPr>
            <a:xfrm>
              <a:off x="4238624" y="1485899"/>
              <a:ext cx="3714750" cy="4448175"/>
            </a:xfrm>
            <a:custGeom>
              <a:avLst/>
              <a:gdLst/>
              <a:ahLst/>
              <a:cxnLst/>
              <a:rect l="l" t="t" r="r" b="b"/>
              <a:pathLst>
                <a:path w="3714750" h="4448175">
                  <a:moveTo>
                    <a:pt x="3643552" y="4448174"/>
                  </a:moveTo>
                  <a:lnTo>
                    <a:pt x="71196" y="4448174"/>
                  </a:lnTo>
                  <a:lnTo>
                    <a:pt x="66241" y="4447685"/>
                  </a:lnTo>
                  <a:lnTo>
                    <a:pt x="29705" y="4432552"/>
                  </a:lnTo>
                  <a:lnTo>
                    <a:pt x="3885" y="4396512"/>
                  </a:lnTo>
                  <a:lnTo>
                    <a:pt x="0" y="4376977"/>
                  </a:lnTo>
                  <a:lnTo>
                    <a:pt x="0" y="43719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43552" y="0"/>
                  </a:lnTo>
                  <a:lnTo>
                    <a:pt x="3685043" y="15621"/>
                  </a:lnTo>
                  <a:lnTo>
                    <a:pt x="3710862" y="51661"/>
                  </a:lnTo>
                  <a:lnTo>
                    <a:pt x="3714749" y="71196"/>
                  </a:lnTo>
                  <a:lnTo>
                    <a:pt x="3714749" y="4376977"/>
                  </a:lnTo>
                  <a:lnTo>
                    <a:pt x="3699126" y="4418469"/>
                  </a:lnTo>
                  <a:lnTo>
                    <a:pt x="3663086" y="4444288"/>
                  </a:lnTo>
                  <a:lnTo>
                    <a:pt x="3648507" y="4447685"/>
                  </a:lnTo>
                  <a:lnTo>
                    <a:pt x="3643552" y="44481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024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1699" y="1885949"/>
              <a:ext cx="228600" cy="2286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541589" y="2413187"/>
            <a:ext cx="310896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75" dirty="0">
                <a:solidFill>
                  <a:srgbClr val="8FCAF9"/>
                </a:solidFill>
                <a:latin typeface="Montserrat SemiBold"/>
                <a:cs typeface="Montserrat SemiBold"/>
              </a:rPr>
              <a:t>Improved</a:t>
            </a:r>
            <a:r>
              <a:rPr sz="2050" b="1" spc="-7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165" dirty="0">
                <a:solidFill>
                  <a:srgbClr val="8FCAF9"/>
                </a:solidFill>
                <a:latin typeface="Montserrat SemiBold"/>
                <a:cs typeface="Montserrat SemiBold"/>
              </a:rPr>
              <a:t>Comprehension</a:t>
            </a:r>
            <a:endParaRPr sz="2050">
              <a:latin typeface="Montserrat SemiBold"/>
              <a:cs typeface="Montserrat SemiBold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81973" y="1485899"/>
            <a:ext cx="3705225" cy="4448175"/>
            <a:chOff x="8181973" y="1485899"/>
            <a:chExt cx="3705225" cy="4448175"/>
          </a:xfrm>
        </p:grpSpPr>
        <p:sp>
          <p:nvSpPr>
            <p:cNvPr id="20" name="object 20"/>
            <p:cNvSpPr/>
            <p:nvPr/>
          </p:nvSpPr>
          <p:spPr>
            <a:xfrm>
              <a:off x="8181973" y="1485899"/>
              <a:ext cx="3705225" cy="4448175"/>
            </a:xfrm>
            <a:custGeom>
              <a:avLst/>
              <a:gdLst/>
              <a:ahLst/>
              <a:cxnLst/>
              <a:rect l="l" t="t" r="r" b="b"/>
              <a:pathLst>
                <a:path w="3705225" h="4448175">
                  <a:moveTo>
                    <a:pt x="3634028" y="4448174"/>
                  </a:moveTo>
                  <a:lnTo>
                    <a:pt x="71196" y="4448174"/>
                  </a:lnTo>
                  <a:lnTo>
                    <a:pt x="66241" y="4447685"/>
                  </a:lnTo>
                  <a:lnTo>
                    <a:pt x="29705" y="4432552"/>
                  </a:lnTo>
                  <a:lnTo>
                    <a:pt x="3886" y="4396512"/>
                  </a:lnTo>
                  <a:lnTo>
                    <a:pt x="0" y="4376977"/>
                  </a:lnTo>
                  <a:lnTo>
                    <a:pt x="0" y="43719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34028" y="0"/>
                  </a:lnTo>
                  <a:lnTo>
                    <a:pt x="3675517" y="15621"/>
                  </a:lnTo>
                  <a:lnTo>
                    <a:pt x="3701338" y="51661"/>
                  </a:lnTo>
                  <a:lnTo>
                    <a:pt x="3705224" y="71196"/>
                  </a:lnTo>
                  <a:lnTo>
                    <a:pt x="3705224" y="4376977"/>
                  </a:lnTo>
                  <a:lnTo>
                    <a:pt x="3689601" y="4418469"/>
                  </a:lnTo>
                  <a:lnTo>
                    <a:pt x="3653562" y="4444288"/>
                  </a:lnTo>
                  <a:lnTo>
                    <a:pt x="3638982" y="4447685"/>
                  </a:lnTo>
                  <a:lnTo>
                    <a:pt x="3634028" y="44481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44073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86949" y="1914524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04622" y="2413187"/>
            <a:ext cx="245681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40" dirty="0">
                <a:solidFill>
                  <a:srgbClr val="8FCAF9"/>
                </a:solidFill>
                <a:latin typeface="Montserrat SemiBold"/>
                <a:cs typeface="Montserrat SemiBold"/>
              </a:rPr>
              <a:t>Multilingual</a:t>
            </a:r>
            <a:r>
              <a:rPr sz="2050" b="1" spc="-3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2050" b="1" spc="-135" dirty="0">
                <a:solidFill>
                  <a:srgbClr val="8FCAF9"/>
                </a:solidFill>
                <a:latin typeface="Montserrat SemiBold"/>
                <a:cs typeface="Montserrat SemiBold"/>
              </a:rPr>
              <a:t>Support</a:t>
            </a:r>
            <a:endParaRPr sz="2050">
              <a:latin typeface="Montserrat SemiBold"/>
              <a:cs typeface="Montserrat SemiBold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2895599"/>
            <a:ext cx="152399" cy="152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73099" y="2840329"/>
            <a:ext cx="275971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Makes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available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Montserrat"/>
                <a:cs typeface="Montserrat"/>
              </a:rPr>
              <a:t>to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broader</a:t>
            </a:r>
            <a:r>
              <a:rPr sz="130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audiences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3457575"/>
            <a:ext cx="152399" cy="152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73099" y="3402304"/>
            <a:ext cx="296862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Beneficial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users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who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prefer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reading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over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watching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videos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4019550"/>
            <a:ext cx="152399" cy="152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73099" y="3964279"/>
            <a:ext cx="31184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Provides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quick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access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key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information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from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long-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form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7225" y="2895599"/>
            <a:ext cx="152399" cy="1523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610050" y="2840329"/>
            <a:ext cx="29648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r>
              <a:rPr sz="1300" spc="4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reduces</a:t>
            </a:r>
            <a:r>
              <a:rPr sz="1300" spc="4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cognitive</a:t>
            </a:r>
            <a:r>
              <a:rPr sz="1300" spc="4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Montserrat"/>
                <a:cs typeface="Montserrat"/>
              </a:rPr>
              <a:t>load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complex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topics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7225" y="3457575"/>
            <a:ext cx="152399" cy="15239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610050" y="3402304"/>
            <a:ext cx="287782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Enhances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ontserrat"/>
                <a:cs typeface="Montserrat"/>
              </a:rPr>
              <a:t>raw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proper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formatting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7225" y="4019550"/>
            <a:ext cx="152399" cy="15239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610050" y="3964279"/>
            <a:ext cx="268795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45" dirty="0">
                <a:solidFill>
                  <a:srgbClr val="FFFFFF"/>
                </a:solidFill>
                <a:latin typeface="Montserrat"/>
                <a:cs typeface="Montserrat"/>
              </a:rPr>
              <a:t>Distills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essential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concepts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Montserrat"/>
                <a:cs typeface="Montserrat"/>
              </a:rPr>
              <a:t>faster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understanding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0575" y="2895599"/>
            <a:ext cx="152399" cy="15239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547000" y="2840329"/>
            <a:ext cx="25996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Breaks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language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barriers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through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features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0575" y="3457575"/>
            <a:ext cx="152399" cy="1523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547000" y="3402304"/>
            <a:ext cx="25654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Makes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accessible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3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ontserrat"/>
                <a:cs typeface="Montserrat"/>
              </a:rPr>
              <a:t>non-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English</a:t>
            </a:r>
            <a:r>
              <a:rPr sz="130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speakers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0575" y="4019550"/>
            <a:ext cx="152399" cy="1523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547000" y="3964279"/>
            <a:ext cx="31178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Fosters</a:t>
            </a:r>
            <a:r>
              <a:rPr sz="13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ontserrat"/>
                <a:cs typeface="Montserrat"/>
              </a:rPr>
              <a:t>global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knowledge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sharing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Montserrat"/>
                <a:cs typeface="Montserrat"/>
              </a:rPr>
              <a:t>across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languages</a:t>
            </a:r>
            <a:endParaRPr sz="13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445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8599" y="228599"/>
            <a:ext cx="11734800" cy="876300"/>
            <a:chOff x="228599" y="228599"/>
            <a:chExt cx="11734800" cy="876300"/>
          </a:xfrm>
        </p:grpSpPr>
        <p:sp>
          <p:nvSpPr>
            <p:cNvPr id="4" name="object 4"/>
            <p:cNvSpPr/>
            <p:nvPr/>
          </p:nvSpPr>
          <p:spPr>
            <a:xfrm>
              <a:off x="285749" y="228599"/>
              <a:ext cx="11677650" cy="876300"/>
            </a:xfrm>
            <a:custGeom>
              <a:avLst/>
              <a:gdLst/>
              <a:ahLst/>
              <a:cxnLst/>
              <a:rect l="l" t="t" r="r" b="b"/>
              <a:pathLst>
                <a:path w="11677650" h="876300">
                  <a:moveTo>
                    <a:pt x="0" y="876299"/>
                  </a:moveTo>
                  <a:lnTo>
                    <a:pt x="11677649" y="876299"/>
                  </a:lnTo>
                  <a:lnTo>
                    <a:pt x="11677649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599" y="228599"/>
              <a:ext cx="57150" cy="876300"/>
            </a:xfrm>
            <a:custGeom>
              <a:avLst/>
              <a:gdLst/>
              <a:ahLst/>
              <a:cxnLst/>
              <a:rect l="l" t="t" r="r" b="b"/>
              <a:pathLst>
                <a:path w="57150" h="876300">
                  <a:moveTo>
                    <a:pt x="5714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76299"/>
                  </a:lnTo>
                  <a:close/>
                </a:path>
              </a:pathLst>
            </a:custGeom>
            <a:solidFill>
              <a:srgbClr val="1D8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7849" y="367042"/>
            <a:ext cx="58407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-240" dirty="0"/>
              <a:t>Key</a:t>
            </a:r>
            <a:r>
              <a:rPr sz="3300" spc="-30" dirty="0"/>
              <a:t> </a:t>
            </a:r>
            <a:r>
              <a:rPr sz="3300" spc="-229" dirty="0"/>
              <a:t>Components</a:t>
            </a:r>
            <a:r>
              <a:rPr sz="3300" spc="-30" dirty="0"/>
              <a:t> </a:t>
            </a:r>
            <a:r>
              <a:rPr sz="3300" spc="-210" dirty="0"/>
              <a:t>Breakdown</a:t>
            </a:r>
            <a:endParaRPr sz="3300" dirty="0"/>
          </a:p>
        </p:txBody>
      </p:sp>
      <p:sp>
        <p:nvSpPr>
          <p:cNvPr id="7" name="object 7"/>
          <p:cNvSpPr txBox="1"/>
          <p:nvPr/>
        </p:nvSpPr>
        <p:spPr>
          <a:xfrm>
            <a:off x="2504430" y="6421944"/>
            <a:ext cx="71831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Each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component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plays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vital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role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in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the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processing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pipeline,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from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DAE9FE"/>
                </a:solidFill>
                <a:latin typeface="Montserrat"/>
                <a:cs typeface="Montserrat"/>
              </a:rPr>
              <a:t>URL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validation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final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output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 formatting.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25274" y="6438899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1809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4" y="240452"/>
                </a:lnTo>
                <a:lnTo>
                  <a:pt x="26245" y="212792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4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0974" y="0"/>
                </a:lnTo>
                <a:lnTo>
                  <a:pt x="219684" y="5740"/>
                </a:lnTo>
                <a:lnTo>
                  <a:pt x="255058" y="22473"/>
                </a:lnTo>
                <a:lnTo>
                  <a:pt x="284056" y="48751"/>
                </a:lnTo>
                <a:lnTo>
                  <a:pt x="304173" y="82318"/>
                </a:lnTo>
                <a:lnTo>
                  <a:pt x="313683" y="120279"/>
                </a:lnTo>
                <a:lnTo>
                  <a:pt x="314324" y="133349"/>
                </a:lnTo>
                <a:lnTo>
                  <a:pt x="314164" y="139901"/>
                </a:lnTo>
                <a:lnTo>
                  <a:pt x="306532" y="178266"/>
                </a:lnTo>
                <a:lnTo>
                  <a:pt x="288077" y="212792"/>
                </a:lnTo>
                <a:lnTo>
                  <a:pt x="260417" y="240452"/>
                </a:lnTo>
                <a:lnTo>
                  <a:pt x="225890" y="258907"/>
                </a:lnTo>
                <a:lnTo>
                  <a:pt x="187526" y="266539"/>
                </a:lnTo>
                <a:lnTo>
                  <a:pt x="1809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795738" y="6534701"/>
            <a:ext cx="3143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BEDAFE"/>
                </a:solidFill>
                <a:latin typeface="Eras Bold ITC"/>
                <a:cs typeface="Eras Bold ITC"/>
              </a:rPr>
              <a:t>4</a:t>
            </a:r>
            <a:endParaRPr sz="1100" dirty="0">
              <a:latin typeface="Eras Bold ITC"/>
              <a:cs typeface="Eras Bold IT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28599" y="1333499"/>
            <a:ext cx="5791200" cy="1047750"/>
            <a:chOff x="228599" y="1333499"/>
            <a:chExt cx="5791200" cy="1047750"/>
          </a:xfrm>
        </p:grpSpPr>
        <p:sp>
          <p:nvSpPr>
            <p:cNvPr id="12" name="object 12"/>
            <p:cNvSpPr/>
            <p:nvPr/>
          </p:nvSpPr>
          <p:spPr>
            <a:xfrm>
              <a:off x="228599" y="1333499"/>
              <a:ext cx="5791200" cy="1047750"/>
            </a:xfrm>
            <a:custGeom>
              <a:avLst/>
              <a:gdLst/>
              <a:ahLst/>
              <a:cxnLst/>
              <a:rect l="l" t="t" r="r" b="b"/>
              <a:pathLst>
                <a:path w="5791200" h="1047750">
                  <a:moveTo>
                    <a:pt x="5720002" y="1047749"/>
                  </a:moveTo>
                  <a:lnTo>
                    <a:pt x="71196" y="1047749"/>
                  </a:lnTo>
                  <a:lnTo>
                    <a:pt x="66241" y="1047261"/>
                  </a:lnTo>
                  <a:lnTo>
                    <a:pt x="29705" y="1032127"/>
                  </a:lnTo>
                  <a:lnTo>
                    <a:pt x="3885" y="996087"/>
                  </a:lnTo>
                  <a:lnTo>
                    <a:pt x="0" y="976553"/>
                  </a:lnTo>
                  <a:lnTo>
                    <a:pt x="0" y="971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3" y="15621"/>
                  </a:lnTo>
                  <a:lnTo>
                    <a:pt x="5787313" y="51661"/>
                  </a:lnTo>
                  <a:lnTo>
                    <a:pt x="5791198" y="71196"/>
                  </a:lnTo>
                  <a:lnTo>
                    <a:pt x="5791198" y="976553"/>
                  </a:lnTo>
                  <a:lnTo>
                    <a:pt x="5775576" y="1018044"/>
                  </a:lnTo>
                  <a:lnTo>
                    <a:pt x="5739536" y="1043863"/>
                  </a:lnTo>
                  <a:lnTo>
                    <a:pt x="5724957" y="1047261"/>
                  </a:lnTo>
                  <a:lnTo>
                    <a:pt x="5720002" y="1047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1485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696" y="1597820"/>
              <a:ext cx="202368" cy="1571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172199" y="1333499"/>
            <a:ext cx="5791200" cy="1047750"/>
            <a:chOff x="6172199" y="1333499"/>
            <a:chExt cx="5791200" cy="1047750"/>
          </a:xfrm>
        </p:grpSpPr>
        <p:sp>
          <p:nvSpPr>
            <p:cNvPr id="16" name="object 16"/>
            <p:cNvSpPr/>
            <p:nvPr/>
          </p:nvSpPr>
          <p:spPr>
            <a:xfrm>
              <a:off x="6172199" y="1333499"/>
              <a:ext cx="5791200" cy="1047750"/>
            </a:xfrm>
            <a:custGeom>
              <a:avLst/>
              <a:gdLst/>
              <a:ahLst/>
              <a:cxnLst/>
              <a:rect l="l" t="t" r="r" b="b"/>
              <a:pathLst>
                <a:path w="5791200" h="1047750">
                  <a:moveTo>
                    <a:pt x="5720002" y="1047749"/>
                  </a:moveTo>
                  <a:lnTo>
                    <a:pt x="71196" y="1047749"/>
                  </a:lnTo>
                  <a:lnTo>
                    <a:pt x="66241" y="1047261"/>
                  </a:lnTo>
                  <a:lnTo>
                    <a:pt x="29705" y="1032127"/>
                  </a:lnTo>
                  <a:lnTo>
                    <a:pt x="3885" y="996087"/>
                  </a:lnTo>
                  <a:lnTo>
                    <a:pt x="0" y="976553"/>
                  </a:lnTo>
                  <a:lnTo>
                    <a:pt x="0" y="971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2" y="15621"/>
                  </a:lnTo>
                  <a:lnTo>
                    <a:pt x="5787312" y="51661"/>
                  </a:lnTo>
                  <a:lnTo>
                    <a:pt x="5791198" y="71196"/>
                  </a:lnTo>
                  <a:lnTo>
                    <a:pt x="5791198" y="976553"/>
                  </a:lnTo>
                  <a:lnTo>
                    <a:pt x="5775576" y="1018044"/>
                  </a:lnTo>
                  <a:lnTo>
                    <a:pt x="5739536" y="1043863"/>
                  </a:lnTo>
                  <a:lnTo>
                    <a:pt x="5724957" y="1047261"/>
                  </a:lnTo>
                  <a:lnTo>
                    <a:pt x="5720002" y="1047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599" y="1485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9849" y="1601390"/>
              <a:ext cx="192881" cy="15001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28599" y="2647949"/>
            <a:ext cx="5791200" cy="1057275"/>
            <a:chOff x="228599" y="2647949"/>
            <a:chExt cx="5791200" cy="1057275"/>
          </a:xfrm>
        </p:grpSpPr>
        <p:sp>
          <p:nvSpPr>
            <p:cNvPr id="20" name="object 20"/>
            <p:cNvSpPr/>
            <p:nvPr/>
          </p:nvSpPr>
          <p:spPr>
            <a:xfrm>
              <a:off x="228599" y="2647949"/>
              <a:ext cx="5791200" cy="1057275"/>
            </a:xfrm>
            <a:custGeom>
              <a:avLst/>
              <a:gdLst/>
              <a:ahLst/>
              <a:cxnLst/>
              <a:rect l="l" t="t" r="r" b="b"/>
              <a:pathLst>
                <a:path w="5791200" h="1057275">
                  <a:moveTo>
                    <a:pt x="5720002" y="1057274"/>
                  </a:moveTo>
                  <a:lnTo>
                    <a:pt x="71196" y="1057274"/>
                  </a:lnTo>
                  <a:lnTo>
                    <a:pt x="66241" y="1056786"/>
                  </a:lnTo>
                  <a:lnTo>
                    <a:pt x="29705" y="1041652"/>
                  </a:lnTo>
                  <a:lnTo>
                    <a:pt x="3885" y="1005612"/>
                  </a:lnTo>
                  <a:lnTo>
                    <a:pt x="0" y="986078"/>
                  </a:lnTo>
                  <a:lnTo>
                    <a:pt x="0" y="9810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3" y="15621"/>
                  </a:lnTo>
                  <a:lnTo>
                    <a:pt x="5787313" y="51661"/>
                  </a:lnTo>
                  <a:lnTo>
                    <a:pt x="5791198" y="71196"/>
                  </a:lnTo>
                  <a:lnTo>
                    <a:pt x="5791198" y="986078"/>
                  </a:lnTo>
                  <a:lnTo>
                    <a:pt x="5775576" y="1027569"/>
                  </a:lnTo>
                  <a:lnTo>
                    <a:pt x="5739536" y="1053389"/>
                  </a:lnTo>
                  <a:lnTo>
                    <a:pt x="5724957" y="1056786"/>
                  </a:lnTo>
                  <a:lnTo>
                    <a:pt x="5720002" y="10572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999" y="2800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72" y="2905108"/>
              <a:ext cx="171734" cy="17176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172199" y="2647949"/>
            <a:ext cx="5791200" cy="1057275"/>
            <a:chOff x="6172199" y="2647949"/>
            <a:chExt cx="5791200" cy="1057275"/>
          </a:xfrm>
        </p:grpSpPr>
        <p:sp>
          <p:nvSpPr>
            <p:cNvPr id="24" name="object 24"/>
            <p:cNvSpPr/>
            <p:nvPr/>
          </p:nvSpPr>
          <p:spPr>
            <a:xfrm>
              <a:off x="6172199" y="2647949"/>
              <a:ext cx="5791200" cy="1057275"/>
            </a:xfrm>
            <a:custGeom>
              <a:avLst/>
              <a:gdLst/>
              <a:ahLst/>
              <a:cxnLst/>
              <a:rect l="l" t="t" r="r" b="b"/>
              <a:pathLst>
                <a:path w="5791200" h="1057275">
                  <a:moveTo>
                    <a:pt x="5720002" y="1057274"/>
                  </a:moveTo>
                  <a:lnTo>
                    <a:pt x="71196" y="1057274"/>
                  </a:lnTo>
                  <a:lnTo>
                    <a:pt x="66241" y="1056786"/>
                  </a:lnTo>
                  <a:lnTo>
                    <a:pt x="29705" y="1041652"/>
                  </a:lnTo>
                  <a:lnTo>
                    <a:pt x="3885" y="1005612"/>
                  </a:lnTo>
                  <a:lnTo>
                    <a:pt x="0" y="986078"/>
                  </a:lnTo>
                  <a:lnTo>
                    <a:pt x="0" y="9810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2" y="15621"/>
                  </a:lnTo>
                  <a:lnTo>
                    <a:pt x="5787312" y="51661"/>
                  </a:lnTo>
                  <a:lnTo>
                    <a:pt x="5791198" y="71196"/>
                  </a:lnTo>
                  <a:lnTo>
                    <a:pt x="5791198" y="986078"/>
                  </a:lnTo>
                  <a:lnTo>
                    <a:pt x="5775576" y="1027569"/>
                  </a:lnTo>
                  <a:lnTo>
                    <a:pt x="5739536" y="1053389"/>
                  </a:lnTo>
                  <a:lnTo>
                    <a:pt x="5724957" y="1056786"/>
                  </a:lnTo>
                  <a:lnTo>
                    <a:pt x="5720002" y="10572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4599" y="2800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8571" y="2904321"/>
              <a:ext cx="173023" cy="1730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28599" y="3971924"/>
            <a:ext cx="5791200" cy="1047750"/>
            <a:chOff x="228599" y="3971924"/>
            <a:chExt cx="5791200" cy="1047750"/>
          </a:xfrm>
        </p:grpSpPr>
        <p:sp>
          <p:nvSpPr>
            <p:cNvPr id="28" name="object 28"/>
            <p:cNvSpPr/>
            <p:nvPr/>
          </p:nvSpPr>
          <p:spPr>
            <a:xfrm>
              <a:off x="228599" y="3971924"/>
              <a:ext cx="5791200" cy="1047750"/>
            </a:xfrm>
            <a:custGeom>
              <a:avLst/>
              <a:gdLst/>
              <a:ahLst/>
              <a:cxnLst/>
              <a:rect l="l" t="t" r="r" b="b"/>
              <a:pathLst>
                <a:path w="5791200" h="1047750">
                  <a:moveTo>
                    <a:pt x="5720002" y="1047749"/>
                  </a:moveTo>
                  <a:lnTo>
                    <a:pt x="71196" y="1047749"/>
                  </a:lnTo>
                  <a:lnTo>
                    <a:pt x="66241" y="1047261"/>
                  </a:lnTo>
                  <a:lnTo>
                    <a:pt x="29705" y="1032127"/>
                  </a:lnTo>
                  <a:lnTo>
                    <a:pt x="3885" y="996087"/>
                  </a:lnTo>
                  <a:lnTo>
                    <a:pt x="0" y="976553"/>
                  </a:lnTo>
                  <a:lnTo>
                    <a:pt x="0" y="9715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3" y="15621"/>
                  </a:lnTo>
                  <a:lnTo>
                    <a:pt x="5787313" y="51661"/>
                  </a:lnTo>
                  <a:lnTo>
                    <a:pt x="5791198" y="71196"/>
                  </a:lnTo>
                  <a:lnTo>
                    <a:pt x="5791198" y="976553"/>
                  </a:lnTo>
                  <a:lnTo>
                    <a:pt x="5775576" y="1018043"/>
                  </a:lnTo>
                  <a:lnTo>
                    <a:pt x="5739536" y="1043863"/>
                  </a:lnTo>
                  <a:lnTo>
                    <a:pt x="5724957" y="1047261"/>
                  </a:lnTo>
                  <a:lnTo>
                    <a:pt x="5720002" y="1047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999" y="4124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4" y="4229099"/>
              <a:ext cx="169541" cy="17144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172199" y="3971924"/>
            <a:ext cx="5791200" cy="1047750"/>
            <a:chOff x="6172199" y="3971924"/>
            <a:chExt cx="5791200" cy="1047750"/>
          </a:xfrm>
        </p:grpSpPr>
        <p:sp>
          <p:nvSpPr>
            <p:cNvPr id="32" name="object 32"/>
            <p:cNvSpPr/>
            <p:nvPr/>
          </p:nvSpPr>
          <p:spPr>
            <a:xfrm>
              <a:off x="6172199" y="3971924"/>
              <a:ext cx="5791200" cy="1047750"/>
            </a:xfrm>
            <a:custGeom>
              <a:avLst/>
              <a:gdLst/>
              <a:ahLst/>
              <a:cxnLst/>
              <a:rect l="l" t="t" r="r" b="b"/>
              <a:pathLst>
                <a:path w="5791200" h="1047750">
                  <a:moveTo>
                    <a:pt x="5720002" y="1047749"/>
                  </a:moveTo>
                  <a:lnTo>
                    <a:pt x="71196" y="1047749"/>
                  </a:lnTo>
                  <a:lnTo>
                    <a:pt x="66241" y="1047261"/>
                  </a:lnTo>
                  <a:lnTo>
                    <a:pt x="29705" y="1032127"/>
                  </a:lnTo>
                  <a:lnTo>
                    <a:pt x="3885" y="996087"/>
                  </a:lnTo>
                  <a:lnTo>
                    <a:pt x="0" y="976553"/>
                  </a:lnTo>
                  <a:lnTo>
                    <a:pt x="0" y="9715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20002" y="0"/>
                  </a:lnTo>
                  <a:lnTo>
                    <a:pt x="5761492" y="15621"/>
                  </a:lnTo>
                  <a:lnTo>
                    <a:pt x="5787312" y="51661"/>
                  </a:lnTo>
                  <a:lnTo>
                    <a:pt x="5791198" y="71196"/>
                  </a:lnTo>
                  <a:lnTo>
                    <a:pt x="5791198" y="976553"/>
                  </a:lnTo>
                  <a:lnTo>
                    <a:pt x="5775576" y="1018043"/>
                  </a:lnTo>
                  <a:lnTo>
                    <a:pt x="5739536" y="1043863"/>
                  </a:lnTo>
                  <a:lnTo>
                    <a:pt x="5724957" y="1047261"/>
                  </a:lnTo>
                  <a:lnTo>
                    <a:pt x="5720002" y="10477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4599" y="4124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0324" y="4250531"/>
              <a:ext cx="214312" cy="128587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0" y="5286375"/>
            <a:ext cx="11963400" cy="3000375"/>
            <a:chOff x="0" y="5286375"/>
            <a:chExt cx="11963400" cy="3000375"/>
          </a:xfrm>
        </p:grpSpPr>
        <p:sp>
          <p:nvSpPr>
            <p:cNvPr id="36" name="object 36"/>
            <p:cNvSpPr/>
            <p:nvPr/>
          </p:nvSpPr>
          <p:spPr>
            <a:xfrm>
              <a:off x="0" y="5905588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160"/>
                  </a:moveTo>
                  <a:lnTo>
                    <a:pt x="223513" y="2381160"/>
                  </a:lnTo>
                  <a:lnTo>
                    <a:pt x="194302" y="2380353"/>
                  </a:lnTo>
                  <a:lnTo>
                    <a:pt x="135973" y="2376769"/>
                  </a:lnTo>
                  <a:lnTo>
                    <a:pt x="77890" y="2370328"/>
                  </a:lnTo>
                  <a:lnTo>
                    <a:pt x="20194" y="2361044"/>
                  </a:lnTo>
                  <a:lnTo>
                    <a:pt x="0" y="2357081"/>
                  </a:lnTo>
                  <a:lnTo>
                    <a:pt x="0" y="23988"/>
                  </a:lnTo>
                  <a:lnTo>
                    <a:pt x="48983" y="15029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29"/>
                  </a:lnTo>
                  <a:lnTo>
                    <a:pt x="484717" y="25726"/>
                  </a:lnTo>
                  <a:lnTo>
                    <a:pt x="541575" y="39229"/>
                  </a:lnTo>
                  <a:lnTo>
                    <a:pt x="597701" y="55505"/>
                  </a:lnTo>
                  <a:lnTo>
                    <a:pt x="652961" y="74516"/>
                  </a:lnTo>
                  <a:lnTo>
                    <a:pt x="707222" y="96215"/>
                  </a:lnTo>
                  <a:lnTo>
                    <a:pt x="760353" y="120551"/>
                  </a:lnTo>
                  <a:lnTo>
                    <a:pt x="812225" y="147465"/>
                  </a:lnTo>
                  <a:lnTo>
                    <a:pt x="862715" y="176891"/>
                  </a:lnTo>
                  <a:lnTo>
                    <a:pt x="911700" y="208759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9"/>
                  </a:lnTo>
                  <a:lnTo>
                    <a:pt x="1090292" y="359031"/>
                  </a:lnTo>
                  <a:lnTo>
                    <a:pt x="1130066" y="401847"/>
                  </a:lnTo>
                  <a:lnTo>
                    <a:pt x="1167690" y="446562"/>
                  </a:lnTo>
                  <a:lnTo>
                    <a:pt x="1203075" y="493070"/>
                  </a:lnTo>
                  <a:lnTo>
                    <a:pt x="1236136" y="541258"/>
                  </a:lnTo>
                  <a:lnTo>
                    <a:pt x="1266792" y="591011"/>
                  </a:lnTo>
                  <a:lnTo>
                    <a:pt x="1294971" y="642207"/>
                  </a:lnTo>
                  <a:lnTo>
                    <a:pt x="1320603" y="694724"/>
                  </a:lnTo>
                  <a:lnTo>
                    <a:pt x="1343627" y="748435"/>
                  </a:lnTo>
                  <a:lnTo>
                    <a:pt x="1363988" y="803213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300"/>
                  </a:lnTo>
                  <a:lnTo>
                    <a:pt x="1424359" y="1088383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7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0"/>
                  </a:lnTo>
                  <a:lnTo>
                    <a:pt x="1354143" y="1605370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8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1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1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8"/>
                  </a:lnTo>
                  <a:lnTo>
                    <a:pt x="569736" y="2334047"/>
                  </a:lnTo>
                  <a:lnTo>
                    <a:pt x="513227" y="2348941"/>
                  </a:lnTo>
                  <a:lnTo>
                    <a:pt x="456055" y="2361044"/>
                  </a:lnTo>
                  <a:lnTo>
                    <a:pt x="398358" y="2370328"/>
                  </a:lnTo>
                  <a:lnTo>
                    <a:pt x="340276" y="2376769"/>
                  </a:lnTo>
                  <a:lnTo>
                    <a:pt x="281947" y="2380353"/>
                  </a:lnTo>
                  <a:lnTo>
                    <a:pt x="252736" y="23811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8599" y="5286375"/>
              <a:ext cx="11734800" cy="885825"/>
            </a:xfrm>
            <a:custGeom>
              <a:avLst/>
              <a:gdLst/>
              <a:ahLst/>
              <a:cxnLst/>
              <a:rect l="l" t="t" r="r" b="b"/>
              <a:pathLst>
                <a:path w="11734800" h="885825">
                  <a:moveTo>
                    <a:pt x="11663602" y="885824"/>
                  </a:moveTo>
                  <a:lnTo>
                    <a:pt x="71196" y="885824"/>
                  </a:lnTo>
                  <a:lnTo>
                    <a:pt x="66241" y="885336"/>
                  </a:lnTo>
                  <a:lnTo>
                    <a:pt x="29705" y="870201"/>
                  </a:lnTo>
                  <a:lnTo>
                    <a:pt x="3885" y="834161"/>
                  </a:lnTo>
                  <a:lnTo>
                    <a:pt x="0" y="814626"/>
                  </a:lnTo>
                  <a:lnTo>
                    <a:pt x="0" y="8096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1663602" y="0"/>
                  </a:lnTo>
                  <a:lnTo>
                    <a:pt x="11705091" y="15619"/>
                  </a:lnTo>
                  <a:lnTo>
                    <a:pt x="11730912" y="51660"/>
                  </a:lnTo>
                  <a:lnTo>
                    <a:pt x="11734797" y="71195"/>
                  </a:lnTo>
                  <a:lnTo>
                    <a:pt x="11734797" y="814626"/>
                  </a:lnTo>
                  <a:lnTo>
                    <a:pt x="11719175" y="856118"/>
                  </a:lnTo>
                  <a:lnTo>
                    <a:pt x="11683135" y="881937"/>
                  </a:lnTo>
                  <a:lnTo>
                    <a:pt x="11668556" y="885336"/>
                  </a:lnTo>
                  <a:lnTo>
                    <a:pt x="11663602" y="8858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0999" y="54387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250" y="5543549"/>
              <a:ext cx="192881" cy="17144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63600" y="1399961"/>
            <a:ext cx="4684395" cy="708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Input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 Handler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ct val="102299"/>
              </a:lnSpc>
              <a:spcBef>
                <a:spcPts val="370"/>
              </a:spcBef>
            </a:pP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Validates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URLs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extracts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unique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ID,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serving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as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ontserrat"/>
                <a:cs typeface="Montserrat"/>
              </a:rPr>
              <a:t>the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entry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point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content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processing.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7200" y="1399961"/>
            <a:ext cx="5010785" cy="708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spc="-110" dirty="0">
                <a:solidFill>
                  <a:srgbClr val="8FCAF9"/>
                </a:solidFill>
                <a:latin typeface="Montserrat SemiBold"/>
                <a:cs typeface="Montserrat SemiBold"/>
              </a:rPr>
              <a:t>Transcript</a:t>
            </a:r>
            <a:r>
              <a:rPr sz="1500" b="1" spc="-4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Retriever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ct val="102299"/>
              </a:lnSpc>
              <a:spcBef>
                <a:spcPts val="370"/>
              </a:spcBef>
            </a:pP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Utilizes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youtube_transcript_api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efficiently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fetch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subtitles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or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closed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ontserrat"/>
                <a:cs typeface="Montserrat"/>
              </a:rPr>
              <a:t>captions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associated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1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videos.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3600" y="2701696"/>
            <a:ext cx="4618990" cy="721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b="1" spc="-130" dirty="0">
                <a:solidFill>
                  <a:srgbClr val="8FCAF9"/>
                </a:solidFill>
                <a:latin typeface="Montserrat SemiBold"/>
                <a:cs typeface="Montserrat SemiBold"/>
              </a:rPr>
              <a:t>Enhancement</a:t>
            </a:r>
            <a:r>
              <a:rPr sz="1500" b="1" spc="-3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Module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ts val="1280"/>
              </a:lnSpc>
              <a:spcBef>
                <a:spcPts val="550"/>
              </a:spcBef>
            </a:pPr>
            <a:r>
              <a:rPr sz="1100" spc="-70" dirty="0">
                <a:solidFill>
                  <a:srgbClr val="FFFFFF"/>
                </a:solidFill>
                <a:latin typeface="Montserrat"/>
                <a:cs typeface="Montserrat"/>
              </a:rPr>
              <a:t>Employs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deepmultilingualpunctuation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add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correct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punctuation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capitalization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ontserrat"/>
                <a:cs typeface="Montserrat"/>
              </a:rPr>
              <a:t>raw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transcripts.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7200" y="2701696"/>
            <a:ext cx="4330065" cy="721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b="1" spc="-35" dirty="0">
                <a:solidFill>
                  <a:srgbClr val="8FCAF9"/>
                </a:solidFill>
                <a:latin typeface="Montserrat SemiBold"/>
                <a:cs typeface="Montserrat SemiBold"/>
              </a:rPr>
              <a:t>Summarizer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ts val="1280"/>
              </a:lnSpc>
              <a:spcBef>
                <a:spcPts val="550"/>
              </a:spcBef>
            </a:pP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Leverages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ontserrat"/>
                <a:cs typeface="Montserrat"/>
              </a:rPr>
              <a:t>Hugging</a:t>
            </a:r>
            <a:r>
              <a:rPr sz="110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Face's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t5-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small</a:t>
            </a:r>
            <a:r>
              <a:rPr sz="110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model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generate</a:t>
            </a:r>
            <a:r>
              <a:rPr sz="11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high-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quality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abstractive</a:t>
            </a:r>
            <a:r>
              <a:rPr sz="1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content.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63600" y="4038385"/>
            <a:ext cx="4545965" cy="708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spc="-130" dirty="0">
                <a:solidFill>
                  <a:srgbClr val="8FCAF9"/>
                </a:solidFill>
                <a:latin typeface="Montserrat SemiBold"/>
                <a:cs typeface="Montserrat SemiBold"/>
              </a:rPr>
              <a:t>Sentence</a:t>
            </a:r>
            <a:r>
              <a:rPr sz="1500" b="1" spc="1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Splitter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ct val="102299"/>
              </a:lnSpc>
              <a:spcBef>
                <a:spcPts val="370"/>
              </a:spcBef>
            </a:pP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Utilizes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spaCy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accurate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segmentation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Montserrat"/>
                <a:cs typeface="Montserrat"/>
              </a:rPr>
              <a:t>individual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sentences,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improving</a:t>
            </a:r>
            <a:r>
              <a:rPr sz="11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readability.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07200" y="4038385"/>
            <a:ext cx="4841875" cy="708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b="1" spc="-110" dirty="0">
                <a:solidFill>
                  <a:srgbClr val="8FCAF9"/>
                </a:solidFill>
                <a:latin typeface="Montserrat SemiBold"/>
                <a:cs typeface="Montserrat SemiBold"/>
              </a:rPr>
              <a:t>Translation</a:t>
            </a:r>
            <a:r>
              <a:rPr sz="1500" b="1" spc="-3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Handler</a:t>
            </a:r>
            <a:endParaRPr sz="1500">
              <a:latin typeface="Montserrat SemiBold"/>
              <a:cs typeface="Montserrat SemiBold"/>
            </a:endParaRPr>
          </a:p>
          <a:p>
            <a:pPr marL="12700" marR="5080">
              <a:lnSpc>
                <a:spcPct val="102299"/>
              </a:lnSpc>
              <a:spcBef>
                <a:spcPts val="370"/>
              </a:spcBef>
            </a:pP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Integrates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deep-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translator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provide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various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Indian</a:t>
            </a:r>
            <a:r>
              <a:rPr sz="11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languages.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63600" y="5340121"/>
            <a:ext cx="9752330" cy="559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b="1" spc="-114" dirty="0">
                <a:solidFill>
                  <a:srgbClr val="8FCAF9"/>
                </a:solidFill>
                <a:latin typeface="Montserrat SemiBold"/>
                <a:cs typeface="Montserrat SemiBold"/>
              </a:rPr>
              <a:t>Display</a:t>
            </a:r>
            <a:r>
              <a:rPr sz="1500" b="1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Formatter</a:t>
            </a:r>
            <a:endParaRPr sz="150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Responsible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structuring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presenting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Montserrat"/>
                <a:cs typeface="Montserrat"/>
              </a:rPr>
              <a:t>final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Montserrat"/>
                <a:cs typeface="Montserrat"/>
              </a:rPr>
              <a:t>summary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in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clean,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user-</a:t>
            </a:r>
            <a:r>
              <a:rPr sz="1100" spc="-45" dirty="0">
                <a:solidFill>
                  <a:srgbClr val="FFFFFF"/>
                </a:solidFill>
                <a:latin typeface="Montserrat"/>
                <a:cs typeface="Montserrat"/>
              </a:rPr>
              <a:t>friendly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format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Montserrat"/>
                <a:cs typeface="Montserrat"/>
              </a:rPr>
              <a:t>within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Montserrat"/>
                <a:cs typeface="Montserrat"/>
              </a:rPr>
              <a:t>Command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Montserrat"/>
                <a:cs typeface="Montserrat"/>
              </a:rPr>
              <a:t>Line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Montserrat"/>
                <a:cs typeface="Montserrat"/>
              </a:rPr>
              <a:t>Interface</a:t>
            </a:r>
            <a:r>
              <a:rPr sz="1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Montserrat"/>
                <a:cs typeface="Montserrat"/>
              </a:rPr>
              <a:t>(CLI).</a:t>
            </a:r>
            <a:endParaRPr sz="11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8476" y="30801"/>
            <a:ext cx="13469425" cy="6856413"/>
          </a:xfrm>
          <a:custGeom>
            <a:avLst/>
            <a:gdLst/>
            <a:ahLst/>
            <a:cxnLst/>
            <a:rect l="l" t="t" r="r" b="b"/>
            <a:pathLst>
              <a:path w="12192000" h="9791700">
                <a:moveTo>
                  <a:pt x="12191999" y="9791699"/>
                </a:moveTo>
                <a:lnTo>
                  <a:pt x="0" y="97916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79169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r>
              <a:rPr lang="en-GB" dirty="0"/>
              <a:t>z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04799" y="304800"/>
            <a:ext cx="11582400" cy="876300"/>
            <a:chOff x="304799" y="304800"/>
            <a:chExt cx="11582400" cy="876300"/>
          </a:xfrm>
        </p:grpSpPr>
        <p:sp>
          <p:nvSpPr>
            <p:cNvPr id="4" name="object 4"/>
            <p:cNvSpPr/>
            <p:nvPr/>
          </p:nvSpPr>
          <p:spPr>
            <a:xfrm>
              <a:off x="361949" y="304800"/>
              <a:ext cx="11525250" cy="876300"/>
            </a:xfrm>
            <a:custGeom>
              <a:avLst/>
              <a:gdLst/>
              <a:ahLst/>
              <a:cxnLst/>
              <a:rect l="l" t="t" r="r" b="b"/>
              <a:pathLst>
                <a:path w="11525250" h="876300">
                  <a:moveTo>
                    <a:pt x="0" y="876299"/>
                  </a:moveTo>
                  <a:lnTo>
                    <a:pt x="11525249" y="876299"/>
                  </a:lnTo>
                  <a:lnTo>
                    <a:pt x="11525249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799" y="304800"/>
              <a:ext cx="57150" cy="876300"/>
            </a:xfrm>
            <a:custGeom>
              <a:avLst/>
              <a:gdLst/>
              <a:ahLst/>
              <a:cxnLst/>
              <a:rect l="l" t="t" r="r" b="b"/>
              <a:pathLst>
                <a:path w="57150" h="876300">
                  <a:moveTo>
                    <a:pt x="5714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76299"/>
                  </a:lnTo>
                  <a:close/>
                </a:path>
              </a:pathLst>
            </a:custGeom>
            <a:solidFill>
              <a:srgbClr val="1D8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15" dirty="0"/>
              <a:t>System</a:t>
            </a:r>
            <a:r>
              <a:rPr spc="-110" dirty="0"/>
              <a:t> </a:t>
            </a:r>
            <a:r>
              <a:rPr spc="-270" dirty="0"/>
              <a:t>Architecture</a:t>
            </a:r>
            <a:r>
              <a:rPr spc="-100" dirty="0"/>
              <a:t> </a:t>
            </a:r>
            <a:r>
              <a:rPr spc="-310" dirty="0"/>
              <a:t>Overview</a:t>
            </a:r>
          </a:p>
        </p:txBody>
      </p:sp>
      <p:sp>
        <p:nvSpPr>
          <p:cNvPr id="10" name="object 10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7A9FA5-7B56-7993-85D9-AFAC9FCA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95" r="19588" b="14425"/>
          <a:stretch/>
        </p:blipFill>
        <p:spPr>
          <a:xfrm>
            <a:off x="-133350" y="1773251"/>
            <a:ext cx="6629400" cy="4498451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AAF177E1-AFFD-6FCF-1444-309F7FDA1D1C}"/>
              </a:ext>
            </a:extLst>
          </p:cNvPr>
          <p:cNvSpPr txBox="1"/>
          <p:nvPr/>
        </p:nvSpPr>
        <p:spPr>
          <a:xfrm>
            <a:off x="12795738" y="6534701"/>
            <a:ext cx="31432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100" spc="-50" dirty="0">
                <a:solidFill>
                  <a:srgbClr val="BEDAFE"/>
                </a:solidFill>
                <a:latin typeface="Eras Bold ITC"/>
                <a:cs typeface="Eras Bold ITC"/>
              </a:rPr>
              <a:t>5</a:t>
            </a:r>
            <a:endParaRPr sz="1100" dirty="0">
              <a:latin typeface="Eras Bold ITC"/>
              <a:cs typeface="Eras Bold IT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10" dirty="0"/>
              <a:t>Comprehensive</a:t>
            </a:r>
            <a:r>
              <a:rPr spc="-114" dirty="0"/>
              <a:t> </a:t>
            </a:r>
            <a:r>
              <a:rPr spc="-295" dirty="0"/>
              <a:t>Data</a:t>
            </a:r>
            <a:r>
              <a:rPr spc="-120" dirty="0"/>
              <a:t> </a:t>
            </a:r>
            <a:r>
              <a:rPr spc="-32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506" y="6345028"/>
            <a:ext cx="815530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The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data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flow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represents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precise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sequence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of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operations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from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95" dirty="0">
                <a:solidFill>
                  <a:srgbClr val="DAE9FE"/>
                </a:solidFill>
                <a:latin typeface="Montserrat"/>
                <a:cs typeface="Montserrat"/>
              </a:rPr>
              <a:t>raw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DAE9FE"/>
                </a:solidFill>
                <a:latin typeface="Montserrat"/>
                <a:cs typeface="Montserrat"/>
              </a:rPr>
              <a:t>YouTube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content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an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insightful,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formatted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summary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5274" y="6438899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1809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4" y="240452"/>
                </a:lnTo>
                <a:lnTo>
                  <a:pt x="26245" y="212792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4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0974" y="0"/>
                </a:lnTo>
                <a:lnTo>
                  <a:pt x="219684" y="5740"/>
                </a:lnTo>
                <a:lnTo>
                  <a:pt x="255058" y="22473"/>
                </a:lnTo>
                <a:lnTo>
                  <a:pt x="284056" y="48751"/>
                </a:lnTo>
                <a:lnTo>
                  <a:pt x="304173" y="82318"/>
                </a:lnTo>
                <a:lnTo>
                  <a:pt x="313683" y="120279"/>
                </a:lnTo>
                <a:lnTo>
                  <a:pt x="314324" y="133349"/>
                </a:lnTo>
                <a:lnTo>
                  <a:pt x="314164" y="139901"/>
                </a:lnTo>
                <a:lnTo>
                  <a:pt x="306532" y="178266"/>
                </a:lnTo>
                <a:lnTo>
                  <a:pt x="288077" y="212792"/>
                </a:lnTo>
                <a:lnTo>
                  <a:pt x="260417" y="240452"/>
                </a:lnTo>
                <a:lnTo>
                  <a:pt x="225890" y="258907"/>
                </a:lnTo>
                <a:lnTo>
                  <a:pt x="187526" y="266539"/>
                </a:lnTo>
                <a:lnTo>
                  <a:pt x="1809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95514" y="6456216"/>
            <a:ext cx="314325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BEDAFE"/>
                </a:solidFill>
                <a:latin typeface="Comic Sans MS"/>
                <a:cs typeface="Comic Sans MS"/>
              </a:rPr>
              <a:t>6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905588"/>
            <a:ext cx="1428750" cy="2381250"/>
          </a:xfrm>
          <a:custGeom>
            <a:avLst/>
            <a:gdLst/>
            <a:ahLst/>
            <a:cxnLst/>
            <a:rect l="l" t="t" r="r" b="b"/>
            <a:pathLst>
              <a:path w="1428750" h="2381250">
                <a:moveTo>
                  <a:pt x="252736" y="2381160"/>
                </a:moveTo>
                <a:lnTo>
                  <a:pt x="223513" y="2381160"/>
                </a:lnTo>
                <a:lnTo>
                  <a:pt x="194302" y="2380353"/>
                </a:lnTo>
                <a:lnTo>
                  <a:pt x="135973" y="2376769"/>
                </a:lnTo>
                <a:lnTo>
                  <a:pt x="77890" y="2370328"/>
                </a:lnTo>
                <a:lnTo>
                  <a:pt x="20194" y="2361044"/>
                </a:lnTo>
                <a:lnTo>
                  <a:pt x="0" y="2357081"/>
                </a:lnTo>
                <a:lnTo>
                  <a:pt x="0" y="23988"/>
                </a:lnTo>
                <a:lnTo>
                  <a:pt x="48983" y="15029"/>
                </a:lnTo>
                <a:lnTo>
                  <a:pt x="106890" y="7165"/>
                </a:lnTo>
                <a:lnTo>
                  <a:pt x="165113" y="2151"/>
                </a:lnTo>
                <a:lnTo>
                  <a:pt x="223513" y="0"/>
                </a:lnTo>
                <a:lnTo>
                  <a:pt x="252736" y="0"/>
                </a:lnTo>
                <a:lnTo>
                  <a:pt x="311136" y="2151"/>
                </a:lnTo>
                <a:lnTo>
                  <a:pt x="369359" y="7165"/>
                </a:lnTo>
                <a:lnTo>
                  <a:pt x="427266" y="15029"/>
                </a:lnTo>
                <a:lnTo>
                  <a:pt x="484717" y="25726"/>
                </a:lnTo>
                <a:lnTo>
                  <a:pt x="541575" y="39229"/>
                </a:lnTo>
                <a:lnTo>
                  <a:pt x="597701" y="55505"/>
                </a:lnTo>
                <a:lnTo>
                  <a:pt x="652961" y="74516"/>
                </a:lnTo>
                <a:lnTo>
                  <a:pt x="707222" y="96215"/>
                </a:lnTo>
                <a:lnTo>
                  <a:pt x="760353" y="120551"/>
                </a:lnTo>
                <a:lnTo>
                  <a:pt x="812225" y="147465"/>
                </a:lnTo>
                <a:lnTo>
                  <a:pt x="862715" y="176891"/>
                </a:lnTo>
                <a:lnTo>
                  <a:pt x="911700" y="208759"/>
                </a:lnTo>
                <a:lnTo>
                  <a:pt x="959062" y="242992"/>
                </a:lnTo>
                <a:lnTo>
                  <a:pt x="1004687" y="279508"/>
                </a:lnTo>
                <a:lnTo>
                  <a:pt x="1048466" y="318219"/>
                </a:lnTo>
                <a:lnTo>
                  <a:pt x="1090292" y="359031"/>
                </a:lnTo>
                <a:lnTo>
                  <a:pt x="1130066" y="401847"/>
                </a:lnTo>
                <a:lnTo>
                  <a:pt x="1167690" y="446562"/>
                </a:lnTo>
                <a:lnTo>
                  <a:pt x="1203075" y="493070"/>
                </a:lnTo>
                <a:lnTo>
                  <a:pt x="1236136" y="541258"/>
                </a:lnTo>
                <a:lnTo>
                  <a:pt x="1266792" y="591011"/>
                </a:lnTo>
                <a:lnTo>
                  <a:pt x="1294971" y="642207"/>
                </a:lnTo>
                <a:lnTo>
                  <a:pt x="1320603" y="694724"/>
                </a:lnTo>
                <a:lnTo>
                  <a:pt x="1343627" y="748435"/>
                </a:lnTo>
                <a:lnTo>
                  <a:pt x="1363988" y="803213"/>
                </a:lnTo>
                <a:lnTo>
                  <a:pt x="1381637" y="858923"/>
                </a:lnTo>
                <a:lnTo>
                  <a:pt x="1396531" y="915432"/>
                </a:lnTo>
                <a:lnTo>
                  <a:pt x="1408634" y="972603"/>
                </a:lnTo>
                <a:lnTo>
                  <a:pt x="1417918" y="1030300"/>
                </a:lnTo>
                <a:lnTo>
                  <a:pt x="1424359" y="1088383"/>
                </a:lnTo>
                <a:lnTo>
                  <a:pt x="1427943" y="1146712"/>
                </a:lnTo>
                <a:lnTo>
                  <a:pt x="1428660" y="1175923"/>
                </a:lnTo>
                <a:lnTo>
                  <a:pt x="1428660" y="1205147"/>
                </a:lnTo>
                <a:lnTo>
                  <a:pt x="1426509" y="1263546"/>
                </a:lnTo>
                <a:lnTo>
                  <a:pt x="1421495" y="1321769"/>
                </a:lnTo>
                <a:lnTo>
                  <a:pt x="1413630" y="1379676"/>
                </a:lnTo>
                <a:lnTo>
                  <a:pt x="1402933" y="1437127"/>
                </a:lnTo>
                <a:lnTo>
                  <a:pt x="1389430" y="1493984"/>
                </a:lnTo>
                <a:lnTo>
                  <a:pt x="1373154" y="1550110"/>
                </a:lnTo>
                <a:lnTo>
                  <a:pt x="1354143" y="1605370"/>
                </a:lnTo>
                <a:lnTo>
                  <a:pt x="1332444" y="1659631"/>
                </a:lnTo>
                <a:lnTo>
                  <a:pt x="1308108" y="1712762"/>
                </a:lnTo>
                <a:lnTo>
                  <a:pt x="1281195" y="1764635"/>
                </a:lnTo>
                <a:lnTo>
                  <a:pt x="1251768" y="1815124"/>
                </a:lnTo>
                <a:lnTo>
                  <a:pt x="1219900" y="1864108"/>
                </a:lnTo>
                <a:lnTo>
                  <a:pt x="1185667" y="1911471"/>
                </a:lnTo>
                <a:lnTo>
                  <a:pt x="1149151" y="1957097"/>
                </a:lnTo>
                <a:lnTo>
                  <a:pt x="1110440" y="2000875"/>
                </a:lnTo>
                <a:lnTo>
                  <a:pt x="1069628" y="2042701"/>
                </a:lnTo>
                <a:lnTo>
                  <a:pt x="1026812" y="2082475"/>
                </a:lnTo>
                <a:lnTo>
                  <a:pt x="982097" y="2120100"/>
                </a:lnTo>
                <a:lnTo>
                  <a:pt x="935589" y="2155485"/>
                </a:lnTo>
                <a:lnTo>
                  <a:pt x="887401" y="2188545"/>
                </a:lnTo>
                <a:lnTo>
                  <a:pt x="837649" y="2219201"/>
                </a:lnTo>
                <a:lnTo>
                  <a:pt x="786452" y="2247380"/>
                </a:lnTo>
                <a:lnTo>
                  <a:pt x="733935" y="2273012"/>
                </a:lnTo>
                <a:lnTo>
                  <a:pt x="680223" y="2296036"/>
                </a:lnTo>
                <a:lnTo>
                  <a:pt x="625446" y="2316398"/>
                </a:lnTo>
                <a:lnTo>
                  <a:pt x="569736" y="2334047"/>
                </a:lnTo>
                <a:lnTo>
                  <a:pt x="513227" y="2348941"/>
                </a:lnTo>
                <a:lnTo>
                  <a:pt x="456055" y="2361044"/>
                </a:lnTo>
                <a:lnTo>
                  <a:pt x="398358" y="2370328"/>
                </a:lnTo>
                <a:lnTo>
                  <a:pt x="340276" y="2376769"/>
                </a:lnTo>
                <a:lnTo>
                  <a:pt x="281947" y="2380353"/>
                </a:lnTo>
                <a:lnTo>
                  <a:pt x="252736" y="2381160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49" y="2076449"/>
            <a:ext cx="6191248" cy="1619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53010" y="2091403"/>
            <a:ext cx="857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1541" y="2599537"/>
            <a:ext cx="1407160" cy="10007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350" b="1" spc="-100" dirty="0">
                <a:solidFill>
                  <a:srgbClr val="8FCAF9"/>
                </a:solidFill>
                <a:latin typeface="Montserrat SemiBold"/>
                <a:cs typeface="Montserrat SemiBold"/>
              </a:rPr>
              <a:t>User</a:t>
            </a:r>
            <a:r>
              <a:rPr sz="1350" b="1" spc="-1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Input</a:t>
            </a:r>
            <a:endParaRPr sz="1350">
              <a:latin typeface="Montserrat SemiBold"/>
              <a:cs typeface="Montserrat SemiBold"/>
            </a:endParaRPr>
          </a:p>
          <a:p>
            <a:pPr marL="12700" marR="5080" algn="ctr">
              <a:lnSpc>
                <a:spcPct val="89600"/>
              </a:lnSpc>
              <a:spcBef>
                <a:spcPts val="805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process</a:t>
            </a:r>
            <a:r>
              <a:rPr sz="10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begins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user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providing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a </a:t>
            </a: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video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URL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 to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CLI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6612" y="2804708"/>
            <a:ext cx="129921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8FCAF9"/>
                </a:solidFill>
                <a:latin typeface="Montserrat SemiBold"/>
                <a:cs typeface="Montserrat SemiBold"/>
              </a:rPr>
              <a:t>Transcript</a:t>
            </a:r>
            <a:r>
              <a:rPr sz="1350" b="1" spc="-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Fetch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8580" y="2091403"/>
            <a:ext cx="1155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7024" y="3099688"/>
            <a:ext cx="137795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0600"/>
              </a:lnSpc>
              <a:spcBef>
                <a:spcPts val="204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system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extracts</a:t>
            </a:r>
            <a:r>
              <a:rPr sz="10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the video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ID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retrieves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transcript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9181" y="2091403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3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4982" y="2599537"/>
            <a:ext cx="1303655" cy="10007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350" b="1" spc="-25" dirty="0">
                <a:solidFill>
                  <a:srgbClr val="8FCAF9"/>
                </a:solidFill>
                <a:latin typeface="Montserrat SemiBold"/>
                <a:cs typeface="Montserrat SemiBold"/>
              </a:rPr>
              <a:t>Enhancement</a:t>
            </a:r>
            <a:endParaRPr sz="1350">
              <a:latin typeface="Montserrat SemiBold"/>
              <a:cs typeface="Montserrat SemiBold"/>
            </a:endParaRPr>
          </a:p>
          <a:p>
            <a:pPr marL="12700" marR="5080" algn="ctr">
              <a:lnSpc>
                <a:spcPct val="89600"/>
              </a:lnSpc>
              <a:spcBef>
                <a:spcPts val="805"/>
              </a:spcBef>
            </a:pPr>
            <a:r>
              <a:rPr sz="1000" spc="-85" dirty="0">
                <a:solidFill>
                  <a:srgbClr val="FFFFFF"/>
                </a:solidFill>
                <a:latin typeface="Montserrat"/>
                <a:cs typeface="Montserrat"/>
              </a:rPr>
              <a:t>Raw</a:t>
            </a:r>
            <a:r>
              <a:rPr sz="10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transcript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is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enhanced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proper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punctuation</a:t>
            </a:r>
            <a:r>
              <a:rPr sz="1000" spc="4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and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capitalization</a:t>
            </a:r>
            <a:endParaRPr sz="1000">
              <a:latin typeface="Montserrat"/>
              <a:cs typeface="Montserra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2749" y="3829049"/>
            <a:ext cx="6191248" cy="1619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98874" y="4557307"/>
            <a:ext cx="121285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8FCAF9"/>
                </a:solidFill>
                <a:latin typeface="Montserrat SemiBold"/>
                <a:cs typeface="Montserrat SemiBold"/>
              </a:rPr>
              <a:t>Output</a:t>
            </a:r>
            <a:r>
              <a:rPr sz="1350" b="1" spc="-3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8FCAF9"/>
                </a:solidFill>
                <a:latin typeface="Montserrat SemiBold"/>
                <a:cs typeface="Montserrat SemiBold"/>
              </a:rPr>
              <a:t>Display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4258" y="3844003"/>
            <a:ext cx="1225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6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2589" y="4852288"/>
            <a:ext cx="130556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065" marR="5080" indent="-635" algn="ctr">
              <a:lnSpc>
                <a:spcPct val="90600"/>
              </a:lnSpc>
              <a:spcBef>
                <a:spcPts val="204"/>
              </a:spcBef>
            </a:pP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Final</a:t>
            </a:r>
            <a:r>
              <a:rPr sz="1000" spc="-3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formatted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summary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ontserrat"/>
                <a:cs typeface="Montserrat"/>
              </a:rPr>
              <a:t>is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presented</a:t>
            </a:r>
            <a:r>
              <a:rPr sz="1000" spc="5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user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in</a:t>
            </a:r>
            <a:r>
              <a:rPr sz="10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CLI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7977" y="4557307"/>
            <a:ext cx="89598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0" dirty="0">
                <a:solidFill>
                  <a:srgbClr val="8FCAF9"/>
                </a:solidFill>
                <a:latin typeface="Montserrat SemiBold"/>
                <a:cs typeface="Montserrat SemiBold"/>
              </a:rPr>
              <a:t>Translation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8282" y="3844003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5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79789" y="4852288"/>
            <a:ext cx="1432560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ctr">
              <a:lnSpc>
                <a:spcPct val="90600"/>
              </a:lnSpc>
              <a:spcBef>
                <a:spcPts val="204"/>
              </a:spcBef>
            </a:pPr>
            <a:r>
              <a:rPr sz="1000" spc="-35" dirty="0">
                <a:solidFill>
                  <a:srgbClr val="FFFFFF"/>
                </a:solidFill>
                <a:latin typeface="Montserrat"/>
                <a:cs typeface="Montserrat"/>
              </a:rPr>
              <a:t>If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requested,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summary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ontserrat"/>
                <a:cs typeface="Montserrat"/>
              </a:rPr>
              <a:t>is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translated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000" spc="5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target</a:t>
            </a:r>
            <a:r>
              <a:rPr sz="1000" spc="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language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71296" y="4557307"/>
            <a:ext cx="123126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95" dirty="0">
                <a:solidFill>
                  <a:srgbClr val="8FCAF9"/>
                </a:solidFill>
                <a:latin typeface="Montserrat SemiBold"/>
                <a:cs typeface="Montserrat SemiBold"/>
              </a:rPr>
              <a:t>Summarization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1888" y="3844003"/>
            <a:ext cx="13081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4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8462" y="4852288"/>
            <a:ext cx="1336675" cy="4533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065" marR="5080" algn="ctr">
              <a:lnSpc>
                <a:spcPct val="90600"/>
              </a:lnSpc>
              <a:spcBef>
                <a:spcPts val="204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Enhanced</a:t>
            </a:r>
            <a:r>
              <a:rPr sz="10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text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Montserrat"/>
                <a:cs typeface="Montserrat"/>
              </a:rPr>
              <a:t>is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FFFFFF"/>
                </a:solidFill>
                <a:latin typeface="Montserrat"/>
                <a:cs typeface="Montserrat"/>
              </a:rPr>
              <a:t>fed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to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t5-small</a:t>
            </a:r>
            <a:r>
              <a:rPr sz="10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0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abstractive 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summarization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2">
            <a:extLst>
              <a:ext uri="{FF2B5EF4-FFF2-40B4-BE49-F238E27FC236}">
                <a16:creationId xmlns:a16="http://schemas.microsoft.com/office/drawing/2014/main" id="{4C541CED-4CBF-8875-9C5E-BCD4FC16361E}"/>
              </a:ext>
            </a:extLst>
          </p:cNvPr>
          <p:cNvSpPr/>
          <p:nvPr/>
        </p:nvSpPr>
        <p:spPr>
          <a:xfrm>
            <a:off x="0" y="-1"/>
            <a:ext cx="13144500" cy="6856413"/>
          </a:xfrm>
          <a:custGeom>
            <a:avLst/>
            <a:gdLst/>
            <a:ahLst/>
            <a:cxnLst/>
            <a:rect l="l" t="t" r="r" b="b"/>
            <a:pathLst>
              <a:path w="11455400" h="6497320">
                <a:moveTo>
                  <a:pt x="11455259" y="6497279"/>
                </a:moveTo>
                <a:lnTo>
                  <a:pt x="0" y="6497279"/>
                </a:lnTo>
                <a:lnTo>
                  <a:pt x="0" y="0"/>
                </a:lnTo>
                <a:lnTo>
                  <a:pt x="11455259" y="0"/>
                </a:lnTo>
                <a:lnTo>
                  <a:pt x="11455259" y="6497279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063730" cy="6870700"/>
          </a:xfrm>
          <a:custGeom>
            <a:avLst/>
            <a:gdLst/>
            <a:ahLst/>
            <a:cxnLst/>
            <a:rect l="l" t="t" r="r" b="b"/>
            <a:pathLst>
              <a:path w="12063730" h="6870700">
                <a:moveTo>
                  <a:pt x="12063429" y="6870500"/>
                </a:moveTo>
                <a:lnTo>
                  <a:pt x="0" y="6870500"/>
                </a:lnTo>
                <a:lnTo>
                  <a:pt x="0" y="0"/>
                </a:lnTo>
                <a:lnTo>
                  <a:pt x="12063429" y="0"/>
                </a:lnTo>
                <a:lnTo>
                  <a:pt x="12063429" y="6870500"/>
                </a:lnTo>
                <a:close/>
              </a:path>
            </a:pathLst>
          </a:custGeom>
          <a:solidFill>
            <a:srgbClr val="0C3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1585" y="301585"/>
            <a:ext cx="11460480" cy="867410"/>
            <a:chOff x="301585" y="301585"/>
            <a:chExt cx="11460480" cy="867410"/>
          </a:xfrm>
        </p:grpSpPr>
        <p:sp>
          <p:nvSpPr>
            <p:cNvPr id="4" name="object 4"/>
            <p:cNvSpPr/>
            <p:nvPr/>
          </p:nvSpPr>
          <p:spPr>
            <a:xfrm>
              <a:off x="358133" y="301585"/>
              <a:ext cx="11403965" cy="867410"/>
            </a:xfrm>
            <a:custGeom>
              <a:avLst/>
              <a:gdLst/>
              <a:ahLst/>
              <a:cxnLst/>
              <a:rect l="l" t="t" r="r" b="b"/>
              <a:pathLst>
                <a:path w="11403965" h="867410">
                  <a:moveTo>
                    <a:pt x="0" y="867058"/>
                  </a:moveTo>
                  <a:lnTo>
                    <a:pt x="11403710" y="867058"/>
                  </a:lnTo>
                  <a:lnTo>
                    <a:pt x="11403710" y="0"/>
                  </a:lnTo>
                  <a:lnTo>
                    <a:pt x="0" y="0"/>
                  </a:lnTo>
                  <a:lnTo>
                    <a:pt x="0" y="86705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585" y="301585"/>
              <a:ext cx="57150" cy="867410"/>
            </a:xfrm>
            <a:custGeom>
              <a:avLst/>
              <a:gdLst/>
              <a:ahLst/>
              <a:cxnLst/>
              <a:rect l="l" t="t" r="r" b="b"/>
              <a:pathLst>
                <a:path w="57150" h="867410">
                  <a:moveTo>
                    <a:pt x="56547" y="867058"/>
                  </a:moveTo>
                  <a:lnTo>
                    <a:pt x="0" y="867058"/>
                  </a:lnTo>
                  <a:lnTo>
                    <a:pt x="0" y="0"/>
                  </a:lnTo>
                  <a:lnTo>
                    <a:pt x="56547" y="0"/>
                  </a:lnTo>
                  <a:lnTo>
                    <a:pt x="56547" y="867058"/>
                  </a:lnTo>
                  <a:close/>
                </a:path>
              </a:pathLst>
            </a:custGeom>
            <a:solidFill>
              <a:srgbClr val="1D8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7018" y="438434"/>
            <a:ext cx="3522979" cy="524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-204" dirty="0"/>
              <a:t>Technology</a:t>
            </a:r>
            <a:r>
              <a:rPr sz="3250" spc="5" dirty="0"/>
              <a:t> </a:t>
            </a:r>
            <a:r>
              <a:rPr sz="3250" spc="-165" dirty="0"/>
              <a:t>Stack</a:t>
            </a:r>
            <a:endParaRPr sz="3250"/>
          </a:p>
        </p:txBody>
      </p:sp>
      <p:sp>
        <p:nvSpPr>
          <p:cNvPr id="7" name="object 7"/>
          <p:cNvSpPr/>
          <p:nvPr/>
        </p:nvSpPr>
        <p:spPr>
          <a:xfrm>
            <a:off x="301585" y="6295602"/>
            <a:ext cx="11460480" cy="9525"/>
          </a:xfrm>
          <a:custGeom>
            <a:avLst/>
            <a:gdLst/>
            <a:ahLst/>
            <a:cxnLst/>
            <a:rect l="l" t="t" r="r" b="b"/>
            <a:pathLst>
              <a:path w="11460480" h="9525">
                <a:moveTo>
                  <a:pt x="11460257" y="9424"/>
                </a:moveTo>
                <a:lnTo>
                  <a:pt x="0" y="9424"/>
                </a:lnTo>
                <a:lnTo>
                  <a:pt x="0" y="0"/>
                </a:lnTo>
                <a:lnTo>
                  <a:pt x="11460257" y="0"/>
                </a:lnTo>
                <a:lnTo>
                  <a:pt x="11460257" y="9424"/>
                </a:lnTo>
                <a:close/>
              </a:path>
            </a:pathLst>
          </a:custGeom>
          <a:solidFill>
            <a:srgbClr val="93C4FD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4524" y="6363513"/>
            <a:ext cx="989457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This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technology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stack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ensures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high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performance,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flexibility,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access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to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rich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ecosystem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of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tools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for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natural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language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processing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data</a:t>
            </a:r>
            <a:r>
              <a:rPr sz="1150" spc="-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DAE9FE"/>
                </a:solidFill>
                <a:latin typeface="Montserrat"/>
                <a:cs typeface="Montserrat"/>
              </a:rPr>
              <a:t>handling.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27968" y="6447425"/>
            <a:ext cx="301625" cy="264160"/>
          </a:xfrm>
          <a:custGeom>
            <a:avLst/>
            <a:gdLst/>
            <a:ahLst/>
            <a:cxnLst/>
            <a:rect l="l" t="t" r="r" b="b"/>
            <a:pathLst>
              <a:path w="301625" h="264159">
                <a:moveTo>
                  <a:pt x="169641" y="263887"/>
                </a:moveTo>
                <a:lnTo>
                  <a:pt x="131943" y="263887"/>
                </a:lnTo>
                <a:lnTo>
                  <a:pt x="125461" y="263728"/>
                </a:lnTo>
                <a:lnTo>
                  <a:pt x="87498" y="256177"/>
                </a:lnTo>
                <a:lnTo>
                  <a:pt x="53337" y="237917"/>
                </a:lnTo>
                <a:lnTo>
                  <a:pt x="25967" y="210549"/>
                </a:lnTo>
                <a:lnTo>
                  <a:pt x="7708" y="176386"/>
                </a:lnTo>
                <a:lnTo>
                  <a:pt x="158" y="138425"/>
                </a:lnTo>
                <a:lnTo>
                  <a:pt x="0" y="131943"/>
                </a:lnTo>
                <a:lnTo>
                  <a:pt x="158" y="125461"/>
                </a:lnTo>
                <a:lnTo>
                  <a:pt x="7708" y="87499"/>
                </a:lnTo>
                <a:lnTo>
                  <a:pt x="25967" y="53337"/>
                </a:lnTo>
                <a:lnTo>
                  <a:pt x="53336" y="25969"/>
                </a:lnTo>
                <a:lnTo>
                  <a:pt x="87498" y="7708"/>
                </a:lnTo>
                <a:lnTo>
                  <a:pt x="125461" y="158"/>
                </a:lnTo>
                <a:lnTo>
                  <a:pt x="131943" y="0"/>
                </a:lnTo>
                <a:lnTo>
                  <a:pt x="169641" y="0"/>
                </a:lnTo>
                <a:lnTo>
                  <a:pt x="207942" y="5679"/>
                </a:lnTo>
                <a:lnTo>
                  <a:pt x="242944" y="22236"/>
                </a:lnTo>
                <a:lnTo>
                  <a:pt x="271636" y="48237"/>
                </a:lnTo>
                <a:lnTo>
                  <a:pt x="291541" y="81450"/>
                </a:lnTo>
                <a:lnTo>
                  <a:pt x="300951" y="119010"/>
                </a:lnTo>
                <a:lnTo>
                  <a:pt x="301585" y="131943"/>
                </a:lnTo>
                <a:lnTo>
                  <a:pt x="301426" y="138425"/>
                </a:lnTo>
                <a:lnTo>
                  <a:pt x="293875" y="176386"/>
                </a:lnTo>
                <a:lnTo>
                  <a:pt x="275614" y="210549"/>
                </a:lnTo>
                <a:lnTo>
                  <a:pt x="248246" y="237917"/>
                </a:lnTo>
                <a:lnTo>
                  <a:pt x="214084" y="256177"/>
                </a:lnTo>
                <a:lnTo>
                  <a:pt x="176124" y="263728"/>
                </a:lnTo>
                <a:lnTo>
                  <a:pt x="169641" y="263887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130" y="6456267"/>
            <a:ext cx="350887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0" dirty="0">
                <a:solidFill>
                  <a:srgbClr val="BEDAFE"/>
                </a:solidFill>
                <a:latin typeface="Arial Rounded MT Bold"/>
                <a:cs typeface="Arial Rounded MT Bold"/>
              </a:rPr>
              <a:t>7</a:t>
            </a:r>
            <a:endParaRPr sz="11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73568" y="0"/>
            <a:ext cx="2308860" cy="942975"/>
          </a:xfrm>
          <a:custGeom>
            <a:avLst/>
            <a:gdLst/>
            <a:ahLst/>
            <a:cxnLst/>
            <a:rect l="l" t="t" r="r" b="b"/>
            <a:pathLst>
              <a:path w="2308859" h="942975">
                <a:moveTo>
                  <a:pt x="1154246" y="942455"/>
                </a:moveTo>
                <a:lnTo>
                  <a:pt x="1096440" y="941036"/>
                </a:lnTo>
                <a:lnTo>
                  <a:pt x="1038774" y="936782"/>
                </a:lnTo>
                <a:lnTo>
                  <a:pt x="981386" y="929704"/>
                </a:lnTo>
                <a:lnTo>
                  <a:pt x="924414" y="919819"/>
                </a:lnTo>
                <a:lnTo>
                  <a:pt x="867998" y="907150"/>
                </a:lnTo>
                <a:lnTo>
                  <a:pt x="812270" y="891728"/>
                </a:lnTo>
                <a:lnTo>
                  <a:pt x="757365" y="873590"/>
                </a:lnTo>
                <a:lnTo>
                  <a:pt x="703417" y="852780"/>
                </a:lnTo>
                <a:lnTo>
                  <a:pt x="650555" y="829348"/>
                </a:lnTo>
                <a:lnTo>
                  <a:pt x="598907" y="803350"/>
                </a:lnTo>
                <a:lnTo>
                  <a:pt x="548596" y="774849"/>
                </a:lnTo>
                <a:lnTo>
                  <a:pt x="499744" y="743914"/>
                </a:lnTo>
                <a:lnTo>
                  <a:pt x="452470" y="710620"/>
                </a:lnTo>
                <a:lnTo>
                  <a:pt x="406886" y="675045"/>
                </a:lnTo>
                <a:lnTo>
                  <a:pt x="363102" y="637277"/>
                </a:lnTo>
                <a:lnTo>
                  <a:pt x="321224" y="597406"/>
                </a:lnTo>
                <a:lnTo>
                  <a:pt x="281353" y="555529"/>
                </a:lnTo>
                <a:lnTo>
                  <a:pt x="243586" y="511745"/>
                </a:lnTo>
                <a:lnTo>
                  <a:pt x="208010" y="466161"/>
                </a:lnTo>
                <a:lnTo>
                  <a:pt x="174716" y="418886"/>
                </a:lnTo>
                <a:lnTo>
                  <a:pt x="143781" y="370034"/>
                </a:lnTo>
                <a:lnTo>
                  <a:pt x="115280" y="319724"/>
                </a:lnTo>
                <a:lnTo>
                  <a:pt x="89283" y="268075"/>
                </a:lnTo>
                <a:lnTo>
                  <a:pt x="65850" y="215213"/>
                </a:lnTo>
                <a:lnTo>
                  <a:pt x="45041" y="161265"/>
                </a:lnTo>
                <a:lnTo>
                  <a:pt x="26904" y="106361"/>
                </a:lnTo>
                <a:lnTo>
                  <a:pt x="11481" y="50633"/>
                </a:lnTo>
                <a:lnTo>
                  <a:pt x="0" y="0"/>
                </a:lnTo>
                <a:lnTo>
                  <a:pt x="2308491" y="0"/>
                </a:lnTo>
                <a:lnTo>
                  <a:pt x="2297010" y="50633"/>
                </a:lnTo>
                <a:lnTo>
                  <a:pt x="2281588" y="106361"/>
                </a:lnTo>
                <a:lnTo>
                  <a:pt x="2263449" y="161265"/>
                </a:lnTo>
                <a:lnTo>
                  <a:pt x="2242639" y="215213"/>
                </a:lnTo>
                <a:lnTo>
                  <a:pt x="2219208" y="268075"/>
                </a:lnTo>
                <a:lnTo>
                  <a:pt x="2193211" y="319724"/>
                </a:lnTo>
                <a:lnTo>
                  <a:pt x="2164709" y="370034"/>
                </a:lnTo>
                <a:lnTo>
                  <a:pt x="2133774" y="418886"/>
                </a:lnTo>
                <a:lnTo>
                  <a:pt x="2100478" y="466161"/>
                </a:lnTo>
                <a:lnTo>
                  <a:pt x="2064905" y="511745"/>
                </a:lnTo>
                <a:lnTo>
                  <a:pt x="2027137" y="555529"/>
                </a:lnTo>
                <a:lnTo>
                  <a:pt x="1987266" y="597406"/>
                </a:lnTo>
                <a:lnTo>
                  <a:pt x="1945388" y="637277"/>
                </a:lnTo>
                <a:lnTo>
                  <a:pt x="1901604" y="675045"/>
                </a:lnTo>
                <a:lnTo>
                  <a:pt x="1856020" y="710620"/>
                </a:lnTo>
                <a:lnTo>
                  <a:pt x="1808744" y="743914"/>
                </a:lnTo>
                <a:lnTo>
                  <a:pt x="1759894" y="774849"/>
                </a:lnTo>
                <a:lnTo>
                  <a:pt x="1709584" y="803350"/>
                </a:lnTo>
                <a:lnTo>
                  <a:pt x="1657934" y="829348"/>
                </a:lnTo>
                <a:lnTo>
                  <a:pt x="1605071" y="852780"/>
                </a:lnTo>
                <a:lnTo>
                  <a:pt x="1551123" y="873590"/>
                </a:lnTo>
                <a:lnTo>
                  <a:pt x="1496221" y="891728"/>
                </a:lnTo>
                <a:lnTo>
                  <a:pt x="1440491" y="907150"/>
                </a:lnTo>
                <a:lnTo>
                  <a:pt x="1384075" y="919819"/>
                </a:lnTo>
                <a:lnTo>
                  <a:pt x="1327105" y="929704"/>
                </a:lnTo>
                <a:lnTo>
                  <a:pt x="1269717" y="936782"/>
                </a:lnTo>
                <a:lnTo>
                  <a:pt x="1212052" y="941036"/>
                </a:lnTo>
                <a:lnTo>
                  <a:pt x="1154246" y="942455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01585" y="1394834"/>
            <a:ext cx="11460480" cy="1508125"/>
            <a:chOff x="301585" y="1394834"/>
            <a:chExt cx="11460480" cy="1508125"/>
          </a:xfrm>
        </p:grpSpPr>
        <p:sp>
          <p:nvSpPr>
            <p:cNvPr id="13" name="object 13"/>
            <p:cNvSpPr/>
            <p:nvPr/>
          </p:nvSpPr>
          <p:spPr>
            <a:xfrm>
              <a:off x="301585" y="1394834"/>
              <a:ext cx="11460480" cy="1508125"/>
            </a:xfrm>
            <a:custGeom>
              <a:avLst/>
              <a:gdLst/>
              <a:ahLst/>
              <a:cxnLst/>
              <a:rect l="l" t="t" r="r" b="b"/>
              <a:pathLst>
                <a:path w="11460480" h="1508125">
                  <a:moveTo>
                    <a:pt x="11389811" y="1507928"/>
                  </a:moveTo>
                  <a:lnTo>
                    <a:pt x="70445" y="1507928"/>
                  </a:lnTo>
                  <a:lnTo>
                    <a:pt x="65542" y="1507445"/>
                  </a:lnTo>
                  <a:lnTo>
                    <a:pt x="29392" y="1492471"/>
                  </a:lnTo>
                  <a:lnTo>
                    <a:pt x="3844" y="1456811"/>
                  </a:lnTo>
                  <a:lnTo>
                    <a:pt x="0" y="1437482"/>
                  </a:lnTo>
                  <a:lnTo>
                    <a:pt x="0" y="1432532"/>
                  </a:lnTo>
                  <a:lnTo>
                    <a:pt x="0" y="70445"/>
                  </a:lnTo>
                  <a:lnTo>
                    <a:pt x="15456" y="29391"/>
                  </a:lnTo>
                  <a:lnTo>
                    <a:pt x="51117" y="3844"/>
                  </a:lnTo>
                  <a:lnTo>
                    <a:pt x="70445" y="0"/>
                  </a:lnTo>
                  <a:lnTo>
                    <a:pt x="11389811" y="0"/>
                  </a:lnTo>
                  <a:lnTo>
                    <a:pt x="11430863" y="15456"/>
                  </a:lnTo>
                  <a:lnTo>
                    <a:pt x="11456411" y="51116"/>
                  </a:lnTo>
                  <a:lnTo>
                    <a:pt x="11460256" y="70445"/>
                  </a:lnTo>
                  <a:lnTo>
                    <a:pt x="11460256" y="1437482"/>
                  </a:lnTo>
                  <a:lnTo>
                    <a:pt x="11444799" y="1478535"/>
                  </a:lnTo>
                  <a:lnTo>
                    <a:pt x="11409139" y="1504083"/>
                  </a:lnTo>
                  <a:lnTo>
                    <a:pt x="11394714" y="1507445"/>
                  </a:lnTo>
                  <a:lnTo>
                    <a:pt x="11389811" y="1507928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095" y="1653125"/>
              <a:ext cx="184400" cy="18451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0" y="4749975"/>
            <a:ext cx="11762105" cy="3534410"/>
            <a:chOff x="0" y="4749975"/>
            <a:chExt cx="11762105" cy="3534410"/>
          </a:xfrm>
        </p:grpSpPr>
        <p:sp>
          <p:nvSpPr>
            <p:cNvPr id="16" name="object 16"/>
            <p:cNvSpPr/>
            <p:nvPr/>
          </p:nvSpPr>
          <p:spPr>
            <a:xfrm>
              <a:off x="0" y="5928133"/>
              <a:ext cx="1414145" cy="2356485"/>
            </a:xfrm>
            <a:custGeom>
              <a:avLst/>
              <a:gdLst/>
              <a:ahLst/>
              <a:cxnLst/>
              <a:rect l="l" t="t" r="r" b="b"/>
              <a:pathLst>
                <a:path w="1414145" h="2356484">
                  <a:moveTo>
                    <a:pt x="250071" y="2355960"/>
                  </a:moveTo>
                  <a:lnTo>
                    <a:pt x="192253" y="2355251"/>
                  </a:lnTo>
                  <a:lnTo>
                    <a:pt x="134539" y="2351706"/>
                  </a:lnTo>
                  <a:lnTo>
                    <a:pt x="77069" y="2345332"/>
                  </a:lnTo>
                  <a:lnTo>
                    <a:pt x="19981" y="2336146"/>
                  </a:lnTo>
                  <a:lnTo>
                    <a:pt x="0" y="2332225"/>
                  </a:lnTo>
                  <a:lnTo>
                    <a:pt x="0" y="23734"/>
                  </a:lnTo>
                  <a:lnTo>
                    <a:pt x="48466" y="14871"/>
                  </a:lnTo>
                  <a:lnTo>
                    <a:pt x="105763" y="7089"/>
                  </a:lnTo>
                  <a:lnTo>
                    <a:pt x="163372" y="2128"/>
                  </a:lnTo>
                  <a:lnTo>
                    <a:pt x="221156" y="0"/>
                  </a:lnTo>
                  <a:lnTo>
                    <a:pt x="250071" y="0"/>
                  </a:lnTo>
                  <a:lnTo>
                    <a:pt x="307854" y="2128"/>
                  </a:lnTo>
                  <a:lnTo>
                    <a:pt x="365464" y="7089"/>
                  </a:lnTo>
                  <a:lnTo>
                    <a:pt x="422760" y="14871"/>
                  </a:lnTo>
                  <a:lnTo>
                    <a:pt x="479606" y="25454"/>
                  </a:lnTo>
                  <a:lnTo>
                    <a:pt x="535864" y="38815"/>
                  </a:lnTo>
                  <a:lnTo>
                    <a:pt x="591398" y="54920"/>
                  </a:lnTo>
                  <a:lnTo>
                    <a:pt x="646076" y="73730"/>
                  </a:lnTo>
                  <a:lnTo>
                    <a:pt x="699764" y="95200"/>
                  </a:lnTo>
                  <a:lnTo>
                    <a:pt x="752335" y="119279"/>
                  </a:lnTo>
                  <a:lnTo>
                    <a:pt x="803660" y="145909"/>
                  </a:lnTo>
                  <a:lnTo>
                    <a:pt x="853617" y="175025"/>
                  </a:lnTo>
                  <a:lnTo>
                    <a:pt x="902085" y="206557"/>
                  </a:lnTo>
                  <a:lnTo>
                    <a:pt x="948948" y="240429"/>
                  </a:lnTo>
                  <a:lnTo>
                    <a:pt x="994092" y="276560"/>
                  </a:lnTo>
                  <a:lnTo>
                    <a:pt x="1037409" y="314863"/>
                  </a:lnTo>
                  <a:lnTo>
                    <a:pt x="1078795" y="355244"/>
                  </a:lnTo>
                  <a:lnTo>
                    <a:pt x="1118149" y="397609"/>
                  </a:lnTo>
                  <a:lnTo>
                    <a:pt x="1155376" y="441853"/>
                  </a:lnTo>
                  <a:lnTo>
                    <a:pt x="1190389" y="487870"/>
                  </a:lnTo>
                  <a:lnTo>
                    <a:pt x="1223101" y="535550"/>
                  </a:lnTo>
                  <a:lnTo>
                    <a:pt x="1253434" y="584778"/>
                  </a:lnTo>
                  <a:lnTo>
                    <a:pt x="1281315" y="635434"/>
                  </a:lnTo>
                  <a:lnTo>
                    <a:pt x="1306676" y="687397"/>
                  </a:lnTo>
                  <a:lnTo>
                    <a:pt x="1329458" y="740542"/>
                  </a:lnTo>
                  <a:lnTo>
                    <a:pt x="1349605" y="794742"/>
                  </a:lnTo>
                  <a:lnTo>
                    <a:pt x="1367067" y="849865"/>
                  </a:lnTo>
                  <a:lnTo>
                    <a:pt x="1381804" y="905778"/>
                  </a:lnTo>
                  <a:lnTo>
                    <a:pt x="1393780" y="962347"/>
                  </a:lnTo>
                  <a:lnTo>
                    <a:pt x="1402966" y="1019435"/>
                  </a:lnTo>
                  <a:lnTo>
                    <a:pt x="1409339" y="1076906"/>
                  </a:lnTo>
                  <a:lnTo>
                    <a:pt x="1412884" y="1134620"/>
                  </a:lnTo>
                  <a:lnTo>
                    <a:pt x="1413594" y="1163522"/>
                  </a:lnTo>
                  <a:lnTo>
                    <a:pt x="1413594" y="1192438"/>
                  </a:lnTo>
                  <a:lnTo>
                    <a:pt x="1411466" y="1250222"/>
                  </a:lnTo>
                  <a:lnTo>
                    <a:pt x="1406505" y="1307831"/>
                  </a:lnTo>
                  <a:lnTo>
                    <a:pt x="1398723" y="1365127"/>
                  </a:lnTo>
                  <a:lnTo>
                    <a:pt x="1388139" y="1421973"/>
                  </a:lnTo>
                  <a:lnTo>
                    <a:pt x="1374778" y="1478230"/>
                  </a:lnTo>
                  <a:lnTo>
                    <a:pt x="1358673" y="1533765"/>
                  </a:lnTo>
                  <a:lnTo>
                    <a:pt x="1339863" y="1588442"/>
                  </a:lnTo>
                  <a:lnTo>
                    <a:pt x="1318392" y="1642130"/>
                  </a:lnTo>
                  <a:lnTo>
                    <a:pt x="1294314" y="1694701"/>
                  </a:lnTo>
                  <a:lnTo>
                    <a:pt x="1267684" y="1746027"/>
                  </a:lnTo>
                  <a:lnTo>
                    <a:pt x="1238568" y="1795984"/>
                  </a:lnTo>
                  <a:lnTo>
                    <a:pt x="1207036" y="1844451"/>
                  </a:lnTo>
                  <a:lnTo>
                    <a:pt x="1173164" y="1891314"/>
                  </a:lnTo>
                  <a:lnTo>
                    <a:pt x="1137033" y="1936459"/>
                  </a:lnTo>
                  <a:lnTo>
                    <a:pt x="1098730" y="1979776"/>
                  </a:lnTo>
                  <a:lnTo>
                    <a:pt x="1058348" y="2021161"/>
                  </a:lnTo>
                  <a:lnTo>
                    <a:pt x="1015984" y="2060515"/>
                  </a:lnTo>
                  <a:lnTo>
                    <a:pt x="971740" y="2097743"/>
                  </a:lnTo>
                  <a:lnTo>
                    <a:pt x="925723" y="2132754"/>
                  </a:lnTo>
                  <a:lnTo>
                    <a:pt x="878043" y="2165467"/>
                  </a:lnTo>
                  <a:lnTo>
                    <a:pt x="828815" y="2195800"/>
                  </a:lnTo>
                  <a:lnTo>
                    <a:pt x="778159" y="2223681"/>
                  </a:lnTo>
                  <a:lnTo>
                    <a:pt x="726195" y="2249043"/>
                  </a:lnTo>
                  <a:lnTo>
                    <a:pt x="673050" y="2271824"/>
                  </a:lnTo>
                  <a:lnTo>
                    <a:pt x="618850" y="2291970"/>
                  </a:lnTo>
                  <a:lnTo>
                    <a:pt x="563728" y="2309433"/>
                  </a:lnTo>
                  <a:lnTo>
                    <a:pt x="507815" y="2324170"/>
                  </a:lnTo>
                  <a:lnTo>
                    <a:pt x="451246" y="2336146"/>
                  </a:lnTo>
                  <a:lnTo>
                    <a:pt x="394158" y="2345332"/>
                  </a:lnTo>
                  <a:lnTo>
                    <a:pt x="336687" y="2351706"/>
                  </a:lnTo>
                  <a:lnTo>
                    <a:pt x="278974" y="2355251"/>
                  </a:lnTo>
                  <a:lnTo>
                    <a:pt x="250071" y="23559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585" y="4749975"/>
              <a:ext cx="11460480" cy="1244600"/>
            </a:xfrm>
            <a:custGeom>
              <a:avLst/>
              <a:gdLst/>
              <a:ahLst/>
              <a:cxnLst/>
              <a:rect l="l" t="t" r="r" b="b"/>
              <a:pathLst>
                <a:path w="11460480" h="1244600">
                  <a:moveTo>
                    <a:pt x="11389811" y="1244041"/>
                  </a:moveTo>
                  <a:lnTo>
                    <a:pt x="70445" y="1244041"/>
                  </a:lnTo>
                  <a:lnTo>
                    <a:pt x="65542" y="1243557"/>
                  </a:lnTo>
                  <a:lnTo>
                    <a:pt x="29392" y="1228584"/>
                  </a:lnTo>
                  <a:lnTo>
                    <a:pt x="3844" y="1192923"/>
                  </a:lnTo>
                  <a:lnTo>
                    <a:pt x="0" y="1173595"/>
                  </a:lnTo>
                  <a:lnTo>
                    <a:pt x="0" y="1168644"/>
                  </a:lnTo>
                  <a:lnTo>
                    <a:pt x="0" y="70445"/>
                  </a:lnTo>
                  <a:lnTo>
                    <a:pt x="15456" y="29391"/>
                  </a:lnTo>
                  <a:lnTo>
                    <a:pt x="51117" y="3844"/>
                  </a:lnTo>
                  <a:lnTo>
                    <a:pt x="70445" y="0"/>
                  </a:lnTo>
                  <a:lnTo>
                    <a:pt x="11389811" y="0"/>
                  </a:lnTo>
                  <a:lnTo>
                    <a:pt x="11430863" y="15456"/>
                  </a:lnTo>
                  <a:lnTo>
                    <a:pt x="11456411" y="51116"/>
                  </a:lnTo>
                  <a:lnTo>
                    <a:pt x="11460256" y="70445"/>
                  </a:lnTo>
                  <a:lnTo>
                    <a:pt x="11460256" y="1173595"/>
                  </a:lnTo>
                  <a:lnTo>
                    <a:pt x="11444799" y="1214649"/>
                  </a:lnTo>
                  <a:lnTo>
                    <a:pt x="11409139" y="1240195"/>
                  </a:lnTo>
                  <a:lnTo>
                    <a:pt x="11394714" y="1243557"/>
                  </a:lnTo>
                  <a:lnTo>
                    <a:pt x="11389811" y="1244041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076" y="5008215"/>
              <a:ext cx="264160" cy="184785"/>
            </a:xfrm>
            <a:custGeom>
              <a:avLst/>
              <a:gdLst/>
              <a:ahLst/>
              <a:cxnLst/>
              <a:rect l="l" t="t" r="r" b="b"/>
              <a:pathLst>
                <a:path w="264159" h="184785">
                  <a:moveTo>
                    <a:pt x="210992" y="184618"/>
                  </a:moveTo>
                  <a:lnTo>
                    <a:pt x="59341" y="184618"/>
                  </a:lnTo>
                  <a:lnTo>
                    <a:pt x="36248" y="179953"/>
                  </a:lnTo>
                  <a:lnTo>
                    <a:pt x="17385" y="167232"/>
                  </a:lnTo>
                  <a:lnTo>
                    <a:pt x="4665" y="148369"/>
                  </a:lnTo>
                  <a:lnTo>
                    <a:pt x="0" y="125276"/>
                  </a:lnTo>
                  <a:lnTo>
                    <a:pt x="2949" y="106749"/>
                  </a:lnTo>
                  <a:lnTo>
                    <a:pt x="11167" y="90614"/>
                  </a:lnTo>
                  <a:lnTo>
                    <a:pt x="23713" y="77809"/>
                  </a:lnTo>
                  <a:lnTo>
                    <a:pt x="39643" y="69273"/>
                  </a:lnTo>
                  <a:lnTo>
                    <a:pt x="39561" y="67047"/>
                  </a:lnTo>
                  <a:lnTo>
                    <a:pt x="39561" y="65935"/>
                  </a:lnTo>
                  <a:lnTo>
                    <a:pt x="44740" y="40264"/>
                  </a:lnTo>
                  <a:lnTo>
                    <a:pt x="58867" y="19306"/>
                  </a:lnTo>
                  <a:lnTo>
                    <a:pt x="79825" y="5179"/>
                  </a:lnTo>
                  <a:lnTo>
                    <a:pt x="105496" y="0"/>
                  </a:lnTo>
                  <a:lnTo>
                    <a:pt x="123131" y="2382"/>
                  </a:lnTo>
                  <a:lnTo>
                    <a:pt x="138958" y="9107"/>
                  </a:lnTo>
                  <a:lnTo>
                    <a:pt x="152343" y="19540"/>
                  </a:lnTo>
                  <a:lnTo>
                    <a:pt x="162653" y="33049"/>
                  </a:lnTo>
                  <a:lnTo>
                    <a:pt x="168917" y="28846"/>
                  </a:lnTo>
                  <a:lnTo>
                    <a:pt x="176499" y="26374"/>
                  </a:lnTo>
                  <a:lnTo>
                    <a:pt x="184618" y="26374"/>
                  </a:lnTo>
                  <a:lnTo>
                    <a:pt x="200013" y="29484"/>
                  </a:lnTo>
                  <a:lnTo>
                    <a:pt x="212589" y="37964"/>
                  </a:lnTo>
                  <a:lnTo>
                    <a:pt x="221069" y="50539"/>
                  </a:lnTo>
                  <a:lnTo>
                    <a:pt x="224179" y="65935"/>
                  </a:lnTo>
                  <a:lnTo>
                    <a:pt x="224179" y="70962"/>
                  </a:lnTo>
                  <a:lnTo>
                    <a:pt x="223231" y="75784"/>
                  </a:lnTo>
                  <a:lnTo>
                    <a:pt x="221541" y="80193"/>
                  </a:lnTo>
                  <a:lnTo>
                    <a:pt x="238288" y="86732"/>
                  </a:lnTo>
                  <a:lnTo>
                    <a:pt x="251665" y="98289"/>
                  </a:lnTo>
                  <a:lnTo>
                    <a:pt x="260531" y="113718"/>
                  </a:lnTo>
                  <a:lnTo>
                    <a:pt x="263740" y="131870"/>
                  </a:lnTo>
                  <a:lnTo>
                    <a:pt x="259595" y="152403"/>
                  </a:lnTo>
                  <a:lnTo>
                    <a:pt x="248291" y="169169"/>
                  </a:lnTo>
                  <a:lnTo>
                    <a:pt x="231525" y="180473"/>
                  </a:lnTo>
                  <a:lnTo>
                    <a:pt x="210992" y="184618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1891" y="1563896"/>
            <a:ext cx="2094230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0" dirty="0">
                <a:solidFill>
                  <a:srgbClr val="8FCAF9"/>
                </a:solidFill>
                <a:latin typeface="Montserrat SemiBold"/>
                <a:cs typeface="Montserrat SemiBold"/>
              </a:rPr>
              <a:t>Python</a:t>
            </a:r>
            <a:r>
              <a:rPr sz="1800" b="1" spc="-2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800" b="1" spc="-90" dirty="0">
                <a:solidFill>
                  <a:srgbClr val="8FCAF9"/>
                </a:solidFill>
                <a:latin typeface="Montserrat SemiBold"/>
                <a:cs typeface="Montserrat SemiBold"/>
              </a:rPr>
              <a:t>as</a:t>
            </a:r>
            <a:r>
              <a:rPr sz="1800" b="1" spc="-2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80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the</a:t>
            </a:r>
            <a:r>
              <a:rPr sz="1800" b="1" spc="-2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800" b="1" spc="-85" dirty="0">
                <a:solidFill>
                  <a:srgbClr val="8FCAF9"/>
                </a:solidFill>
                <a:latin typeface="Montserrat SemiBold"/>
                <a:cs typeface="Montserrat SemiBold"/>
              </a:rPr>
              <a:t>Core</a:t>
            </a:r>
            <a:endParaRPr sz="1800">
              <a:latin typeface="Montserrat SemiBold"/>
              <a:cs typeface="Montserrat SemiBold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7199" y="2318440"/>
            <a:ext cx="4806950" cy="349250"/>
            <a:chOff x="537199" y="2318440"/>
            <a:chExt cx="4806950" cy="349250"/>
          </a:xfrm>
        </p:grpSpPr>
        <p:sp>
          <p:nvSpPr>
            <p:cNvPr id="21" name="object 21"/>
            <p:cNvSpPr/>
            <p:nvPr/>
          </p:nvSpPr>
          <p:spPr>
            <a:xfrm>
              <a:off x="537199" y="2318440"/>
              <a:ext cx="1809750" cy="349250"/>
            </a:xfrm>
            <a:custGeom>
              <a:avLst/>
              <a:gdLst/>
              <a:ahLst/>
              <a:cxnLst/>
              <a:rect l="l" t="t" r="r" b="b"/>
              <a:pathLst>
                <a:path w="1809750" h="349250">
                  <a:moveTo>
                    <a:pt x="1776815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1776815" y="0"/>
                  </a:lnTo>
                  <a:lnTo>
                    <a:pt x="1808557" y="27890"/>
                  </a:lnTo>
                  <a:lnTo>
                    <a:pt x="1809514" y="32699"/>
                  </a:lnTo>
                  <a:lnTo>
                    <a:pt x="1809514" y="316009"/>
                  </a:lnTo>
                  <a:lnTo>
                    <a:pt x="1781623" y="347751"/>
                  </a:lnTo>
                  <a:lnTo>
                    <a:pt x="1776815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805" y="2421020"/>
              <a:ext cx="190317" cy="1529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31534" y="2318440"/>
              <a:ext cx="1225550" cy="349250"/>
            </a:xfrm>
            <a:custGeom>
              <a:avLst/>
              <a:gdLst/>
              <a:ahLst/>
              <a:cxnLst/>
              <a:rect l="l" t="t" r="r" b="b"/>
              <a:pathLst>
                <a:path w="1225550" h="349250">
                  <a:moveTo>
                    <a:pt x="1192493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1192493" y="0"/>
                  </a:lnTo>
                  <a:lnTo>
                    <a:pt x="1224235" y="27890"/>
                  </a:lnTo>
                  <a:lnTo>
                    <a:pt x="1225192" y="32699"/>
                  </a:lnTo>
                  <a:lnTo>
                    <a:pt x="1225192" y="316009"/>
                  </a:lnTo>
                  <a:lnTo>
                    <a:pt x="1197301" y="347751"/>
                  </a:lnTo>
                  <a:lnTo>
                    <a:pt x="1192493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4054" y="2421786"/>
              <a:ext cx="169671" cy="15161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741547" y="2318440"/>
              <a:ext cx="1602740" cy="349250"/>
            </a:xfrm>
            <a:custGeom>
              <a:avLst/>
              <a:gdLst/>
              <a:ahLst/>
              <a:cxnLst/>
              <a:rect l="l" t="t" r="r" b="b"/>
              <a:pathLst>
                <a:path w="1602739" h="349250">
                  <a:moveTo>
                    <a:pt x="1569475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1569475" y="0"/>
                  </a:lnTo>
                  <a:lnTo>
                    <a:pt x="1601217" y="27890"/>
                  </a:lnTo>
                  <a:lnTo>
                    <a:pt x="1602173" y="32699"/>
                  </a:lnTo>
                  <a:lnTo>
                    <a:pt x="1602173" y="316009"/>
                  </a:lnTo>
                  <a:lnTo>
                    <a:pt x="1574283" y="347751"/>
                  </a:lnTo>
                  <a:lnTo>
                    <a:pt x="1569475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4067" y="2431534"/>
              <a:ext cx="169641" cy="13194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7376" y="1999944"/>
            <a:ext cx="9412605" cy="59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75" dirty="0">
                <a:solidFill>
                  <a:srgbClr val="FFFFFF"/>
                </a:solidFill>
                <a:latin typeface="Montserrat"/>
                <a:cs typeface="Montserrat"/>
              </a:rPr>
              <a:t>Python</a:t>
            </a:r>
            <a:r>
              <a:rPr sz="11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90" dirty="0">
                <a:solidFill>
                  <a:srgbClr val="FFFFFF"/>
                </a:solidFill>
                <a:latin typeface="Montserrat"/>
                <a:cs typeface="Montserrat"/>
              </a:rPr>
              <a:t>was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FFFFFF"/>
                </a:solidFill>
                <a:latin typeface="Montserrat"/>
                <a:cs typeface="Montserrat"/>
              </a:rPr>
              <a:t>chosen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Montserrat"/>
                <a:cs typeface="Montserrat"/>
              </a:rPr>
              <a:t>its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Montserrat"/>
                <a:cs typeface="Montserrat"/>
              </a:rPr>
              <a:t>extensive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libraries,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FFFFFF"/>
                </a:solidFill>
                <a:latin typeface="Montserrat"/>
                <a:cs typeface="Montserrat"/>
              </a:rPr>
              <a:t>ease</a:t>
            </a:r>
            <a:r>
              <a:rPr sz="11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Montserrat"/>
                <a:cs typeface="Montserrat"/>
              </a:rPr>
              <a:t>development,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Montserrat"/>
                <a:cs typeface="Montserrat"/>
              </a:rPr>
              <a:t>strong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FFFFFF"/>
                </a:solidFill>
                <a:latin typeface="Montserrat"/>
                <a:cs typeface="Montserrat"/>
              </a:rPr>
              <a:t>community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support,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FFFFFF"/>
                </a:solidFill>
                <a:latin typeface="Montserrat"/>
                <a:cs typeface="Montserrat"/>
              </a:rPr>
              <a:t>making</a:t>
            </a:r>
            <a:r>
              <a:rPr sz="11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Montserrat"/>
                <a:cs typeface="Montserrat"/>
              </a:rPr>
              <a:t>it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Montserrat"/>
                <a:cs typeface="Montserrat"/>
              </a:rPr>
              <a:t>ideal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FFFFFF"/>
                </a:solidFill>
                <a:latin typeface="Montserrat"/>
                <a:cs typeface="Montserrat"/>
              </a:rPr>
              <a:t>NLP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35" dirty="0">
                <a:solidFill>
                  <a:srgbClr val="FFFFFF"/>
                </a:solidFill>
                <a:latin typeface="Montserrat"/>
                <a:cs typeface="Montserrat"/>
              </a:rPr>
              <a:t>applications.</a:t>
            </a:r>
            <a:endParaRPr sz="11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000">
              <a:latin typeface="Montserrat"/>
              <a:cs typeface="Montserrat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  <a:tabLst>
                <a:tab pos="2245995" algn="l"/>
                <a:tab pos="3555365" algn="l"/>
              </a:tabLst>
            </a:pP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Rapid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Prototyping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Modularity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sz="1300" spc="-80" dirty="0">
                <a:solidFill>
                  <a:srgbClr val="FFFFFF"/>
                </a:solidFill>
                <a:latin typeface="Montserrat"/>
                <a:cs typeface="Montserrat"/>
              </a:rPr>
              <a:t>Rich</a:t>
            </a:r>
            <a:r>
              <a:rPr sz="13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Ecosystem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1585" y="3204348"/>
            <a:ext cx="11460480" cy="1244600"/>
            <a:chOff x="301585" y="3204348"/>
            <a:chExt cx="11460480" cy="1244600"/>
          </a:xfrm>
        </p:grpSpPr>
        <p:sp>
          <p:nvSpPr>
            <p:cNvPr id="29" name="object 29"/>
            <p:cNvSpPr/>
            <p:nvPr/>
          </p:nvSpPr>
          <p:spPr>
            <a:xfrm>
              <a:off x="301585" y="3204348"/>
              <a:ext cx="11460480" cy="1244600"/>
            </a:xfrm>
            <a:custGeom>
              <a:avLst/>
              <a:gdLst/>
              <a:ahLst/>
              <a:cxnLst/>
              <a:rect l="l" t="t" r="r" b="b"/>
              <a:pathLst>
                <a:path w="11460480" h="1244600">
                  <a:moveTo>
                    <a:pt x="11389811" y="1244040"/>
                  </a:moveTo>
                  <a:lnTo>
                    <a:pt x="70445" y="1244040"/>
                  </a:lnTo>
                  <a:lnTo>
                    <a:pt x="65542" y="1243557"/>
                  </a:lnTo>
                  <a:lnTo>
                    <a:pt x="29392" y="1228583"/>
                  </a:lnTo>
                  <a:lnTo>
                    <a:pt x="3844" y="1192923"/>
                  </a:lnTo>
                  <a:lnTo>
                    <a:pt x="0" y="1173594"/>
                  </a:lnTo>
                  <a:lnTo>
                    <a:pt x="0" y="1168644"/>
                  </a:lnTo>
                  <a:lnTo>
                    <a:pt x="0" y="70445"/>
                  </a:lnTo>
                  <a:lnTo>
                    <a:pt x="15456" y="29391"/>
                  </a:lnTo>
                  <a:lnTo>
                    <a:pt x="51117" y="3844"/>
                  </a:lnTo>
                  <a:lnTo>
                    <a:pt x="70445" y="0"/>
                  </a:lnTo>
                  <a:lnTo>
                    <a:pt x="11389811" y="0"/>
                  </a:lnTo>
                  <a:lnTo>
                    <a:pt x="11430863" y="15456"/>
                  </a:lnTo>
                  <a:lnTo>
                    <a:pt x="11456411" y="51116"/>
                  </a:lnTo>
                  <a:lnTo>
                    <a:pt x="11460256" y="70445"/>
                  </a:lnTo>
                  <a:lnTo>
                    <a:pt x="11460256" y="1173594"/>
                  </a:lnTo>
                  <a:lnTo>
                    <a:pt x="11444799" y="1214648"/>
                  </a:lnTo>
                  <a:lnTo>
                    <a:pt x="11409139" y="1240195"/>
                  </a:lnTo>
                  <a:lnTo>
                    <a:pt x="11394714" y="1243557"/>
                  </a:lnTo>
                  <a:lnTo>
                    <a:pt x="11389811" y="1244040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076" y="3449460"/>
              <a:ext cx="184515" cy="2108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37199" y="3864067"/>
              <a:ext cx="876935" cy="349250"/>
            </a:xfrm>
            <a:custGeom>
              <a:avLst/>
              <a:gdLst/>
              <a:ahLst/>
              <a:cxnLst/>
              <a:rect l="l" t="t" r="r" b="b"/>
              <a:pathLst>
                <a:path w="876935" h="349250">
                  <a:moveTo>
                    <a:pt x="843784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843784" y="0"/>
                  </a:lnTo>
                  <a:lnTo>
                    <a:pt x="875526" y="27890"/>
                  </a:lnTo>
                  <a:lnTo>
                    <a:pt x="876483" y="32699"/>
                  </a:lnTo>
                  <a:lnTo>
                    <a:pt x="876483" y="316009"/>
                  </a:lnTo>
                  <a:lnTo>
                    <a:pt x="848593" y="347751"/>
                  </a:lnTo>
                  <a:lnTo>
                    <a:pt x="843784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718" y="3986586"/>
              <a:ext cx="188491" cy="11309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07928" y="3864067"/>
              <a:ext cx="2148840" cy="349250"/>
            </a:xfrm>
            <a:custGeom>
              <a:avLst/>
              <a:gdLst/>
              <a:ahLst/>
              <a:cxnLst/>
              <a:rect l="l" t="t" r="r" b="b"/>
              <a:pathLst>
                <a:path w="2148840" h="349250">
                  <a:moveTo>
                    <a:pt x="2116099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2116099" y="0"/>
                  </a:lnTo>
                  <a:lnTo>
                    <a:pt x="2147841" y="27890"/>
                  </a:lnTo>
                  <a:lnTo>
                    <a:pt x="2148798" y="32699"/>
                  </a:lnTo>
                  <a:lnTo>
                    <a:pt x="2148798" y="316009"/>
                  </a:lnTo>
                  <a:lnTo>
                    <a:pt x="2120907" y="347751"/>
                  </a:lnTo>
                  <a:lnTo>
                    <a:pt x="2116099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0447" y="3967737"/>
              <a:ext cx="188491" cy="15079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61891" y="3373411"/>
            <a:ext cx="2882265" cy="7632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10" dirty="0">
                <a:solidFill>
                  <a:srgbClr val="8FCAF9"/>
                </a:solidFill>
                <a:latin typeface="Montserrat SemiBold"/>
                <a:cs typeface="Montserrat SemiBold"/>
              </a:rPr>
              <a:t>NLP</a:t>
            </a:r>
            <a:r>
              <a:rPr sz="1800" b="1" spc="-3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8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Powerhouses</a:t>
            </a:r>
            <a:endParaRPr sz="1800">
              <a:latin typeface="Montserrat SemiBold"/>
              <a:cs typeface="Montserrat SemiBold"/>
            </a:endParaRPr>
          </a:p>
          <a:p>
            <a:pPr marL="182245">
              <a:lnSpc>
                <a:spcPct val="100000"/>
              </a:lnSpc>
              <a:spcBef>
                <a:spcPts val="2055"/>
              </a:spcBef>
              <a:tabLst>
                <a:tab pos="1155065" algn="l"/>
              </a:tabLst>
            </a:pPr>
            <a:r>
              <a:rPr sz="1300" spc="-10" dirty="0">
                <a:solidFill>
                  <a:srgbClr val="FFFFFF"/>
                </a:solidFill>
                <a:latin typeface="Montserrat"/>
                <a:cs typeface="Montserrat"/>
              </a:rPr>
              <a:t>spaCy</a:t>
            </a:r>
            <a:r>
              <a:rPr sz="1300" dirty="0">
                <a:solidFill>
                  <a:srgbClr val="FFFFFF"/>
                </a:solidFill>
                <a:latin typeface="Montserrat"/>
                <a:cs typeface="Montserrat"/>
              </a:rPr>
              <a:t>	</a:t>
            </a: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transformers</a:t>
            </a:r>
            <a:r>
              <a:rPr sz="1300" spc="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ontserrat"/>
                <a:cs typeface="Montserrat"/>
              </a:rPr>
              <a:t>(t5-</a:t>
            </a:r>
            <a:r>
              <a:rPr sz="1300" spc="-35" dirty="0">
                <a:solidFill>
                  <a:srgbClr val="FFFFFF"/>
                </a:solidFill>
                <a:latin typeface="Montserrat"/>
                <a:cs typeface="Montserrat"/>
              </a:rPr>
              <a:t>small)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41547" y="3864067"/>
            <a:ext cx="2629535" cy="349250"/>
            <a:chOff x="3741547" y="3864067"/>
            <a:chExt cx="2629535" cy="349250"/>
          </a:xfrm>
        </p:grpSpPr>
        <p:sp>
          <p:nvSpPr>
            <p:cNvPr id="37" name="object 37"/>
            <p:cNvSpPr/>
            <p:nvPr/>
          </p:nvSpPr>
          <p:spPr>
            <a:xfrm>
              <a:off x="3741547" y="3864067"/>
              <a:ext cx="2629535" cy="349250"/>
            </a:xfrm>
            <a:custGeom>
              <a:avLst/>
              <a:gdLst/>
              <a:ahLst/>
              <a:cxnLst/>
              <a:rect l="l" t="t" r="r" b="b"/>
              <a:pathLst>
                <a:path w="2629535" h="349250">
                  <a:moveTo>
                    <a:pt x="2596750" y="348708"/>
                  </a:moveTo>
                  <a:lnTo>
                    <a:pt x="32699" y="348708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2596750" y="0"/>
                  </a:lnTo>
                  <a:lnTo>
                    <a:pt x="2628493" y="27890"/>
                  </a:lnTo>
                  <a:lnTo>
                    <a:pt x="2629450" y="32699"/>
                  </a:lnTo>
                  <a:lnTo>
                    <a:pt x="2629450" y="316009"/>
                  </a:lnTo>
                  <a:lnTo>
                    <a:pt x="2601559" y="347751"/>
                  </a:lnTo>
                  <a:lnTo>
                    <a:pt x="2596750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73491" y="3977161"/>
              <a:ext cx="122519" cy="13194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982280" y="3911181"/>
            <a:ext cx="228536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70" dirty="0">
                <a:solidFill>
                  <a:srgbClr val="FFFFFF"/>
                </a:solidFill>
                <a:latin typeface="Montserrat"/>
                <a:cs typeface="Montserrat"/>
              </a:rPr>
              <a:t>DeepMultilingualPunctuation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65243" y="3864067"/>
            <a:ext cx="1564640" cy="349250"/>
            <a:chOff x="6465243" y="3864067"/>
            <a:chExt cx="1564640" cy="349250"/>
          </a:xfrm>
        </p:grpSpPr>
        <p:sp>
          <p:nvSpPr>
            <p:cNvPr id="41" name="object 41"/>
            <p:cNvSpPr/>
            <p:nvPr/>
          </p:nvSpPr>
          <p:spPr>
            <a:xfrm>
              <a:off x="6465243" y="3864067"/>
              <a:ext cx="1564640" cy="349250"/>
            </a:xfrm>
            <a:custGeom>
              <a:avLst/>
              <a:gdLst/>
              <a:ahLst/>
              <a:cxnLst/>
              <a:rect l="l" t="t" r="r" b="b"/>
              <a:pathLst>
                <a:path w="1564640" h="349250">
                  <a:moveTo>
                    <a:pt x="1531776" y="348708"/>
                  </a:moveTo>
                  <a:lnTo>
                    <a:pt x="32698" y="348708"/>
                  </a:lnTo>
                  <a:lnTo>
                    <a:pt x="27889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89" y="956"/>
                  </a:lnTo>
                  <a:lnTo>
                    <a:pt x="32698" y="0"/>
                  </a:lnTo>
                  <a:lnTo>
                    <a:pt x="1531776" y="0"/>
                  </a:lnTo>
                  <a:lnTo>
                    <a:pt x="1563518" y="27890"/>
                  </a:lnTo>
                  <a:lnTo>
                    <a:pt x="1564475" y="32699"/>
                  </a:lnTo>
                  <a:lnTo>
                    <a:pt x="1564475" y="316009"/>
                  </a:lnTo>
                  <a:lnTo>
                    <a:pt x="1536585" y="347751"/>
                  </a:lnTo>
                  <a:lnTo>
                    <a:pt x="1531776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7733" y="3966971"/>
              <a:ext cx="150851" cy="15232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724530" y="3911181"/>
            <a:ext cx="119570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deep-</a:t>
            </a:r>
            <a:r>
              <a:rPr sz="1300" spc="-60" dirty="0">
                <a:solidFill>
                  <a:srgbClr val="FFFFFF"/>
                </a:solidFill>
                <a:latin typeface="Montserrat"/>
                <a:cs typeface="Montserrat"/>
              </a:rPr>
              <a:t>translator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14540" y="3864067"/>
            <a:ext cx="1046480" cy="349250"/>
            <a:chOff x="8114540" y="3864067"/>
            <a:chExt cx="1046480" cy="349250"/>
          </a:xfrm>
        </p:grpSpPr>
        <p:sp>
          <p:nvSpPr>
            <p:cNvPr id="45" name="object 45"/>
            <p:cNvSpPr/>
            <p:nvPr/>
          </p:nvSpPr>
          <p:spPr>
            <a:xfrm>
              <a:off x="8114540" y="3864067"/>
              <a:ext cx="1046480" cy="349250"/>
            </a:xfrm>
            <a:custGeom>
              <a:avLst/>
              <a:gdLst/>
              <a:ahLst/>
              <a:cxnLst/>
              <a:rect l="l" t="t" r="r" b="b"/>
              <a:pathLst>
                <a:path w="1046479" h="349250">
                  <a:moveTo>
                    <a:pt x="1013426" y="348708"/>
                  </a:moveTo>
                  <a:lnTo>
                    <a:pt x="32698" y="348708"/>
                  </a:lnTo>
                  <a:lnTo>
                    <a:pt x="27889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89" y="956"/>
                  </a:lnTo>
                  <a:lnTo>
                    <a:pt x="32698" y="0"/>
                  </a:lnTo>
                  <a:lnTo>
                    <a:pt x="1013426" y="0"/>
                  </a:lnTo>
                  <a:lnTo>
                    <a:pt x="1045168" y="27890"/>
                  </a:lnTo>
                  <a:lnTo>
                    <a:pt x="1046125" y="32699"/>
                  </a:lnTo>
                  <a:lnTo>
                    <a:pt x="1046125" y="316009"/>
                  </a:lnTo>
                  <a:lnTo>
                    <a:pt x="1018235" y="347751"/>
                  </a:lnTo>
                  <a:lnTo>
                    <a:pt x="1013426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7059" y="3977161"/>
              <a:ext cx="131943" cy="13194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358365" y="3911181"/>
            <a:ext cx="6915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textwrap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245486" y="3864067"/>
            <a:ext cx="546735" cy="349250"/>
            <a:chOff x="9245486" y="3864067"/>
            <a:chExt cx="546735" cy="349250"/>
          </a:xfrm>
        </p:grpSpPr>
        <p:sp>
          <p:nvSpPr>
            <p:cNvPr id="49" name="object 49"/>
            <p:cNvSpPr/>
            <p:nvPr/>
          </p:nvSpPr>
          <p:spPr>
            <a:xfrm>
              <a:off x="9245486" y="3864067"/>
              <a:ext cx="546735" cy="349250"/>
            </a:xfrm>
            <a:custGeom>
              <a:avLst/>
              <a:gdLst/>
              <a:ahLst/>
              <a:cxnLst/>
              <a:rect l="l" t="t" r="r" b="b"/>
              <a:pathLst>
                <a:path w="546734" h="349250">
                  <a:moveTo>
                    <a:pt x="513925" y="348708"/>
                  </a:moveTo>
                  <a:lnTo>
                    <a:pt x="32699" y="348708"/>
                  </a:lnTo>
                  <a:lnTo>
                    <a:pt x="27889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9"/>
                  </a:lnTo>
                  <a:lnTo>
                    <a:pt x="27889" y="956"/>
                  </a:lnTo>
                  <a:lnTo>
                    <a:pt x="32699" y="0"/>
                  </a:lnTo>
                  <a:lnTo>
                    <a:pt x="513925" y="0"/>
                  </a:lnTo>
                  <a:lnTo>
                    <a:pt x="545667" y="27890"/>
                  </a:lnTo>
                  <a:lnTo>
                    <a:pt x="546623" y="32699"/>
                  </a:lnTo>
                  <a:lnTo>
                    <a:pt x="546623" y="316009"/>
                  </a:lnTo>
                  <a:lnTo>
                    <a:pt x="518733" y="347751"/>
                  </a:lnTo>
                  <a:lnTo>
                    <a:pt x="513925" y="348708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68006" y="3967737"/>
              <a:ext cx="151705" cy="15173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9506394" y="3911181"/>
            <a:ext cx="1752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solidFill>
                  <a:srgbClr val="FFFFFF"/>
                </a:solidFill>
                <a:latin typeface="Montserrat"/>
                <a:cs typeface="Montserrat"/>
              </a:rPr>
              <a:t>re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1117" y="4919037"/>
            <a:ext cx="1467485" cy="305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95" dirty="0">
                <a:solidFill>
                  <a:srgbClr val="8FCAF9"/>
                </a:solidFill>
                <a:latin typeface="Montserrat SemiBold"/>
                <a:cs typeface="Montserrat SemiBold"/>
              </a:rPr>
              <a:t>External</a:t>
            </a:r>
            <a:r>
              <a:rPr sz="1800" b="1" spc="1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800" b="1" spc="-70" dirty="0">
                <a:solidFill>
                  <a:srgbClr val="8FCAF9"/>
                </a:solidFill>
                <a:latin typeface="Montserrat SemiBold"/>
                <a:cs typeface="Montserrat SemiBold"/>
              </a:rPr>
              <a:t>APIs</a:t>
            </a:r>
            <a:endParaRPr sz="1800">
              <a:latin typeface="Montserrat SemiBold"/>
              <a:cs typeface="Montserrat SemiBold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7199" y="5409694"/>
            <a:ext cx="2054860" cy="349250"/>
            <a:chOff x="537199" y="5409694"/>
            <a:chExt cx="2054860" cy="349250"/>
          </a:xfrm>
        </p:grpSpPr>
        <p:sp>
          <p:nvSpPr>
            <p:cNvPr id="54" name="object 54"/>
            <p:cNvSpPr/>
            <p:nvPr/>
          </p:nvSpPr>
          <p:spPr>
            <a:xfrm>
              <a:off x="537199" y="5409694"/>
              <a:ext cx="2054860" cy="349250"/>
            </a:xfrm>
            <a:custGeom>
              <a:avLst/>
              <a:gdLst/>
              <a:ahLst/>
              <a:cxnLst/>
              <a:rect l="l" t="t" r="r" b="b"/>
              <a:pathLst>
                <a:path w="2054860" h="349250">
                  <a:moveTo>
                    <a:pt x="2021853" y="348707"/>
                  </a:moveTo>
                  <a:lnTo>
                    <a:pt x="32699" y="348707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8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2021853" y="0"/>
                  </a:lnTo>
                  <a:lnTo>
                    <a:pt x="2053595" y="27889"/>
                  </a:lnTo>
                  <a:lnTo>
                    <a:pt x="2054552" y="32698"/>
                  </a:lnTo>
                  <a:lnTo>
                    <a:pt x="2054552" y="316009"/>
                  </a:lnTo>
                  <a:lnTo>
                    <a:pt x="2026662" y="347751"/>
                  </a:lnTo>
                  <a:lnTo>
                    <a:pt x="2021853" y="348707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4169" y="5532266"/>
              <a:ext cx="160740" cy="11298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12831" y="5456808"/>
            <a:ext cx="166814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YouTubeTranscriptApi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76573" y="5409694"/>
            <a:ext cx="1659255" cy="349250"/>
            <a:chOff x="2676573" y="5409694"/>
            <a:chExt cx="1659255" cy="349250"/>
          </a:xfrm>
        </p:grpSpPr>
        <p:sp>
          <p:nvSpPr>
            <p:cNvPr id="58" name="object 58"/>
            <p:cNvSpPr/>
            <p:nvPr/>
          </p:nvSpPr>
          <p:spPr>
            <a:xfrm>
              <a:off x="2676573" y="5409694"/>
              <a:ext cx="1659255" cy="349250"/>
            </a:xfrm>
            <a:custGeom>
              <a:avLst/>
              <a:gdLst/>
              <a:ahLst/>
              <a:cxnLst/>
              <a:rect l="l" t="t" r="r" b="b"/>
              <a:pathLst>
                <a:path w="1659254" h="349250">
                  <a:moveTo>
                    <a:pt x="1626022" y="348707"/>
                  </a:moveTo>
                  <a:lnTo>
                    <a:pt x="32699" y="348707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8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1626022" y="0"/>
                  </a:lnTo>
                  <a:lnTo>
                    <a:pt x="1657764" y="27889"/>
                  </a:lnTo>
                  <a:lnTo>
                    <a:pt x="1658721" y="32698"/>
                  </a:lnTo>
                  <a:lnTo>
                    <a:pt x="1658721" y="316009"/>
                  </a:lnTo>
                  <a:lnTo>
                    <a:pt x="1630831" y="347751"/>
                  </a:lnTo>
                  <a:lnTo>
                    <a:pt x="1626022" y="348707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9092" y="5515720"/>
              <a:ext cx="143724" cy="146080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2930558" y="5456808"/>
            <a:ext cx="129794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75" dirty="0">
                <a:solidFill>
                  <a:srgbClr val="FFFFFF"/>
                </a:solidFill>
                <a:latin typeface="Montserrat"/>
                <a:cs typeface="Montserrat"/>
              </a:rPr>
              <a:t>GoogleTranslator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429540" y="5409694"/>
            <a:ext cx="1762760" cy="349250"/>
            <a:chOff x="4429540" y="5409694"/>
            <a:chExt cx="1762760" cy="349250"/>
          </a:xfrm>
        </p:grpSpPr>
        <p:sp>
          <p:nvSpPr>
            <p:cNvPr id="62" name="object 62"/>
            <p:cNvSpPr/>
            <p:nvPr/>
          </p:nvSpPr>
          <p:spPr>
            <a:xfrm>
              <a:off x="4429540" y="5409694"/>
              <a:ext cx="1762760" cy="349250"/>
            </a:xfrm>
            <a:custGeom>
              <a:avLst/>
              <a:gdLst/>
              <a:ahLst/>
              <a:cxnLst/>
              <a:rect l="l" t="t" r="r" b="b"/>
              <a:pathLst>
                <a:path w="1762760" h="349250">
                  <a:moveTo>
                    <a:pt x="1729691" y="348707"/>
                  </a:moveTo>
                  <a:lnTo>
                    <a:pt x="32699" y="348707"/>
                  </a:lnTo>
                  <a:lnTo>
                    <a:pt x="27890" y="347751"/>
                  </a:lnTo>
                  <a:lnTo>
                    <a:pt x="0" y="316009"/>
                  </a:lnTo>
                  <a:lnTo>
                    <a:pt x="0" y="311010"/>
                  </a:lnTo>
                  <a:lnTo>
                    <a:pt x="0" y="32698"/>
                  </a:lnTo>
                  <a:lnTo>
                    <a:pt x="27890" y="956"/>
                  </a:lnTo>
                  <a:lnTo>
                    <a:pt x="32699" y="0"/>
                  </a:lnTo>
                  <a:lnTo>
                    <a:pt x="1729691" y="0"/>
                  </a:lnTo>
                  <a:lnTo>
                    <a:pt x="1761434" y="27889"/>
                  </a:lnTo>
                  <a:lnTo>
                    <a:pt x="1762391" y="32698"/>
                  </a:lnTo>
                  <a:lnTo>
                    <a:pt x="1762391" y="316009"/>
                  </a:lnTo>
                  <a:lnTo>
                    <a:pt x="1734500" y="347751"/>
                  </a:lnTo>
                  <a:lnTo>
                    <a:pt x="1729691" y="348707"/>
                  </a:lnTo>
                  <a:close/>
                </a:path>
              </a:pathLst>
            </a:custGeom>
            <a:solidFill>
              <a:srgbClr val="1D87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2634" y="5513364"/>
              <a:ext cx="150792" cy="150792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685145" y="5456808"/>
            <a:ext cx="139763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85" dirty="0">
                <a:solidFill>
                  <a:srgbClr val="FFFFFF"/>
                </a:solidFill>
                <a:latin typeface="Montserrat"/>
                <a:cs typeface="Montserrat"/>
              </a:rPr>
              <a:t>Hugging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ontserrat"/>
                <a:cs typeface="Montserrat"/>
              </a:rPr>
              <a:t>Face</a:t>
            </a:r>
            <a:r>
              <a:rPr sz="130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endParaRPr sz="13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65" dirty="0"/>
              <a:t>External</a:t>
            </a:r>
            <a:r>
              <a:rPr spc="-120" dirty="0"/>
              <a:t> </a:t>
            </a:r>
            <a:r>
              <a:rPr spc="-254" dirty="0"/>
              <a:t>Interfaces</a:t>
            </a:r>
            <a:r>
              <a:rPr spc="-120" dirty="0"/>
              <a:t> </a:t>
            </a:r>
            <a:r>
              <a:rPr spc="-355" dirty="0"/>
              <a:t>&amp;</a:t>
            </a:r>
            <a:r>
              <a:rPr spc="-120" dirty="0"/>
              <a:t> </a:t>
            </a:r>
            <a:r>
              <a:rPr spc="-305" dirty="0"/>
              <a:t>Technology</a:t>
            </a:r>
            <a:r>
              <a:rPr spc="-125" dirty="0"/>
              <a:t> </a:t>
            </a:r>
            <a:r>
              <a:rPr spc="-200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404" y="6117144"/>
            <a:ext cx="8026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Local</a:t>
            </a:r>
            <a:r>
              <a:rPr sz="1150" spc="-3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Montserrat"/>
                <a:cs typeface="Montserrat"/>
              </a:rPr>
              <a:t>Client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4751" y="6117144"/>
            <a:ext cx="8724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5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1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0048" y="6117144"/>
            <a:ext cx="7423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1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Montserrat"/>
                <a:cs typeface="Montserrat"/>
              </a:rPr>
              <a:t>Services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5121" y="6117144"/>
            <a:ext cx="7607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8648" y="6117144"/>
            <a:ext cx="126365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solidFill>
                  <a:srgbClr val="FFFFFF"/>
                </a:solidFill>
                <a:latin typeface="Montserrat"/>
                <a:cs typeface="Montserrat"/>
              </a:rPr>
              <a:t>Formatted</a:t>
            </a:r>
            <a:r>
              <a:rPr sz="11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Montserrat"/>
                <a:cs typeface="Montserrat"/>
              </a:rPr>
              <a:t>Output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84719" y="6476206"/>
            <a:ext cx="459781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BEDAFE"/>
                </a:solidFill>
                <a:latin typeface="Lucida Sans"/>
                <a:cs typeface="Lucida Sans"/>
              </a:rPr>
              <a:t>8</a:t>
            </a:r>
            <a:endParaRPr sz="1100" dirty="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04799" y="1562099"/>
            <a:ext cx="5676900" cy="3771900"/>
            <a:chOff x="304799" y="1562099"/>
            <a:chExt cx="5676900" cy="3771900"/>
          </a:xfrm>
        </p:grpSpPr>
        <p:sp>
          <p:nvSpPr>
            <p:cNvPr id="12" name="object 12"/>
            <p:cNvSpPr/>
            <p:nvPr/>
          </p:nvSpPr>
          <p:spPr>
            <a:xfrm>
              <a:off x="304799" y="1562099"/>
              <a:ext cx="5676900" cy="3771900"/>
            </a:xfrm>
            <a:custGeom>
              <a:avLst/>
              <a:gdLst/>
              <a:ahLst/>
              <a:cxnLst/>
              <a:rect l="l" t="t" r="r" b="b"/>
              <a:pathLst>
                <a:path w="5676900" h="3771900">
                  <a:moveTo>
                    <a:pt x="5605702" y="3771899"/>
                  </a:moveTo>
                  <a:lnTo>
                    <a:pt x="71196" y="3771899"/>
                  </a:lnTo>
                  <a:lnTo>
                    <a:pt x="66241" y="3771411"/>
                  </a:lnTo>
                  <a:lnTo>
                    <a:pt x="29705" y="3756277"/>
                  </a:lnTo>
                  <a:lnTo>
                    <a:pt x="3885" y="3720237"/>
                  </a:lnTo>
                  <a:lnTo>
                    <a:pt x="0" y="3700702"/>
                  </a:lnTo>
                  <a:lnTo>
                    <a:pt x="0" y="3695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3700702"/>
                  </a:lnTo>
                  <a:lnTo>
                    <a:pt x="5661276" y="3742193"/>
                  </a:lnTo>
                  <a:lnTo>
                    <a:pt x="5625237" y="3768013"/>
                  </a:lnTo>
                  <a:lnTo>
                    <a:pt x="5610657" y="3771411"/>
                  </a:lnTo>
                  <a:lnTo>
                    <a:pt x="5605702" y="3771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399" y="1790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6274" y="197643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200025"/>
                  </a:moveTo>
                  <a:lnTo>
                    <a:pt x="64293" y="200025"/>
                  </a:lnTo>
                  <a:lnTo>
                    <a:pt x="39273" y="194970"/>
                  </a:lnTo>
                  <a:lnTo>
                    <a:pt x="18836" y="181188"/>
                  </a:lnTo>
                  <a:lnTo>
                    <a:pt x="5054" y="160751"/>
                  </a:lnTo>
                  <a:lnTo>
                    <a:pt x="0" y="135731"/>
                  </a:lnTo>
                  <a:lnTo>
                    <a:pt x="3195" y="115658"/>
                  </a:lnTo>
                  <a:lnTo>
                    <a:pt x="12099" y="98176"/>
                  </a:lnTo>
                  <a:lnTo>
                    <a:pt x="25692" y="84302"/>
                  </a:lnTo>
                  <a:lnTo>
                    <a:pt x="42951" y="75054"/>
                  </a:lnTo>
                  <a:lnTo>
                    <a:pt x="42862" y="72643"/>
                  </a:lnTo>
                  <a:lnTo>
                    <a:pt x="42862" y="71437"/>
                  </a:lnTo>
                  <a:lnTo>
                    <a:pt x="48474" y="43624"/>
                  </a:lnTo>
                  <a:lnTo>
                    <a:pt x="63780" y="20917"/>
                  </a:lnTo>
                  <a:lnTo>
                    <a:pt x="86486" y="5611"/>
                  </a:lnTo>
                  <a:lnTo>
                    <a:pt x="114300" y="0"/>
                  </a:lnTo>
                  <a:lnTo>
                    <a:pt x="133406" y="2581"/>
                  </a:lnTo>
                  <a:lnTo>
                    <a:pt x="150554" y="9867"/>
                  </a:lnTo>
                  <a:lnTo>
                    <a:pt x="165056" y="21171"/>
                  </a:lnTo>
                  <a:lnTo>
                    <a:pt x="176227" y="35808"/>
                  </a:lnTo>
                  <a:lnTo>
                    <a:pt x="183013" y="31253"/>
                  </a:lnTo>
                  <a:lnTo>
                    <a:pt x="191229" y="28575"/>
                  </a:lnTo>
                  <a:lnTo>
                    <a:pt x="200025" y="28575"/>
                  </a:lnTo>
                  <a:lnTo>
                    <a:pt x="216705" y="31944"/>
                  </a:lnTo>
                  <a:lnTo>
                    <a:pt x="230330" y="41132"/>
                  </a:lnTo>
                  <a:lnTo>
                    <a:pt x="239517" y="54757"/>
                  </a:lnTo>
                  <a:lnTo>
                    <a:pt x="242887" y="71437"/>
                  </a:lnTo>
                  <a:lnTo>
                    <a:pt x="242887" y="76884"/>
                  </a:lnTo>
                  <a:lnTo>
                    <a:pt x="241860" y="82108"/>
                  </a:lnTo>
                  <a:lnTo>
                    <a:pt x="240029" y="86885"/>
                  </a:lnTo>
                  <a:lnTo>
                    <a:pt x="258174" y="93970"/>
                  </a:lnTo>
                  <a:lnTo>
                    <a:pt x="272668" y="106492"/>
                  </a:lnTo>
                  <a:lnTo>
                    <a:pt x="282273" y="123208"/>
                  </a:lnTo>
                  <a:lnTo>
                    <a:pt x="285750" y="142875"/>
                  </a:lnTo>
                  <a:lnTo>
                    <a:pt x="281259" y="165121"/>
                  </a:lnTo>
                  <a:lnTo>
                    <a:pt x="269012" y="183287"/>
                  </a:lnTo>
                  <a:lnTo>
                    <a:pt x="250846" y="195534"/>
                  </a:lnTo>
                  <a:lnTo>
                    <a:pt x="228600" y="200025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4599" y="1932672"/>
            <a:ext cx="23837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5" dirty="0">
                <a:solidFill>
                  <a:srgbClr val="8FCAF9"/>
                </a:solidFill>
                <a:latin typeface="Montserrat SemiBold"/>
                <a:cs typeface="Montserrat SemiBold"/>
              </a:rPr>
              <a:t>API</a:t>
            </a:r>
            <a:r>
              <a:rPr sz="1700" b="1" spc="-4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solidFill>
                  <a:srgbClr val="8FCAF9"/>
                </a:solidFill>
                <a:latin typeface="Montserrat SemiBold"/>
                <a:cs typeface="Montserrat SemiBold"/>
              </a:rPr>
              <a:t>Integration</a:t>
            </a:r>
            <a:r>
              <a:rPr sz="1700" b="1" spc="-3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0" dirty="0">
                <a:solidFill>
                  <a:srgbClr val="8FCAF9"/>
                </a:solidFill>
                <a:latin typeface="Montserrat SemiBold"/>
                <a:cs typeface="Montserrat SemiBold"/>
              </a:rPr>
              <a:t>Benefits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10298" y="1562099"/>
            <a:ext cx="5676900" cy="3771900"/>
            <a:chOff x="6210298" y="1562099"/>
            <a:chExt cx="5676900" cy="3771900"/>
          </a:xfrm>
        </p:grpSpPr>
        <p:sp>
          <p:nvSpPr>
            <p:cNvPr id="17" name="object 17"/>
            <p:cNvSpPr/>
            <p:nvPr/>
          </p:nvSpPr>
          <p:spPr>
            <a:xfrm>
              <a:off x="6210298" y="1562099"/>
              <a:ext cx="5676900" cy="3771900"/>
            </a:xfrm>
            <a:custGeom>
              <a:avLst/>
              <a:gdLst/>
              <a:ahLst/>
              <a:cxnLst/>
              <a:rect l="l" t="t" r="r" b="b"/>
              <a:pathLst>
                <a:path w="5676900" h="3771900">
                  <a:moveTo>
                    <a:pt x="5605703" y="3771899"/>
                  </a:moveTo>
                  <a:lnTo>
                    <a:pt x="71196" y="3771899"/>
                  </a:lnTo>
                  <a:lnTo>
                    <a:pt x="66241" y="3771411"/>
                  </a:lnTo>
                  <a:lnTo>
                    <a:pt x="29705" y="3756277"/>
                  </a:lnTo>
                  <a:lnTo>
                    <a:pt x="3885" y="3720237"/>
                  </a:lnTo>
                  <a:lnTo>
                    <a:pt x="0" y="3700702"/>
                  </a:lnTo>
                  <a:lnTo>
                    <a:pt x="0" y="3695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3700702"/>
                  </a:lnTo>
                  <a:lnTo>
                    <a:pt x="5661276" y="3742193"/>
                  </a:lnTo>
                  <a:lnTo>
                    <a:pt x="5625237" y="3768013"/>
                  </a:lnTo>
                  <a:lnTo>
                    <a:pt x="5610657" y="3771411"/>
                  </a:lnTo>
                  <a:lnTo>
                    <a:pt x="5605703" y="3771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38899" y="1790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2" y="33741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2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0349" y="1976437"/>
              <a:ext cx="228600" cy="2000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50100" y="1932672"/>
            <a:ext cx="26225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5" dirty="0">
                <a:solidFill>
                  <a:srgbClr val="8FCAF9"/>
                </a:solidFill>
                <a:latin typeface="Montserrat SemiBold"/>
                <a:cs typeface="Montserrat SemiBold"/>
              </a:rPr>
              <a:t>Cloud</a:t>
            </a:r>
            <a:r>
              <a:rPr sz="1700" b="1" spc="-1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5" dirty="0">
                <a:solidFill>
                  <a:srgbClr val="8FCAF9"/>
                </a:solidFill>
                <a:latin typeface="Montserrat SemiBold"/>
                <a:cs typeface="Montserrat SemiBold"/>
              </a:rPr>
              <a:t>Resource</a:t>
            </a:r>
            <a:r>
              <a:rPr sz="1700" b="1" spc="-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90" dirty="0">
                <a:solidFill>
                  <a:srgbClr val="8FCAF9"/>
                </a:solidFill>
                <a:latin typeface="Montserrat SemiBold"/>
                <a:cs typeface="Montserrat SemiBold"/>
              </a:rPr>
              <a:t>Utilization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587" y="2743212"/>
            <a:ext cx="47625" cy="895350"/>
          </a:xfrm>
          <a:custGeom>
            <a:avLst/>
            <a:gdLst/>
            <a:ahLst/>
            <a:cxnLst/>
            <a:rect l="l" t="t" r="r" b="b"/>
            <a:pathLst>
              <a:path w="47625" h="895350">
                <a:moveTo>
                  <a:pt x="47625" y="868375"/>
                </a:moveTo>
                <a:lnTo>
                  <a:pt x="26974" y="847712"/>
                </a:lnTo>
                <a:lnTo>
                  <a:pt x="20662" y="847712"/>
                </a:lnTo>
                <a:lnTo>
                  <a:pt x="0" y="868375"/>
                </a:lnTo>
                <a:lnTo>
                  <a:pt x="0" y="874687"/>
                </a:lnTo>
                <a:lnTo>
                  <a:pt x="20662" y="895337"/>
                </a:lnTo>
                <a:lnTo>
                  <a:pt x="26974" y="895337"/>
                </a:lnTo>
                <a:lnTo>
                  <a:pt x="47625" y="874687"/>
                </a:lnTo>
                <a:lnTo>
                  <a:pt x="47625" y="871524"/>
                </a:lnTo>
                <a:lnTo>
                  <a:pt x="47625" y="868375"/>
                </a:lnTo>
                <a:close/>
              </a:path>
              <a:path w="47625" h="895350">
                <a:moveTo>
                  <a:pt x="47625" y="582625"/>
                </a:moveTo>
                <a:lnTo>
                  <a:pt x="26974" y="561962"/>
                </a:lnTo>
                <a:lnTo>
                  <a:pt x="20662" y="561962"/>
                </a:lnTo>
                <a:lnTo>
                  <a:pt x="0" y="582625"/>
                </a:lnTo>
                <a:lnTo>
                  <a:pt x="0" y="588937"/>
                </a:lnTo>
                <a:lnTo>
                  <a:pt x="20662" y="609587"/>
                </a:lnTo>
                <a:lnTo>
                  <a:pt x="26974" y="609587"/>
                </a:lnTo>
                <a:lnTo>
                  <a:pt x="47625" y="588937"/>
                </a:lnTo>
                <a:lnTo>
                  <a:pt x="47625" y="585774"/>
                </a:lnTo>
                <a:lnTo>
                  <a:pt x="47625" y="582625"/>
                </a:lnTo>
                <a:close/>
              </a:path>
              <a:path w="47625" h="895350">
                <a:moveTo>
                  <a:pt x="47625" y="306400"/>
                </a:moveTo>
                <a:lnTo>
                  <a:pt x="26974" y="285750"/>
                </a:lnTo>
                <a:lnTo>
                  <a:pt x="20662" y="285750"/>
                </a:lnTo>
                <a:lnTo>
                  <a:pt x="0" y="306400"/>
                </a:lnTo>
                <a:lnTo>
                  <a:pt x="0" y="312712"/>
                </a:lnTo>
                <a:lnTo>
                  <a:pt x="20662" y="333362"/>
                </a:lnTo>
                <a:lnTo>
                  <a:pt x="26974" y="333362"/>
                </a:lnTo>
                <a:lnTo>
                  <a:pt x="47625" y="312712"/>
                </a:lnTo>
                <a:lnTo>
                  <a:pt x="47625" y="309562"/>
                </a:lnTo>
                <a:lnTo>
                  <a:pt x="47625" y="306400"/>
                </a:lnTo>
                <a:close/>
              </a:path>
              <a:path w="47625" h="895350">
                <a:moveTo>
                  <a:pt x="47625" y="20650"/>
                </a:moveTo>
                <a:lnTo>
                  <a:pt x="26974" y="0"/>
                </a:lnTo>
                <a:lnTo>
                  <a:pt x="20662" y="0"/>
                </a:lnTo>
                <a:lnTo>
                  <a:pt x="0" y="20650"/>
                </a:lnTo>
                <a:lnTo>
                  <a:pt x="0" y="26962"/>
                </a:lnTo>
                <a:lnTo>
                  <a:pt x="20662" y="47612"/>
                </a:lnTo>
                <a:lnTo>
                  <a:pt x="26974" y="47612"/>
                </a:lnTo>
                <a:lnTo>
                  <a:pt x="47625" y="26962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FFFFFF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9299" y="2645841"/>
            <a:ext cx="416306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Streamlines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acquisition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through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Montserrat"/>
                <a:cs typeface="Montserrat"/>
              </a:rPr>
              <a:t>YouTube's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299" y="2931591"/>
            <a:ext cx="402844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Utilizes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pre-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trained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models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through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Hugging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Face's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9299" y="3207816"/>
            <a:ext cx="435737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Leverages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Google's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services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multilingual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support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299" y="3493566"/>
            <a:ext cx="497332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Reduces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local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computational</a:t>
            </a:r>
            <a:r>
              <a:rPr sz="12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overhead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through</a:t>
            </a:r>
            <a:r>
              <a:rPr sz="120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cloud-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based</a:t>
            </a:r>
            <a:r>
              <a:rPr sz="12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ontserrat"/>
                <a:cs typeface="Montserrat"/>
              </a:rPr>
              <a:t>processing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15087" y="2743212"/>
            <a:ext cx="47625" cy="895350"/>
          </a:xfrm>
          <a:custGeom>
            <a:avLst/>
            <a:gdLst/>
            <a:ahLst/>
            <a:cxnLst/>
            <a:rect l="l" t="t" r="r" b="b"/>
            <a:pathLst>
              <a:path w="47625" h="895350">
                <a:moveTo>
                  <a:pt x="47625" y="868375"/>
                </a:moveTo>
                <a:lnTo>
                  <a:pt x="26974" y="847712"/>
                </a:lnTo>
                <a:lnTo>
                  <a:pt x="20662" y="847712"/>
                </a:lnTo>
                <a:lnTo>
                  <a:pt x="0" y="868375"/>
                </a:lnTo>
                <a:lnTo>
                  <a:pt x="0" y="874687"/>
                </a:lnTo>
                <a:lnTo>
                  <a:pt x="20662" y="895337"/>
                </a:lnTo>
                <a:lnTo>
                  <a:pt x="26974" y="895337"/>
                </a:lnTo>
                <a:lnTo>
                  <a:pt x="47625" y="874687"/>
                </a:lnTo>
                <a:lnTo>
                  <a:pt x="47625" y="871524"/>
                </a:lnTo>
                <a:lnTo>
                  <a:pt x="47625" y="868375"/>
                </a:lnTo>
                <a:close/>
              </a:path>
              <a:path w="47625" h="895350">
                <a:moveTo>
                  <a:pt x="47625" y="582625"/>
                </a:moveTo>
                <a:lnTo>
                  <a:pt x="26974" y="561962"/>
                </a:lnTo>
                <a:lnTo>
                  <a:pt x="20662" y="561962"/>
                </a:lnTo>
                <a:lnTo>
                  <a:pt x="0" y="582625"/>
                </a:lnTo>
                <a:lnTo>
                  <a:pt x="0" y="588937"/>
                </a:lnTo>
                <a:lnTo>
                  <a:pt x="20662" y="609587"/>
                </a:lnTo>
                <a:lnTo>
                  <a:pt x="26974" y="609587"/>
                </a:lnTo>
                <a:lnTo>
                  <a:pt x="47625" y="588937"/>
                </a:lnTo>
                <a:lnTo>
                  <a:pt x="47625" y="585774"/>
                </a:lnTo>
                <a:lnTo>
                  <a:pt x="47625" y="582625"/>
                </a:lnTo>
                <a:close/>
              </a:path>
              <a:path w="47625" h="895350">
                <a:moveTo>
                  <a:pt x="47625" y="306400"/>
                </a:moveTo>
                <a:lnTo>
                  <a:pt x="26974" y="285750"/>
                </a:lnTo>
                <a:lnTo>
                  <a:pt x="20662" y="285750"/>
                </a:lnTo>
                <a:lnTo>
                  <a:pt x="0" y="306400"/>
                </a:lnTo>
                <a:lnTo>
                  <a:pt x="0" y="312712"/>
                </a:lnTo>
                <a:lnTo>
                  <a:pt x="20662" y="333362"/>
                </a:lnTo>
                <a:lnTo>
                  <a:pt x="26974" y="333362"/>
                </a:lnTo>
                <a:lnTo>
                  <a:pt x="47625" y="312712"/>
                </a:lnTo>
                <a:lnTo>
                  <a:pt x="47625" y="309562"/>
                </a:lnTo>
                <a:lnTo>
                  <a:pt x="47625" y="306400"/>
                </a:lnTo>
                <a:close/>
              </a:path>
              <a:path w="47625" h="895350">
                <a:moveTo>
                  <a:pt x="47625" y="20650"/>
                </a:moveTo>
                <a:lnTo>
                  <a:pt x="26974" y="0"/>
                </a:lnTo>
                <a:lnTo>
                  <a:pt x="20662" y="0"/>
                </a:lnTo>
                <a:lnTo>
                  <a:pt x="0" y="20650"/>
                </a:lnTo>
                <a:lnTo>
                  <a:pt x="0" y="26962"/>
                </a:lnTo>
                <a:lnTo>
                  <a:pt x="20662" y="47612"/>
                </a:lnTo>
                <a:lnTo>
                  <a:pt x="26974" y="47612"/>
                </a:lnTo>
                <a:lnTo>
                  <a:pt x="47625" y="26962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FFFFFF">
              <a:alpha val="8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54800" y="2645841"/>
            <a:ext cx="389826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Offloads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complex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Montserrat"/>
                <a:cs typeface="Montserrat"/>
              </a:rPr>
              <a:t>NLP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tasks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specialized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cloud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ontserrat"/>
                <a:cs typeface="Montserrat"/>
              </a:rPr>
              <a:t>services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4800" y="2931591"/>
            <a:ext cx="432625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Enables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scalable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processing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without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local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hardware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ontserrat"/>
                <a:cs typeface="Montserrat"/>
              </a:rPr>
              <a:t>limitations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4800" y="3207816"/>
            <a:ext cx="466026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Ensures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access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continuously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improved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ontserrat"/>
                <a:cs typeface="Montserrat"/>
              </a:rPr>
              <a:t>AI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models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Montserrat"/>
                <a:cs typeface="Montserrat"/>
              </a:rPr>
              <a:t>algorithms</a:t>
            </a:r>
            <a:endParaRPr sz="120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54800" y="3493566"/>
            <a:ext cx="42164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Creates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Montserrat"/>
                <a:cs typeface="Montserrat"/>
              </a:rPr>
              <a:t>seamless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Montserrat"/>
                <a:cs typeface="Montserrat"/>
              </a:rPr>
              <a:t>data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flow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across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Montserrat"/>
                <a:cs typeface="Montserrat"/>
              </a:rPr>
              <a:t>multiple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Montserrat"/>
                <a:cs typeface="Montserrat"/>
              </a:rPr>
              <a:t>processing</a:t>
            </a:r>
            <a:r>
              <a:rPr sz="12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Montserrat"/>
                <a:cs typeface="Montserrat"/>
              </a:rPr>
              <a:t>stages</a:t>
            </a:r>
            <a:endParaRPr sz="12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65" dirty="0"/>
              <a:t>External</a:t>
            </a:r>
            <a:r>
              <a:rPr spc="-125" dirty="0"/>
              <a:t> </a:t>
            </a:r>
            <a:r>
              <a:rPr spc="-290" dirty="0"/>
              <a:t>APIs</a:t>
            </a:r>
            <a:r>
              <a:rPr spc="-125" dirty="0"/>
              <a:t> </a:t>
            </a:r>
            <a:r>
              <a:rPr spc="-355" dirty="0"/>
              <a:t>&amp;</a:t>
            </a:r>
            <a:r>
              <a:rPr spc="-125" dirty="0"/>
              <a:t> </a:t>
            </a:r>
            <a:r>
              <a:rPr spc="-275" dirty="0"/>
              <a:t>Integrations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4510" y="6345744"/>
            <a:ext cx="82829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These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integrations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form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a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DAE9FE"/>
                </a:solidFill>
                <a:latin typeface="Montserrat"/>
                <a:cs typeface="Montserrat"/>
              </a:rPr>
              <a:t>seamless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DAE9FE"/>
                </a:solidFill>
                <a:latin typeface="Montserrat"/>
                <a:cs typeface="Montserrat"/>
              </a:rPr>
              <a:t>pipeline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DAE9FE"/>
                </a:solidFill>
                <a:latin typeface="Montserrat"/>
                <a:cs typeface="Montserrat"/>
              </a:rPr>
              <a:t>for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processing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video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content,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ensuring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DAE9FE"/>
                </a:solidFill>
                <a:latin typeface="Montserrat"/>
                <a:cs typeface="Montserrat"/>
              </a:rPr>
              <a:t>high-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quality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DAE9FE"/>
                </a:solidFill>
                <a:latin typeface="Montserrat"/>
                <a:cs typeface="Montserrat"/>
              </a:rPr>
              <a:t>summaries</a:t>
            </a:r>
            <a:r>
              <a:rPr sz="1150" spc="5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DAE9FE"/>
                </a:solidFill>
                <a:latin typeface="Montserrat"/>
                <a:cs typeface="Montserrat"/>
              </a:rPr>
              <a:t>and</a:t>
            </a:r>
            <a:r>
              <a:rPr sz="1150" dirty="0">
                <a:solidFill>
                  <a:srgbClr val="DAE9FE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DAE9FE"/>
                </a:solidFill>
                <a:latin typeface="Montserrat"/>
                <a:cs typeface="Montserrat"/>
              </a:rPr>
              <a:t>translations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5274" y="6438899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266700">
                <a:moveTo>
                  <a:pt x="1809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4" y="240452"/>
                </a:lnTo>
                <a:lnTo>
                  <a:pt x="26245" y="212792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5"/>
                </a:lnTo>
                <a:lnTo>
                  <a:pt x="53904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80974" y="0"/>
                </a:lnTo>
                <a:lnTo>
                  <a:pt x="219684" y="5740"/>
                </a:lnTo>
                <a:lnTo>
                  <a:pt x="255058" y="22473"/>
                </a:lnTo>
                <a:lnTo>
                  <a:pt x="284056" y="48751"/>
                </a:lnTo>
                <a:lnTo>
                  <a:pt x="304173" y="82318"/>
                </a:lnTo>
                <a:lnTo>
                  <a:pt x="313683" y="120279"/>
                </a:lnTo>
                <a:lnTo>
                  <a:pt x="314324" y="133349"/>
                </a:lnTo>
                <a:lnTo>
                  <a:pt x="314164" y="139901"/>
                </a:lnTo>
                <a:lnTo>
                  <a:pt x="306532" y="178266"/>
                </a:lnTo>
                <a:lnTo>
                  <a:pt x="288077" y="212792"/>
                </a:lnTo>
                <a:lnTo>
                  <a:pt x="260417" y="240452"/>
                </a:lnTo>
                <a:lnTo>
                  <a:pt x="225890" y="258907"/>
                </a:lnTo>
                <a:lnTo>
                  <a:pt x="187526" y="266539"/>
                </a:lnTo>
                <a:lnTo>
                  <a:pt x="180974" y="266699"/>
                </a:lnTo>
                <a:close/>
              </a:path>
            </a:pathLst>
          </a:custGeom>
          <a:solidFill>
            <a:srgbClr val="1D3A8A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820650" y="6545034"/>
            <a:ext cx="455911" cy="1840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50" dirty="0">
                <a:solidFill>
                  <a:srgbClr val="BEDAFE"/>
                </a:solidFill>
                <a:latin typeface="Comic Sans MS"/>
                <a:cs typeface="Comic Sans MS"/>
              </a:rPr>
              <a:t>9</a:t>
            </a:r>
            <a:endParaRPr sz="11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7325" y="0"/>
            <a:ext cx="2333625" cy="952500"/>
          </a:xfrm>
          <a:custGeom>
            <a:avLst/>
            <a:gdLst/>
            <a:ahLst/>
            <a:cxnLst/>
            <a:rect l="l" t="t" r="r" b="b"/>
            <a:pathLst>
              <a:path w="2333625" h="952500">
                <a:moveTo>
                  <a:pt x="1166548" y="952499"/>
                </a:moveTo>
                <a:lnTo>
                  <a:pt x="1108126" y="951065"/>
                </a:lnTo>
                <a:lnTo>
                  <a:pt x="1049845" y="946766"/>
                </a:lnTo>
                <a:lnTo>
                  <a:pt x="991846" y="939613"/>
                </a:lnTo>
                <a:lnTo>
                  <a:pt x="934267" y="929622"/>
                </a:lnTo>
                <a:lnTo>
                  <a:pt x="877249" y="916818"/>
                </a:lnTo>
                <a:lnTo>
                  <a:pt x="820927" y="901231"/>
                </a:lnTo>
                <a:lnTo>
                  <a:pt x="765437" y="882900"/>
                </a:lnTo>
                <a:lnTo>
                  <a:pt x="710914" y="861868"/>
                </a:lnTo>
                <a:lnTo>
                  <a:pt x="657488" y="838187"/>
                </a:lnTo>
                <a:lnTo>
                  <a:pt x="605290" y="811912"/>
                </a:lnTo>
                <a:lnTo>
                  <a:pt x="554443" y="783107"/>
                </a:lnTo>
                <a:lnTo>
                  <a:pt x="505071" y="751843"/>
                </a:lnTo>
                <a:lnTo>
                  <a:pt x="457292" y="718193"/>
                </a:lnTo>
                <a:lnTo>
                  <a:pt x="411223" y="682240"/>
                </a:lnTo>
                <a:lnTo>
                  <a:pt x="366972" y="644069"/>
                </a:lnTo>
                <a:lnTo>
                  <a:pt x="324648" y="603773"/>
                </a:lnTo>
                <a:lnTo>
                  <a:pt x="284352" y="561449"/>
                </a:lnTo>
                <a:lnTo>
                  <a:pt x="246182" y="517199"/>
                </a:lnTo>
                <a:lnTo>
                  <a:pt x="210227" y="471129"/>
                </a:lnTo>
                <a:lnTo>
                  <a:pt x="176578" y="423350"/>
                </a:lnTo>
                <a:lnTo>
                  <a:pt x="145314" y="373978"/>
                </a:lnTo>
                <a:lnTo>
                  <a:pt x="116508" y="323131"/>
                </a:lnTo>
                <a:lnTo>
                  <a:pt x="90234" y="270932"/>
                </a:lnTo>
                <a:lnTo>
                  <a:pt x="66552" y="217507"/>
                </a:lnTo>
                <a:lnTo>
                  <a:pt x="45521" y="162984"/>
                </a:lnTo>
                <a:lnTo>
                  <a:pt x="27191" y="107495"/>
                </a:lnTo>
                <a:lnTo>
                  <a:pt x="11603" y="51173"/>
                </a:lnTo>
                <a:lnTo>
                  <a:pt x="0" y="0"/>
                </a:lnTo>
                <a:lnTo>
                  <a:pt x="2333094" y="0"/>
                </a:lnTo>
                <a:lnTo>
                  <a:pt x="2321491" y="51173"/>
                </a:lnTo>
                <a:lnTo>
                  <a:pt x="2305905" y="107495"/>
                </a:lnTo>
                <a:lnTo>
                  <a:pt x="2287572" y="162984"/>
                </a:lnTo>
                <a:lnTo>
                  <a:pt x="2266541" y="217507"/>
                </a:lnTo>
                <a:lnTo>
                  <a:pt x="2242860" y="270932"/>
                </a:lnTo>
                <a:lnTo>
                  <a:pt x="2216586" y="323131"/>
                </a:lnTo>
                <a:lnTo>
                  <a:pt x="2187780" y="373978"/>
                </a:lnTo>
                <a:lnTo>
                  <a:pt x="2156515" y="423350"/>
                </a:lnTo>
                <a:lnTo>
                  <a:pt x="2122865" y="471129"/>
                </a:lnTo>
                <a:lnTo>
                  <a:pt x="2086912" y="517199"/>
                </a:lnTo>
                <a:lnTo>
                  <a:pt x="2048741" y="561449"/>
                </a:lnTo>
                <a:lnTo>
                  <a:pt x="2008446" y="603773"/>
                </a:lnTo>
                <a:lnTo>
                  <a:pt x="1966122" y="644069"/>
                </a:lnTo>
                <a:lnTo>
                  <a:pt x="1921871" y="682240"/>
                </a:lnTo>
                <a:lnTo>
                  <a:pt x="1875801" y="718193"/>
                </a:lnTo>
                <a:lnTo>
                  <a:pt x="1828021" y="751843"/>
                </a:lnTo>
                <a:lnTo>
                  <a:pt x="1778651" y="783107"/>
                </a:lnTo>
                <a:lnTo>
                  <a:pt x="1727804" y="811912"/>
                </a:lnTo>
                <a:lnTo>
                  <a:pt x="1675604" y="838187"/>
                </a:lnTo>
                <a:lnTo>
                  <a:pt x="1622178" y="861868"/>
                </a:lnTo>
                <a:lnTo>
                  <a:pt x="1567654" y="882900"/>
                </a:lnTo>
                <a:lnTo>
                  <a:pt x="1512167" y="901231"/>
                </a:lnTo>
                <a:lnTo>
                  <a:pt x="1455844" y="916818"/>
                </a:lnTo>
                <a:lnTo>
                  <a:pt x="1398826" y="929622"/>
                </a:lnTo>
                <a:lnTo>
                  <a:pt x="1341249" y="939613"/>
                </a:lnTo>
                <a:lnTo>
                  <a:pt x="1283250" y="946766"/>
                </a:lnTo>
                <a:lnTo>
                  <a:pt x="1224970" y="951065"/>
                </a:lnTo>
                <a:lnTo>
                  <a:pt x="1166548" y="952499"/>
                </a:lnTo>
                <a:close/>
              </a:path>
            </a:pathLst>
          </a:custGeom>
          <a:solidFill>
            <a:srgbClr val="1D87E4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4799" y="1409699"/>
            <a:ext cx="5676900" cy="2247900"/>
            <a:chOff x="304799" y="1409699"/>
            <a:chExt cx="5676900" cy="2247900"/>
          </a:xfrm>
        </p:grpSpPr>
        <p:sp>
          <p:nvSpPr>
            <p:cNvPr id="8" name="object 8"/>
            <p:cNvSpPr/>
            <p:nvPr/>
          </p:nvSpPr>
          <p:spPr>
            <a:xfrm>
              <a:off x="304799" y="1409699"/>
              <a:ext cx="5676900" cy="2247900"/>
            </a:xfrm>
            <a:custGeom>
              <a:avLst/>
              <a:gdLst/>
              <a:ahLst/>
              <a:cxnLst/>
              <a:rect l="l" t="t" r="r" b="b"/>
              <a:pathLst>
                <a:path w="5676900" h="2247900">
                  <a:moveTo>
                    <a:pt x="5605702" y="2247899"/>
                  </a:moveTo>
                  <a:lnTo>
                    <a:pt x="71196" y="2247899"/>
                  </a:lnTo>
                  <a:lnTo>
                    <a:pt x="66241" y="2247411"/>
                  </a:lnTo>
                  <a:lnTo>
                    <a:pt x="29705" y="2232277"/>
                  </a:lnTo>
                  <a:lnTo>
                    <a:pt x="3885" y="2196236"/>
                  </a:lnTo>
                  <a:lnTo>
                    <a:pt x="0" y="2176703"/>
                  </a:lnTo>
                  <a:lnTo>
                    <a:pt x="0" y="2171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2176703"/>
                  </a:lnTo>
                  <a:lnTo>
                    <a:pt x="5661276" y="2218193"/>
                  </a:lnTo>
                  <a:lnTo>
                    <a:pt x="5625237" y="2244013"/>
                  </a:lnTo>
                  <a:lnTo>
                    <a:pt x="5610657" y="2247411"/>
                  </a:lnTo>
                  <a:lnTo>
                    <a:pt x="5605702" y="2247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5299" y="1600200"/>
              <a:ext cx="257175" cy="571500"/>
            </a:xfrm>
            <a:custGeom>
              <a:avLst/>
              <a:gdLst/>
              <a:ahLst/>
              <a:cxnLst/>
              <a:rect l="l" t="t" r="r" b="b"/>
              <a:pathLst>
                <a:path w="257175" h="571500">
                  <a:moveTo>
                    <a:pt x="132798" y="571499"/>
                  </a:moveTo>
                  <a:lnTo>
                    <a:pt x="124376" y="571499"/>
                  </a:lnTo>
                  <a:lnTo>
                    <a:pt x="120174" y="571041"/>
                  </a:lnTo>
                  <a:lnTo>
                    <a:pt x="83269" y="553329"/>
                  </a:lnTo>
                  <a:lnTo>
                    <a:pt x="53646" y="518142"/>
                  </a:lnTo>
                  <a:lnTo>
                    <a:pt x="34684" y="481187"/>
                  </a:lnTo>
                  <a:lnTo>
                    <a:pt x="19331" y="436722"/>
                  </a:lnTo>
                  <a:lnTo>
                    <a:pt x="8615" y="388587"/>
                  </a:lnTo>
                  <a:lnTo>
                    <a:pt x="3124" y="348359"/>
                  </a:lnTo>
                  <a:lnTo>
                    <a:pt x="348" y="306768"/>
                  </a:lnTo>
                  <a:lnTo>
                    <a:pt x="0" y="285749"/>
                  </a:lnTo>
                  <a:lnTo>
                    <a:pt x="348" y="264730"/>
                  </a:lnTo>
                  <a:lnTo>
                    <a:pt x="3124" y="223139"/>
                  </a:lnTo>
                  <a:lnTo>
                    <a:pt x="8615" y="182911"/>
                  </a:lnTo>
                  <a:lnTo>
                    <a:pt x="17168" y="142794"/>
                  </a:lnTo>
                  <a:lnTo>
                    <a:pt x="31859" y="97237"/>
                  </a:lnTo>
                  <a:lnTo>
                    <a:pt x="50267" y="58924"/>
                  </a:lnTo>
                  <a:lnTo>
                    <a:pt x="75488" y="25332"/>
                  </a:lnTo>
                  <a:lnTo>
                    <a:pt x="107631" y="3664"/>
                  </a:lnTo>
                  <a:lnTo>
                    <a:pt x="124376" y="0"/>
                  </a:lnTo>
                  <a:lnTo>
                    <a:pt x="132798" y="0"/>
                  </a:lnTo>
                  <a:lnTo>
                    <a:pt x="169944" y="15020"/>
                  </a:lnTo>
                  <a:lnTo>
                    <a:pt x="196525" y="42957"/>
                  </a:lnTo>
                  <a:lnTo>
                    <a:pt x="216534" y="77076"/>
                  </a:lnTo>
                  <a:lnTo>
                    <a:pt x="233164" y="119214"/>
                  </a:lnTo>
                  <a:lnTo>
                    <a:pt x="244829" y="163575"/>
                  </a:lnTo>
                  <a:lnTo>
                    <a:pt x="251638" y="202800"/>
                  </a:lnTo>
                  <a:lnTo>
                    <a:pt x="255783" y="243821"/>
                  </a:lnTo>
                  <a:lnTo>
                    <a:pt x="257174" y="285749"/>
                  </a:lnTo>
                  <a:lnTo>
                    <a:pt x="256826" y="306768"/>
                  </a:lnTo>
                  <a:lnTo>
                    <a:pt x="254050" y="348359"/>
                  </a:lnTo>
                  <a:lnTo>
                    <a:pt x="248559" y="388587"/>
                  </a:lnTo>
                  <a:lnTo>
                    <a:pt x="240006" y="428704"/>
                  </a:lnTo>
                  <a:lnTo>
                    <a:pt x="225315" y="474261"/>
                  </a:lnTo>
                  <a:lnTo>
                    <a:pt x="206907" y="512574"/>
                  </a:lnTo>
                  <a:lnTo>
                    <a:pt x="181686" y="546166"/>
                  </a:lnTo>
                  <a:lnTo>
                    <a:pt x="149543" y="567835"/>
                  </a:lnTo>
                  <a:lnTo>
                    <a:pt x="132798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46" y="1800305"/>
              <a:ext cx="243681" cy="17128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0" y="3886199"/>
            <a:ext cx="5981700" cy="4400550"/>
            <a:chOff x="0" y="3886199"/>
            <a:chExt cx="5981700" cy="4400550"/>
          </a:xfrm>
        </p:grpSpPr>
        <p:sp>
          <p:nvSpPr>
            <p:cNvPr id="12" name="object 12"/>
            <p:cNvSpPr/>
            <p:nvPr/>
          </p:nvSpPr>
          <p:spPr>
            <a:xfrm>
              <a:off x="0" y="5905588"/>
              <a:ext cx="1428750" cy="2381250"/>
            </a:xfrm>
            <a:custGeom>
              <a:avLst/>
              <a:gdLst/>
              <a:ahLst/>
              <a:cxnLst/>
              <a:rect l="l" t="t" r="r" b="b"/>
              <a:pathLst>
                <a:path w="1428750" h="2381250">
                  <a:moveTo>
                    <a:pt x="252736" y="2381160"/>
                  </a:moveTo>
                  <a:lnTo>
                    <a:pt x="223513" y="2381160"/>
                  </a:lnTo>
                  <a:lnTo>
                    <a:pt x="194302" y="2380353"/>
                  </a:lnTo>
                  <a:lnTo>
                    <a:pt x="135973" y="2376769"/>
                  </a:lnTo>
                  <a:lnTo>
                    <a:pt x="77890" y="2370328"/>
                  </a:lnTo>
                  <a:lnTo>
                    <a:pt x="20194" y="2361044"/>
                  </a:lnTo>
                  <a:lnTo>
                    <a:pt x="0" y="2357081"/>
                  </a:lnTo>
                  <a:lnTo>
                    <a:pt x="0" y="23988"/>
                  </a:lnTo>
                  <a:lnTo>
                    <a:pt x="48983" y="15029"/>
                  </a:lnTo>
                  <a:lnTo>
                    <a:pt x="106890" y="7165"/>
                  </a:lnTo>
                  <a:lnTo>
                    <a:pt x="165113" y="2151"/>
                  </a:lnTo>
                  <a:lnTo>
                    <a:pt x="223513" y="0"/>
                  </a:lnTo>
                  <a:lnTo>
                    <a:pt x="252736" y="0"/>
                  </a:lnTo>
                  <a:lnTo>
                    <a:pt x="311136" y="2151"/>
                  </a:lnTo>
                  <a:lnTo>
                    <a:pt x="369359" y="7165"/>
                  </a:lnTo>
                  <a:lnTo>
                    <a:pt x="427266" y="15029"/>
                  </a:lnTo>
                  <a:lnTo>
                    <a:pt x="484717" y="25726"/>
                  </a:lnTo>
                  <a:lnTo>
                    <a:pt x="541575" y="39229"/>
                  </a:lnTo>
                  <a:lnTo>
                    <a:pt x="597701" y="55505"/>
                  </a:lnTo>
                  <a:lnTo>
                    <a:pt x="652961" y="74516"/>
                  </a:lnTo>
                  <a:lnTo>
                    <a:pt x="707222" y="96215"/>
                  </a:lnTo>
                  <a:lnTo>
                    <a:pt x="760353" y="120551"/>
                  </a:lnTo>
                  <a:lnTo>
                    <a:pt x="812225" y="147465"/>
                  </a:lnTo>
                  <a:lnTo>
                    <a:pt x="862715" y="176891"/>
                  </a:lnTo>
                  <a:lnTo>
                    <a:pt x="911700" y="208759"/>
                  </a:lnTo>
                  <a:lnTo>
                    <a:pt x="959062" y="242992"/>
                  </a:lnTo>
                  <a:lnTo>
                    <a:pt x="1004687" y="279508"/>
                  </a:lnTo>
                  <a:lnTo>
                    <a:pt x="1048466" y="318219"/>
                  </a:lnTo>
                  <a:lnTo>
                    <a:pt x="1090292" y="359031"/>
                  </a:lnTo>
                  <a:lnTo>
                    <a:pt x="1130066" y="401847"/>
                  </a:lnTo>
                  <a:lnTo>
                    <a:pt x="1167690" y="446562"/>
                  </a:lnTo>
                  <a:lnTo>
                    <a:pt x="1203075" y="493070"/>
                  </a:lnTo>
                  <a:lnTo>
                    <a:pt x="1236136" y="541258"/>
                  </a:lnTo>
                  <a:lnTo>
                    <a:pt x="1266792" y="591011"/>
                  </a:lnTo>
                  <a:lnTo>
                    <a:pt x="1294971" y="642207"/>
                  </a:lnTo>
                  <a:lnTo>
                    <a:pt x="1320603" y="694724"/>
                  </a:lnTo>
                  <a:lnTo>
                    <a:pt x="1343627" y="748435"/>
                  </a:lnTo>
                  <a:lnTo>
                    <a:pt x="1363988" y="803213"/>
                  </a:lnTo>
                  <a:lnTo>
                    <a:pt x="1381637" y="858923"/>
                  </a:lnTo>
                  <a:lnTo>
                    <a:pt x="1396531" y="915432"/>
                  </a:lnTo>
                  <a:lnTo>
                    <a:pt x="1408634" y="972603"/>
                  </a:lnTo>
                  <a:lnTo>
                    <a:pt x="1417918" y="1030300"/>
                  </a:lnTo>
                  <a:lnTo>
                    <a:pt x="1424359" y="1088383"/>
                  </a:lnTo>
                  <a:lnTo>
                    <a:pt x="1427943" y="1146712"/>
                  </a:lnTo>
                  <a:lnTo>
                    <a:pt x="1428660" y="1175923"/>
                  </a:lnTo>
                  <a:lnTo>
                    <a:pt x="1428660" y="1205147"/>
                  </a:lnTo>
                  <a:lnTo>
                    <a:pt x="1426509" y="1263546"/>
                  </a:lnTo>
                  <a:lnTo>
                    <a:pt x="1421495" y="1321769"/>
                  </a:lnTo>
                  <a:lnTo>
                    <a:pt x="1413630" y="1379676"/>
                  </a:lnTo>
                  <a:lnTo>
                    <a:pt x="1402933" y="1437127"/>
                  </a:lnTo>
                  <a:lnTo>
                    <a:pt x="1389430" y="1493984"/>
                  </a:lnTo>
                  <a:lnTo>
                    <a:pt x="1373154" y="1550110"/>
                  </a:lnTo>
                  <a:lnTo>
                    <a:pt x="1354143" y="1605370"/>
                  </a:lnTo>
                  <a:lnTo>
                    <a:pt x="1332444" y="1659631"/>
                  </a:lnTo>
                  <a:lnTo>
                    <a:pt x="1308108" y="1712762"/>
                  </a:lnTo>
                  <a:lnTo>
                    <a:pt x="1281195" y="1764635"/>
                  </a:lnTo>
                  <a:lnTo>
                    <a:pt x="1251768" y="1815124"/>
                  </a:lnTo>
                  <a:lnTo>
                    <a:pt x="1219900" y="1864108"/>
                  </a:lnTo>
                  <a:lnTo>
                    <a:pt x="1185667" y="1911471"/>
                  </a:lnTo>
                  <a:lnTo>
                    <a:pt x="1149151" y="1957097"/>
                  </a:lnTo>
                  <a:lnTo>
                    <a:pt x="1110440" y="2000875"/>
                  </a:lnTo>
                  <a:lnTo>
                    <a:pt x="1069628" y="2042701"/>
                  </a:lnTo>
                  <a:lnTo>
                    <a:pt x="1026812" y="2082475"/>
                  </a:lnTo>
                  <a:lnTo>
                    <a:pt x="982097" y="2120100"/>
                  </a:lnTo>
                  <a:lnTo>
                    <a:pt x="935589" y="2155485"/>
                  </a:lnTo>
                  <a:lnTo>
                    <a:pt x="887401" y="2188545"/>
                  </a:lnTo>
                  <a:lnTo>
                    <a:pt x="837649" y="2219201"/>
                  </a:lnTo>
                  <a:lnTo>
                    <a:pt x="786452" y="2247380"/>
                  </a:lnTo>
                  <a:lnTo>
                    <a:pt x="733935" y="2273012"/>
                  </a:lnTo>
                  <a:lnTo>
                    <a:pt x="680223" y="2296036"/>
                  </a:lnTo>
                  <a:lnTo>
                    <a:pt x="625446" y="2316398"/>
                  </a:lnTo>
                  <a:lnTo>
                    <a:pt x="569736" y="2334047"/>
                  </a:lnTo>
                  <a:lnTo>
                    <a:pt x="513227" y="2348941"/>
                  </a:lnTo>
                  <a:lnTo>
                    <a:pt x="456055" y="2361044"/>
                  </a:lnTo>
                  <a:lnTo>
                    <a:pt x="398358" y="2370328"/>
                  </a:lnTo>
                  <a:lnTo>
                    <a:pt x="340276" y="2376769"/>
                  </a:lnTo>
                  <a:lnTo>
                    <a:pt x="281947" y="2380353"/>
                  </a:lnTo>
                  <a:lnTo>
                    <a:pt x="252736" y="2381160"/>
                  </a:lnTo>
                  <a:close/>
                </a:path>
              </a:pathLst>
            </a:custGeom>
            <a:solidFill>
              <a:srgbClr val="1D87E4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799" y="3886199"/>
              <a:ext cx="5676900" cy="2247900"/>
            </a:xfrm>
            <a:custGeom>
              <a:avLst/>
              <a:gdLst/>
              <a:ahLst/>
              <a:cxnLst/>
              <a:rect l="l" t="t" r="r" b="b"/>
              <a:pathLst>
                <a:path w="5676900" h="2247900">
                  <a:moveTo>
                    <a:pt x="5605702" y="2247899"/>
                  </a:moveTo>
                  <a:lnTo>
                    <a:pt x="71196" y="2247899"/>
                  </a:lnTo>
                  <a:lnTo>
                    <a:pt x="66241" y="2247411"/>
                  </a:lnTo>
                  <a:lnTo>
                    <a:pt x="29705" y="2232277"/>
                  </a:lnTo>
                  <a:lnTo>
                    <a:pt x="3885" y="2196236"/>
                  </a:lnTo>
                  <a:lnTo>
                    <a:pt x="0" y="2176703"/>
                  </a:lnTo>
                  <a:lnTo>
                    <a:pt x="0" y="2171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605702" y="0"/>
                  </a:lnTo>
                  <a:lnTo>
                    <a:pt x="5647193" y="15621"/>
                  </a:lnTo>
                  <a:lnTo>
                    <a:pt x="5673012" y="51661"/>
                  </a:lnTo>
                  <a:lnTo>
                    <a:pt x="5676898" y="71196"/>
                  </a:lnTo>
                  <a:lnTo>
                    <a:pt x="5676898" y="2176703"/>
                  </a:lnTo>
                  <a:lnTo>
                    <a:pt x="5661276" y="2218193"/>
                  </a:lnTo>
                  <a:lnTo>
                    <a:pt x="5625237" y="2244012"/>
                  </a:lnTo>
                  <a:lnTo>
                    <a:pt x="5610657" y="2247411"/>
                  </a:lnTo>
                  <a:lnTo>
                    <a:pt x="5605702" y="2247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299" y="4076699"/>
              <a:ext cx="266700" cy="571500"/>
            </a:xfrm>
            <a:custGeom>
              <a:avLst/>
              <a:gdLst/>
              <a:ahLst/>
              <a:cxnLst/>
              <a:rect l="l" t="t" r="r" b="b"/>
              <a:pathLst>
                <a:path w="266700" h="571500">
                  <a:moveTo>
                    <a:pt x="139660" y="571499"/>
                  </a:moveTo>
                  <a:lnTo>
                    <a:pt x="127039" y="571499"/>
                  </a:lnTo>
                  <a:lnTo>
                    <a:pt x="122748" y="571040"/>
                  </a:lnTo>
                  <a:lnTo>
                    <a:pt x="85052" y="553329"/>
                  </a:lnTo>
                  <a:lnTo>
                    <a:pt x="54795" y="518142"/>
                  </a:lnTo>
                  <a:lnTo>
                    <a:pt x="35427" y="481187"/>
                  </a:lnTo>
                  <a:lnTo>
                    <a:pt x="19745" y="436722"/>
                  </a:lnTo>
                  <a:lnTo>
                    <a:pt x="8800" y="388587"/>
                  </a:lnTo>
                  <a:lnTo>
                    <a:pt x="3191" y="348359"/>
                  </a:lnTo>
                  <a:lnTo>
                    <a:pt x="355" y="306768"/>
                  </a:lnTo>
                  <a:lnTo>
                    <a:pt x="0" y="285749"/>
                  </a:lnTo>
                  <a:lnTo>
                    <a:pt x="355" y="264730"/>
                  </a:lnTo>
                  <a:lnTo>
                    <a:pt x="3191" y="223139"/>
                  </a:lnTo>
                  <a:lnTo>
                    <a:pt x="8800" y="182911"/>
                  </a:lnTo>
                  <a:lnTo>
                    <a:pt x="17536" y="142794"/>
                  </a:lnTo>
                  <a:lnTo>
                    <a:pt x="32541" y="97237"/>
                  </a:lnTo>
                  <a:lnTo>
                    <a:pt x="51344" y="58924"/>
                  </a:lnTo>
                  <a:lnTo>
                    <a:pt x="77104" y="25332"/>
                  </a:lnTo>
                  <a:lnTo>
                    <a:pt x="109936" y="3664"/>
                  </a:lnTo>
                  <a:lnTo>
                    <a:pt x="127039" y="0"/>
                  </a:lnTo>
                  <a:lnTo>
                    <a:pt x="139660" y="0"/>
                  </a:lnTo>
                  <a:lnTo>
                    <a:pt x="177601" y="15020"/>
                  </a:lnTo>
                  <a:lnTo>
                    <a:pt x="204751" y="42957"/>
                  </a:lnTo>
                  <a:lnTo>
                    <a:pt x="225189" y="77076"/>
                  </a:lnTo>
                  <a:lnTo>
                    <a:pt x="242175" y="119213"/>
                  </a:lnTo>
                  <a:lnTo>
                    <a:pt x="254089" y="163575"/>
                  </a:lnTo>
                  <a:lnTo>
                    <a:pt x="261044" y="202800"/>
                  </a:lnTo>
                  <a:lnTo>
                    <a:pt x="265278" y="243821"/>
                  </a:lnTo>
                  <a:lnTo>
                    <a:pt x="266699" y="285749"/>
                  </a:lnTo>
                  <a:lnTo>
                    <a:pt x="266344" y="306768"/>
                  </a:lnTo>
                  <a:lnTo>
                    <a:pt x="263508" y="348359"/>
                  </a:lnTo>
                  <a:lnTo>
                    <a:pt x="257899" y="388587"/>
                  </a:lnTo>
                  <a:lnTo>
                    <a:pt x="249163" y="428704"/>
                  </a:lnTo>
                  <a:lnTo>
                    <a:pt x="234158" y="474261"/>
                  </a:lnTo>
                  <a:lnTo>
                    <a:pt x="215355" y="512574"/>
                  </a:lnTo>
                  <a:lnTo>
                    <a:pt x="189595" y="546166"/>
                  </a:lnTo>
                  <a:lnTo>
                    <a:pt x="156763" y="567834"/>
                  </a:lnTo>
                  <a:lnTo>
                    <a:pt x="139660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680" y="4248127"/>
              <a:ext cx="228979" cy="2290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92175" y="1580247"/>
            <a:ext cx="21704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40" dirty="0">
                <a:solidFill>
                  <a:srgbClr val="8FCAF9"/>
                </a:solidFill>
                <a:latin typeface="Montserrat SemiBold"/>
                <a:cs typeface="Montserrat SemiBold"/>
              </a:rPr>
              <a:t>YouTubeTranscriptApi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10298" y="1409699"/>
            <a:ext cx="5676900" cy="2247900"/>
            <a:chOff x="6210298" y="1409699"/>
            <a:chExt cx="5676900" cy="2247900"/>
          </a:xfrm>
        </p:grpSpPr>
        <p:sp>
          <p:nvSpPr>
            <p:cNvPr id="18" name="object 18"/>
            <p:cNvSpPr/>
            <p:nvPr/>
          </p:nvSpPr>
          <p:spPr>
            <a:xfrm>
              <a:off x="6210298" y="1409699"/>
              <a:ext cx="5676900" cy="2247900"/>
            </a:xfrm>
            <a:custGeom>
              <a:avLst/>
              <a:gdLst/>
              <a:ahLst/>
              <a:cxnLst/>
              <a:rect l="l" t="t" r="r" b="b"/>
              <a:pathLst>
                <a:path w="5676900" h="2247900">
                  <a:moveTo>
                    <a:pt x="5605703" y="2247899"/>
                  </a:moveTo>
                  <a:lnTo>
                    <a:pt x="71196" y="2247899"/>
                  </a:lnTo>
                  <a:lnTo>
                    <a:pt x="66241" y="2247411"/>
                  </a:lnTo>
                  <a:lnTo>
                    <a:pt x="29705" y="2232277"/>
                  </a:lnTo>
                  <a:lnTo>
                    <a:pt x="3885" y="2196236"/>
                  </a:lnTo>
                  <a:lnTo>
                    <a:pt x="0" y="2176703"/>
                  </a:lnTo>
                  <a:lnTo>
                    <a:pt x="0" y="2171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2176703"/>
                  </a:lnTo>
                  <a:lnTo>
                    <a:pt x="5661276" y="2218193"/>
                  </a:lnTo>
                  <a:lnTo>
                    <a:pt x="5625237" y="2244013"/>
                  </a:lnTo>
                  <a:lnTo>
                    <a:pt x="5610657" y="2247411"/>
                  </a:lnTo>
                  <a:lnTo>
                    <a:pt x="5605703" y="2247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0799" y="1600200"/>
              <a:ext cx="228600" cy="571500"/>
            </a:xfrm>
            <a:custGeom>
              <a:avLst/>
              <a:gdLst/>
              <a:ahLst/>
              <a:cxnLst/>
              <a:rect l="l" t="t" r="r" b="b"/>
              <a:pathLst>
                <a:path w="228600" h="571500">
                  <a:moveTo>
                    <a:pt x="118043" y="571499"/>
                  </a:moveTo>
                  <a:lnTo>
                    <a:pt x="110556" y="571499"/>
                  </a:lnTo>
                  <a:lnTo>
                    <a:pt x="106822" y="571041"/>
                  </a:lnTo>
                  <a:lnTo>
                    <a:pt x="67100" y="546166"/>
                  </a:lnTo>
                  <a:lnTo>
                    <a:pt x="44682" y="512574"/>
                  </a:lnTo>
                  <a:lnTo>
                    <a:pt x="28319" y="474261"/>
                  </a:lnTo>
                  <a:lnTo>
                    <a:pt x="17183" y="436722"/>
                  </a:lnTo>
                  <a:lnTo>
                    <a:pt x="7658" y="388587"/>
                  </a:lnTo>
                  <a:lnTo>
                    <a:pt x="2777" y="348359"/>
                  </a:lnTo>
                  <a:lnTo>
                    <a:pt x="309" y="306768"/>
                  </a:lnTo>
                  <a:lnTo>
                    <a:pt x="0" y="285749"/>
                  </a:lnTo>
                  <a:lnTo>
                    <a:pt x="309" y="264730"/>
                  </a:lnTo>
                  <a:lnTo>
                    <a:pt x="2777" y="223139"/>
                  </a:lnTo>
                  <a:lnTo>
                    <a:pt x="7658" y="182911"/>
                  </a:lnTo>
                  <a:lnTo>
                    <a:pt x="15260" y="142794"/>
                  </a:lnTo>
                  <a:lnTo>
                    <a:pt x="28319" y="97237"/>
                  </a:lnTo>
                  <a:lnTo>
                    <a:pt x="44682" y="58924"/>
                  </a:lnTo>
                  <a:lnTo>
                    <a:pt x="67100" y="25332"/>
                  </a:lnTo>
                  <a:lnTo>
                    <a:pt x="99371" y="2293"/>
                  </a:lnTo>
                  <a:lnTo>
                    <a:pt x="110556" y="0"/>
                  </a:lnTo>
                  <a:lnTo>
                    <a:pt x="118043" y="0"/>
                  </a:lnTo>
                  <a:lnTo>
                    <a:pt x="154581" y="18169"/>
                  </a:lnTo>
                  <a:lnTo>
                    <a:pt x="180913" y="53356"/>
                  </a:lnTo>
                  <a:lnTo>
                    <a:pt x="197768" y="90311"/>
                  </a:lnTo>
                  <a:lnTo>
                    <a:pt x="211416" y="134777"/>
                  </a:lnTo>
                  <a:lnTo>
                    <a:pt x="220940" y="182911"/>
                  </a:lnTo>
                  <a:lnTo>
                    <a:pt x="225821" y="223139"/>
                  </a:lnTo>
                  <a:lnTo>
                    <a:pt x="228290" y="264730"/>
                  </a:lnTo>
                  <a:lnTo>
                    <a:pt x="228599" y="285749"/>
                  </a:lnTo>
                  <a:lnTo>
                    <a:pt x="228289" y="306768"/>
                  </a:lnTo>
                  <a:lnTo>
                    <a:pt x="225821" y="348359"/>
                  </a:lnTo>
                  <a:lnTo>
                    <a:pt x="220940" y="388587"/>
                  </a:lnTo>
                  <a:lnTo>
                    <a:pt x="213338" y="428704"/>
                  </a:lnTo>
                  <a:lnTo>
                    <a:pt x="200279" y="474261"/>
                  </a:lnTo>
                  <a:lnTo>
                    <a:pt x="183916" y="512574"/>
                  </a:lnTo>
                  <a:lnTo>
                    <a:pt x="161498" y="546166"/>
                  </a:lnTo>
                  <a:lnTo>
                    <a:pt x="129228" y="569206"/>
                  </a:lnTo>
                  <a:lnTo>
                    <a:pt x="118043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9728" y="1770578"/>
              <a:ext cx="230698" cy="23074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69100" y="1580247"/>
            <a:ext cx="275526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5" dirty="0">
                <a:solidFill>
                  <a:srgbClr val="8FCAF9"/>
                </a:solidFill>
                <a:latin typeface="Montserrat SemiBold"/>
                <a:cs typeface="Montserrat SemiBold"/>
              </a:rPr>
              <a:t>Hugging</a:t>
            </a:r>
            <a:r>
              <a:rPr sz="1700" b="1" spc="-45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150" dirty="0">
                <a:solidFill>
                  <a:srgbClr val="8FCAF9"/>
                </a:solidFill>
                <a:latin typeface="Montserrat SemiBold"/>
                <a:cs typeface="Montserrat SemiBold"/>
              </a:rPr>
              <a:t>Face</a:t>
            </a:r>
            <a:r>
              <a:rPr sz="1700" b="1" spc="-40" dirty="0">
                <a:solidFill>
                  <a:srgbClr val="8FCAF9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solidFill>
                  <a:srgbClr val="8FCAF9"/>
                </a:solidFill>
                <a:latin typeface="Montserrat SemiBold"/>
                <a:cs typeface="Montserrat SemiBold"/>
              </a:rPr>
              <a:t>Transformers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681" y="4056747"/>
            <a:ext cx="29527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20" dirty="0">
                <a:solidFill>
                  <a:srgbClr val="8FCAF9"/>
                </a:solidFill>
                <a:latin typeface="Montserrat SemiBold"/>
                <a:cs typeface="Montserrat SemiBold"/>
              </a:rPr>
              <a:t>DeepMultilingualPunctuation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0298" y="3886199"/>
            <a:ext cx="5676900" cy="2247900"/>
            <a:chOff x="6210298" y="3886199"/>
            <a:chExt cx="5676900" cy="2247900"/>
          </a:xfrm>
        </p:grpSpPr>
        <p:sp>
          <p:nvSpPr>
            <p:cNvPr id="24" name="object 24"/>
            <p:cNvSpPr/>
            <p:nvPr/>
          </p:nvSpPr>
          <p:spPr>
            <a:xfrm>
              <a:off x="6210298" y="3886199"/>
              <a:ext cx="5676900" cy="2247900"/>
            </a:xfrm>
            <a:custGeom>
              <a:avLst/>
              <a:gdLst/>
              <a:ahLst/>
              <a:cxnLst/>
              <a:rect l="l" t="t" r="r" b="b"/>
              <a:pathLst>
                <a:path w="5676900" h="2247900">
                  <a:moveTo>
                    <a:pt x="5605703" y="2247899"/>
                  </a:moveTo>
                  <a:lnTo>
                    <a:pt x="71196" y="2247899"/>
                  </a:lnTo>
                  <a:lnTo>
                    <a:pt x="66241" y="2247411"/>
                  </a:lnTo>
                  <a:lnTo>
                    <a:pt x="29705" y="2232277"/>
                  </a:lnTo>
                  <a:lnTo>
                    <a:pt x="3885" y="2196236"/>
                  </a:lnTo>
                  <a:lnTo>
                    <a:pt x="0" y="2176703"/>
                  </a:lnTo>
                  <a:lnTo>
                    <a:pt x="0" y="2171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605703" y="0"/>
                  </a:lnTo>
                  <a:lnTo>
                    <a:pt x="5647192" y="15621"/>
                  </a:lnTo>
                  <a:lnTo>
                    <a:pt x="5673013" y="51661"/>
                  </a:lnTo>
                  <a:lnTo>
                    <a:pt x="5676898" y="71196"/>
                  </a:lnTo>
                  <a:lnTo>
                    <a:pt x="5676898" y="2176703"/>
                  </a:lnTo>
                  <a:lnTo>
                    <a:pt x="5661276" y="2218193"/>
                  </a:lnTo>
                  <a:lnTo>
                    <a:pt x="5625237" y="2244012"/>
                  </a:lnTo>
                  <a:lnTo>
                    <a:pt x="5610657" y="2247411"/>
                  </a:lnTo>
                  <a:lnTo>
                    <a:pt x="5605703" y="22478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0799" y="4076699"/>
              <a:ext cx="285750" cy="571500"/>
            </a:xfrm>
            <a:custGeom>
              <a:avLst/>
              <a:gdLst/>
              <a:ahLst/>
              <a:cxnLst/>
              <a:rect l="l" t="t" r="r" b="b"/>
              <a:pathLst>
                <a:path w="285750" h="571500">
                  <a:moveTo>
                    <a:pt x="147554" y="571499"/>
                  </a:moveTo>
                  <a:lnTo>
                    <a:pt x="138196" y="571499"/>
                  </a:lnTo>
                  <a:lnTo>
                    <a:pt x="133528" y="571040"/>
                  </a:lnTo>
                  <a:lnTo>
                    <a:pt x="96922" y="556478"/>
                  </a:lnTo>
                  <a:lnTo>
                    <a:pt x="67388" y="528541"/>
                  </a:lnTo>
                  <a:lnTo>
                    <a:pt x="45155" y="494422"/>
                  </a:lnTo>
                  <a:lnTo>
                    <a:pt x="26677" y="452285"/>
                  </a:lnTo>
                  <a:lnTo>
                    <a:pt x="13717" y="407923"/>
                  </a:lnTo>
                  <a:lnTo>
                    <a:pt x="6151" y="368698"/>
                  </a:lnTo>
                  <a:lnTo>
                    <a:pt x="1546" y="327677"/>
                  </a:lnTo>
                  <a:lnTo>
                    <a:pt x="0" y="285749"/>
                  </a:lnTo>
                  <a:lnTo>
                    <a:pt x="387" y="264730"/>
                  </a:lnTo>
                  <a:lnTo>
                    <a:pt x="3471" y="223139"/>
                  </a:lnTo>
                  <a:lnTo>
                    <a:pt x="9572" y="182911"/>
                  </a:lnTo>
                  <a:lnTo>
                    <a:pt x="19076" y="142794"/>
                  </a:lnTo>
                  <a:lnTo>
                    <a:pt x="35399" y="97237"/>
                  </a:lnTo>
                  <a:lnTo>
                    <a:pt x="55853" y="58924"/>
                  </a:lnTo>
                  <a:lnTo>
                    <a:pt x="83875" y="25332"/>
                  </a:lnTo>
                  <a:lnTo>
                    <a:pt x="119590" y="3664"/>
                  </a:lnTo>
                  <a:lnTo>
                    <a:pt x="138196" y="0"/>
                  </a:lnTo>
                  <a:lnTo>
                    <a:pt x="147554" y="0"/>
                  </a:lnTo>
                  <a:lnTo>
                    <a:pt x="188826" y="15020"/>
                  </a:lnTo>
                  <a:lnTo>
                    <a:pt x="218360" y="42957"/>
                  </a:lnTo>
                  <a:lnTo>
                    <a:pt x="240593" y="77076"/>
                  </a:lnTo>
                  <a:lnTo>
                    <a:pt x="259070" y="119213"/>
                  </a:lnTo>
                  <a:lnTo>
                    <a:pt x="272031" y="163575"/>
                  </a:lnTo>
                  <a:lnTo>
                    <a:pt x="279597" y="202800"/>
                  </a:lnTo>
                  <a:lnTo>
                    <a:pt x="284203" y="243821"/>
                  </a:lnTo>
                  <a:lnTo>
                    <a:pt x="285749" y="285749"/>
                  </a:lnTo>
                  <a:lnTo>
                    <a:pt x="285362" y="306768"/>
                  </a:lnTo>
                  <a:lnTo>
                    <a:pt x="282277" y="348359"/>
                  </a:lnTo>
                  <a:lnTo>
                    <a:pt x="276176" y="388587"/>
                  </a:lnTo>
                  <a:lnTo>
                    <a:pt x="266673" y="428704"/>
                  </a:lnTo>
                  <a:lnTo>
                    <a:pt x="250349" y="474261"/>
                  </a:lnTo>
                  <a:lnTo>
                    <a:pt x="229895" y="512574"/>
                  </a:lnTo>
                  <a:lnTo>
                    <a:pt x="201873" y="546166"/>
                  </a:lnTo>
                  <a:lnTo>
                    <a:pt x="166159" y="567834"/>
                  </a:lnTo>
                  <a:lnTo>
                    <a:pt x="147554" y="571499"/>
                  </a:lnTo>
                  <a:close/>
                </a:path>
              </a:pathLst>
            </a:custGeom>
            <a:solidFill>
              <a:srgbClr val="1D87E4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0799" y="4276724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26250" y="4056747"/>
            <a:ext cx="168528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solidFill>
                  <a:srgbClr val="8FCAF9"/>
                </a:solidFill>
                <a:latin typeface="Montserrat SemiBold"/>
                <a:cs typeface="Montserrat SemiBold"/>
              </a:rPr>
              <a:t>GoogleTranslator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2175" y="1942108"/>
            <a:ext cx="4883785" cy="626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Fundamental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API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accessing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retrieving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time-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stamped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transcripts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captions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from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FFFFFF"/>
                </a:solidFill>
                <a:latin typeface="Montserrat"/>
                <a:cs typeface="Montserrat"/>
              </a:rPr>
              <a:t>YouTube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videos.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0" dirty="0">
                <a:solidFill>
                  <a:srgbClr val="FFFFFF"/>
                </a:solidFill>
                <a:latin typeface="Montserrat"/>
                <a:cs typeface="Montserrat"/>
              </a:rPr>
              <a:t>Forms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the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base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Montserrat"/>
                <a:cs typeface="Montserrat"/>
              </a:rPr>
              <a:t>data</a:t>
            </a:r>
            <a:endParaRPr sz="12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source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Montserrat"/>
                <a:cs typeface="Montserrat"/>
              </a:rPr>
              <a:t>all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processing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operations.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69100" y="1942108"/>
            <a:ext cx="4723765" cy="626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State-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of-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the-</a:t>
            </a:r>
            <a:r>
              <a:rPr sz="1250" spc="-60" dirty="0">
                <a:solidFill>
                  <a:srgbClr val="FFFFFF"/>
                </a:solidFill>
                <a:latin typeface="Montserrat"/>
                <a:cs typeface="Montserrat"/>
              </a:rPr>
              <a:t>art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t5-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small</a:t>
            </a:r>
            <a:r>
              <a:rPr sz="125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transformer</a:t>
            </a:r>
            <a:r>
              <a:rPr sz="125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model</a:t>
            </a:r>
            <a:r>
              <a:rPr sz="125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used</a:t>
            </a:r>
            <a:r>
              <a:rPr sz="125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for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abstractive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summarization,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capable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generating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coherent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Montserrat"/>
                <a:cs typeface="Montserrat"/>
              </a:rPr>
              <a:t>contextually</a:t>
            </a:r>
            <a:endParaRPr sz="12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relevant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90" dirty="0">
                <a:solidFill>
                  <a:srgbClr val="FFFFFF"/>
                </a:solidFill>
                <a:latin typeface="Montserrat"/>
                <a:cs typeface="Montserrat"/>
              </a:rPr>
              <a:t>complex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content.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7681" y="4418608"/>
            <a:ext cx="4126229" cy="626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Essential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text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enhancement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tool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that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intelligently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Montserrat"/>
                <a:cs typeface="Montserrat"/>
              </a:rPr>
              <a:t>adds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punctuation</a:t>
            </a:r>
            <a:r>
              <a:rPr sz="125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correct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capitalization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to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0" dirty="0">
                <a:solidFill>
                  <a:srgbClr val="FFFFFF"/>
                </a:solidFill>
                <a:latin typeface="Montserrat"/>
                <a:cs typeface="Montserrat"/>
              </a:rPr>
              <a:t>raw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45" dirty="0">
                <a:solidFill>
                  <a:srgbClr val="FFFFFF"/>
                </a:solidFill>
                <a:latin typeface="Montserrat"/>
                <a:cs typeface="Montserrat"/>
              </a:rPr>
              <a:t>transcripts,</a:t>
            </a:r>
            <a:endParaRPr sz="12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significantly</a:t>
            </a:r>
            <a:r>
              <a:rPr sz="125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improving</a:t>
            </a:r>
            <a:r>
              <a:rPr sz="1250" spc="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readability.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26250" y="4418608"/>
            <a:ext cx="4603750" cy="626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30"/>
              </a:spcBef>
            </a:pP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Integrated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via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deep-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translator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library,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this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powerful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tool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Montserrat"/>
                <a:cs typeface="Montserrat"/>
              </a:rPr>
              <a:t>enables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accurate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Montserrat"/>
                <a:cs typeface="Montserrat"/>
              </a:rPr>
              <a:t>and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FFFFFF"/>
                </a:solidFill>
                <a:latin typeface="Montserrat"/>
                <a:cs typeface="Montserrat"/>
              </a:rPr>
              <a:t>efficient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translation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Montserrat"/>
                <a:cs typeface="Montserrat"/>
              </a:rPr>
              <a:t>of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generated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Montserrat"/>
                <a:cs typeface="Montserrat"/>
              </a:rPr>
              <a:t>summaries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FFFFFF"/>
                </a:solidFill>
                <a:latin typeface="Montserrat"/>
                <a:cs typeface="Montserrat"/>
              </a:rPr>
              <a:t>into</a:t>
            </a:r>
            <a:endParaRPr sz="12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250" spc="-70" dirty="0">
                <a:solidFill>
                  <a:srgbClr val="FFFFFF"/>
                </a:solidFill>
                <a:latin typeface="Montserrat"/>
                <a:cs typeface="Montserrat"/>
              </a:rPr>
              <a:t>various</a:t>
            </a:r>
            <a:r>
              <a:rPr sz="12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FFFFFF"/>
                </a:solidFill>
                <a:latin typeface="Montserrat"/>
                <a:cs typeface="Montserrat"/>
              </a:rPr>
              <a:t>Indian</a:t>
            </a:r>
            <a:r>
              <a:rPr sz="12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Montserrat"/>
                <a:cs typeface="Montserrat"/>
              </a:rPr>
              <a:t>languages.</a:t>
            </a:r>
            <a:endParaRPr sz="12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1264</Words>
  <Application>Microsoft Office PowerPoint</Application>
  <PresentationFormat>Custom</PresentationFormat>
  <Paragraphs>181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Rounded MT Bold</vt:lpstr>
      <vt:lpstr>Candara Light</vt:lpstr>
      <vt:lpstr>Comic Sans MS</vt:lpstr>
      <vt:lpstr>Eras Bold ITC</vt:lpstr>
      <vt:lpstr>Georgia</vt:lpstr>
      <vt:lpstr>Lucida Sans</vt:lpstr>
      <vt:lpstr>Montserrat</vt:lpstr>
      <vt:lpstr>Montserrat SemiBold</vt:lpstr>
      <vt:lpstr>Suisse Int'l</vt:lpstr>
      <vt:lpstr>Suisse Int'l Medium</vt:lpstr>
      <vt:lpstr>Office Theme</vt:lpstr>
      <vt:lpstr>Packager Shell Object</vt:lpstr>
      <vt:lpstr>AI-Powered YouTube Transcript Chatbot</vt:lpstr>
      <vt:lpstr>Purpose and Core Objectives</vt:lpstr>
      <vt:lpstr>Vision: Accessibility &amp; Comprehension</vt:lpstr>
      <vt:lpstr>Key Components Breakdown</vt:lpstr>
      <vt:lpstr>System Architecture Overview</vt:lpstr>
      <vt:lpstr>Comprehensive Data Flow</vt:lpstr>
      <vt:lpstr>Technology Stack</vt:lpstr>
      <vt:lpstr>External Interfaces &amp; Technology Details</vt:lpstr>
      <vt:lpstr>External APIs &amp; Integrations</vt:lpstr>
      <vt:lpstr>Future Enhancements: Functionality</vt:lpstr>
      <vt:lpstr>Future Enhancements: Capabilities</vt:lpstr>
      <vt:lpstr>Assumptions &amp; Constraints</vt:lpstr>
      <vt:lpstr>Key Takeaways &amp; Next Steps</vt:lpstr>
      <vt:lpstr>Python file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gavaska@gmail.com</cp:lastModifiedBy>
  <cp:revision>5</cp:revision>
  <dcterms:created xsi:type="dcterms:W3CDTF">2025-06-28T06:15:19Z</dcterms:created>
  <dcterms:modified xsi:type="dcterms:W3CDTF">2025-06-28T10:24:03Z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2025-06-28T00:00:00Z</vt:filetime>
  </property>
</Properties>
</file>