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JQuery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636870" cy="861420"/>
          </a:xfrm>
        </p:spPr>
        <p:txBody>
          <a:bodyPr/>
          <a:lstStyle/>
          <a:p>
            <a:r>
              <a:rPr lang="es-AR" dirty="0"/>
              <a:t>Curso JS – PAMI                                                                                          UTN-FRA</a:t>
            </a:r>
          </a:p>
        </p:txBody>
      </p:sp>
    </p:spTree>
    <p:extLst>
      <p:ext uri="{BB962C8B-B14F-4D97-AF65-F5344CB8AC3E}">
        <p14:creationId xmlns:p14="http://schemas.microsoft.com/office/powerpoint/2010/main" val="81700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</a:t>
            </a:r>
            <a:r>
              <a:rPr lang="es-AR" dirty="0" err="1"/>
              <a:t>Attr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attr</a:t>
            </a:r>
            <a:r>
              <a:rPr lang="es-AR" dirty="0"/>
              <a:t>(</a:t>
            </a:r>
            <a:r>
              <a:rPr lang="es-AR" dirty="0" err="1"/>
              <a:t>nombrePropiedad</a:t>
            </a:r>
            <a:r>
              <a:rPr lang="es-AR" dirty="0"/>
              <a:t>)       Devuelve el valor de la propiedad pasada por parámetro. Equivale a </a:t>
            </a:r>
            <a:r>
              <a:rPr lang="es-AR" dirty="0" err="1"/>
              <a:t>xxx.getAttribute</a:t>
            </a:r>
            <a:r>
              <a:rPr lang="es-AR" dirty="0"/>
              <a:t>(‘</a:t>
            </a:r>
            <a:r>
              <a:rPr lang="es-AR" dirty="0" err="1"/>
              <a:t>nombrePropiedad</a:t>
            </a:r>
            <a:r>
              <a:rPr lang="es-AR" dirty="0"/>
              <a:t>’);</a:t>
            </a:r>
          </a:p>
          <a:p>
            <a:r>
              <a:rPr lang="es-AR" dirty="0" err="1"/>
              <a:t>attr</a:t>
            </a:r>
            <a:r>
              <a:rPr lang="es-AR" dirty="0"/>
              <a:t>(</a:t>
            </a:r>
            <a:r>
              <a:rPr lang="es-AR" dirty="0" err="1"/>
              <a:t>nombrePropiedad</a:t>
            </a:r>
            <a:r>
              <a:rPr lang="es-AR" dirty="0"/>
              <a:t>, valor) Asigna el valor a la propiedad pasada por parámetro. Equivale a </a:t>
            </a:r>
            <a:r>
              <a:rPr lang="es-AR" dirty="0" err="1"/>
              <a:t>elemento.setAttribute</a:t>
            </a:r>
            <a:r>
              <a:rPr lang="es-AR" dirty="0"/>
              <a:t>(‘</a:t>
            </a:r>
            <a:r>
              <a:rPr lang="es-AR" dirty="0" err="1"/>
              <a:t>nombrePropiedad</a:t>
            </a:r>
            <a:r>
              <a:rPr lang="es-AR" dirty="0"/>
              <a:t>’, valor)</a:t>
            </a:r>
          </a:p>
          <a:p>
            <a:r>
              <a:rPr lang="es-AR" dirty="0" err="1"/>
              <a:t>removeAttr</a:t>
            </a:r>
            <a:r>
              <a:rPr lang="es-AR" dirty="0"/>
              <a:t>(‘</a:t>
            </a:r>
            <a:r>
              <a:rPr lang="es-AR" dirty="0" err="1"/>
              <a:t>nombrePropiedad</a:t>
            </a:r>
            <a:r>
              <a:rPr lang="es-AR" dirty="0"/>
              <a:t>’)  Remueve la propiedad pasada por parámetro. Equivale a </a:t>
            </a:r>
            <a:r>
              <a:rPr lang="es-AR" dirty="0" err="1"/>
              <a:t>elemento.removeAttribute</a:t>
            </a:r>
            <a:r>
              <a:rPr lang="es-AR" dirty="0"/>
              <a:t>(‘</a:t>
            </a:r>
            <a:r>
              <a:rPr lang="es-AR" dirty="0" err="1"/>
              <a:t>nombrePropiedad</a:t>
            </a:r>
            <a:r>
              <a:rPr lang="es-AR" dirty="0"/>
              <a:t>’)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085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addClass / removeClass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9076" y="1466850"/>
            <a:ext cx="10820400" cy="5229225"/>
          </a:xfrm>
        </p:spPr>
        <p:txBody>
          <a:bodyPr/>
          <a:lstStyle/>
          <a:p>
            <a:r>
              <a:rPr lang="es-AR" dirty="0"/>
              <a:t>Los métodos addClass y removeClass nos permiten asociar y desasociar clases a los elementos.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En JS se utiliza la propiedad className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También se utiliza la propiedad classList que tiene varios métodos p.e.  </a:t>
            </a:r>
            <a:r>
              <a:rPr lang="es-AR" dirty="0" err="1"/>
              <a:t>add</a:t>
            </a:r>
            <a:r>
              <a:rPr lang="es-AR" dirty="0"/>
              <a:t>, remove o </a:t>
            </a:r>
            <a:r>
              <a:rPr lang="es-AR" dirty="0" err="1"/>
              <a:t>contains</a:t>
            </a:r>
            <a:r>
              <a:rPr lang="es-AR" dirty="0"/>
              <a:t> para verificar si un elemento tiene una clase.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C16008-D6D1-4FE5-AF5A-DAC9913E5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87" y="5154369"/>
            <a:ext cx="5372376" cy="13907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90CCFE4-5617-46B3-93CC-928A308C7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829" y="3563424"/>
            <a:ext cx="4692891" cy="7112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ED597-1BA6-4D98-A874-1B1328E83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329" y="2249713"/>
            <a:ext cx="2749691" cy="60328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AD1F4B-84A1-4044-A2E4-26097ACD0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620" y="2305521"/>
            <a:ext cx="3010055" cy="4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24200-8AA2-4FEC-82B7-6A99DF83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3A43E-10EF-4B34-B2C2-6357ED29A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28750"/>
            <a:ext cx="10870593" cy="4819649"/>
          </a:xfrm>
        </p:spPr>
        <p:txBody>
          <a:bodyPr/>
          <a:lstStyle/>
          <a:p>
            <a:r>
              <a:rPr lang="es-AR" dirty="0"/>
              <a:t>El método html, nos permite agregar un bloque de html a partir de un elemento de la página. Básicamente es la propiedad </a:t>
            </a:r>
            <a:r>
              <a:rPr lang="es-AR" dirty="0" err="1"/>
              <a:t>innerHTML</a:t>
            </a:r>
            <a:r>
              <a:rPr lang="es-AR" dirty="0"/>
              <a:t> del DOM.</a:t>
            </a:r>
          </a:p>
          <a:p>
            <a:endParaRPr lang="es-AR" dirty="0"/>
          </a:p>
          <a:p>
            <a:r>
              <a:rPr lang="es-AR" dirty="0"/>
              <a:t>El método html(). Nos retorna el bloque html contenido a partir del elemento html que hace referencia el objeto jQuery.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8385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6D227-E0E7-440D-B160-B3614A1F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Administración de eventos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5A9A71-BA4B-4614-BD1C-781DFBE9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89" y="1257300"/>
            <a:ext cx="11163300" cy="5147982"/>
          </a:xfrm>
        </p:spPr>
        <p:txBody>
          <a:bodyPr>
            <a:normAutofit/>
          </a:bodyPr>
          <a:lstStyle/>
          <a:p>
            <a:pPr algn="just"/>
            <a:r>
              <a:rPr lang="es-AR" dirty="0"/>
              <a:t>jQuery facilita la administración de eventos de JavaScript y lo más importante nos hace transparente la diferencia en la registración de eventos entre distintos navegadores (IExplorer, FireFox, Chrome, Safari, Opera)</a:t>
            </a:r>
          </a:p>
          <a:p>
            <a:pPr marL="0" indent="0" algn="just">
              <a:buNone/>
            </a:pPr>
            <a:r>
              <a:rPr lang="es-AR" dirty="0"/>
              <a:t>                                  $(documento).ready(nombre de función)</a:t>
            </a:r>
          </a:p>
          <a:p>
            <a:pPr algn="just"/>
            <a:r>
              <a:rPr lang="es-AR" dirty="0"/>
              <a:t>Dijimos que este función que registramos mediante el método ready se ejecuta cuando el DOM del documento está en memoria. Si no utilizamos la librería jQuery hacemos esto a través del evento load.</a:t>
            </a:r>
          </a:p>
          <a:p>
            <a:pPr algn="just"/>
            <a:r>
              <a:rPr lang="es-AR" dirty="0"/>
              <a:t>Otro evento que vimos en conceptos anteriores es el </a:t>
            </a:r>
            <a:r>
              <a:rPr lang="es-AR" dirty="0" err="1"/>
              <a:t>click</a:t>
            </a:r>
            <a:r>
              <a:rPr lang="es-AR" dirty="0"/>
              <a:t> de un elemento, la sintaxis utilizada:</a:t>
            </a:r>
          </a:p>
          <a:p>
            <a:pPr marL="0" indent="0" algn="just">
              <a:buNone/>
            </a:pPr>
            <a:r>
              <a:rPr lang="es-AR" dirty="0"/>
              <a:t>                                              ("button").</a:t>
            </a:r>
            <a:r>
              <a:rPr lang="es-AR" dirty="0" err="1"/>
              <a:t>click</a:t>
            </a:r>
            <a:r>
              <a:rPr lang="es-AR" dirty="0"/>
              <a:t>(</a:t>
            </a:r>
            <a:r>
              <a:rPr lang="es-AR" dirty="0" err="1"/>
              <a:t>presionBoton</a:t>
            </a:r>
            <a:r>
              <a:rPr lang="es-AR" dirty="0"/>
              <a:t>)</a:t>
            </a:r>
          </a:p>
          <a:p>
            <a:pPr marL="0" indent="0" algn="just">
              <a:buNone/>
            </a:pPr>
            <a:endParaRPr lang="es-AR" dirty="0"/>
          </a:p>
          <a:p>
            <a:pPr algn="just"/>
            <a:r>
              <a:rPr lang="es-AR" dirty="0"/>
              <a:t>Con este pequeño código registramos la función </a:t>
            </a:r>
            <a:r>
              <a:rPr lang="es-AR" dirty="0" err="1"/>
              <a:t>presionBoton</a:t>
            </a:r>
            <a:r>
              <a:rPr lang="es-AR" dirty="0"/>
              <a:t> para todos los elementos de tipo button del documento.</a:t>
            </a:r>
          </a:p>
          <a:p>
            <a:pPr algn="just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6041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770C0-9966-44A9-A15F-662917F9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 </a:t>
            </a:r>
            <a:r>
              <a:rPr lang="es-AR" dirty="0" err="1"/>
              <a:t>mouseOver</a:t>
            </a:r>
            <a:r>
              <a:rPr lang="es-AR" dirty="0"/>
              <a:t> / </a:t>
            </a:r>
            <a:r>
              <a:rPr lang="es-AR" dirty="0" err="1"/>
              <a:t>mouseOut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CC3C12-6671-41A8-9BAA-D3138C0A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7" y="1490943"/>
            <a:ext cx="11591925" cy="5128932"/>
          </a:xfrm>
        </p:spPr>
        <p:txBody>
          <a:bodyPr/>
          <a:lstStyle/>
          <a:p>
            <a:r>
              <a:rPr lang="es-AR" dirty="0"/>
              <a:t>Los eventos de JavaScript </a:t>
            </a:r>
            <a:r>
              <a:rPr lang="es-AR" dirty="0" err="1"/>
              <a:t>onmouseover</a:t>
            </a:r>
            <a:r>
              <a:rPr lang="es-AR" dirty="0"/>
              <a:t> y </a:t>
            </a:r>
            <a:r>
              <a:rPr lang="es-AR" dirty="0" err="1"/>
              <a:t>onmouseout</a:t>
            </a:r>
            <a:r>
              <a:rPr lang="es-AR" dirty="0"/>
              <a:t> son los equivalentes </a:t>
            </a:r>
            <a:r>
              <a:rPr lang="es-AR" dirty="0" err="1"/>
              <a:t>mouseover</a:t>
            </a:r>
            <a:r>
              <a:rPr lang="es-AR" dirty="0"/>
              <a:t> y </a:t>
            </a:r>
            <a:r>
              <a:rPr lang="es-AR" dirty="0" err="1"/>
              <a:t>mouseout</a:t>
            </a:r>
            <a:r>
              <a:rPr lang="es-AR" dirty="0"/>
              <a:t> de jQuery. </a:t>
            </a:r>
          </a:p>
          <a:p>
            <a:r>
              <a:rPr lang="es-AR" dirty="0"/>
              <a:t>Estos eventos están generalmente unidos. </a:t>
            </a:r>
          </a:p>
          <a:p>
            <a:r>
              <a:rPr lang="es-AR" dirty="0"/>
              <a:t>El primero se dispara cuando ingresamos la flecha del mouse a un </a:t>
            </a:r>
            <a:r>
              <a:rPr lang="es-AR" u="sng" dirty="0"/>
              <a:t>elemento</a:t>
            </a:r>
            <a:r>
              <a:rPr lang="es-AR" dirty="0"/>
              <a:t> HTML y el segundo cuando sacamos la flecha del control.</a:t>
            </a:r>
          </a:p>
          <a:p>
            <a:endParaRPr lang="es-AR" dirty="0"/>
          </a:p>
          <a:p>
            <a:r>
              <a:rPr lang="es-AR" dirty="0" err="1"/>
              <a:t>Query</a:t>
            </a:r>
            <a:r>
              <a:rPr lang="es-AR" dirty="0"/>
              <a:t> no solo mapea los eventos del DOM sino que provee otros que combinan estos.</a:t>
            </a:r>
          </a:p>
          <a:p>
            <a:r>
              <a:rPr lang="es-AR" dirty="0"/>
              <a:t>Como decíamos es común utilizar los eventos </a:t>
            </a:r>
            <a:r>
              <a:rPr lang="es-AR" dirty="0" err="1"/>
              <a:t>mouseover</a:t>
            </a:r>
            <a:r>
              <a:rPr lang="es-AR" dirty="0"/>
              <a:t> y </a:t>
            </a:r>
            <a:r>
              <a:rPr lang="es-AR" dirty="0" err="1"/>
              <a:t>mouseout</a:t>
            </a:r>
            <a:r>
              <a:rPr lang="es-AR" dirty="0"/>
              <a:t> en común, por eso en jQuery existe un evento llamado </a:t>
            </a:r>
            <a:r>
              <a:rPr lang="es-AR" dirty="0" err="1"/>
              <a:t>hover</a:t>
            </a:r>
            <a:r>
              <a:rPr lang="es-AR" dirty="0"/>
              <a:t> que tiene dos parámetros:</a:t>
            </a:r>
          </a:p>
          <a:p>
            <a:r>
              <a:rPr lang="es-AR" dirty="0"/>
              <a:t>$(elemento).</a:t>
            </a:r>
            <a:r>
              <a:rPr lang="es-AR" dirty="0" err="1"/>
              <a:t>hover</a:t>
            </a:r>
            <a:r>
              <a:rPr lang="es-AR" dirty="0"/>
              <a:t>([función de ingreso del mouse],[función de salida del mouse])</a:t>
            </a:r>
          </a:p>
          <a:p>
            <a:r>
              <a:rPr lang="es-AR" dirty="0"/>
              <a:t>Es decir que al evento </a:t>
            </a:r>
            <a:r>
              <a:rPr lang="es-AR" dirty="0" err="1"/>
              <a:t>hover</a:t>
            </a:r>
            <a:r>
              <a:rPr lang="es-AR" dirty="0"/>
              <a:t> asociamos dos funciones, la primera se ejecuta cuando ingresamos la flecha del mouse dentro del elemento y la segunda cuando retiramos la flecha del mouse.</a:t>
            </a:r>
          </a:p>
        </p:txBody>
      </p:sp>
    </p:spTree>
    <p:extLst>
      <p:ext uri="{BB962C8B-B14F-4D97-AF65-F5344CB8AC3E}">
        <p14:creationId xmlns:p14="http://schemas.microsoft.com/office/powerpoint/2010/main" val="303465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A9286-1038-441B-9924-3C7DBF45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Evento </a:t>
            </a:r>
            <a:r>
              <a:rPr lang="es-ES" dirty="0" err="1"/>
              <a:t>focus</a:t>
            </a:r>
            <a:r>
              <a:rPr lang="es-ES" dirty="0"/>
              <a:t> / </a:t>
            </a:r>
            <a:r>
              <a:rPr lang="es-ES" dirty="0" err="1"/>
              <a:t>blur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4E4B8-E093-47EA-95E4-867865DE8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evento </a:t>
            </a:r>
            <a:r>
              <a:rPr lang="es-AR" dirty="0" err="1"/>
              <a:t>focus</a:t>
            </a:r>
            <a:r>
              <a:rPr lang="es-AR" dirty="0"/>
              <a:t> se produce cuando se activa el control. Podemos capturar el evento </a:t>
            </a:r>
            <a:r>
              <a:rPr lang="es-AR" dirty="0" err="1"/>
              <a:t>focus</a:t>
            </a:r>
            <a:r>
              <a:rPr lang="es-AR" dirty="0"/>
              <a:t> de un control de tipo text, </a:t>
            </a:r>
            <a:r>
              <a:rPr lang="es-AR" dirty="0" err="1"/>
              <a:t>textarea</a:t>
            </a:r>
            <a:r>
              <a:rPr lang="es-AR" dirty="0"/>
              <a:t>, button, </a:t>
            </a:r>
            <a:r>
              <a:rPr lang="es-AR" dirty="0" err="1"/>
              <a:t>checkbox</a:t>
            </a:r>
            <a:r>
              <a:rPr lang="es-AR" dirty="0"/>
              <a:t>, </a:t>
            </a:r>
            <a:r>
              <a:rPr lang="es-AR" dirty="0" err="1"/>
              <a:t>fileupload</a:t>
            </a:r>
            <a:r>
              <a:rPr lang="es-AR" dirty="0"/>
              <a:t>, </a:t>
            </a:r>
            <a:r>
              <a:rPr lang="es-AR" dirty="0" err="1"/>
              <a:t>password</a:t>
            </a:r>
            <a:r>
              <a:rPr lang="es-AR" dirty="0"/>
              <a:t>, radio, </a:t>
            </a:r>
            <a:r>
              <a:rPr lang="es-AR" dirty="0" err="1"/>
              <a:t>reset</a:t>
            </a:r>
            <a:r>
              <a:rPr lang="es-AR" dirty="0"/>
              <a:t> y </a:t>
            </a:r>
            <a:r>
              <a:rPr lang="es-AR" dirty="0" err="1"/>
              <a:t>submit</a:t>
            </a:r>
            <a:r>
              <a:rPr lang="es-AR" dirty="0"/>
              <a:t>.</a:t>
            </a:r>
          </a:p>
          <a:p>
            <a:endParaRPr lang="es-AR" dirty="0"/>
          </a:p>
          <a:p>
            <a:r>
              <a:rPr lang="es-AR" dirty="0"/>
              <a:t>El evento </a:t>
            </a:r>
            <a:r>
              <a:rPr lang="es-AR" dirty="0" err="1"/>
              <a:t>blur</a:t>
            </a:r>
            <a:r>
              <a:rPr lang="es-AR" dirty="0"/>
              <a:t> se dispara cuando pierde el foco el control.</a:t>
            </a:r>
            <a:br>
              <a:rPr lang="es-AR" dirty="0"/>
            </a:br>
            <a:r>
              <a:rPr lang="es-AR" dirty="0"/>
              <a:t>Podemos capturar el evento </a:t>
            </a:r>
            <a:r>
              <a:rPr lang="es-AR" dirty="0" err="1"/>
              <a:t>blur</a:t>
            </a:r>
            <a:r>
              <a:rPr lang="es-AR" dirty="0"/>
              <a:t> de un control de tipo text, </a:t>
            </a:r>
            <a:r>
              <a:rPr lang="es-AR" dirty="0" err="1"/>
              <a:t>textarea</a:t>
            </a:r>
            <a:r>
              <a:rPr lang="es-AR" dirty="0"/>
              <a:t>, button, </a:t>
            </a:r>
            <a:r>
              <a:rPr lang="es-AR" dirty="0" err="1"/>
              <a:t>checkbox</a:t>
            </a:r>
            <a:r>
              <a:rPr lang="es-AR" dirty="0"/>
              <a:t>, </a:t>
            </a:r>
            <a:r>
              <a:rPr lang="es-AR" dirty="0" err="1"/>
              <a:t>fileupload</a:t>
            </a:r>
            <a:r>
              <a:rPr lang="es-AR" dirty="0"/>
              <a:t>, </a:t>
            </a:r>
            <a:r>
              <a:rPr lang="es-AR" dirty="0" err="1"/>
              <a:t>password</a:t>
            </a:r>
            <a:r>
              <a:rPr lang="es-AR" dirty="0"/>
              <a:t>, radio, </a:t>
            </a:r>
            <a:r>
              <a:rPr lang="es-AR" dirty="0" err="1"/>
              <a:t>reset</a:t>
            </a:r>
            <a:r>
              <a:rPr lang="es-AR" dirty="0"/>
              <a:t> y </a:t>
            </a:r>
            <a:r>
              <a:rPr lang="es-AR" dirty="0" err="1"/>
              <a:t>submit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80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4DD78-51E9-4A09-97AB-00EC56D5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Manipulación de los elementos del DOM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72891-A30D-4385-B254-FD4DDC6D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085975"/>
            <a:ext cx="11003943" cy="4162424"/>
          </a:xfrm>
        </p:spPr>
        <p:txBody>
          <a:bodyPr/>
          <a:lstStyle/>
          <a:p>
            <a:r>
              <a:rPr lang="es-AR" dirty="0"/>
              <a:t>jQuery dispone de una serie de métodos que nos facilitan el tratamiento de los elementos del Dom.</a:t>
            </a:r>
          </a:p>
          <a:p>
            <a:r>
              <a:rPr lang="es-AR" dirty="0"/>
              <a:t>Si queremos eliminar los elementos contenidos dentro de una etiqueta ( lista, tabla, select, etc.) podemos utilizar la función </a:t>
            </a:r>
            <a:r>
              <a:rPr lang="es-AR" dirty="0" err="1"/>
              <a:t>empty</a:t>
            </a:r>
            <a:r>
              <a:rPr lang="es-AR" dirty="0"/>
              <a:t>()</a:t>
            </a:r>
          </a:p>
          <a:p>
            <a:pPr marL="0" indent="0">
              <a:buNone/>
            </a:pPr>
            <a:r>
              <a:rPr lang="es-AR" dirty="0"/>
              <a:t>                                                 $(‘</a:t>
            </a:r>
            <a:r>
              <a:rPr lang="es-AR" dirty="0" err="1"/>
              <a:t>ul</a:t>
            </a:r>
            <a:r>
              <a:rPr lang="es-AR" dirty="0"/>
              <a:t>’).</a:t>
            </a:r>
            <a:r>
              <a:rPr lang="es-AR" dirty="0" err="1"/>
              <a:t>empty</a:t>
            </a:r>
            <a:r>
              <a:rPr lang="es-AR" dirty="0"/>
              <a:t>();</a:t>
            </a:r>
          </a:p>
          <a:p>
            <a:r>
              <a:rPr lang="es-AR" dirty="0"/>
              <a:t>Para añadir un elemento al final de una colección se puede usar </a:t>
            </a:r>
            <a:r>
              <a:rPr lang="es-AR" dirty="0" err="1"/>
              <a:t>append</a:t>
            </a:r>
            <a:r>
              <a:rPr lang="es-AR" dirty="0"/>
              <a:t>().</a:t>
            </a:r>
          </a:p>
          <a:p>
            <a:r>
              <a:rPr lang="es-AR" dirty="0"/>
              <a:t>Para añadir un elemento al inicio de una colección se puede usar </a:t>
            </a:r>
            <a:r>
              <a:rPr lang="es-AR" dirty="0" err="1"/>
              <a:t>prepend</a:t>
            </a:r>
            <a:r>
              <a:rPr lang="es-AR" dirty="0"/>
              <a:t>().</a:t>
            </a:r>
          </a:p>
          <a:p>
            <a:r>
              <a:rPr lang="es-AR" dirty="0"/>
              <a:t>Si queremos obtener la referencia a un elemento dentro de la lista lo podemos hacer con la función </a:t>
            </a:r>
            <a:r>
              <a:rPr lang="es-AR" dirty="0" err="1"/>
              <a:t>eq</a:t>
            </a:r>
            <a:r>
              <a:rPr lang="es-AR" dirty="0"/>
              <a:t>  (</a:t>
            </a:r>
            <a:r>
              <a:rPr lang="es-AR" dirty="0" err="1"/>
              <a:t>equal</a:t>
            </a:r>
            <a:r>
              <a:rPr lang="es-AR" dirty="0"/>
              <a:t>) pasándole el índice del elemento.</a:t>
            </a:r>
          </a:p>
          <a:p>
            <a:r>
              <a:rPr lang="es-AR" dirty="0"/>
              <a:t>Para eliminar un elemento usamos la función remove.</a:t>
            </a: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u="sng" dirty="0"/>
          </a:p>
        </p:txBody>
      </p:sp>
    </p:spTree>
    <p:extLst>
      <p:ext uri="{BB962C8B-B14F-4D97-AF65-F5344CB8AC3E}">
        <p14:creationId xmlns:p14="http://schemas.microsoft.com/office/powerpoint/2010/main" val="2400480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81788-FBC9-4C97-B3DA-D348D7F3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Efectos con show / hide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6F88A-3E64-40DB-9DFE-4E3BC25D9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47825"/>
            <a:ext cx="11088689" cy="4876799"/>
          </a:xfrm>
        </p:spPr>
        <p:txBody>
          <a:bodyPr/>
          <a:lstStyle/>
          <a:p>
            <a:r>
              <a:rPr lang="es-AR" dirty="0"/>
              <a:t>Una característica muy interesante de jQuery que nos provee de un serie de efectos visuales.</a:t>
            </a:r>
          </a:p>
          <a:p>
            <a:endParaRPr lang="es-AR" dirty="0"/>
          </a:p>
          <a:p>
            <a:r>
              <a:rPr lang="es-AR" dirty="0"/>
              <a:t>Los métodos hide() y show(), tienen por objetivo ocultar y mostrar elementos HTML. </a:t>
            </a:r>
          </a:p>
          <a:p>
            <a:endParaRPr lang="es-AR" dirty="0"/>
          </a:p>
          <a:p>
            <a:r>
              <a:rPr lang="es-AR" dirty="0"/>
              <a:t>Veremos que podemos hacer que cuando se oculte o muestre un elemento lo haga con una pequeña animación (que se oculte o muestre lentamente)</a:t>
            </a:r>
          </a:p>
          <a:p>
            <a:endParaRPr lang="es-AR" dirty="0"/>
          </a:p>
          <a:p>
            <a:r>
              <a:rPr lang="es-AR" dirty="0"/>
              <a:t>Estas características pueden ayudar al usuario a concentrarse en una parte de la página donde sucede la animación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27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11917-597D-419E-AA57-ECE4F993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Efectos con show / hide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20569-D683-4FD2-80FA-0B06D40A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10118118" cy="4614582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Hay varias formas para llamar a los métodos show y hide: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       Lo muestra en forma instantánea:       show() </a:t>
            </a:r>
          </a:p>
          <a:p>
            <a:pPr marL="0" indent="0">
              <a:buNone/>
            </a:pPr>
            <a:r>
              <a:rPr lang="es-AR" dirty="0"/>
              <a:t>       Lo muestra con una animación rápida:   show("</a:t>
            </a:r>
            <a:r>
              <a:rPr lang="es-AR" dirty="0" err="1"/>
              <a:t>fast</a:t>
            </a:r>
            <a:r>
              <a:rPr lang="es-AR" dirty="0"/>
              <a:t>")</a:t>
            </a:r>
          </a:p>
          <a:p>
            <a:pPr marL="0" indent="0">
              <a:buNone/>
            </a:pPr>
            <a:r>
              <a:rPr lang="es-AR" dirty="0"/>
              <a:t>       Lo muestra con una animación normal:  show("normal")</a:t>
            </a:r>
          </a:p>
          <a:p>
            <a:pPr marL="0" indent="0">
              <a:buNone/>
            </a:pPr>
            <a:r>
              <a:rPr lang="es-AR" dirty="0"/>
              <a:t>      Lo muestra con una animación lenta:   show("</a:t>
            </a:r>
            <a:r>
              <a:rPr lang="es-AR" dirty="0" err="1"/>
              <a:t>slow</a:t>
            </a:r>
            <a:r>
              <a:rPr lang="es-AR" dirty="0"/>
              <a:t>")</a:t>
            </a:r>
          </a:p>
          <a:p>
            <a:pPr marL="0" indent="0">
              <a:buNone/>
            </a:pPr>
            <a:r>
              <a:rPr lang="es-AR" dirty="0"/>
              <a:t>      Lo muestra con una animación que tarda tantos milisegundos como le     indicamos:</a:t>
            </a:r>
          </a:p>
          <a:p>
            <a:pPr marL="0" indent="0">
              <a:buNone/>
            </a:pPr>
            <a:r>
              <a:rPr lang="es-AR" dirty="0"/>
              <a:t>       show([cantidad de milisegundos])</a:t>
            </a:r>
          </a:p>
          <a:p>
            <a:pPr marL="0" indent="0">
              <a:buNone/>
            </a:pPr>
            <a:r>
              <a:rPr lang="es-AR" dirty="0"/>
              <a:t>      Lo muestra con una animación que tarda tantos milisegundos como le indicamos y ejecuta al final la función que le pasamos como segundo parámetro:</a:t>
            </a:r>
          </a:p>
          <a:p>
            <a:pPr marL="0" indent="0">
              <a:buNone/>
            </a:pPr>
            <a:r>
              <a:rPr lang="es-AR" dirty="0"/>
              <a:t>       show([cantidad de milisegundos],[función])</a:t>
            </a:r>
          </a:p>
        </p:txBody>
      </p:sp>
    </p:spTree>
    <p:extLst>
      <p:ext uri="{BB962C8B-B14F-4D97-AF65-F5344CB8AC3E}">
        <p14:creationId xmlns:p14="http://schemas.microsoft.com/office/powerpoint/2010/main" val="6614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8DAAD-0D9A-4C6E-B4E2-0312F8E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Efectos con </a:t>
            </a:r>
            <a:r>
              <a:rPr lang="es-AR" dirty="0" err="1"/>
              <a:t>fadeIn</a:t>
            </a:r>
            <a:r>
              <a:rPr lang="es-AR" dirty="0"/>
              <a:t> / </a:t>
            </a:r>
            <a:r>
              <a:rPr lang="es-AR" dirty="0" err="1"/>
              <a:t>fadeOut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5A34F8-4999-409C-8D52-D9D5C746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Estos dos métodos son similares a show y hide pero con la diferencia que </a:t>
            </a:r>
            <a:r>
              <a:rPr lang="es-AR" dirty="0" err="1"/>
              <a:t>fadeIn</a:t>
            </a:r>
            <a:r>
              <a:rPr lang="es-AR" dirty="0"/>
              <a:t> hace aparecer los elementos HTML con opacidad. </a:t>
            </a:r>
          </a:p>
          <a:p>
            <a:r>
              <a:rPr lang="es-AR" dirty="0"/>
              <a:t>El método </a:t>
            </a:r>
            <a:r>
              <a:rPr lang="es-AR" dirty="0" err="1"/>
              <a:t>fadeOut</a:t>
            </a:r>
            <a:r>
              <a:rPr lang="es-AR" dirty="0"/>
              <a:t> decolora hasta desaparecer, es decir reduce la opacidad del elemento en forma progresiva.</a:t>
            </a:r>
          </a:p>
        </p:txBody>
      </p:sp>
    </p:spTree>
    <p:extLst>
      <p:ext uri="{BB962C8B-B14F-4D97-AF65-F5344CB8AC3E}">
        <p14:creationId xmlns:p14="http://schemas.microsoft.com/office/powerpoint/2010/main" val="425839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Qué es jQuery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717016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s-AR" dirty="0"/>
              <a:t>Es una librería de JavaScript para hacer más escribiendo menos.</a:t>
            </a:r>
          </a:p>
          <a:p>
            <a:r>
              <a:rPr lang="es-AR" dirty="0"/>
              <a:t>$ = jQuery</a:t>
            </a:r>
          </a:p>
          <a:p>
            <a:endParaRPr lang="es-AR" dirty="0"/>
          </a:p>
          <a:p>
            <a:r>
              <a:rPr lang="es-AR" dirty="0"/>
              <a:t>Es una colección de funciones para: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s-AR" dirty="0"/>
              <a:t>Ajax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s-AR" dirty="0"/>
              <a:t>CSS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s-AR" dirty="0"/>
              <a:t>Efectos y Animaciones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s-AR" dirty="0"/>
              <a:t>Eventos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s-AR" dirty="0"/>
              <a:t>Formularios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s-AR" dirty="0"/>
              <a:t>Manipulación del DOM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s-AR" dirty="0"/>
              <a:t>Selectores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6" y="3715916"/>
            <a:ext cx="5585927" cy="31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22370-ED1A-49D7-890E-B23F7BC8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Efecto con el método </a:t>
            </a:r>
            <a:r>
              <a:rPr lang="es-AR" dirty="0" err="1"/>
              <a:t>fadeTo</a:t>
            </a:r>
            <a:r>
              <a:rPr lang="es-AR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AA25C0-D359-486B-8034-5B6E72CCC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1" y="1853248"/>
            <a:ext cx="10734674" cy="4552034"/>
          </a:xfrm>
        </p:spPr>
        <p:txBody>
          <a:bodyPr>
            <a:normAutofit fontScale="85000" lnSpcReduction="10000"/>
          </a:bodyPr>
          <a:lstStyle/>
          <a:p>
            <a:r>
              <a:rPr lang="es-AR" dirty="0"/>
              <a:t>El método </a:t>
            </a:r>
            <a:r>
              <a:rPr lang="es-AR" dirty="0" err="1"/>
              <a:t>fadeTo</a:t>
            </a:r>
            <a:r>
              <a:rPr lang="es-AR" dirty="0"/>
              <a:t> puede modificar la opacidad de un elemento, el efecto es llevar la opacidad actual hasta el valor que le pasamos al método </a:t>
            </a:r>
            <a:r>
              <a:rPr lang="es-AR" dirty="0" err="1"/>
              <a:t>fadeTo</a:t>
            </a:r>
            <a:endParaRPr lang="es-AR" dirty="0"/>
          </a:p>
          <a:p>
            <a:r>
              <a:rPr lang="es-AR" dirty="0"/>
              <a:t>Podemos inicializar este método de las siguientes formas:</a:t>
            </a:r>
          </a:p>
          <a:p>
            <a:pPr marL="0" indent="0">
              <a:buNone/>
            </a:pPr>
            <a:r>
              <a:rPr lang="es-AR" dirty="0"/>
              <a:t>                                                   </a:t>
            </a:r>
            <a:r>
              <a:rPr lang="es-AR" dirty="0" err="1"/>
              <a:t>fadeTo</a:t>
            </a:r>
            <a:r>
              <a:rPr lang="es-AR" dirty="0"/>
              <a:t>([velocidad],[valor de opacidad])</a:t>
            </a:r>
          </a:p>
          <a:p>
            <a:r>
              <a:rPr lang="es-AR" dirty="0"/>
              <a:t>Indicamos la velocidad de transición del estado actual al nuevo estado (</a:t>
            </a:r>
            <a:r>
              <a:rPr lang="es-AR" dirty="0" err="1"/>
              <a:t>slow</a:t>
            </a:r>
            <a:r>
              <a:rPr lang="es-AR" dirty="0"/>
              <a:t>/normal/</a:t>
            </a:r>
            <a:r>
              <a:rPr lang="es-AR" dirty="0" err="1"/>
              <a:t>fast</a:t>
            </a:r>
            <a:r>
              <a:rPr lang="es-AR" dirty="0"/>
              <a:t>) o un valor indicado en </a:t>
            </a:r>
            <a:r>
              <a:rPr lang="es-AR" dirty="0" err="1"/>
              <a:t>milisegúndos</a:t>
            </a:r>
            <a:r>
              <a:rPr lang="es-AR" dirty="0"/>
              <a:t>.</a:t>
            </a:r>
          </a:p>
          <a:p>
            <a:r>
              <a:rPr lang="es-AR" dirty="0"/>
              <a:t>El valor de la opacidad es un numero real entre 0 y 1. 1 significa sin opacidad y 0 es transparente.</a:t>
            </a:r>
          </a:p>
          <a:p>
            <a:r>
              <a:rPr lang="es-AR" dirty="0"/>
              <a:t>También podemos llamar al método </a:t>
            </a:r>
            <a:r>
              <a:rPr lang="es-AR" dirty="0" err="1"/>
              <a:t>fadeTo</a:t>
            </a:r>
            <a:r>
              <a:rPr lang="es-AR" dirty="0"/>
              <a:t> con tres parámetros:</a:t>
            </a:r>
          </a:p>
          <a:p>
            <a:pPr marL="0" indent="0">
              <a:buNone/>
            </a:pPr>
            <a:r>
              <a:rPr lang="es-AR" dirty="0"/>
              <a:t>                                          </a:t>
            </a:r>
            <a:r>
              <a:rPr lang="es-AR" dirty="0" err="1"/>
              <a:t>fadeTo</a:t>
            </a:r>
            <a:r>
              <a:rPr lang="es-AR" dirty="0"/>
              <a:t>([velocidad],[valor de opacidad],[función])</a:t>
            </a:r>
          </a:p>
          <a:p>
            <a:r>
              <a:rPr lang="es-AR" dirty="0"/>
              <a:t>Esta segunda estructura de la función permite ejecutar una función cuando finaliza la transición.</a:t>
            </a:r>
          </a:p>
          <a:p>
            <a:r>
              <a:rPr lang="es-AR" dirty="0"/>
              <a:t>Hay que tener en cuenta que </a:t>
            </a:r>
            <a:r>
              <a:rPr lang="es-AR" dirty="0" err="1"/>
              <a:t>fadeTo</a:t>
            </a:r>
            <a:r>
              <a:rPr lang="es-AR" dirty="0"/>
              <a:t> por más que indiquemos el valor 0 en opacidad el espacio que ocupa el elemento en la página seguirá ocupado por un recuadro vacío.</a:t>
            </a:r>
          </a:p>
        </p:txBody>
      </p:sp>
    </p:spTree>
    <p:extLst>
      <p:ext uri="{BB962C8B-B14F-4D97-AF65-F5344CB8AC3E}">
        <p14:creationId xmlns:p14="http://schemas.microsoft.com/office/powerpoint/2010/main" val="1853241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7B408-CEFC-443C-ADD4-30CC6D6C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Efecto con el método toggle()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B4CA6-0CD8-4918-B928-89FF9E525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método toggle permite cada vez que se ejecute cambiar de estado la visibilidad del elemento HTML, es decir si está visible pasa a oculto y si se encuentra oculto pasa a visible.</a:t>
            </a:r>
          </a:p>
        </p:txBody>
      </p:sp>
    </p:spTree>
    <p:extLst>
      <p:ext uri="{BB962C8B-B14F-4D97-AF65-F5344CB8AC3E}">
        <p14:creationId xmlns:p14="http://schemas.microsoft.com/office/powerpoint/2010/main" val="244541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0C3D8-8598-46D6-80D2-29150FEB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 each()</a:t>
            </a:r>
            <a:br>
              <a:rPr lang="es-AR" dirty="0"/>
            </a:br>
            <a:r>
              <a:rPr lang="es-AR" dirty="0"/>
              <a:t>Iteración por los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EFEE5-FF46-4D45-8158-F4573B4B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jQuery dispone de un método que nos permite asociar una función que se ejecutará por cada elemento que contenga la lista del objeto jQuery.</a:t>
            </a:r>
          </a:p>
          <a:p>
            <a:r>
              <a:rPr lang="es-AR" dirty="0"/>
              <a:t>Dentro de esta función podemos manipular el elemento actual.</a:t>
            </a:r>
          </a:p>
          <a:p>
            <a:r>
              <a:rPr lang="es-AR" dirty="0"/>
              <a:t>La sintaxis del iterador each es: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                      $([elementos])each([nombre de función])</a:t>
            </a:r>
          </a:p>
        </p:txBody>
      </p:sp>
    </p:spTree>
    <p:extLst>
      <p:ext uri="{BB962C8B-B14F-4D97-AF65-F5344CB8AC3E}">
        <p14:creationId xmlns:p14="http://schemas.microsoft.com/office/powerpoint/2010/main" val="2838094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45541-7995-4BA2-8920-1BAE5622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Ajax con jQuery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507DC-0214-487F-A50A-CD479C91E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400" dirty="0"/>
              <a:t>Próximamente</a:t>
            </a:r>
          </a:p>
        </p:txBody>
      </p:sp>
    </p:spTree>
    <p:extLst>
      <p:ext uri="{BB962C8B-B14F-4D97-AF65-F5344CB8AC3E}">
        <p14:creationId xmlns:p14="http://schemas.microsoft.com/office/powerpoint/2010/main" val="416190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Plugins para jQuery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800" dirty="0"/>
              <a:t>Próximamente</a:t>
            </a:r>
          </a:p>
        </p:txBody>
      </p:sp>
    </p:spTree>
    <p:extLst>
      <p:ext uri="{BB962C8B-B14F-4D97-AF65-F5344CB8AC3E}">
        <p14:creationId xmlns:p14="http://schemas.microsoft.com/office/powerpoint/2010/main" val="256726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Ventajas de jQuery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/>
            <a:r>
              <a:rPr lang="es-AR" sz="2800" dirty="0"/>
              <a:t>Es una librería de JavaScript</a:t>
            </a:r>
          </a:p>
          <a:p>
            <a:pPr marL="685800" lvl="1"/>
            <a:endParaRPr lang="es-AR" sz="2800" dirty="0"/>
          </a:p>
          <a:p>
            <a:pPr marL="685800" lvl="1"/>
            <a:r>
              <a:rPr lang="es-AR" sz="2800" dirty="0"/>
              <a:t>Puede ser utilizada junto a código JS nativo</a:t>
            </a:r>
          </a:p>
          <a:p>
            <a:pPr marL="685800" lvl="1"/>
            <a:endParaRPr lang="es-AR" sz="2800" dirty="0"/>
          </a:p>
          <a:p>
            <a:pPr marL="685800" lvl="1"/>
            <a:r>
              <a:rPr lang="es-AR" sz="2800" dirty="0"/>
              <a:t>Posee una serie de </a:t>
            </a:r>
            <a:r>
              <a:rPr lang="es-AR" sz="2800" dirty="0" err="1"/>
              <a:t>plugins</a:t>
            </a:r>
            <a:r>
              <a:rPr lang="es-AR" sz="2800" dirty="0"/>
              <a:t> gratuitos</a:t>
            </a:r>
          </a:p>
          <a:p>
            <a:pPr marL="685800" lvl="1"/>
            <a:endParaRPr lang="es-AR" sz="2800" dirty="0"/>
          </a:p>
          <a:p>
            <a:pPr marL="685800" lvl="1"/>
            <a:r>
              <a:rPr lang="es-AR" sz="2800" dirty="0"/>
              <a:t>jQuery funciona sobre el DOM</a:t>
            </a:r>
          </a:p>
          <a:p>
            <a:pPr marL="685800"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7290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Instalación del framework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Hay varias maneras de tener disponible jQuery en nuestro proyecto:</a:t>
            </a:r>
          </a:p>
          <a:p>
            <a:endParaRPr lang="es-AR" dirty="0"/>
          </a:p>
          <a:p>
            <a:r>
              <a:rPr lang="es-AR" dirty="0"/>
              <a:t>Una manera es descargarlo directamente desde la web oficial.</a:t>
            </a:r>
          </a:p>
          <a:p>
            <a:endParaRPr lang="es-AR" dirty="0"/>
          </a:p>
          <a:p>
            <a:r>
              <a:rPr lang="es-AR" dirty="0"/>
              <a:t>Otra es </a:t>
            </a:r>
            <a:r>
              <a:rPr lang="es-AR" dirty="0" err="1"/>
              <a:t>linkear</a:t>
            </a:r>
            <a:r>
              <a:rPr lang="es-AR" dirty="0"/>
              <a:t> con los CDN (Content </a:t>
            </a:r>
            <a:r>
              <a:rPr lang="es-AR" dirty="0" err="1"/>
              <a:t>Delivery</a:t>
            </a:r>
            <a:r>
              <a:rPr lang="es-AR" dirty="0"/>
              <a:t> Network)</a:t>
            </a:r>
          </a:p>
          <a:p>
            <a:endParaRPr lang="es-AR" dirty="0"/>
          </a:p>
          <a:p>
            <a:r>
              <a:rPr lang="es-AR" dirty="0"/>
              <a:t>Una manera más profesional es a través de un administrador de paquetes como npm, Yarn o Bower.</a:t>
            </a:r>
          </a:p>
        </p:txBody>
      </p:sp>
    </p:spTree>
    <p:extLst>
      <p:ext uri="{BB962C8B-B14F-4D97-AF65-F5344CB8AC3E}">
        <p14:creationId xmlns:p14="http://schemas.microsoft.com/office/powerpoint/2010/main" val="174159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Selectores JS vs jQuery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sz="2400" dirty="0"/>
          </a:p>
          <a:p>
            <a:r>
              <a:rPr lang="es-AR" sz="2400" dirty="0"/>
              <a:t>Seleccionar un párrafo:</a:t>
            </a:r>
          </a:p>
          <a:p>
            <a:endParaRPr lang="es-AR" sz="2400" dirty="0"/>
          </a:p>
          <a:p>
            <a:pPr lvl="2"/>
            <a:r>
              <a:rPr lang="es-AR" sz="2400" dirty="0"/>
              <a:t>Js:    document.getElementByTagName(‘p’);</a:t>
            </a:r>
          </a:p>
          <a:p>
            <a:pPr lvl="2"/>
            <a:endParaRPr lang="es-AR" sz="2400" dirty="0"/>
          </a:p>
          <a:p>
            <a:pPr lvl="2"/>
            <a:r>
              <a:rPr lang="es-AR" sz="2400" dirty="0"/>
              <a:t>jQuery: $(‘p’);</a:t>
            </a:r>
          </a:p>
          <a:p>
            <a:pPr lvl="2"/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3379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Esperando que el documento este listo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70099"/>
          </a:xfrm>
        </p:spPr>
        <p:txBody>
          <a:bodyPr/>
          <a:lstStyle/>
          <a:p>
            <a:r>
              <a:rPr lang="es-AR" dirty="0"/>
              <a:t>document.addEventListener(‘load’, function(){       </a:t>
            </a:r>
          </a:p>
          <a:p>
            <a:pPr marL="457200" lvl="1" indent="0">
              <a:buNone/>
            </a:pPr>
            <a:endParaRPr lang="es-AR" dirty="0"/>
          </a:p>
          <a:p>
            <a:pPr marL="457200" lvl="1" indent="0">
              <a:buNone/>
            </a:pPr>
            <a:r>
              <a:rPr lang="es-AR" dirty="0"/>
              <a:t>});</a:t>
            </a:r>
          </a:p>
          <a:p>
            <a:endParaRPr lang="es-AR" dirty="0"/>
          </a:p>
          <a:p>
            <a:r>
              <a:rPr lang="es-AR" dirty="0"/>
              <a:t>$(document).ready( function(){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      });</a:t>
            </a:r>
          </a:p>
          <a:p>
            <a:pPr marL="0" indent="0">
              <a:buNone/>
            </a:pPr>
            <a:r>
              <a:rPr lang="es-AR" dirty="0"/>
              <a:t>Más resumido:</a:t>
            </a:r>
          </a:p>
          <a:p>
            <a:r>
              <a:rPr lang="es-AR" dirty="0"/>
              <a:t>$(function(){</a:t>
            </a:r>
          </a:p>
          <a:p>
            <a:pPr marL="0" indent="0">
              <a:buNone/>
            </a:pPr>
            <a:r>
              <a:rPr lang="es-AR" dirty="0"/>
              <a:t>	});      </a:t>
            </a: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4200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5488"/>
          </a:xfrm>
        </p:spPr>
        <p:txBody>
          <a:bodyPr/>
          <a:lstStyle/>
          <a:p>
            <a:r>
              <a:rPr lang="es-AR" dirty="0"/>
              <a:t>Seleccionando 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3678" y="1695866"/>
            <a:ext cx="8946541" cy="4957483"/>
          </a:xfrm>
        </p:spPr>
        <p:txBody>
          <a:bodyPr/>
          <a:lstStyle/>
          <a:p>
            <a:r>
              <a:rPr lang="es-AR" dirty="0"/>
              <a:t>Selección de un elemento del documento mediante id</a:t>
            </a:r>
          </a:p>
          <a:p>
            <a:pPr lvl="1"/>
            <a:r>
              <a:rPr lang="es-AR" dirty="0"/>
              <a:t>JS: </a:t>
            </a:r>
          </a:p>
          <a:p>
            <a:pPr marL="457200" lvl="1" indent="0">
              <a:buNone/>
            </a:pPr>
            <a:r>
              <a:rPr lang="es-AR" dirty="0"/>
              <a:t>	document.getElementById(“id del elemento”);</a:t>
            </a:r>
          </a:p>
          <a:p>
            <a:pPr lvl="1"/>
            <a:r>
              <a:rPr lang="es-AR" dirty="0"/>
              <a:t>jQuery:</a:t>
            </a:r>
          </a:p>
          <a:p>
            <a:pPr marL="914400" lvl="2" indent="0">
              <a:buNone/>
            </a:pPr>
            <a:r>
              <a:rPr lang="es-AR" dirty="0"/>
              <a:t>$(‘#id del elemento’);</a:t>
            </a:r>
          </a:p>
          <a:p>
            <a:pPr marL="114300" indent="0">
              <a:buNone/>
            </a:pPr>
            <a:r>
              <a:rPr lang="es-AR" dirty="0"/>
              <a:t>Selección de elementos por el tipo de etiqueta</a:t>
            </a:r>
          </a:p>
          <a:p>
            <a:pPr marL="857250" lvl="1"/>
            <a:r>
              <a:rPr lang="es-AR" dirty="0"/>
              <a:t>JS:</a:t>
            </a:r>
          </a:p>
          <a:p>
            <a:pPr marL="1028700" lvl="2" indent="0">
              <a:buNone/>
            </a:pPr>
            <a:r>
              <a:rPr lang="es-AR" dirty="0"/>
              <a:t>document.getElementsByTagName(‘tipo de elemento’);</a:t>
            </a:r>
          </a:p>
          <a:p>
            <a:pPr marL="857250" lvl="1"/>
            <a:endParaRPr lang="es-AR" dirty="0"/>
          </a:p>
          <a:p>
            <a:pPr marL="857250" lvl="1"/>
            <a:r>
              <a:rPr lang="es-AR" dirty="0"/>
              <a:t>jQuery:</a:t>
            </a:r>
          </a:p>
          <a:p>
            <a:pPr marL="1028700" lvl="2" indent="0">
              <a:buNone/>
            </a:pPr>
            <a:r>
              <a:rPr lang="es-AR" dirty="0"/>
              <a:t>$(‘tipo de elemento’);</a:t>
            </a:r>
          </a:p>
          <a:p>
            <a:pPr marL="114300" indent="0">
              <a:buNone/>
            </a:pPr>
            <a:endParaRPr lang="es-AR" dirty="0"/>
          </a:p>
          <a:p>
            <a:pPr marL="914400" lvl="2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284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Seleccionando contenido 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Selección de elementos utilizando los selectores CSS</a:t>
            </a:r>
          </a:p>
          <a:p>
            <a:endParaRPr lang="es-AR" dirty="0"/>
          </a:p>
          <a:p>
            <a:pPr lvl="1"/>
            <a:r>
              <a:rPr lang="es-AR" dirty="0"/>
              <a:t>$(‘#lista1 li);  </a:t>
            </a:r>
            <a:r>
              <a:rPr lang="es-AR" dirty="0">
                <a:sym typeface="Wingdings" panose="05000000000000000000" pitchFamily="2" charset="2"/>
              </a:rPr>
              <a:t> todos los list ítem que pertenecen a la lista de id lista1</a:t>
            </a:r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Selección de elementos utilizando las clases CSS definidas</a:t>
            </a:r>
          </a:p>
          <a:p>
            <a:pPr lvl="1"/>
            <a:r>
              <a:rPr lang="es-AR" dirty="0"/>
              <a:t>JS: document.getElemenstByClassName(‘nombre clase’);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jQuery:    $(‘. nombre de la clase’);</a:t>
            </a:r>
          </a:p>
        </p:txBody>
      </p:sp>
    </p:spTree>
    <p:extLst>
      <p:ext uri="{BB962C8B-B14F-4D97-AF65-F5344CB8AC3E}">
        <p14:creationId xmlns:p14="http://schemas.microsoft.com/office/powerpoint/2010/main" val="114879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 text(), text(valor)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1254151" cy="4195481"/>
          </a:xfrm>
        </p:spPr>
        <p:txBody>
          <a:bodyPr/>
          <a:lstStyle/>
          <a:p>
            <a:r>
              <a:rPr lang="es-AR" dirty="0"/>
              <a:t>$(‘#parrafo1’).text(‘Este texto se inserta dentro del elemento de id = parrafo1’);</a:t>
            </a:r>
          </a:p>
          <a:p>
            <a:endParaRPr lang="es-AR" dirty="0"/>
          </a:p>
          <a:p>
            <a:r>
              <a:rPr lang="es-AR" dirty="0"/>
              <a:t>La función text se comporta como la propiedad textContent de js.</a:t>
            </a:r>
          </a:p>
          <a:p>
            <a:endParaRPr lang="es-AR" dirty="0"/>
          </a:p>
          <a:p>
            <a:r>
              <a:rPr lang="es-AR" dirty="0"/>
              <a:t>Hay que ser cuidadoso porque si la referencia devuelve un array se va a cambiar el texto de todos los elementos.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38366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584</TotalTime>
  <Words>1511</Words>
  <Application>Microsoft Office PowerPoint</Application>
  <PresentationFormat>Panorámica</PresentationFormat>
  <Paragraphs>168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Courier New</vt:lpstr>
      <vt:lpstr>Wingdings 3</vt:lpstr>
      <vt:lpstr>Ion</vt:lpstr>
      <vt:lpstr>JQuery</vt:lpstr>
      <vt:lpstr>Qué es jQuery</vt:lpstr>
      <vt:lpstr>Ventajas de jQuery</vt:lpstr>
      <vt:lpstr>Instalación del framework</vt:lpstr>
      <vt:lpstr>Selectores JS vs jQuery</vt:lpstr>
      <vt:lpstr>Esperando que el documento este listo</vt:lpstr>
      <vt:lpstr>Seleccionando contenido</vt:lpstr>
      <vt:lpstr>Seleccionando contenido II</vt:lpstr>
      <vt:lpstr>Método text(), text(valor)</vt:lpstr>
      <vt:lpstr>Métodos Attr</vt:lpstr>
      <vt:lpstr>Métodos addClass / removeClass</vt:lpstr>
      <vt:lpstr>Método html</vt:lpstr>
      <vt:lpstr>Administración de eventos </vt:lpstr>
      <vt:lpstr>Eventos mouseOver / mouseOut</vt:lpstr>
      <vt:lpstr>Evento focus / blur</vt:lpstr>
      <vt:lpstr>Manipulación de los elementos del DOM</vt:lpstr>
      <vt:lpstr>Efectos con show / hide</vt:lpstr>
      <vt:lpstr>Efectos con show / hide II</vt:lpstr>
      <vt:lpstr>Efectos con fadeIn / fadeOut</vt:lpstr>
      <vt:lpstr>Efecto con el método fadeTo()</vt:lpstr>
      <vt:lpstr>Efecto con el método toggle()</vt:lpstr>
      <vt:lpstr>Método each() Iteración por los elementos</vt:lpstr>
      <vt:lpstr>Ajax con jQuery</vt:lpstr>
      <vt:lpstr>Plugins para jQuery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Christian Baus</dc:creator>
  <cp:lastModifiedBy>Christian Baus</cp:lastModifiedBy>
  <cp:revision>58</cp:revision>
  <dcterms:created xsi:type="dcterms:W3CDTF">2019-11-09T23:58:11Z</dcterms:created>
  <dcterms:modified xsi:type="dcterms:W3CDTF">2019-11-20T15:46:41Z</dcterms:modified>
</cp:coreProperties>
</file>