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7"/>
  </p:notesMasterIdLst>
  <p:sldIdLst>
    <p:sldId id="264" r:id="rId2"/>
    <p:sldId id="258" r:id="rId3"/>
    <p:sldId id="268" r:id="rId4"/>
    <p:sldId id="286" r:id="rId5"/>
    <p:sldId id="269" r:id="rId6"/>
    <p:sldId id="287" r:id="rId7"/>
    <p:sldId id="270" r:id="rId8"/>
    <p:sldId id="274" r:id="rId9"/>
    <p:sldId id="275" r:id="rId10"/>
    <p:sldId id="276" r:id="rId11"/>
    <p:sldId id="283" r:id="rId12"/>
    <p:sldId id="284" r:id="rId13"/>
    <p:sldId id="285" r:id="rId14"/>
    <p:sldId id="288" r:id="rId15"/>
    <p:sldId id="289" r:id="rId16"/>
    <p:sldId id="290" r:id="rId17"/>
    <p:sldId id="292" r:id="rId18"/>
    <p:sldId id="293" r:id="rId19"/>
    <p:sldId id="295" r:id="rId20"/>
    <p:sldId id="296" r:id="rId21"/>
    <p:sldId id="302" r:id="rId22"/>
    <p:sldId id="303" r:id="rId23"/>
    <p:sldId id="305" r:id="rId24"/>
    <p:sldId id="300" r:id="rId25"/>
    <p:sldId id="310" r:id="rId26"/>
    <p:sldId id="307" r:id="rId27"/>
    <p:sldId id="308" r:id="rId28"/>
    <p:sldId id="309" r:id="rId29"/>
    <p:sldId id="312" r:id="rId30"/>
    <p:sldId id="313" r:id="rId31"/>
    <p:sldId id="314" r:id="rId32"/>
    <p:sldId id="315" r:id="rId33"/>
    <p:sldId id="316" r:id="rId34"/>
    <p:sldId id="317" r:id="rId35"/>
    <p:sldId id="266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0DC"/>
    <a:srgbClr val="99CCFF"/>
    <a:srgbClr val="CCECFF"/>
    <a:srgbClr val="CCCCFF"/>
    <a:srgbClr val="C1C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6162A-0958-42F7-90A5-FBCEC04F5D45}" type="datetimeFigureOut">
              <a:rPr lang="it-IT" smtClean="0"/>
              <a:t>17/09/2020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2111E-6808-4D27-BD6B-1F00308281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96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8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4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7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96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uomo, tenendo, tavolo, blu&#10;&#10;Descrizione generata automaticamente">
            <a:extLst>
              <a:ext uri="{FF2B5EF4-FFF2-40B4-BE49-F238E27FC236}">
                <a16:creationId xmlns:a16="http://schemas.microsoft.com/office/drawing/2014/main" id="{3155AB06-8513-4484-AF10-DC6F6C25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5BCB76-901F-4C0F-A69E-1A4BAF58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7342" y="2679171"/>
            <a:ext cx="6719359" cy="1499658"/>
          </a:xfrm>
        </p:spPr>
        <p:txBody>
          <a:bodyPr anchor="t">
            <a:normAutofit/>
          </a:bodyPr>
          <a:lstStyle/>
          <a:p>
            <a:r>
              <a:rPr lang="it-IT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Forecasting</a:t>
            </a:r>
            <a:r>
              <a:rPr lang="it-IT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</a:t>
            </a:r>
            <a:r>
              <a:rPr lang="it-IT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series</a:t>
            </a:r>
            <a:br>
              <a:rPr lang="it-IT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it-IT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Sottotitolo 2">
            <a:extLst>
              <a:ext uri="{FF2B5EF4-FFF2-40B4-BE49-F238E27FC236}">
                <a16:creationId xmlns:a16="http://schemas.microsoft.com/office/drawing/2014/main" id="{B2DFFC05-22CA-4756-94E5-7D5DB94B9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348" y="3238433"/>
            <a:ext cx="2832376" cy="533400"/>
          </a:xfrm>
        </p:spPr>
        <p:txBody>
          <a:bodyPr anchor="b">
            <a:normAutofit/>
          </a:bodyPr>
          <a:lstStyle/>
          <a:p>
            <a:r>
              <a:rPr lang="it-IT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PROGETTO SDMTSA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18EAE192-2594-44D1-BB20-91A537538228}"/>
              </a:ext>
            </a:extLst>
          </p:cNvPr>
          <p:cNvSpPr txBox="1">
            <a:spLocks/>
          </p:cNvSpPr>
          <p:nvPr/>
        </p:nvSpPr>
        <p:spPr>
          <a:xfrm>
            <a:off x="9359623" y="80603"/>
            <a:ext cx="2832376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Matteo </a:t>
            </a:r>
            <a:r>
              <a:rPr lang="it-IT" sz="1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gaverini</a:t>
            </a:r>
            <a:r>
              <a:rPr lang="it-IT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- 808101</a:t>
            </a:r>
          </a:p>
        </p:txBody>
      </p:sp>
    </p:spTree>
    <p:extLst>
      <p:ext uri="{BB962C8B-B14F-4D97-AF65-F5344CB8AC3E}">
        <p14:creationId xmlns:p14="http://schemas.microsoft.com/office/powerpoint/2010/main" val="289460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utilizzato il metodo </a:t>
            </a:r>
            <a:r>
              <a:rPr lang="it-IT" i="1" dirty="0"/>
              <a:t>Box-Jenkins</a:t>
            </a:r>
          </a:p>
        </p:txBody>
      </p:sp>
      <p:cxnSp>
        <p:nvCxnSpPr>
          <p:cNvPr id="83" name="Connettore a gomito 82">
            <a:extLst>
              <a:ext uri="{FF2B5EF4-FFF2-40B4-BE49-F238E27FC236}">
                <a16:creationId xmlns:a16="http://schemas.microsoft.com/office/drawing/2014/main" id="{4A2FCE55-EE51-4D7D-9159-9F104D440F71}"/>
              </a:ext>
            </a:extLst>
          </p:cNvPr>
          <p:cNvCxnSpPr>
            <a:cxnSpLocks/>
          </p:cNvCxnSpPr>
          <p:nvPr/>
        </p:nvCxnSpPr>
        <p:spPr>
          <a:xfrm flipV="1">
            <a:off x="10507170" y="2543429"/>
            <a:ext cx="100229" cy="1242727"/>
          </a:xfrm>
          <a:prstGeom prst="bentConnector3">
            <a:avLst>
              <a:gd name="adj1" fmla="val 32807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F6A9AA4-B2E4-4468-A379-086A09CFA8E0}"/>
              </a:ext>
            </a:extLst>
          </p:cNvPr>
          <p:cNvSpPr txBox="1"/>
          <p:nvPr/>
        </p:nvSpPr>
        <p:spPr>
          <a:xfrm>
            <a:off x="8862823" y="4629349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</a:t>
            </a:r>
            <a:r>
              <a:rPr lang="it-IT" sz="1600" i="1" dirty="0" err="1"/>
              <a:t>grid</a:t>
            </a:r>
            <a:r>
              <a:rPr lang="it-IT" sz="1600" i="1" dirty="0"/>
              <a:t> </a:t>
            </a:r>
            <a:r>
              <a:rPr lang="it-IT" sz="1600" i="1" dirty="0" err="1"/>
              <a:t>search</a:t>
            </a:r>
            <a:r>
              <a:rPr lang="it-IT" sz="1600" dirty="0"/>
              <a:t> per determinare AR e MA non stagionale</a:t>
            </a:r>
          </a:p>
        </p:txBody>
      </p:sp>
      <p:pic>
        <p:nvPicPr>
          <p:cNvPr id="41" name="Picture 14" descr="Blue, gear icon">
            <a:extLst>
              <a:ext uri="{FF2B5EF4-FFF2-40B4-BE49-F238E27FC236}">
                <a16:creationId xmlns:a16="http://schemas.microsoft.com/office/drawing/2014/main" id="{13D403C8-7A48-4ADA-B3CB-697D0181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492" y="5140666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D7F695C-3283-49B6-AAE7-ED38F6B4DF24}"/>
                  </a:ext>
                </a:extLst>
              </p:cNvPr>
              <p:cNvSpPr txBox="1"/>
              <p:nvPr/>
            </p:nvSpPr>
            <p:spPr>
              <a:xfrm>
                <a:off x="8862823" y="1731616"/>
                <a:ext cx="20421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𝐴𝑅𝐼𝑀𝐴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(5,1,</m:t>
                      </m:r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4)</m:t>
                      </m:r>
                      <m:sSub>
                        <m:sSubPr>
                          <m:ctrlPr>
                            <a:rPr lang="it-IT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  <m:sub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D7F695C-3283-49B6-AAE7-ED38F6B4D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823" y="1731616"/>
                <a:ext cx="2042160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e 41">
            <a:extLst>
              <a:ext uri="{FF2B5EF4-FFF2-40B4-BE49-F238E27FC236}">
                <a16:creationId xmlns:a16="http://schemas.microsoft.com/office/drawing/2014/main" id="{AE197BCB-B503-4512-BF9F-54751CFC623C}"/>
              </a:ext>
            </a:extLst>
          </p:cNvPr>
          <p:cNvSpPr/>
          <p:nvPr/>
        </p:nvSpPr>
        <p:spPr>
          <a:xfrm>
            <a:off x="9119392" y="2074962"/>
            <a:ext cx="1449680" cy="7690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stima modello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75127A59-3A37-44A4-A366-5F23DE810A1E}"/>
              </a:ext>
            </a:extLst>
          </p:cNvPr>
          <p:cNvSpPr/>
          <p:nvPr/>
        </p:nvSpPr>
        <p:spPr>
          <a:xfrm>
            <a:off x="9216777" y="3377317"/>
            <a:ext cx="1254910" cy="7555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calcolo residui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B7AB0D3F-A3E0-4C2D-A5CD-EC048F1FB5E5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>
            <a:off x="9844232" y="2844004"/>
            <a:ext cx="0" cy="533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D186AEA-AA49-43E4-944C-00F76693793F}"/>
              </a:ext>
            </a:extLst>
          </p:cNvPr>
          <p:cNvCxnSpPr>
            <a:cxnSpLocks/>
            <a:stCxn id="48" idx="6"/>
            <a:endCxn id="42" idx="2"/>
          </p:cNvCxnSpPr>
          <p:nvPr/>
        </p:nvCxnSpPr>
        <p:spPr>
          <a:xfrm flipV="1">
            <a:off x="8156346" y="2459483"/>
            <a:ext cx="963046" cy="14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D99F7A28-108A-40D0-869C-D65D9C75CAB8}"/>
              </a:ext>
            </a:extLst>
          </p:cNvPr>
          <p:cNvSpPr/>
          <p:nvPr/>
        </p:nvSpPr>
        <p:spPr>
          <a:xfrm>
            <a:off x="602367" y="2096509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varianza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7DDD0329-17D1-463A-9089-788CB24137D3}"/>
              </a:ext>
            </a:extLst>
          </p:cNvPr>
          <p:cNvSpPr/>
          <p:nvPr/>
        </p:nvSpPr>
        <p:spPr>
          <a:xfrm>
            <a:off x="3171554" y="1957733"/>
            <a:ext cx="1961400" cy="10519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media (stagionalità)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380F22C2-55BE-47ED-96FB-3D24D875F2A7}"/>
              </a:ext>
            </a:extLst>
          </p:cNvPr>
          <p:cNvSpPr/>
          <p:nvPr/>
        </p:nvSpPr>
        <p:spPr>
          <a:xfrm>
            <a:off x="6096000" y="2078881"/>
            <a:ext cx="2060346" cy="7910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media (trend)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D15D1C6E-5251-4B2E-B994-F3C7E16216FB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2405980" y="2483685"/>
            <a:ext cx="765574" cy="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AF23BAF6-4D4E-49ED-AB69-5C457261E647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5132954" y="2474418"/>
            <a:ext cx="963046" cy="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4FCA430C-6E61-42A1-9DB0-88EB74595072}"/>
                  </a:ext>
                </a:extLst>
              </p:cNvPr>
              <p:cNvSpPr txBox="1"/>
              <p:nvPr/>
            </p:nvSpPr>
            <p:spPr>
              <a:xfrm>
                <a:off x="8862823" y="1728813"/>
                <a:ext cx="20421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𝐴𝑅𝐼𝑀𝐴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(0,1,0</m:t>
                      </m:r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  <m:sub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4FCA430C-6E61-42A1-9DB0-88EB74595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823" y="1728813"/>
                <a:ext cx="2042160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ARIMA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4" name="Immagine 7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2B62FF-8286-4AEC-BC72-C64442E9D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07" y="3483531"/>
            <a:ext cx="4046395" cy="2555039"/>
          </a:xfrm>
          <a:prstGeom prst="rect">
            <a:avLst/>
          </a:prstGeom>
        </p:spPr>
      </p:pic>
      <p:pic>
        <p:nvPicPr>
          <p:cNvPr id="76" name="Immagine 7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51BAB31-9584-4DB8-84EA-4A00FC69E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" y="3499885"/>
            <a:ext cx="4069177" cy="252233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66B055D-9F48-43CA-9B6A-08C2024D8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497" y="3466545"/>
            <a:ext cx="4193613" cy="2555018"/>
          </a:xfrm>
          <a:prstGeom prst="rect">
            <a:avLst/>
          </a:prstGeom>
        </p:spPr>
      </p:pic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BEE462AA-1F3E-4DA6-B48D-A2C14727A5D7}"/>
              </a:ext>
            </a:extLst>
          </p:cNvPr>
          <p:cNvSpPr txBox="1"/>
          <p:nvPr/>
        </p:nvSpPr>
        <p:spPr>
          <a:xfrm>
            <a:off x="9204922" y="1436400"/>
            <a:ext cx="1278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vanilla</a:t>
            </a:r>
            <a:r>
              <a:rPr lang="it-IT" sz="16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0339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6" grpId="0"/>
      <p:bldP spid="59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764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individuato le componenti AR I e MA si è avviata una fase di </a:t>
            </a:r>
            <a:r>
              <a:rPr lang="it-IT" i="1" dirty="0" err="1"/>
              <a:t>refine</a:t>
            </a:r>
            <a:endParaRPr lang="it-IT" i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ARIMA – P2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E414F25-3B9C-418D-8845-25FBD29A0752}"/>
              </a:ext>
            </a:extLst>
          </p:cNvPr>
          <p:cNvCxnSpPr>
            <a:cxnSpLocks/>
          </p:cNvCxnSpPr>
          <p:nvPr/>
        </p:nvCxnSpPr>
        <p:spPr>
          <a:xfrm flipH="1">
            <a:off x="6096000" y="1720612"/>
            <a:ext cx="1127761" cy="30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2E53E49-6C39-4CCC-9E8C-E7C286E24FBD}"/>
              </a:ext>
            </a:extLst>
          </p:cNvPr>
          <p:cNvSpPr txBox="1"/>
          <p:nvPr/>
        </p:nvSpPr>
        <p:spPr>
          <a:xfrm>
            <a:off x="4403340" y="1905278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regressori</a:t>
            </a:r>
            <a:r>
              <a:rPr lang="it-IT" dirty="0"/>
              <a:t> esterni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9714A5C-1B11-40E7-ACAD-798493234AFC}"/>
              </a:ext>
            </a:extLst>
          </p:cNvPr>
          <p:cNvSpPr txBox="1"/>
          <p:nvPr/>
        </p:nvSpPr>
        <p:spPr>
          <a:xfrm>
            <a:off x="3119592" y="3047840"/>
            <a:ext cx="15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sinusoidi</a:t>
            </a:r>
          </a:p>
          <a:p>
            <a:r>
              <a:rPr lang="it-IT" dirty="0"/>
              <a:t>(</a:t>
            </a:r>
            <a:r>
              <a:rPr lang="it-IT" dirty="0" err="1"/>
              <a:t>stag</a:t>
            </a:r>
            <a:r>
              <a:rPr lang="it-IT" dirty="0"/>
              <a:t>. annuale)</a:t>
            </a:r>
          </a:p>
        </p:txBody>
      </p:sp>
      <p:cxnSp>
        <p:nvCxnSpPr>
          <p:cNvPr id="87" name="Connettore a gomito 86">
            <a:extLst>
              <a:ext uri="{FF2B5EF4-FFF2-40B4-BE49-F238E27FC236}">
                <a16:creationId xmlns:a16="http://schemas.microsoft.com/office/drawing/2014/main" id="{0FE65501-7FEB-447F-A4F0-86F06AD0FFB2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 rot="5400000">
            <a:off x="4199356" y="1962941"/>
            <a:ext cx="773230" cy="1396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98D97605-E08E-4E2B-936E-4846AF2B4664}"/>
              </a:ext>
            </a:extLst>
          </p:cNvPr>
          <p:cNvSpPr txBox="1"/>
          <p:nvPr/>
        </p:nvSpPr>
        <p:spPr>
          <a:xfrm>
            <a:off x="8862823" y="4618962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</a:t>
            </a:r>
            <a:r>
              <a:rPr lang="it-IT" sz="1600" i="1" dirty="0" err="1"/>
              <a:t>grid</a:t>
            </a:r>
            <a:r>
              <a:rPr lang="it-IT" sz="1600" i="1" dirty="0"/>
              <a:t> </a:t>
            </a:r>
            <a:r>
              <a:rPr lang="it-IT" sz="1600" i="1" dirty="0" err="1"/>
              <a:t>search</a:t>
            </a:r>
            <a:r>
              <a:rPr lang="it-IT" sz="1600" i="1" dirty="0"/>
              <a:t> </a:t>
            </a:r>
            <a:r>
              <a:rPr lang="it-IT" sz="1600" dirty="0"/>
              <a:t>per individuare il numero ottimo di sinusoidi</a:t>
            </a:r>
          </a:p>
        </p:txBody>
      </p:sp>
      <p:pic>
        <p:nvPicPr>
          <p:cNvPr id="93" name="Picture 14" descr="Blue, gear icon">
            <a:extLst>
              <a:ext uri="{FF2B5EF4-FFF2-40B4-BE49-F238E27FC236}">
                <a16:creationId xmlns:a16="http://schemas.microsoft.com/office/drawing/2014/main" id="{9D306812-0462-4D30-AB0F-6E651982C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657" y="5161181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6" name="Tabella 96">
                <a:extLst>
                  <a:ext uri="{FF2B5EF4-FFF2-40B4-BE49-F238E27FC236}">
                    <a16:creationId xmlns:a16="http://schemas.microsoft.com/office/drawing/2014/main" id="{B69A4E55-6B03-4748-904F-4ADAB0B7E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889257"/>
                  </p:ext>
                </p:extLst>
              </p:nvPr>
            </p:nvGraphicFramePr>
            <p:xfrm>
              <a:off x="3535680" y="4058644"/>
              <a:ext cx="4053840" cy="13027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92835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061005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6346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𝐴𝑅𝐼𝑀𝐴</m:t>
                                </m:r>
                                <m:d>
                                  <m:dPr>
                                    <m:ctrlPr>
                                      <a:rPr lang="it-IT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5,1,</m:t>
                                    </m:r>
                                    <m:r>
                                      <a:rPr lang="it-IT" sz="14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it-IT" sz="1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it-IT" sz="1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1,1,1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it-IT" sz="140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14,71%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𝐴𝑅𝐼𝑀𝐴</m:t>
                                </m:r>
                                <m:d>
                                  <m:d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5,1,</m:t>
                                    </m:r>
                                    <m:r>
                                      <a:rPr lang="it-IT" sz="14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it-IT" sz="14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it-IT" sz="1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1,1,1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it-IT" sz="1400" i="0" dirty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𝑠𝑡𝑎𝑔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10,47%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6" name="Tabella 96">
                <a:extLst>
                  <a:ext uri="{FF2B5EF4-FFF2-40B4-BE49-F238E27FC236}">
                    <a16:creationId xmlns:a16="http://schemas.microsoft.com/office/drawing/2014/main" id="{B69A4E55-6B03-4748-904F-4ADAB0B7E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889257"/>
                  </p:ext>
                </p:extLst>
              </p:nvPr>
            </p:nvGraphicFramePr>
            <p:xfrm>
              <a:off x="3535680" y="4058644"/>
              <a:ext cx="4053840" cy="13027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92835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061005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6346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07" t="-194545" r="-3645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14,71%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07" t="-294545" r="-36456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10,47%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98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764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Dopo aver individuato le componenti AR I e MA si è avviata una fase di </a:t>
            </a:r>
            <a:r>
              <a:rPr lang="it-IT" i="1" dirty="0" err="1"/>
              <a:t>refine</a:t>
            </a:r>
            <a:endParaRPr lang="it-IT" i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ARIMA – P2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E414F25-3B9C-418D-8845-25FBD29A0752}"/>
              </a:ext>
            </a:extLst>
          </p:cNvPr>
          <p:cNvCxnSpPr>
            <a:cxnSpLocks/>
          </p:cNvCxnSpPr>
          <p:nvPr/>
        </p:nvCxnSpPr>
        <p:spPr>
          <a:xfrm flipH="1">
            <a:off x="6096000" y="1720612"/>
            <a:ext cx="1127761" cy="30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2E53E49-6C39-4CCC-9E8C-E7C286E24FBD}"/>
              </a:ext>
            </a:extLst>
          </p:cNvPr>
          <p:cNvSpPr txBox="1"/>
          <p:nvPr/>
        </p:nvSpPr>
        <p:spPr>
          <a:xfrm>
            <a:off x="4403340" y="1905278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regressori</a:t>
            </a:r>
            <a:r>
              <a:rPr lang="it-IT" dirty="0"/>
              <a:t> esterni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9714A5C-1B11-40E7-ACAD-798493234AFC}"/>
              </a:ext>
            </a:extLst>
          </p:cNvPr>
          <p:cNvSpPr txBox="1"/>
          <p:nvPr/>
        </p:nvSpPr>
        <p:spPr>
          <a:xfrm>
            <a:off x="3119590" y="3045333"/>
            <a:ext cx="153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sinusoidi</a:t>
            </a:r>
          </a:p>
          <a:p>
            <a:r>
              <a:rPr lang="it-IT" dirty="0"/>
              <a:t>(</a:t>
            </a:r>
            <a:r>
              <a:rPr lang="it-IT" dirty="0" err="1"/>
              <a:t>stag</a:t>
            </a:r>
            <a:r>
              <a:rPr lang="it-IT" dirty="0"/>
              <a:t>. annuale)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06F97F34-FF65-40FC-9C8E-CD83E531BBDA}"/>
              </a:ext>
            </a:extLst>
          </p:cNvPr>
          <p:cNvSpPr txBox="1"/>
          <p:nvPr/>
        </p:nvSpPr>
        <p:spPr>
          <a:xfrm>
            <a:off x="6096000" y="3045333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variabili </a:t>
            </a:r>
            <a:r>
              <a:rPr lang="it-IT" i="1" dirty="0"/>
              <a:t>dummy</a:t>
            </a:r>
          </a:p>
          <a:p>
            <a:pPr algn="ctr"/>
            <a:r>
              <a:rPr lang="it-IT" i="1" dirty="0"/>
              <a:t>(</a:t>
            </a:r>
            <a:r>
              <a:rPr lang="it-IT" dirty="0"/>
              <a:t>festività)</a:t>
            </a:r>
          </a:p>
        </p:txBody>
      </p:sp>
      <p:cxnSp>
        <p:nvCxnSpPr>
          <p:cNvPr id="80" name="Connettore a gomito 79">
            <a:extLst>
              <a:ext uri="{FF2B5EF4-FFF2-40B4-BE49-F238E27FC236}">
                <a16:creationId xmlns:a16="http://schemas.microsoft.com/office/drawing/2014/main" id="{AA501973-214E-4A77-9D0F-07AF494E9BFE}"/>
              </a:ext>
            </a:extLst>
          </p:cNvPr>
          <p:cNvCxnSpPr>
            <a:cxnSpLocks/>
            <a:stCxn id="39" idx="2"/>
            <a:endCxn id="71" idx="0"/>
          </p:cNvCxnSpPr>
          <p:nvPr/>
        </p:nvCxnSpPr>
        <p:spPr>
          <a:xfrm rot="16200000" flipH="1">
            <a:off x="5712298" y="1846567"/>
            <a:ext cx="770723" cy="1626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Connettore a gomito 86">
            <a:extLst>
              <a:ext uri="{FF2B5EF4-FFF2-40B4-BE49-F238E27FC236}">
                <a16:creationId xmlns:a16="http://schemas.microsoft.com/office/drawing/2014/main" id="{0FE65501-7FEB-447F-A4F0-86F06AD0FFB2}"/>
              </a:ext>
            </a:extLst>
          </p:cNvPr>
          <p:cNvCxnSpPr>
            <a:cxnSpLocks/>
            <a:stCxn id="39" idx="2"/>
            <a:endCxn id="70" idx="0"/>
          </p:cNvCxnSpPr>
          <p:nvPr/>
        </p:nvCxnSpPr>
        <p:spPr>
          <a:xfrm rot="5400000">
            <a:off x="4200609" y="1961686"/>
            <a:ext cx="770723" cy="1396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6" name="Tabella 96">
                <a:extLst>
                  <a:ext uri="{FF2B5EF4-FFF2-40B4-BE49-F238E27FC236}">
                    <a16:creationId xmlns:a16="http://schemas.microsoft.com/office/drawing/2014/main" id="{B69A4E55-6B03-4748-904F-4ADAB0B7E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511581"/>
                  </p:ext>
                </p:extLst>
              </p:nvPr>
            </p:nvGraphicFramePr>
            <p:xfrm>
              <a:off x="3535680" y="4058644"/>
              <a:ext cx="4053840" cy="13027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92835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061005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6346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𝐴𝑅𝐼𝑀𝐴</m:t>
                                </m:r>
                                <m:d>
                                  <m:dPr>
                                    <m:ctrlPr>
                                      <a:rPr lang="it-IT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5,1,</m:t>
                                    </m:r>
                                    <m:r>
                                      <a:rPr lang="it-IT" sz="14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it-IT" sz="1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it-IT" sz="1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1,1,1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it-IT" sz="140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14,71%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𝐴𝑅𝐼𝑀𝐴</m:t>
                                </m:r>
                                <m:d>
                                  <m:d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  <m:t>5,1,</m:t>
                                    </m:r>
                                    <m:r>
                                      <a:rPr lang="it-IT" sz="14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it-IT" sz="14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it-IT" sz="1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1,1,1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it-IT" sz="1400" i="0" dirty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𝑠𝑡𝑎𝑔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10,47%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6" name="Tabella 96">
                <a:extLst>
                  <a:ext uri="{FF2B5EF4-FFF2-40B4-BE49-F238E27FC236}">
                    <a16:creationId xmlns:a16="http://schemas.microsoft.com/office/drawing/2014/main" id="{B69A4E55-6B03-4748-904F-4ADAB0B7E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0511581"/>
                  </p:ext>
                </p:extLst>
              </p:nvPr>
            </p:nvGraphicFramePr>
            <p:xfrm>
              <a:off x="3535680" y="4058644"/>
              <a:ext cx="4053840" cy="13027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92835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061005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6346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7" t="-194545" r="-3645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14,71%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7" t="-294545" r="-36456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10,47%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DA7A3E1-F9F3-4688-BB19-DB3B9598A258}"/>
              </a:ext>
            </a:extLst>
          </p:cNvPr>
          <p:cNvSpPr txBox="1"/>
          <p:nvPr/>
        </p:nvSpPr>
        <p:spPr>
          <a:xfrm>
            <a:off x="8513137" y="2214336"/>
            <a:ext cx="2876913" cy="1077218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pensa che i prezzi possano essere influenzati da quei giorni in seguito al fabbisogno</a:t>
            </a:r>
          </a:p>
          <a:p>
            <a:r>
              <a:rPr lang="it-IT" sz="1600" dirty="0"/>
              <a:t>energetico diverso</a:t>
            </a:r>
          </a:p>
        </p:txBody>
      </p:sp>
      <p:pic>
        <p:nvPicPr>
          <p:cNvPr id="22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83777B9B-F389-4D4A-8FC5-C3379E34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272" y="2996804"/>
            <a:ext cx="216572" cy="2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ella 96">
                <a:extLst>
                  <a:ext uri="{FF2B5EF4-FFF2-40B4-BE49-F238E27FC236}">
                    <a16:creationId xmlns:a16="http://schemas.microsoft.com/office/drawing/2014/main" id="{EAC2E735-6D1C-4F24-8003-DE79C1989F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018754"/>
                  </p:ext>
                </p:extLst>
              </p:nvPr>
            </p:nvGraphicFramePr>
            <p:xfrm>
              <a:off x="3329178" y="3876094"/>
              <a:ext cx="4283711" cy="148200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62544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121167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6346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𝐴𝑅𝐼𝑀𝐴</m:t>
                                </m:r>
                                <m:d>
                                  <m:dPr>
                                    <m:ctrlPr>
                                      <a:rPr lang="it-IT" sz="1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5,1,4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it-IT" sz="14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it-IT" sz="1400" i="1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dirty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1,1,1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it-IT" sz="140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it-IT" sz="1400" b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  <m:r>
                                  <a:rPr lang="it-IT" sz="1400" b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sz="1400" b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𝑠𝑡𝑎𝑔</m:t>
                                </m:r>
                                <m:r>
                                  <a:rPr lang="it-IT" sz="1400" b="0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10,47%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𝐴𝑅𝐼𝑀𝐴</m:t>
                                </m:r>
                                <m:d>
                                  <m:d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smtClean="0">
                                        <a:latin typeface="Cambria Math" panose="02040503050406030204" pitchFamily="18" charset="0"/>
                                      </a:rPr>
                                      <m:t>5,1,4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it-IT" sz="14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it-IT" sz="1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1,1,1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it-IT" sz="1400" dirty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it-IT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dirty="0" smtClean="0"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  <m:r>
                                  <a:rPr lang="it-IT" sz="1400" b="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it-IT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dirty="0" smtClean="0">
                                        <a:latin typeface="Cambria Math" panose="02040503050406030204" pitchFamily="18" charset="0"/>
                                      </a:rPr>
                                      <m:t>𝑠𝑡𝑎𝑔</m:t>
                                    </m:r>
                                    <m:r>
                                      <a:rPr lang="it-IT" sz="1400" b="0" dirty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d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𝑓𝑒𝑠𝑡</m:t>
                                </m:r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11,18%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ella 96">
                <a:extLst>
                  <a:ext uri="{FF2B5EF4-FFF2-40B4-BE49-F238E27FC236}">
                    <a16:creationId xmlns:a16="http://schemas.microsoft.com/office/drawing/2014/main" id="{EAC2E735-6D1C-4F24-8003-DE79C1989F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0018754"/>
                  </p:ext>
                </p:extLst>
              </p:nvPr>
            </p:nvGraphicFramePr>
            <p:xfrm>
              <a:off x="3329178" y="3876094"/>
              <a:ext cx="4283711" cy="148200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62544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121167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6346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33404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93" t="-192727" r="-36224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10,47%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513271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193" t="-189412" r="-36224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11,18%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4B25759-231C-47C3-8B9D-97A15BF449F1}"/>
              </a:ext>
            </a:extLst>
          </p:cNvPr>
          <p:cNvSpPr txBox="1"/>
          <p:nvPr/>
        </p:nvSpPr>
        <p:spPr>
          <a:xfrm>
            <a:off x="8862823" y="4618962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</a:t>
            </a:r>
            <a:r>
              <a:rPr lang="it-IT" sz="1600" i="1" dirty="0" err="1"/>
              <a:t>grid</a:t>
            </a:r>
            <a:r>
              <a:rPr lang="it-IT" sz="1600" i="1" dirty="0"/>
              <a:t> </a:t>
            </a:r>
            <a:r>
              <a:rPr lang="it-IT" sz="1600" i="1" dirty="0" err="1"/>
              <a:t>search</a:t>
            </a:r>
            <a:r>
              <a:rPr lang="it-IT" sz="1600" i="1" dirty="0"/>
              <a:t> </a:t>
            </a:r>
            <a:r>
              <a:rPr lang="it-IT" sz="1600" dirty="0"/>
              <a:t>per individuare il numero ottimo di sinusoidi</a:t>
            </a:r>
          </a:p>
        </p:txBody>
      </p:sp>
      <p:pic>
        <p:nvPicPr>
          <p:cNvPr id="26" name="Picture 14" descr="Blue, gear icon">
            <a:extLst>
              <a:ext uri="{FF2B5EF4-FFF2-40B4-BE49-F238E27FC236}">
                <a16:creationId xmlns:a16="http://schemas.microsoft.com/office/drawing/2014/main" id="{48E15E5C-5422-4626-BBE9-DC782881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657" y="5161181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9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21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/>
              <p:nvPr/>
            </p:nvSpPr>
            <p:spPr>
              <a:xfrm>
                <a:off x="579120" y="1351280"/>
                <a:ext cx="44653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Il migliore modello individuato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𝐴𝑅𝐼𝑀𝐴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it-IT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sSub>
                        <m:sSubPr>
                          <m:ctrlPr>
                            <a:rPr lang="it-IT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  <m:sub>
                          <m:r>
                            <a:rPr lang="it-IT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it-IT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it-IT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stag</m:t>
                      </m:r>
                      <m:r>
                        <a:rPr lang="it-IT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.) </m:t>
                      </m:r>
                    </m:oMath>
                  </m:oMathPara>
                </a14:m>
                <a:endParaRPr lang="it-IT" sz="2000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351280"/>
                <a:ext cx="4465390" cy="923330"/>
              </a:xfrm>
              <a:prstGeom prst="rect">
                <a:avLst/>
              </a:prstGeom>
              <a:blipFill>
                <a:blip r:embed="rId3"/>
                <a:stretch>
                  <a:fillRect l="-819" t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ARIMA – P3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0E582A0-E2B1-498B-A5DF-5C418C72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09" y="2123226"/>
            <a:ext cx="7887091" cy="37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UCM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100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seguita la stessa strategia adottata per ARIMA (step migliorativi)</a:t>
            </a:r>
            <a:endParaRPr lang="it-IT" i="1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5374606-4869-49C1-ACB6-3C5F4B1F0EA1}"/>
              </a:ext>
            </a:extLst>
          </p:cNvPr>
          <p:cNvSpPr/>
          <p:nvPr/>
        </p:nvSpPr>
        <p:spPr>
          <a:xfrm>
            <a:off x="602367" y="2096509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definizione </a:t>
            </a:r>
            <a:r>
              <a:rPr lang="it-IT" sz="1400" i="1" dirty="0" err="1">
                <a:latin typeface="Avenir Next LT Pro" panose="020B0504020202020204" pitchFamily="34" charset="0"/>
              </a:rPr>
              <a:t>vanilla</a:t>
            </a:r>
            <a:r>
              <a:rPr lang="it-IT" sz="1400" i="1" dirty="0">
                <a:latin typeface="Avenir Next LT Pro" panose="020B0504020202020204" pitchFamily="34" charset="0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6C7F7BE9-4467-4962-B571-2F5F31B29543}"/>
                  </a:ext>
                </a:extLst>
              </p:cNvPr>
              <p:cNvSpPr txBox="1"/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6C7F7BE9-4467-4962-B571-2F5F31B2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blipFill>
                <a:blip r:embed="rId3"/>
                <a:stretch>
                  <a:fillRect l="-2206" b="-2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0B5CF45-CD57-4415-8DA5-103F1B0347A0}"/>
              </a:ext>
            </a:extLst>
          </p:cNvPr>
          <p:cNvSpPr txBox="1"/>
          <p:nvPr/>
        </p:nvSpPr>
        <p:spPr>
          <a:xfrm>
            <a:off x="2198924" y="3627011"/>
            <a:ext cx="166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dummy stocastiche</a:t>
            </a:r>
          </a:p>
          <a:p>
            <a:r>
              <a:rPr lang="it-IT" sz="1600" i="1" dirty="0"/>
              <a:t>(</a:t>
            </a:r>
            <a:r>
              <a:rPr lang="it-IT" sz="1600" i="1" dirty="0" err="1"/>
              <a:t>stag</a:t>
            </a:r>
            <a:r>
              <a:rPr lang="it-IT" sz="1600" i="1" dirty="0"/>
              <a:t>. settimanale)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7F0CA21-D4E7-4F98-95CD-FDE357989469}"/>
              </a:ext>
            </a:extLst>
          </p:cNvPr>
          <p:cNvCxnSpPr/>
          <p:nvPr/>
        </p:nvCxnSpPr>
        <p:spPr>
          <a:xfrm>
            <a:off x="1215493" y="3315986"/>
            <a:ext cx="0" cy="36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FEC57C0-5C39-48F9-A0DE-1DC91377BB21}"/>
              </a:ext>
            </a:extLst>
          </p:cNvPr>
          <p:cNvCxnSpPr>
            <a:cxnSpLocks/>
          </p:cNvCxnSpPr>
          <p:nvPr/>
        </p:nvCxnSpPr>
        <p:spPr>
          <a:xfrm>
            <a:off x="1818154" y="3335497"/>
            <a:ext cx="670560" cy="291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D2BC572-B8D6-4E9B-95EB-EA581C844305}"/>
              </a:ext>
            </a:extLst>
          </p:cNvPr>
          <p:cNvSpPr txBox="1"/>
          <p:nvPr/>
        </p:nvSpPr>
        <p:spPr>
          <a:xfrm>
            <a:off x="397747" y="3563245"/>
            <a:ext cx="1695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random </a:t>
            </a:r>
            <a:r>
              <a:rPr lang="it-IT" sz="1600" i="1" dirty="0" err="1"/>
              <a:t>walk</a:t>
            </a:r>
            <a:r>
              <a:rPr lang="it-IT" sz="1600" i="1" dirty="0"/>
              <a:t> (RW)</a:t>
            </a:r>
          </a:p>
        </p:txBody>
      </p:sp>
    </p:spTree>
    <p:extLst>
      <p:ext uri="{BB962C8B-B14F-4D97-AF65-F5344CB8AC3E}">
        <p14:creationId xmlns:p14="http://schemas.microsoft.com/office/powerpoint/2010/main" val="10495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46" grpId="0"/>
      <p:bldP spid="48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100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seguita la stessa strategia adottata per ARIMA (step migliorativi)</a:t>
            </a:r>
            <a:endParaRPr lang="it-IT" i="1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5374606-4869-49C1-ACB6-3C5F4B1F0EA1}"/>
              </a:ext>
            </a:extLst>
          </p:cNvPr>
          <p:cNvSpPr/>
          <p:nvPr/>
        </p:nvSpPr>
        <p:spPr>
          <a:xfrm>
            <a:off x="602367" y="2096509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definizione </a:t>
            </a:r>
            <a:r>
              <a:rPr lang="it-IT" sz="1400" i="1" dirty="0" err="1">
                <a:latin typeface="Avenir Next LT Pro" panose="020B0504020202020204" pitchFamily="34" charset="0"/>
              </a:rPr>
              <a:t>vanilla</a:t>
            </a:r>
            <a:r>
              <a:rPr lang="it-IT" sz="1400" i="1" dirty="0">
                <a:latin typeface="Avenir Next LT Pro" panose="020B0504020202020204" pitchFamily="34" charset="0"/>
              </a:rPr>
              <a:t> model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F550DD2-6BFA-4A27-95D3-15A9924322A0}"/>
              </a:ext>
            </a:extLst>
          </p:cNvPr>
          <p:cNvSpPr txBox="1"/>
          <p:nvPr/>
        </p:nvSpPr>
        <p:spPr>
          <a:xfrm>
            <a:off x="8895987" y="2345829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Non si riscontrano performance differenti sul </a:t>
            </a:r>
            <a:r>
              <a:rPr lang="it-IT" sz="1600" i="1" dirty="0"/>
              <a:t>test set </a:t>
            </a:r>
            <a:r>
              <a:rPr lang="it-IT" sz="1600" dirty="0"/>
              <a:t>tra le due strategie</a:t>
            </a:r>
          </a:p>
        </p:txBody>
      </p:sp>
      <p:pic>
        <p:nvPicPr>
          <p:cNvPr id="22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4443A6A8-10C2-4E83-BA1A-02163133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806" y="2918469"/>
            <a:ext cx="216572" cy="2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07736C3-FF0D-4D5C-91D3-00E6A683D38F}"/>
                  </a:ext>
                </a:extLst>
              </p:cNvPr>
              <p:cNvSpPr txBox="1"/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07736C3-FF0D-4D5C-91D3-00E6A68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blipFill>
                <a:blip r:embed="rId4"/>
                <a:stretch>
                  <a:fillRect l="-2206" b="-2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5B5FAB2-8D35-46E2-9E15-B58A8AE28DCF}"/>
              </a:ext>
            </a:extLst>
          </p:cNvPr>
          <p:cNvSpPr txBox="1"/>
          <p:nvPr/>
        </p:nvSpPr>
        <p:spPr>
          <a:xfrm>
            <a:off x="2198924" y="3627011"/>
            <a:ext cx="166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>
                <a:highlight>
                  <a:srgbClr val="FFFF00"/>
                </a:highlight>
              </a:rPr>
              <a:t>dummy stocastiche</a:t>
            </a:r>
          </a:p>
          <a:p>
            <a:r>
              <a:rPr lang="it-IT" sz="1600" i="1" dirty="0"/>
              <a:t>(</a:t>
            </a:r>
            <a:r>
              <a:rPr lang="it-IT" sz="1600" i="1" dirty="0" err="1"/>
              <a:t>stag</a:t>
            </a:r>
            <a:r>
              <a:rPr lang="it-IT" sz="1600" i="1" dirty="0"/>
              <a:t>. settimanale)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F72E1D37-3D0A-460F-8CE7-8343B52AD681}"/>
              </a:ext>
            </a:extLst>
          </p:cNvPr>
          <p:cNvCxnSpPr/>
          <p:nvPr/>
        </p:nvCxnSpPr>
        <p:spPr>
          <a:xfrm>
            <a:off x="1215493" y="3315986"/>
            <a:ext cx="0" cy="36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BD4E0DE8-CCAF-46C0-9B8D-5B2C5CDF04D5}"/>
              </a:ext>
            </a:extLst>
          </p:cNvPr>
          <p:cNvCxnSpPr>
            <a:cxnSpLocks/>
          </p:cNvCxnSpPr>
          <p:nvPr/>
        </p:nvCxnSpPr>
        <p:spPr>
          <a:xfrm>
            <a:off x="1818154" y="3335497"/>
            <a:ext cx="670560" cy="291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575B05-3981-4DD6-85F3-F39E20CE8ECA}"/>
              </a:ext>
            </a:extLst>
          </p:cNvPr>
          <p:cNvSpPr txBox="1"/>
          <p:nvPr/>
        </p:nvSpPr>
        <p:spPr>
          <a:xfrm>
            <a:off x="397747" y="3563245"/>
            <a:ext cx="1695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random </a:t>
            </a:r>
            <a:r>
              <a:rPr lang="it-IT" sz="1600" i="1" dirty="0" err="1"/>
              <a:t>walk</a:t>
            </a:r>
            <a:r>
              <a:rPr lang="it-IT" sz="1600" i="1" dirty="0"/>
              <a:t> (RW)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7899FF-384D-4F77-8909-183B25891176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UCM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2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100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seguita la stessa strategia adottata per ARIMA (step migliorativi)</a:t>
            </a:r>
            <a:endParaRPr lang="it-IT" i="1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5374606-4869-49C1-ACB6-3C5F4B1F0EA1}"/>
              </a:ext>
            </a:extLst>
          </p:cNvPr>
          <p:cNvSpPr/>
          <p:nvPr/>
        </p:nvSpPr>
        <p:spPr>
          <a:xfrm>
            <a:off x="602367" y="2096509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definizione </a:t>
            </a:r>
            <a:r>
              <a:rPr lang="it-IT" sz="1400" i="1" dirty="0" err="1">
                <a:latin typeface="Avenir Next LT Pro" panose="020B0504020202020204" pitchFamily="34" charset="0"/>
              </a:rPr>
              <a:t>vanilla</a:t>
            </a:r>
            <a:r>
              <a:rPr lang="it-IT" sz="1400" i="1" dirty="0">
                <a:latin typeface="Avenir Next LT Pro" panose="020B0504020202020204" pitchFamily="34" charset="0"/>
              </a:rPr>
              <a:t> model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AEBC8F3-E241-40B3-A28F-D9191F307618}"/>
              </a:ext>
            </a:extLst>
          </p:cNvPr>
          <p:cNvSpPr/>
          <p:nvPr/>
        </p:nvSpPr>
        <p:spPr>
          <a:xfrm>
            <a:off x="4050429" y="2005911"/>
            <a:ext cx="2178417" cy="9739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inserimento componente per catturare </a:t>
            </a:r>
            <a:r>
              <a:rPr lang="it-IT" sz="1400" i="1" dirty="0" err="1">
                <a:latin typeface="Avenir Next LT Pro" panose="020B0504020202020204" pitchFamily="34" charset="0"/>
              </a:rPr>
              <a:t>stag</a:t>
            </a:r>
            <a:r>
              <a:rPr lang="it-IT" sz="1400" i="1" dirty="0">
                <a:latin typeface="Avenir Next LT Pro" panose="020B0504020202020204" pitchFamily="34" charset="0"/>
              </a:rPr>
              <a:t>. mancante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4DA8500-921E-4A64-8DDB-8F3B7CFE7F75}"/>
                  </a:ext>
                </a:extLst>
              </p:cNvPr>
              <p:cNvSpPr txBox="1"/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4DA8500-921E-4A64-8DDB-8F3B7CFE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blipFill>
                <a:blip r:embed="rId3"/>
                <a:stretch>
                  <a:fillRect l="-2206" b="-2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06871A7-2E39-448F-8138-85DCE9919950}"/>
              </a:ext>
            </a:extLst>
          </p:cNvPr>
          <p:cNvSpPr txBox="1"/>
          <p:nvPr/>
        </p:nvSpPr>
        <p:spPr>
          <a:xfrm>
            <a:off x="2198924" y="3627011"/>
            <a:ext cx="166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dummy stocastiche</a:t>
            </a:r>
          </a:p>
          <a:p>
            <a:r>
              <a:rPr lang="it-IT" sz="1600" i="1" dirty="0"/>
              <a:t>(</a:t>
            </a:r>
            <a:r>
              <a:rPr lang="it-IT" sz="1600" i="1" dirty="0" err="1"/>
              <a:t>stag</a:t>
            </a:r>
            <a:r>
              <a:rPr lang="it-IT" sz="1600" i="1" dirty="0"/>
              <a:t>. settimanale)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F550DD2-6BFA-4A27-95D3-15A9924322A0}"/>
              </a:ext>
            </a:extLst>
          </p:cNvPr>
          <p:cNvSpPr txBox="1"/>
          <p:nvPr/>
        </p:nvSpPr>
        <p:spPr>
          <a:xfrm>
            <a:off x="8895987" y="2345829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Non si riscontrano performance differenti sul </a:t>
            </a:r>
            <a:r>
              <a:rPr lang="it-IT" sz="1600" i="1" dirty="0"/>
              <a:t>test set</a:t>
            </a:r>
            <a:r>
              <a:rPr lang="it-IT" sz="1600" dirty="0"/>
              <a:t> tra le due strategie</a:t>
            </a:r>
          </a:p>
        </p:txBody>
      </p:sp>
      <p:pic>
        <p:nvPicPr>
          <p:cNvPr id="22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4443A6A8-10C2-4E83-BA1A-02163133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806" y="2918469"/>
            <a:ext cx="216572" cy="2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B3F48AE-E68E-4E25-A85F-D92D48EA6392}"/>
                  </a:ext>
                </a:extLst>
              </p:cNvPr>
              <p:cNvSpPr txBox="1"/>
              <p:nvPr/>
            </p:nvSpPr>
            <p:spPr>
              <a:xfrm>
                <a:off x="4125606" y="3018896"/>
                <a:ext cx="2203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B3F48AE-E68E-4E25-A85F-D92D48EA6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06" y="3018896"/>
                <a:ext cx="2203873" cy="246221"/>
              </a:xfrm>
              <a:prstGeom prst="rect">
                <a:avLst/>
              </a:prstGeom>
              <a:blipFill>
                <a:blip r:embed="rId5"/>
                <a:stretch>
                  <a:fillRect l="-1662" b="-24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0CCF65DC-AE21-4304-82E0-F10723A470C9}"/>
              </a:ext>
            </a:extLst>
          </p:cNvPr>
          <p:cNvCxnSpPr>
            <a:cxnSpLocks/>
          </p:cNvCxnSpPr>
          <p:nvPr/>
        </p:nvCxnSpPr>
        <p:spPr>
          <a:xfrm>
            <a:off x="5744930" y="3296401"/>
            <a:ext cx="0" cy="369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947265F-B255-4F92-847D-607B1210F98B}"/>
              </a:ext>
            </a:extLst>
          </p:cNvPr>
          <p:cNvSpPr txBox="1"/>
          <p:nvPr/>
        </p:nvSpPr>
        <p:spPr>
          <a:xfrm>
            <a:off x="4845513" y="3588662"/>
            <a:ext cx="2178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regressori</a:t>
            </a:r>
            <a:r>
              <a:rPr lang="it-IT" sz="1600" i="1" dirty="0"/>
              <a:t> trigonometrici</a:t>
            </a:r>
          </a:p>
          <a:p>
            <a:r>
              <a:rPr lang="it-IT" sz="1600" i="1" dirty="0"/>
              <a:t>(</a:t>
            </a:r>
            <a:r>
              <a:rPr lang="it-IT" sz="1600" i="1" dirty="0" err="1"/>
              <a:t>stag</a:t>
            </a:r>
            <a:r>
              <a:rPr lang="it-IT" sz="1600" i="1" dirty="0"/>
              <a:t>. annuale)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176CAE7-45F3-4788-B674-1DE7464630A3}"/>
              </a:ext>
            </a:extLst>
          </p:cNvPr>
          <p:cNvSpPr txBox="1"/>
          <p:nvPr/>
        </p:nvSpPr>
        <p:spPr>
          <a:xfrm>
            <a:off x="8862823" y="4618962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</a:t>
            </a:r>
            <a:r>
              <a:rPr lang="it-IT" sz="1600" i="1" dirty="0" err="1"/>
              <a:t>grid</a:t>
            </a:r>
            <a:r>
              <a:rPr lang="it-IT" sz="1600" i="1" dirty="0"/>
              <a:t> </a:t>
            </a:r>
            <a:r>
              <a:rPr lang="it-IT" sz="1600" i="1" dirty="0" err="1"/>
              <a:t>search</a:t>
            </a:r>
            <a:r>
              <a:rPr lang="it-IT" sz="1600" i="1" dirty="0"/>
              <a:t> </a:t>
            </a:r>
            <a:r>
              <a:rPr lang="it-IT" sz="1600" dirty="0"/>
              <a:t>per individuare il numero ottimo di sinusoidi</a:t>
            </a:r>
          </a:p>
        </p:txBody>
      </p:sp>
      <p:pic>
        <p:nvPicPr>
          <p:cNvPr id="50" name="Picture 14" descr="Blue, gear icon">
            <a:extLst>
              <a:ext uri="{FF2B5EF4-FFF2-40B4-BE49-F238E27FC236}">
                <a16:creationId xmlns:a16="http://schemas.microsoft.com/office/drawing/2014/main" id="{A577ECB2-1B1A-4751-8948-FF7F5EBD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657" y="5161181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CA1468E-497D-4615-979F-9DD617F304E1}"/>
              </a:ext>
            </a:extLst>
          </p:cNvPr>
          <p:cNvCxnSpPr/>
          <p:nvPr/>
        </p:nvCxnSpPr>
        <p:spPr>
          <a:xfrm>
            <a:off x="1215493" y="3315986"/>
            <a:ext cx="0" cy="36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BDAF117-405A-4B65-B120-A1C8B6919B98}"/>
              </a:ext>
            </a:extLst>
          </p:cNvPr>
          <p:cNvCxnSpPr>
            <a:cxnSpLocks/>
          </p:cNvCxnSpPr>
          <p:nvPr/>
        </p:nvCxnSpPr>
        <p:spPr>
          <a:xfrm>
            <a:off x="1818154" y="3335497"/>
            <a:ext cx="670560" cy="291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03C15A0-958E-4E06-8112-71965EA06966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2405980" y="2490474"/>
            <a:ext cx="1644449" cy="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7" name="Picture 6" descr="Refine Icons - Download Free Vector Icons | Noun Project">
            <a:extLst>
              <a:ext uri="{FF2B5EF4-FFF2-40B4-BE49-F238E27FC236}">
                <a16:creationId xmlns:a16="http://schemas.microsoft.com/office/drawing/2014/main" id="{1843D987-D74A-46BA-AFFD-F5598F6E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44" y="1913675"/>
            <a:ext cx="613205" cy="61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CasellaDiTesto 4111">
            <a:extLst>
              <a:ext uri="{FF2B5EF4-FFF2-40B4-BE49-F238E27FC236}">
                <a16:creationId xmlns:a16="http://schemas.microsoft.com/office/drawing/2014/main" id="{7FEF95DA-EDB7-459B-BB7F-A9A13575F079}"/>
              </a:ext>
            </a:extLst>
          </p:cNvPr>
          <p:cNvSpPr txBox="1"/>
          <p:nvPr/>
        </p:nvSpPr>
        <p:spPr>
          <a:xfrm>
            <a:off x="397747" y="3563245"/>
            <a:ext cx="1695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random </a:t>
            </a:r>
            <a:r>
              <a:rPr lang="it-IT" sz="1600" i="1" dirty="0" err="1"/>
              <a:t>walk</a:t>
            </a:r>
            <a:r>
              <a:rPr lang="it-IT" sz="1600" i="1" dirty="0"/>
              <a:t> (RW)</a:t>
            </a:r>
          </a:p>
        </p:txBody>
      </p:sp>
      <p:sp>
        <p:nvSpPr>
          <p:cNvPr id="4113" name="CasellaDiTesto 4112">
            <a:extLst>
              <a:ext uri="{FF2B5EF4-FFF2-40B4-BE49-F238E27FC236}">
                <a16:creationId xmlns:a16="http://schemas.microsoft.com/office/drawing/2014/main" id="{C22AB3DB-6889-493E-845F-69F085A0BF05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UCM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35" grpId="0"/>
      <p:bldP spid="44" grpId="0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100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seguita la stessa strategia adottata per ARIMA (step migliorativi)</a:t>
            </a:r>
            <a:endParaRPr lang="it-IT" i="1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5374606-4869-49C1-ACB6-3C5F4B1F0EA1}"/>
              </a:ext>
            </a:extLst>
          </p:cNvPr>
          <p:cNvSpPr/>
          <p:nvPr/>
        </p:nvSpPr>
        <p:spPr>
          <a:xfrm>
            <a:off x="602367" y="2096509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definizione </a:t>
            </a:r>
            <a:r>
              <a:rPr lang="it-IT" sz="1400" i="1" dirty="0" err="1">
                <a:latin typeface="Avenir Next LT Pro" panose="020B0504020202020204" pitchFamily="34" charset="0"/>
              </a:rPr>
              <a:t>vanilla</a:t>
            </a:r>
            <a:r>
              <a:rPr lang="it-IT" sz="1400" i="1" dirty="0">
                <a:latin typeface="Avenir Next LT Pro" panose="020B0504020202020204" pitchFamily="34" charset="0"/>
              </a:rPr>
              <a:t> model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AEBC8F3-E241-40B3-A28F-D9191F307618}"/>
              </a:ext>
            </a:extLst>
          </p:cNvPr>
          <p:cNvSpPr/>
          <p:nvPr/>
        </p:nvSpPr>
        <p:spPr>
          <a:xfrm>
            <a:off x="4050429" y="2005911"/>
            <a:ext cx="2178417" cy="9739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inserimento componente per catturare </a:t>
            </a:r>
            <a:r>
              <a:rPr lang="it-IT" sz="1400" i="1" dirty="0" err="1">
                <a:latin typeface="Avenir Next LT Pro" panose="020B0504020202020204" pitchFamily="34" charset="0"/>
              </a:rPr>
              <a:t>stag</a:t>
            </a:r>
            <a:r>
              <a:rPr lang="it-IT" sz="1400" i="1" dirty="0">
                <a:latin typeface="Avenir Next LT Pro" panose="020B0504020202020204" pitchFamily="34" charset="0"/>
              </a:rPr>
              <a:t>. mancante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4DA8500-921E-4A64-8DDB-8F3B7CFE7F75}"/>
                  </a:ext>
                </a:extLst>
              </p:cNvPr>
              <p:cNvSpPr txBox="1"/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4DA8500-921E-4A64-8DDB-8F3B7CFE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blipFill>
                <a:blip r:embed="rId3"/>
                <a:stretch>
                  <a:fillRect l="-2206" b="-2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2273142-7890-41B9-9C03-0183B93E9673}"/>
              </a:ext>
            </a:extLst>
          </p:cNvPr>
          <p:cNvSpPr txBox="1"/>
          <p:nvPr/>
        </p:nvSpPr>
        <p:spPr>
          <a:xfrm>
            <a:off x="397747" y="3563245"/>
            <a:ext cx="1695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random </a:t>
            </a:r>
            <a:r>
              <a:rPr lang="it-IT" sz="1600" i="1" dirty="0" err="1"/>
              <a:t>walk</a:t>
            </a:r>
            <a:r>
              <a:rPr lang="it-IT" sz="1600" i="1" dirty="0"/>
              <a:t> (RW)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06871A7-2E39-448F-8138-85DCE9919950}"/>
              </a:ext>
            </a:extLst>
          </p:cNvPr>
          <p:cNvSpPr txBox="1"/>
          <p:nvPr/>
        </p:nvSpPr>
        <p:spPr>
          <a:xfrm>
            <a:off x="2198924" y="3627011"/>
            <a:ext cx="166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dummy stocastiche</a:t>
            </a:r>
          </a:p>
          <a:p>
            <a:r>
              <a:rPr lang="it-IT" sz="1600" i="1" dirty="0"/>
              <a:t>(</a:t>
            </a:r>
            <a:r>
              <a:rPr lang="it-IT" sz="1600" i="1" dirty="0" err="1"/>
              <a:t>stag</a:t>
            </a:r>
            <a:r>
              <a:rPr lang="it-IT" sz="1600" i="1" dirty="0"/>
              <a:t>. settimanale)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B3F48AE-E68E-4E25-A85F-D92D48EA6392}"/>
                  </a:ext>
                </a:extLst>
              </p:cNvPr>
              <p:cNvSpPr txBox="1"/>
              <p:nvPr/>
            </p:nvSpPr>
            <p:spPr>
              <a:xfrm>
                <a:off x="4125606" y="3018896"/>
                <a:ext cx="2203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B3F48AE-E68E-4E25-A85F-D92D48EA6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06" y="3018896"/>
                <a:ext cx="2203873" cy="246221"/>
              </a:xfrm>
              <a:prstGeom prst="rect">
                <a:avLst/>
              </a:prstGeom>
              <a:blipFill>
                <a:blip r:embed="rId4"/>
                <a:stretch>
                  <a:fillRect l="-1662" b="-24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0CCF65DC-AE21-4304-82E0-F10723A470C9}"/>
              </a:ext>
            </a:extLst>
          </p:cNvPr>
          <p:cNvCxnSpPr>
            <a:cxnSpLocks/>
          </p:cNvCxnSpPr>
          <p:nvPr/>
        </p:nvCxnSpPr>
        <p:spPr>
          <a:xfrm>
            <a:off x="5744930" y="3296401"/>
            <a:ext cx="0" cy="369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947265F-B255-4F92-847D-607B1210F98B}"/>
              </a:ext>
            </a:extLst>
          </p:cNvPr>
          <p:cNvSpPr txBox="1"/>
          <p:nvPr/>
        </p:nvSpPr>
        <p:spPr>
          <a:xfrm>
            <a:off x="4845513" y="3588662"/>
            <a:ext cx="2178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regressori</a:t>
            </a:r>
            <a:r>
              <a:rPr lang="it-IT" sz="1600" i="1" dirty="0"/>
              <a:t> trigonometrici</a:t>
            </a:r>
          </a:p>
          <a:p>
            <a:r>
              <a:rPr lang="it-IT" sz="1600" i="1" dirty="0"/>
              <a:t>(</a:t>
            </a:r>
            <a:r>
              <a:rPr lang="it-IT" sz="1600" i="1" dirty="0" err="1"/>
              <a:t>stag</a:t>
            </a:r>
            <a:r>
              <a:rPr lang="it-IT" sz="1600" i="1" dirty="0"/>
              <a:t>. annuale)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176CAE7-45F3-4788-B674-1DE7464630A3}"/>
              </a:ext>
            </a:extLst>
          </p:cNvPr>
          <p:cNvSpPr txBox="1"/>
          <p:nvPr/>
        </p:nvSpPr>
        <p:spPr>
          <a:xfrm>
            <a:off x="8862823" y="4618962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</a:t>
            </a:r>
            <a:r>
              <a:rPr lang="it-IT" sz="1600" i="1" dirty="0" err="1"/>
              <a:t>grid</a:t>
            </a:r>
            <a:r>
              <a:rPr lang="it-IT" sz="1600" i="1" dirty="0"/>
              <a:t> </a:t>
            </a:r>
            <a:r>
              <a:rPr lang="it-IT" sz="1600" i="1" dirty="0" err="1"/>
              <a:t>search</a:t>
            </a:r>
            <a:r>
              <a:rPr lang="it-IT" sz="1600" i="1" dirty="0"/>
              <a:t> </a:t>
            </a:r>
            <a:r>
              <a:rPr lang="it-IT" sz="1600" dirty="0"/>
              <a:t>per individuare il numero ottimo di sinusoidi</a:t>
            </a:r>
          </a:p>
        </p:txBody>
      </p:sp>
      <p:pic>
        <p:nvPicPr>
          <p:cNvPr id="50" name="Picture 14" descr="Blue, gear icon">
            <a:extLst>
              <a:ext uri="{FF2B5EF4-FFF2-40B4-BE49-F238E27FC236}">
                <a16:creationId xmlns:a16="http://schemas.microsoft.com/office/drawing/2014/main" id="{A577ECB2-1B1A-4751-8948-FF7F5EBD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657" y="5161181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CA1468E-497D-4615-979F-9DD617F304E1}"/>
              </a:ext>
            </a:extLst>
          </p:cNvPr>
          <p:cNvCxnSpPr/>
          <p:nvPr/>
        </p:nvCxnSpPr>
        <p:spPr>
          <a:xfrm>
            <a:off x="1215493" y="3315986"/>
            <a:ext cx="0" cy="36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BDAF117-405A-4B65-B120-A1C8B6919B98}"/>
              </a:ext>
            </a:extLst>
          </p:cNvPr>
          <p:cNvCxnSpPr>
            <a:cxnSpLocks/>
          </p:cNvCxnSpPr>
          <p:nvPr/>
        </p:nvCxnSpPr>
        <p:spPr>
          <a:xfrm>
            <a:off x="1818154" y="3335497"/>
            <a:ext cx="670560" cy="291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03C15A0-958E-4E06-8112-71965EA06966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2405980" y="2490474"/>
            <a:ext cx="1644449" cy="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7" name="Picture 6" descr="Refine Icons - Download Free Vector Icons | Noun Project">
            <a:extLst>
              <a:ext uri="{FF2B5EF4-FFF2-40B4-BE49-F238E27FC236}">
                <a16:creationId xmlns:a16="http://schemas.microsoft.com/office/drawing/2014/main" id="{1843D987-D74A-46BA-AFFD-F5598F6E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44" y="1913675"/>
            <a:ext cx="613205" cy="61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Ovale 4105">
            <a:extLst>
              <a:ext uri="{FF2B5EF4-FFF2-40B4-BE49-F238E27FC236}">
                <a16:creationId xmlns:a16="http://schemas.microsoft.com/office/drawing/2014/main" id="{0F8363E4-E751-423B-9BDD-1979EED3DCA6}"/>
              </a:ext>
            </a:extLst>
          </p:cNvPr>
          <p:cNvSpPr/>
          <p:nvPr/>
        </p:nvSpPr>
        <p:spPr>
          <a:xfrm>
            <a:off x="7327603" y="2096508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modifica componente trend</a:t>
            </a:r>
          </a:p>
        </p:txBody>
      </p:sp>
      <p:cxnSp>
        <p:nvCxnSpPr>
          <p:cNvPr id="4108" name="Connettore 2 4107">
            <a:extLst>
              <a:ext uri="{FF2B5EF4-FFF2-40B4-BE49-F238E27FC236}">
                <a16:creationId xmlns:a16="http://schemas.microsoft.com/office/drawing/2014/main" id="{DA663329-1A9B-44D3-9F1F-C745B324D588}"/>
              </a:ext>
            </a:extLst>
          </p:cNvPr>
          <p:cNvCxnSpPr>
            <a:stCxn id="26" idx="6"/>
            <a:endCxn id="4106" idx="2"/>
          </p:cNvCxnSpPr>
          <p:nvPr/>
        </p:nvCxnSpPr>
        <p:spPr>
          <a:xfrm flipV="1">
            <a:off x="6228846" y="2490473"/>
            <a:ext cx="1098757" cy="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2C09CA59-85DE-4BD2-808B-A2227437262E}"/>
                  </a:ext>
                </a:extLst>
              </p:cNvPr>
              <p:cNvSpPr txBox="1"/>
              <p:nvPr/>
            </p:nvSpPr>
            <p:spPr>
              <a:xfrm>
                <a:off x="7235565" y="2977427"/>
                <a:ext cx="2203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2C09CA59-85DE-4BD2-808B-A2227437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65" y="2977427"/>
                <a:ext cx="2203873" cy="246221"/>
              </a:xfrm>
              <a:prstGeom prst="rect">
                <a:avLst/>
              </a:prstGeom>
              <a:blipFill>
                <a:blip r:embed="rId7"/>
                <a:stretch>
                  <a:fillRect l="-1662" b="-24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4E91E775-C0FA-4DB5-A766-3BBC946AC3BF}"/>
              </a:ext>
            </a:extLst>
          </p:cNvPr>
          <p:cNvCxnSpPr>
            <a:cxnSpLocks/>
          </p:cNvCxnSpPr>
          <p:nvPr/>
        </p:nvCxnSpPr>
        <p:spPr>
          <a:xfrm>
            <a:off x="7838889" y="3252437"/>
            <a:ext cx="0" cy="369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E55E313F-3FF6-4E4B-8EC1-4B2BE0677FAB}"/>
              </a:ext>
            </a:extLst>
          </p:cNvPr>
          <p:cNvSpPr txBox="1"/>
          <p:nvPr/>
        </p:nvSpPr>
        <p:spPr>
          <a:xfrm>
            <a:off x="7228896" y="3580757"/>
            <a:ext cx="1953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local</a:t>
            </a:r>
            <a:r>
              <a:rPr lang="it-IT" sz="1600" i="1" dirty="0"/>
              <a:t> linear trend (LLT)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ella 96">
                <a:extLst>
                  <a:ext uri="{FF2B5EF4-FFF2-40B4-BE49-F238E27FC236}">
                    <a16:creationId xmlns:a16="http://schemas.microsoft.com/office/drawing/2014/main" id="{02AB26D4-F8D6-4E1C-A595-D8827FAA7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436529"/>
                  </p:ext>
                </p:extLst>
              </p:nvPr>
            </p:nvGraphicFramePr>
            <p:xfrm>
              <a:off x="3601223" y="4480463"/>
              <a:ext cx="3996811" cy="14020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50734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046077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559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39728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RW</m:t>
                                </m:r>
                                <m: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dummy</m:t>
                                </m:r>
                                <m: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reg</m:t>
                                </m:r>
                                <m: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trig</m:t>
                                </m:r>
                                <m: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15,80%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39728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𝐿𝐿𝑇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𝑑𝑢𝑚𝑚𝑦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𝑡𝑟𝑖𝑔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16,93%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ella 96">
                <a:extLst>
                  <a:ext uri="{FF2B5EF4-FFF2-40B4-BE49-F238E27FC236}">
                    <a16:creationId xmlns:a16="http://schemas.microsoft.com/office/drawing/2014/main" id="{02AB26D4-F8D6-4E1C-A595-D8827FAA7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436529"/>
                  </p:ext>
                </p:extLst>
              </p:nvPr>
            </p:nvGraphicFramePr>
            <p:xfrm>
              <a:off x="3601223" y="4480463"/>
              <a:ext cx="3996811" cy="14020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50734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046077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8"/>
                          <a:stretch>
                            <a:fillRect l="-206" t="-142647" r="-36289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15,80%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8"/>
                          <a:stretch>
                            <a:fillRect l="-206" t="-242647" r="-36289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16,93%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8E54C6-3DD8-4E31-99D9-8264504C300E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UCM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0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06" grpId="0" animBg="1"/>
      <p:bldP spid="81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100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seguita la stessa strategia adottata per ARIMA (step migliorativi)</a:t>
            </a:r>
            <a:endParaRPr lang="it-IT" i="1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55374606-4869-49C1-ACB6-3C5F4B1F0EA1}"/>
              </a:ext>
            </a:extLst>
          </p:cNvPr>
          <p:cNvSpPr/>
          <p:nvPr/>
        </p:nvSpPr>
        <p:spPr>
          <a:xfrm>
            <a:off x="602367" y="2096509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definizione </a:t>
            </a:r>
            <a:r>
              <a:rPr lang="it-IT" sz="1400" i="1" dirty="0" err="1">
                <a:latin typeface="Avenir Next LT Pro" panose="020B0504020202020204" pitchFamily="34" charset="0"/>
              </a:rPr>
              <a:t>vanilla</a:t>
            </a:r>
            <a:r>
              <a:rPr lang="it-IT" sz="1400" i="1" dirty="0">
                <a:latin typeface="Avenir Next LT Pro" panose="020B0504020202020204" pitchFamily="34" charset="0"/>
              </a:rPr>
              <a:t> model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AEBC8F3-E241-40B3-A28F-D9191F307618}"/>
              </a:ext>
            </a:extLst>
          </p:cNvPr>
          <p:cNvSpPr/>
          <p:nvPr/>
        </p:nvSpPr>
        <p:spPr>
          <a:xfrm>
            <a:off x="4050429" y="2005911"/>
            <a:ext cx="2178417" cy="9739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inserimento componente per catturare </a:t>
            </a:r>
            <a:r>
              <a:rPr lang="it-IT" sz="1400" i="1" dirty="0" err="1">
                <a:latin typeface="Avenir Next LT Pro" panose="020B0504020202020204" pitchFamily="34" charset="0"/>
              </a:rPr>
              <a:t>stag</a:t>
            </a:r>
            <a:r>
              <a:rPr lang="it-IT" sz="1400" i="1" dirty="0">
                <a:latin typeface="Avenir Next LT Pro" panose="020B0504020202020204" pitchFamily="34" charset="0"/>
              </a:rPr>
              <a:t>. mancante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4DA8500-921E-4A64-8DDB-8F3B7CFE7F75}"/>
                  </a:ext>
                </a:extLst>
              </p:cNvPr>
              <p:cNvSpPr txBox="1"/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4DA8500-921E-4A64-8DDB-8F3B7CFE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0" y="3053715"/>
                <a:ext cx="1659300" cy="246221"/>
              </a:xfrm>
              <a:prstGeom prst="rect">
                <a:avLst/>
              </a:prstGeom>
              <a:blipFill>
                <a:blip r:embed="rId3"/>
                <a:stretch>
                  <a:fillRect l="-2206" b="-2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2273142-7890-41B9-9C03-0183B93E9673}"/>
              </a:ext>
            </a:extLst>
          </p:cNvPr>
          <p:cNvSpPr txBox="1"/>
          <p:nvPr/>
        </p:nvSpPr>
        <p:spPr>
          <a:xfrm>
            <a:off x="397747" y="3563245"/>
            <a:ext cx="1695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random </a:t>
            </a:r>
            <a:r>
              <a:rPr lang="it-IT" sz="1600" i="1" dirty="0" err="1"/>
              <a:t>walk</a:t>
            </a:r>
            <a:r>
              <a:rPr lang="it-IT" sz="1600" i="1" dirty="0"/>
              <a:t> (RW)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06871A7-2E39-448F-8138-85DCE9919950}"/>
              </a:ext>
            </a:extLst>
          </p:cNvPr>
          <p:cNvSpPr txBox="1"/>
          <p:nvPr/>
        </p:nvSpPr>
        <p:spPr>
          <a:xfrm>
            <a:off x="2198924" y="3627011"/>
            <a:ext cx="166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dummy stocastiche</a:t>
            </a:r>
          </a:p>
          <a:p>
            <a:r>
              <a:rPr lang="it-IT" sz="1600" i="1" dirty="0"/>
              <a:t>(</a:t>
            </a:r>
            <a:r>
              <a:rPr lang="it-IT" sz="1600" i="1" dirty="0" err="1"/>
              <a:t>stag</a:t>
            </a:r>
            <a:r>
              <a:rPr lang="it-IT" sz="1600" i="1" dirty="0"/>
              <a:t>. settimanale)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B3F48AE-E68E-4E25-A85F-D92D48EA6392}"/>
                  </a:ext>
                </a:extLst>
              </p:cNvPr>
              <p:cNvSpPr txBox="1"/>
              <p:nvPr/>
            </p:nvSpPr>
            <p:spPr>
              <a:xfrm>
                <a:off x="4125606" y="3018896"/>
                <a:ext cx="2203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B3F48AE-E68E-4E25-A85F-D92D48EA6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06" y="3018896"/>
                <a:ext cx="2203873" cy="246221"/>
              </a:xfrm>
              <a:prstGeom prst="rect">
                <a:avLst/>
              </a:prstGeom>
              <a:blipFill>
                <a:blip r:embed="rId4"/>
                <a:stretch>
                  <a:fillRect l="-1662" b="-24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0CCF65DC-AE21-4304-82E0-F10723A470C9}"/>
              </a:ext>
            </a:extLst>
          </p:cNvPr>
          <p:cNvCxnSpPr>
            <a:cxnSpLocks/>
          </p:cNvCxnSpPr>
          <p:nvPr/>
        </p:nvCxnSpPr>
        <p:spPr>
          <a:xfrm>
            <a:off x="5744930" y="3296401"/>
            <a:ext cx="0" cy="369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947265F-B255-4F92-847D-607B1210F98B}"/>
              </a:ext>
            </a:extLst>
          </p:cNvPr>
          <p:cNvSpPr txBox="1"/>
          <p:nvPr/>
        </p:nvSpPr>
        <p:spPr>
          <a:xfrm>
            <a:off x="4845513" y="3588662"/>
            <a:ext cx="2178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regressori</a:t>
            </a:r>
            <a:r>
              <a:rPr lang="it-IT" sz="1600" i="1" dirty="0"/>
              <a:t> trigonometrici</a:t>
            </a:r>
          </a:p>
          <a:p>
            <a:r>
              <a:rPr lang="it-IT" sz="1600" i="1" dirty="0"/>
              <a:t>(</a:t>
            </a:r>
            <a:r>
              <a:rPr lang="it-IT" sz="1600" i="1" dirty="0" err="1"/>
              <a:t>stag</a:t>
            </a:r>
            <a:r>
              <a:rPr lang="it-IT" sz="1600" i="1" dirty="0"/>
              <a:t>. annuale)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CA1468E-497D-4615-979F-9DD617F304E1}"/>
              </a:ext>
            </a:extLst>
          </p:cNvPr>
          <p:cNvCxnSpPr/>
          <p:nvPr/>
        </p:nvCxnSpPr>
        <p:spPr>
          <a:xfrm>
            <a:off x="1215493" y="3315986"/>
            <a:ext cx="0" cy="36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BDAF117-405A-4B65-B120-A1C8B6919B98}"/>
              </a:ext>
            </a:extLst>
          </p:cNvPr>
          <p:cNvCxnSpPr>
            <a:cxnSpLocks/>
          </p:cNvCxnSpPr>
          <p:nvPr/>
        </p:nvCxnSpPr>
        <p:spPr>
          <a:xfrm>
            <a:off x="1818154" y="3335497"/>
            <a:ext cx="670560" cy="291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03C15A0-958E-4E06-8112-71965EA06966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2405980" y="2490474"/>
            <a:ext cx="1644449" cy="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7" name="Picture 6" descr="Refine Icons - Download Free Vector Icons | Noun Project">
            <a:extLst>
              <a:ext uri="{FF2B5EF4-FFF2-40B4-BE49-F238E27FC236}">
                <a16:creationId xmlns:a16="http://schemas.microsoft.com/office/drawing/2014/main" id="{1843D987-D74A-46BA-AFFD-F5598F6E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44" y="1913675"/>
            <a:ext cx="613205" cy="61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Ovale 4105">
            <a:extLst>
              <a:ext uri="{FF2B5EF4-FFF2-40B4-BE49-F238E27FC236}">
                <a16:creationId xmlns:a16="http://schemas.microsoft.com/office/drawing/2014/main" id="{0F8363E4-E751-423B-9BDD-1979EED3DCA6}"/>
              </a:ext>
            </a:extLst>
          </p:cNvPr>
          <p:cNvSpPr/>
          <p:nvPr/>
        </p:nvSpPr>
        <p:spPr>
          <a:xfrm>
            <a:off x="7327603" y="2096508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modifica componente trend</a:t>
            </a:r>
          </a:p>
        </p:txBody>
      </p:sp>
      <p:cxnSp>
        <p:nvCxnSpPr>
          <p:cNvPr id="4108" name="Connettore 2 4107">
            <a:extLst>
              <a:ext uri="{FF2B5EF4-FFF2-40B4-BE49-F238E27FC236}">
                <a16:creationId xmlns:a16="http://schemas.microsoft.com/office/drawing/2014/main" id="{DA663329-1A9B-44D3-9F1F-C745B324D588}"/>
              </a:ext>
            </a:extLst>
          </p:cNvPr>
          <p:cNvCxnSpPr>
            <a:stCxn id="26" idx="6"/>
            <a:endCxn id="4106" idx="2"/>
          </p:cNvCxnSpPr>
          <p:nvPr/>
        </p:nvCxnSpPr>
        <p:spPr>
          <a:xfrm flipV="1">
            <a:off x="6228846" y="2490473"/>
            <a:ext cx="1098757" cy="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2C09CA59-85DE-4BD2-808B-A2227437262E}"/>
                  </a:ext>
                </a:extLst>
              </p:cNvPr>
              <p:cNvSpPr txBox="1"/>
              <p:nvPr/>
            </p:nvSpPr>
            <p:spPr>
              <a:xfrm>
                <a:off x="7235565" y="2977427"/>
                <a:ext cx="22038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2C09CA59-85DE-4BD2-808B-A2227437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565" y="2977427"/>
                <a:ext cx="2203873" cy="246221"/>
              </a:xfrm>
              <a:prstGeom prst="rect">
                <a:avLst/>
              </a:prstGeom>
              <a:blipFill>
                <a:blip r:embed="rId6"/>
                <a:stretch>
                  <a:fillRect l="-1662" b="-24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4E91E775-C0FA-4DB5-A766-3BBC946AC3BF}"/>
              </a:ext>
            </a:extLst>
          </p:cNvPr>
          <p:cNvCxnSpPr>
            <a:cxnSpLocks/>
          </p:cNvCxnSpPr>
          <p:nvPr/>
        </p:nvCxnSpPr>
        <p:spPr>
          <a:xfrm>
            <a:off x="7838889" y="3252437"/>
            <a:ext cx="0" cy="369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E55E313F-3FF6-4E4B-8EC1-4B2BE0677FAB}"/>
              </a:ext>
            </a:extLst>
          </p:cNvPr>
          <p:cNvSpPr txBox="1"/>
          <p:nvPr/>
        </p:nvSpPr>
        <p:spPr>
          <a:xfrm>
            <a:off x="7228896" y="3580757"/>
            <a:ext cx="1953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/>
              <a:t>local</a:t>
            </a:r>
            <a:r>
              <a:rPr lang="it-IT" sz="1600" i="1" dirty="0"/>
              <a:t> linear trend (LLT)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ella 96">
                <a:extLst>
                  <a:ext uri="{FF2B5EF4-FFF2-40B4-BE49-F238E27FC236}">
                    <a16:creationId xmlns:a16="http://schemas.microsoft.com/office/drawing/2014/main" id="{02AB26D4-F8D6-4E1C-A595-D8827FAA74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01223" y="4480463"/>
              <a:ext cx="3996811" cy="14020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50734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046077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5591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39728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RW</m:t>
                                </m:r>
                                <m: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dummy</m:t>
                                </m:r>
                                <m: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reg</m:t>
                                </m:r>
                                <m: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trig</m:t>
                                </m:r>
                                <m:r>
                                  <a:rPr lang="it-IT" sz="1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15,80%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39728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𝐿𝐿𝑇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𝑑𝑢𝑚𝑚𝑦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𝑡𝑟𝑖𝑔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16,93%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ella 96">
                <a:extLst>
                  <a:ext uri="{FF2B5EF4-FFF2-40B4-BE49-F238E27FC236}">
                    <a16:creationId xmlns:a16="http://schemas.microsoft.com/office/drawing/2014/main" id="{02AB26D4-F8D6-4E1C-A595-D8827FAA74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01223" y="4480463"/>
              <a:ext cx="3996811" cy="14020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950734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046077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7"/>
                          <a:stretch>
                            <a:fillRect l="-206" t="-142647" r="-36289" b="-10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15,80%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7"/>
                          <a:stretch>
                            <a:fillRect l="-206" t="-242647" r="-36289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16,93%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Ovale 30">
            <a:extLst>
              <a:ext uri="{FF2B5EF4-FFF2-40B4-BE49-F238E27FC236}">
                <a16:creationId xmlns:a16="http://schemas.microsoft.com/office/drawing/2014/main" id="{CA6DE6FC-0F0C-4FA8-97ED-E0D40A90B9AD}"/>
              </a:ext>
            </a:extLst>
          </p:cNvPr>
          <p:cNvSpPr/>
          <p:nvPr/>
        </p:nvSpPr>
        <p:spPr>
          <a:xfrm>
            <a:off x="7327603" y="2093781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inserimento variabili dummy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0C4C1AB-7834-44B1-A97F-AF95F7252754}"/>
              </a:ext>
            </a:extLst>
          </p:cNvPr>
          <p:cNvCxnSpPr/>
          <p:nvPr/>
        </p:nvCxnSpPr>
        <p:spPr>
          <a:xfrm flipV="1">
            <a:off x="6228846" y="2490473"/>
            <a:ext cx="1098757" cy="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1ED9ABE-7D96-4E52-90A1-360A165F571A}"/>
                  </a:ext>
                </a:extLst>
              </p:cNvPr>
              <p:cNvSpPr txBox="1"/>
              <p:nvPr/>
            </p:nvSpPr>
            <p:spPr>
              <a:xfrm>
                <a:off x="7228896" y="2967917"/>
                <a:ext cx="2777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1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.+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1ED9ABE-7D96-4E52-90A1-360A165F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896" y="2967917"/>
                <a:ext cx="2777876" cy="246221"/>
              </a:xfrm>
              <a:prstGeom prst="rect">
                <a:avLst/>
              </a:prstGeom>
              <a:blipFill>
                <a:blip r:embed="rId8"/>
                <a:stretch>
                  <a:fillRect l="-877" b="-2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09A5EA6-99EE-4A60-B15C-A943B6D24DCE}"/>
              </a:ext>
            </a:extLst>
          </p:cNvPr>
          <p:cNvCxnSpPr>
            <a:cxnSpLocks/>
          </p:cNvCxnSpPr>
          <p:nvPr/>
        </p:nvCxnSpPr>
        <p:spPr>
          <a:xfrm>
            <a:off x="9439438" y="3244148"/>
            <a:ext cx="0" cy="369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10123C0-1CB5-4A73-A11E-2C7CD87A0A49}"/>
              </a:ext>
            </a:extLst>
          </p:cNvPr>
          <p:cNvSpPr txBox="1"/>
          <p:nvPr/>
        </p:nvSpPr>
        <p:spPr>
          <a:xfrm>
            <a:off x="9001147" y="3571247"/>
            <a:ext cx="154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dummy (festività)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ella 96">
                <a:extLst>
                  <a:ext uri="{FF2B5EF4-FFF2-40B4-BE49-F238E27FC236}">
                    <a16:creationId xmlns:a16="http://schemas.microsoft.com/office/drawing/2014/main" id="{BA03C09A-32E3-40F8-AA02-E0D0C9936C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191042"/>
                  </p:ext>
                </p:extLst>
              </p:nvPr>
            </p:nvGraphicFramePr>
            <p:xfrm>
              <a:off x="3568239" y="4387224"/>
              <a:ext cx="4029795" cy="17401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21850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507945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5851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41579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RW</m:t>
                                </m:r>
                                <m: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dummy</m:t>
                                </m:r>
                                <m: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reg</m:t>
                                </m:r>
                                <m: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trig</m:t>
                                </m:r>
                                <m:r>
                                  <a:rPr lang="it-IT" sz="1400" b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it-IT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15,80%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739183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𝑅𝑊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𝑑𝑢𝑚𝑚𝑦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𝑡𝑟𝑖𝑔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it-IT" sz="1400" b="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dummy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festiv</m:t>
                                </m:r>
                                <m:r>
                                  <a:rPr lang="it-IT" sz="1400" b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it-IT" sz="1400" dirty="0"/>
                            <a:t>11,47%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ella 96">
                <a:extLst>
                  <a:ext uri="{FF2B5EF4-FFF2-40B4-BE49-F238E27FC236}">
                    <a16:creationId xmlns:a16="http://schemas.microsoft.com/office/drawing/2014/main" id="{BA03C09A-32E3-40F8-AA02-E0D0C9936C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191042"/>
                  </p:ext>
                </p:extLst>
              </p:nvPr>
            </p:nvGraphicFramePr>
            <p:xfrm>
              <a:off x="3568239" y="4387224"/>
              <a:ext cx="4029795" cy="17401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521850">
                      <a:extLst>
                        <a:ext uri="{9D8B030D-6E8A-4147-A177-3AD203B41FA5}">
                          <a16:colId xmlns:a16="http://schemas.microsoft.com/office/drawing/2014/main" val="540266059"/>
                        </a:ext>
                      </a:extLst>
                    </a:gridCol>
                    <a:gridCol w="1507945">
                      <a:extLst>
                        <a:ext uri="{9D8B030D-6E8A-4147-A177-3AD203B41FA5}">
                          <a16:colId xmlns:a16="http://schemas.microsoft.com/office/drawing/2014/main" val="1000773321"/>
                        </a:ext>
                      </a:extLst>
                    </a:gridCol>
                  </a:tblGrid>
                  <a:tr h="5851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600" dirty="0"/>
                            <a:t> MODELLO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MAPE</a:t>
                          </a:r>
                        </a:p>
                        <a:p>
                          <a:pPr algn="ctr"/>
                          <a:r>
                            <a:rPr lang="it-IT" sz="1600" dirty="0"/>
                            <a:t>(test set)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112841"/>
                      </a:ext>
                    </a:extLst>
                  </a:tr>
                  <a:tr h="41579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9"/>
                          <a:stretch>
                            <a:fillRect l="-242" t="-145588" r="-60870" b="-1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it-IT" sz="1400" dirty="0"/>
                            <a:t>15,80%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953537"/>
                      </a:ext>
                    </a:extLst>
                  </a:tr>
                  <a:tr h="739183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9"/>
                          <a:stretch>
                            <a:fillRect l="-242" t="-136885" r="-6087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50000"/>
                            </a:lnSpc>
                          </a:pPr>
                          <a:r>
                            <a:rPr lang="it-IT" sz="1400" dirty="0"/>
                            <a:t>11,47%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684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19DD99-38A9-477B-99B0-E99F7680DE22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UCM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3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animBg="1"/>
      <p:bldP spid="81" grpId="0"/>
      <p:bldP spid="83" grpId="0"/>
      <p:bldP spid="31" grpId="0" animBg="1"/>
      <p:bldP spid="34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/>
              <p:nvPr/>
            </p:nvSpPr>
            <p:spPr>
              <a:xfrm>
                <a:off x="579120" y="1351280"/>
                <a:ext cx="60593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Il migliore modello individuato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UCM</m:t>
                      </m:r>
                      <m: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𝑅𝑊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𝑑𝑢𝑚𝑚𝑦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𝑡𝑟𝑖𝑔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.+ </m:t>
                      </m:r>
                      <m:r>
                        <m:rPr>
                          <m:sty m:val="p"/>
                        </m:rP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dummy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festiv</m:t>
                      </m:r>
                      <m:r>
                        <a:rPr lang="it-IT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it-IT" sz="2000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351280"/>
                <a:ext cx="6059351" cy="923330"/>
              </a:xfrm>
              <a:prstGeom prst="rect">
                <a:avLst/>
              </a:prstGeom>
              <a:blipFill>
                <a:blip r:embed="rId3"/>
                <a:stretch>
                  <a:fillRect l="-604" t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UCM – P2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EA4B36-3923-43AD-8F3D-5326E8CF8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08" y="2106240"/>
            <a:ext cx="8956432" cy="37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1/ 12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E8901C-CD44-49C4-BBA9-E43D3A21640E}"/>
              </a:ext>
            </a:extLst>
          </p:cNvPr>
          <p:cNvSpPr txBox="1"/>
          <p:nvPr/>
        </p:nvSpPr>
        <p:spPr>
          <a:xfrm>
            <a:off x="479394" y="328474"/>
            <a:ext cx="55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8D8CAF4-1E32-4814-8E3A-724D4D7D2231}"/>
              </a:ext>
            </a:extLst>
          </p:cNvPr>
          <p:cNvSpPr txBox="1"/>
          <p:nvPr/>
        </p:nvSpPr>
        <p:spPr>
          <a:xfrm>
            <a:off x="736847" y="1376039"/>
            <a:ext cx="92594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OBIETTIVO: Previsione 11 mesi prezzi giornalieri mercato energetico</a:t>
            </a:r>
          </a:p>
          <a:p>
            <a:r>
              <a:rPr lang="it-IT" dirty="0"/>
              <a:t>    (1/1/2019 – 30/11/2019)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Time </a:t>
            </a:r>
            <a:r>
              <a:rPr lang="it-IT" i="1" dirty="0" err="1"/>
              <a:t>series</a:t>
            </a:r>
            <a:r>
              <a:rPr lang="it-IT" i="1" dirty="0"/>
              <a:t> </a:t>
            </a:r>
            <a:r>
              <a:rPr lang="it-IT" dirty="0"/>
              <a:t>giornaliera prezzi</a:t>
            </a:r>
          </a:p>
          <a:p>
            <a:r>
              <a:rPr lang="it-IT" dirty="0"/>
              <a:t>     (1/1/2010 - 31/12/2018) 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Forecast</a:t>
            </a:r>
            <a:r>
              <a:rPr lang="it-IT" dirty="0"/>
              <a:t> effettuato con 3 modelli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26" name="Picture 2" descr="Bandiere Del Mondo - Bandiere Di Paese Del Mondo Illustrazione Vettoriale -  Illustrazione di belgium, emblema: 108684126">
            <a:extLst>
              <a:ext uri="{FF2B5EF4-FFF2-40B4-BE49-F238E27FC236}">
                <a16:creationId xmlns:a16="http://schemas.microsoft.com/office/drawing/2014/main" id="{CCDADAA8-C1F2-4451-A4A8-FB722C10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05" y="2404830"/>
            <a:ext cx="1520074" cy="10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17007A-1309-4E0C-9410-8876AE98604A}"/>
              </a:ext>
            </a:extLst>
          </p:cNvPr>
          <p:cNvCxnSpPr>
            <a:cxnSpLocks/>
          </p:cNvCxnSpPr>
          <p:nvPr/>
        </p:nvCxnSpPr>
        <p:spPr>
          <a:xfrm>
            <a:off x="6406718" y="1714989"/>
            <a:ext cx="0" cy="56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L'omino a pezzettini. Dove risiede la Coscienza? - Verità relative">
            <a:extLst>
              <a:ext uri="{FF2B5EF4-FFF2-40B4-BE49-F238E27FC236}">
                <a16:creationId xmlns:a16="http://schemas.microsoft.com/office/drawing/2014/main" id="{91F81413-DC35-460E-BB82-A470AAB6C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79" y="2434938"/>
            <a:ext cx="1031751" cy="103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432E54B-1F62-4E82-B686-A25C170B9D7D}"/>
              </a:ext>
            </a:extLst>
          </p:cNvPr>
          <p:cNvSpPr txBox="1"/>
          <p:nvPr/>
        </p:nvSpPr>
        <p:spPr>
          <a:xfrm>
            <a:off x="8513137" y="4664200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N.B.</a:t>
            </a:r>
          </a:p>
          <a:p>
            <a:r>
              <a:rPr lang="it-IT" sz="1600" dirty="0"/>
              <a:t>Tutte le previsioni ottenute con strategia diretta o «one shot»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DF0ABA92-777A-4879-9674-F5AE1BC871FD}"/>
              </a:ext>
            </a:extLst>
          </p:cNvPr>
          <p:cNvCxnSpPr>
            <a:cxnSpLocks/>
          </p:cNvCxnSpPr>
          <p:nvPr/>
        </p:nvCxnSpPr>
        <p:spPr>
          <a:xfrm flipH="1">
            <a:off x="3643497" y="3891583"/>
            <a:ext cx="24262" cy="80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B121053-12F8-4EEA-B192-0B9021535553}"/>
              </a:ext>
            </a:extLst>
          </p:cNvPr>
          <p:cNvCxnSpPr>
            <a:cxnSpLocks/>
          </p:cNvCxnSpPr>
          <p:nvPr/>
        </p:nvCxnSpPr>
        <p:spPr>
          <a:xfrm>
            <a:off x="3667759" y="3891583"/>
            <a:ext cx="1170022" cy="75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1AFA5676-CB64-471C-B196-300565BAF5EF}"/>
              </a:ext>
            </a:extLst>
          </p:cNvPr>
          <p:cNvCxnSpPr>
            <a:cxnSpLocks/>
          </p:cNvCxnSpPr>
          <p:nvPr/>
        </p:nvCxnSpPr>
        <p:spPr>
          <a:xfrm flipH="1">
            <a:off x="2484101" y="3891583"/>
            <a:ext cx="1183658" cy="772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2177D98-85BF-40F9-BF2F-129AF539BE79}"/>
              </a:ext>
            </a:extLst>
          </p:cNvPr>
          <p:cNvSpPr txBox="1"/>
          <p:nvPr/>
        </p:nvSpPr>
        <p:spPr>
          <a:xfrm>
            <a:off x="1973250" y="4672230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ARIMA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4CD9C27-74EB-4A91-9784-06334BAAE3BB}"/>
              </a:ext>
            </a:extLst>
          </p:cNvPr>
          <p:cNvSpPr txBox="1"/>
          <p:nvPr/>
        </p:nvSpPr>
        <p:spPr>
          <a:xfrm>
            <a:off x="3349153" y="4699688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UCM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7818785-0A02-43EE-94D9-A88D969F9FB6}"/>
              </a:ext>
            </a:extLst>
          </p:cNvPr>
          <p:cNvSpPr txBox="1"/>
          <p:nvPr/>
        </p:nvSpPr>
        <p:spPr>
          <a:xfrm>
            <a:off x="4725056" y="4664200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423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1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778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svolto prima un opportuno </a:t>
            </a:r>
            <a:r>
              <a:rPr lang="it-IT" dirty="0" err="1"/>
              <a:t>preprocessing</a:t>
            </a:r>
            <a:endParaRPr lang="it-IT" i="1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F9C146F-E5F5-42BD-B2C4-A6B093200911}"/>
              </a:ext>
            </a:extLst>
          </p:cNvPr>
          <p:cNvCxnSpPr>
            <a:cxnSpLocks/>
          </p:cNvCxnSpPr>
          <p:nvPr/>
        </p:nvCxnSpPr>
        <p:spPr>
          <a:xfrm flipH="1">
            <a:off x="7061200" y="1720580"/>
            <a:ext cx="502920" cy="717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D710B72-39F1-4480-86F6-EF6DE2B6453B}"/>
              </a:ext>
            </a:extLst>
          </p:cNvPr>
          <p:cNvCxnSpPr>
            <a:cxnSpLocks/>
          </p:cNvCxnSpPr>
          <p:nvPr/>
        </p:nvCxnSpPr>
        <p:spPr>
          <a:xfrm>
            <a:off x="7564120" y="1720580"/>
            <a:ext cx="723935" cy="722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495EE84-159B-4B91-914F-86D32E9C5F57}"/>
              </a:ext>
            </a:extLst>
          </p:cNvPr>
          <p:cNvSpPr txBox="1"/>
          <p:nvPr/>
        </p:nvSpPr>
        <p:spPr>
          <a:xfrm>
            <a:off x="5960122" y="240215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standardizzazione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E9FA792-6FD9-4934-9835-BE7011405CF2}"/>
              </a:ext>
            </a:extLst>
          </p:cNvPr>
          <p:cNvSpPr txBox="1"/>
          <p:nvPr/>
        </p:nvSpPr>
        <p:spPr>
          <a:xfrm>
            <a:off x="7974991" y="240215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creazione tensore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AC034BC3-6026-4AAE-BDE3-CD6C23BA675F}"/>
              </a:ext>
            </a:extLst>
          </p:cNvPr>
          <p:cNvSpPr/>
          <p:nvPr/>
        </p:nvSpPr>
        <p:spPr>
          <a:xfrm>
            <a:off x="9778690" y="2402155"/>
            <a:ext cx="401624" cy="3884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90EC059-5EBC-4975-9F9F-9F44FB085E43}"/>
              </a:ext>
            </a:extLst>
          </p:cNvPr>
          <p:cNvCxnSpPr>
            <a:stCxn id="15" idx="2"/>
          </p:cNvCxnSpPr>
          <p:nvPr/>
        </p:nvCxnSpPr>
        <p:spPr>
          <a:xfrm flipH="1">
            <a:off x="8876840" y="2771487"/>
            <a:ext cx="1" cy="500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18E1DE3-E3C7-4A4C-ACD7-4D21BF2EA16F}"/>
              </a:ext>
            </a:extLst>
          </p:cNvPr>
          <p:cNvSpPr txBox="1"/>
          <p:nvPr/>
        </p:nvSpPr>
        <p:spPr>
          <a:xfrm>
            <a:off x="8523217" y="331248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 assi</a:t>
            </a:r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B98FB691-C9C8-47BF-BDD5-58F0E33B6F7C}"/>
              </a:ext>
            </a:extLst>
          </p:cNvPr>
          <p:cNvSpPr/>
          <p:nvPr/>
        </p:nvSpPr>
        <p:spPr>
          <a:xfrm>
            <a:off x="9230462" y="3021503"/>
            <a:ext cx="365757" cy="961217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1A9CC2D-E912-4A55-9012-FA8F027E272F}"/>
              </a:ext>
            </a:extLst>
          </p:cNvPr>
          <p:cNvSpPr txBox="1"/>
          <p:nvPr/>
        </p:nvSpPr>
        <p:spPr>
          <a:xfrm>
            <a:off x="9596219" y="2902188"/>
            <a:ext cx="18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#esempi training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868DBB9-969D-4839-B79A-767B7A12C6C7}"/>
              </a:ext>
            </a:extLst>
          </p:cNvPr>
          <p:cNvSpPr txBox="1"/>
          <p:nvPr/>
        </p:nvSpPr>
        <p:spPr>
          <a:xfrm>
            <a:off x="9596219" y="3310119"/>
            <a:ext cx="18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window size (365)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65AA6D4-C42D-4A15-91BF-1ACCA216F6D7}"/>
              </a:ext>
            </a:extLst>
          </p:cNvPr>
          <p:cNvSpPr txBox="1"/>
          <p:nvPr/>
        </p:nvSpPr>
        <p:spPr>
          <a:xfrm>
            <a:off x="9588595" y="371667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#feature</a:t>
            </a:r>
          </a:p>
        </p:txBody>
      </p:sp>
    </p:spTree>
    <p:extLst>
      <p:ext uri="{BB962C8B-B14F-4D97-AF65-F5344CB8AC3E}">
        <p14:creationId xmlns:p14="http://schemas.microsoft.com/office/powerpoint/2010/main" val="6970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22" grpId="0"/>
      <p:bldP spid="25" grpId="0" animBg="1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789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svolto prima un opportuno </a:t>
            </a:r>
            <a:r>
              <a:rPr lang="it-IT" dirty="0" err="1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Tutte le RNN implementate contengono celle LSTM all’interno dello strato di input</a:t>
            </a:r>
          </a:p>
        </p:txBody>
      </p:sp>
      <p:graphicFrame>
        <p:nvGraphicFramePr>
          <p:cNvPr id="81" name="Tabella 81">
            <a:extLst>
              <a:ext uri="{FF2B5EF4-FFF2-40B4-BE49-F238E27FC236}">
                <a16:creationId xmlns:a16="http://schemas.microsoft.com/office/drawing/2014/main" id="{7D66EA2D-236F-4470-87BC-2A5B596FA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08617"/>
              </p:ext>
            </p:extLst>
          </p:nvPr>
        </p:nvGraphicFramePr>
        <p:xfrm>
          <a:off x="3593399" y="2941941"/>
          <a:ext cx="4065432" cy="7315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2685147963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1900130772"/>
                    </a:ext>
                  </a:extLst>
                </a:gridCol>
              </a:tblGrid>
              <a:tr h="36578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 ELEMENTI</a:t>
                      </a:r>
                      <a:endParaRPr lang="it-IT" sz="16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79403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loss</a:t>
                      </a:r>
                      <a:endParaRPr lang="it-IT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endParaRPr lang="it-IT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93008"/>
                  </a:ext>
                </a:extLst>
              </a:tr>
            </a:tbl>
          </a:graphicData>
        </a:graphic>
      </p:graphicFrame>
      <p:graphicFrame>
        <p:nvGraphicFramePr>
          <p:cNvPr id="82" name="Tabella 82">
            <a:extLst>
              <a:ext uri="{FF2B5EF4-FFF2-40B4-BE49-F238E27FC236}">
                <a16:creationId xmlns:a16="http://schemas.microsoft.com/office/drawing/2014/main" id="{37A0F61A-C800-42AA-9F91-AE0A3540C399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3690119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ottimizzatore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RMSProp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91D58FF5-82A3-4873-93D4-494C2F0C68E3}"/>
              </a:ext>
            </a:extLst>
          </p:cNvPr>
          <p:cNvSpPr txBox="1"/>
          <p:nvPr/>
        </p:nvSpPr>
        <p:spPr>
          <a:xfrm>
            <a:off x="8967101" y="4910149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Da letteratura una delle migliori misure quando si effettua training RNN per forecast</a:t>
            </a:r>
            <a:endParaRPr lang="it-IT" sz="1600" i="1" dirty="0"/>
          </a:p>
        </p:txBody>
      </p:sp>
      <p:pic>
        <p:nvPicPr>
          <p:cNvPr id="87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47424B21-613C-4391-ADF9-573A49F4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30" y="5486057"/>
            <a:ext cx="216572" cy="2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5F6AFB8-77AA-44C8-ABA1-93EEDCE756D5}"/>
              </a:ext>
            </a:extLst>
          </p:cNvPr>
          <p:cNvSpPr txBox="1"/>
          <p:nvPr/>
        </p:nvSpPr>
        <p:spPr>
          <a:xfrm>
            <a:off x="8967101" y="4907783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Tra tutti gli ottimizzatori è quello da cui si ottengono le performance più alte</a:t>
            </a:r>
            <a:endParaRPr lang="it-IT" sz="1600" i="1" dirty="0"/>
          </a:p>
        </p:txBody>
      </p:sp>
      <p:pic>
        <p:nvPicPr>
          <p:cNvPr id="89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7E63E68D-9F85-44C5-B9F2-D68C91A7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086" y="5478021"/>
            <a:ext cx="216572" cy="2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0" name="Tabella 82">
            <a:extLst>
              <a:ext uri="{FF2B5EF4-FFF2-40B4-BE49-F238E27FC236}">
                <a16:creationId xmlns:a16="http://schemas.microsoft.com/office/drawing/2014/main" id="{87D3C28C-D46A-4F46-B811-29031C64F0B1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4086003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tanh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B685AE80-585E-47E5-A50E-37DFB8FF5CEC}"/>
              </a:ext>
            </a:extLst>
          </p:cNvPr>
          <p:cNvSpPr txBox="1"/>
          <p:nvPr/>
        </p:nvSpPr>
        <p:spPr>
          <a:xfrm>
            <a:off x="8967101" y="4909578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Particolarmente adatta quando il </a:t>
            </a:r>
            <a:r>
              <a:rPr lang="it-IT" sz="1600" dirty="0" err="1"/>
              <a:t>layer</a:t>
            </a:r>
            <a:r>
              <a:rPr lang="it-IT" sz="1600" dirty="0"/>
              <a:t> corrispondente contiene celle LSTM</a:t>
            </a:r>
            <a:endParaRPr lang="it-IT" sz="1600" i="1" dirty="0"/>
          </a:p>
        </p:txBody>
      </p:sp>
      <p:pic>
        <p:nvPicPr>
          <p:cNvPr id="92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64F4ABA2-F54E-4599-B4E2-DC5CC677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086" y="5479816"/>
            <a:ext cx="216572" cy="2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3" name="Tabella 82">
            <a:extLst>
              <a:ext uri="{FF2B5EF4-FFF2-40B4-BE49-F238E27FC236}">
                <a16:creationId xmlns:a16="http://schemas.microsoft.com/office/drawing/2014/main" id="{893D5FA5-5A04-4333-9CA1-C48A8BF61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9374"/>
              </p:ext>
            </p:extLst>
          </p:nvPr>
        </p:nvGraphicFramePr>
        <p:xfrm>
          <a:off x="3593399" y="4895878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58" name="Tabella 82">
            <a:extLst>
              <a:ext uri="{FF2B5EF4-FFF2-40B4-BE49-F238E27FC236}">
                <a16:creationId xmlns:a16="http://schemas.microsoft.com/office/drawing/2014/main" id="{F63AF54A-F09A-4932-8010-6092C71D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03990"/>
              </p:ext>
            </p:extLst>
          </p:nvPr>
        </p:nvGraphicFramePr>
        <p:xfrm>
          <a:off x="3593399" y="4490940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</a:t>
                      </a:r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9CE3C05-FBA6-459A-84A6-EAC5A1183F8D}"/>
              </a:ext>
            </a:extLst>
          </p:cNvPr>
          <p:cNvSpPr txBox="1"/>
          <p:nvPr/>
        </p:nvSpPr>
        <p:spPr>
          <a:xfrm>
            <a:off x="8967101" y="4911380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Scelta perché velocizza maggiormente il training dei pesi della rete</a:t>
            </a:r>
            <a:endParaRPr lang="it-IT" sz="1600" i="1" dirty="0"/>
          </a:p>
        </p:txBody>
      </p:sp>
      <p:pic>
        <p:nvPicPr>
          <p:cNvPr id="60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83BA22AF-30E1-40C2-A060-5679238F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086" y="5481618"/>
            <a:ext cx="216572" cy="2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CC44D7EB-9AA5-4A09-B296-70B915B857A6}"/>
              </a:ext>
            </a:extLst>
          </p:cNvPr>
          <p:cNvSpPr txBox="1"/>
          <p:nvPr/>
        </p:nvSpPr>
        <p:spPr>
          <a:xfrm>
            <a:off x="8967101" y="4905972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Rete allenata per un </a:t>
            </a:r>
            <a:r>
              <a:rPr lang="it-IT" sz="1600" dirty="0" err="1"/>
              <a:t>pb</a:t>
            </a:r>
            <a:r>
              <a:rPr lang="it-IT" sz="1600" dirty="0"/>
              <a:t>. regressione quindi output deve essere valore reale numerico</a:t>
            </a:r>
            <a:endParaRPr lang="it-IT" sz="1600" i="1" dirty="0"/>
          </a:p>
        </p:txBody>
      </p:sp>
      <p:pic>
        <p:nvPicPr>
          <p:cNvPr id="95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B6B07474-C23A-4100-8B42-01FAC1DF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086" y="5476210"/>
            <a:ext cx="216572" cy="2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4DEA95D-54D3-4B75-ACCC-BA6CF529B68E}"/>
              </a:ext>
            </a:extLst>
          </p:cNvPr>
          <p:cNvCxnSpPr>
            <a:cxnSpLocks/>
          </p:cNvCxnSpPr>
          <p:nvPr/>
        </p:nvCxnSpPr>
        <p:spPr>
          <a:xfrm flipH="1">
            <a:off x="7061200" y="1720580"/>
            <a:ext cx="502920" cy="717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B74ADE3D-F56D-45E2-A3D1-CF632C63AB60}"/>
              </a:ext>
            </a:extLst>
          </p:cNvPr>
          <p:cNvCxnSpPr>
            <a:cxnSpLocks/>
          </p:cNvCxnSpPr>
          <p:nvPr/>
        </p:nvCxnSpPr>
        <p:spPr>
          <a:xfrm>
            <a:off x="7564120" y="1720580"/>
            <a:ext cx="723935" cy="722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ADE6078-B092-4F74-A9A5-94CECCE9DED3}"/>
              </a:ext>
            </a:extLst>
          </p:cNvPr>
          <p:cNvSpPr txBox="1"/>
          <p:nvPr/>
        </p:nvSpPr>
        <p:spPr>
          <a:xfrm>
            <a:off x="5960122" y="240215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standardizzazione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8AAD801-9EBD-465D-B0AD-19B723ABDC43}"/>
              </a:ext>
            </a:extLst>
          </p:cNvPr>
          <p:cNvSpPr txBox="1"/>
          <p:nvPr/>
        </p:nvSpPr>
        <p:spPr>
          <a:xfrm>
            <a:off x="7974991" y="240215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creazione tensore</a:t>
            </a:r>
          </a:p>
        </p:txBody>
      </p:sp>
      <p:sp>
        <p:nvSpPr>
          <p:cNvPr id="67" name="Cubo 66">
            <a:extLst>
              <a:ext uri="{FF2B5EF4-FFF2-40B4-BE49-F238E27FC236}">
                <a16:creationId xmlns:a16="http://schemas.microsoft.com/office/drawing/2014/main" id="{3267A054-0F63-42C6-9C8C-7A3B094629A8}"/>
              </a:ext>
            </a:extLst>
          </p:cNvPr>
          <p:cNvSpPr/>
          <p:nvPr/>
        </p:nvSpPr>
        <p:spPr>
          <a:xfrm>
            <a:off x="9778690" y="2402155"/>
            <a:ext cx="401624" cy="3884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B2A82BA5-B64C-4987-AC8B-99FE197A34E4}"/>
              </a:ext>
            </a:extLst>
          </p:cNvPr>
          <p:cNvCxnSpPr>
            <a:stCxn id="66" idx="2"/>
          </p:cNvCxnSpPr>
          <p:nvPr/>
        </p:nvCxnSpPr>
        <p:spPr>
          <a:xfrm flipH="1">
            <a:off x="8876840" y="2771487"/>
            <a:ext cx="1" cy="500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745B618-F043-457E-ACC6-4BBF1D0755DD}"/>
              </a:ext>
            </a:extLst>
          </p:cNvPr>
          <p:cNvSpPr txBox="1"/>
          <p:nvPr/>
        </p:nvSpPr>
        <p:spPr>
          <a:xfrm>
            <a:off x="8523217" y="331248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 assi</a:t>
            </a:r>
          </a:p>
        </p:txBody>
      </p:sp>
      <p:sp>
        <p:nvSpPr>
          <p:cNvPr id="72" name="Parentesi graffa aperta 71">
            <a:extLst>
              <a:ext uri="{FF2B5EF4-FFF2-40B4-BE49-F238E27FC236}">
                <a16:creationId xmlns:a16="http://schemas.microsoft.com/office/drawing/2014/main" id="{74F3A61D-7BC4-4E13-BBED-B6EFF1398B83}"/>
              </a:ext>
            </a:extLst>
          </p:cNvPr>
          <p:cNvSpPr/>
          <p:nvPr/>
        </p:nvSpPr>
        <p:spPr>
          <a:xfrm>
            <a:off x="9230462" y="3021503"/>
            <a:ext cx="365757" cy="961217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886BA773-3B9C-458E-93E5-097B411A664A}"/>
              </a:ext>
            </a:extLst>
          </p:cNvPr>
          <p:cNvSpPr txBox="1"/>
          <p:nvPr/>
        </p:nvSpPr>
        <p:spPr>
          <a:xfrm>
            <a:off x="9596219" y="2902188"/>
            <a:ext cx="18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#esempi training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8B4BEDF3-8121-4AF1-A4CC-14E612C944AE}"/>
              </a:ext>
            </a:extLst>
          </p:cNvPr>
          <p:cNvSpPr txBox="1"/>
          <p:nvPr/>
        </p:nvSpPr>
        <p:spPr>
          <a:xfrm>
            <a:off x="9588595" y="371667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#feature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4F7E55D-2CDE-4CFF-82CA-5A35BF1EDA0C}"/>
              </a:ext>
            </a:extLst>
          </p:cNvPr>
          <p:cNvSpPr txBox="1"/>
          <p:nvPr/>
        </p:nvSpPr>
        <p:spPr>
          <a:xfrm>
            <a:off x="9596219" y="3310119"/>
            <a:ext cx="18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window size (365)</a:t>
            </a:r>
          </a:p>
        </p:txBody>
      </p:sp>
    </p:spTree>
    <p:extLst>
      <p:ext uri="{BB962C8B-B14F-4D97-AF65-F5344CB8AC3E}">
        <p14:creationId xmlns:p14="http://schemas.microsoft.com/office/powerpoint/2010/main" val="3286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 animBg="1"/>
      <p:bldP spid="91" grpId="0" animBg="1"/>
      <p:bldP spid="59" grpId="0" animBg="1"/>
      <p:bldP spid="94" grpId="0" animBg="1"/>
      <p:bldP spid="64" grpId="0"/>
      <p:bldP spid="66" grpId="0"/>
      <p:bldP spid="67" grpId="0" animBg="1"/>
      <p:bldP spid="70" grpId="0"/>
      <p:bldP spid="72" grpId="0" animBg="1"/>
      <p:bldP spid="74" grpId="0"/>
      <p:bldP spid="76" grpId="0"/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789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svolto prima un opportuno </a:t>
            </a:r>
            <a:r>
              <a:rPr lang="it-IT" dirty="0" err="1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Tutte le RNN implementate contengono celle LSTM all’interno dello strato di input</a:t>
            </a:r>
          </a:p>
        </p:txBody>
      </p:sp>
      <p:graphicFrame>
        <p:nvGraphicFramePr>
          <p:cNvPr id="100" name="Tabella 81">
            <a:extLst>
              <a:ext uri="{FF2B5EF4-FFF2-40B4-BE49-F238E27FC236}">
                <a16:creationId xmlns:a16="http://schemas.microsoft.com/office/drawing/2014/main" id="{B4393DF0-C8D4-48DF-B759-B3CAE9FB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40390"/>
              </p:ext>
            </p:extLst>
          </p:nvPr>
        </p:nvGraphicFramePr>
        <p:xfrm>
          <a:off x="3593399" y="2941941"/>
          <a:ext cx="4065432" cy="7315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2685147963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1900130772"/>
                    </a:ext>
                  </a:extLst>
                </a:gridCol>
              </a:tblGrid>
              <a:tr h="36578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 ELEMENTI</a:t>
                      </a:r>
                      <a:endParaRPr lang="it-IT" sz="16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79403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loss</a:t>
                      </a:r>
                      <a:endParaRPr lang="it-IT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endParaRPr lang="it-IT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93008"/>
                  </a:ext>
                </a:extLst>
              </a:tr>
            </a:tbl>
          </a:graphicData>
        </a:graphic>
      </p:graphicFrame>
      <p:graphicFrame>
        <p:nvGraphicFramePr>
          <p:cNvPr id="101" name="Tabella 82">
            <a:extLst>
              <a:ext uri="{FF2B5EF4-FFF2-40B4-BE49-F238E27FC236}">
                <a16:creationId xmlns:a16="http://schemas.microsoft.com/office/drawing/2014/main" id="{55339E46-14FE-40FD-9C97-D36D1E921493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3690119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ottimizzatore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RMSProp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102" name="Tabella 82">
            <a:extLst>
              <a:ext uri="{FF2B5EF4-FFF2-40B4-BE49-F238E27FC236}">
                <a16:creationId xmlns:a16="http://schemas.microsoft.com/office/drawing/2014/main" id="{C780803F-C248-40CD-A0B7-48CC8780179B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4086003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tanh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103" name="Tabella 82">
            <a:extLst>
              <a:ext uri="{FF2B5EF4-FFF2-40B4-BE49-F238E27FC236}">
                <a16:creationId xmlns:a16="http://schemas.microsoft.com/office/drawing/2014/main" id="{FEE95CE7-5186-400F-91B6-3BA5F4A6EDD7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4895878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104" name="Tabella 82">
            <a:extLst>
              <a:ext uri="{FF2B5EF4-FFF2-40B4-BE49-F238E27FC236}">
                <a16:creationId xmlns:a16="http://schemas.microsoft.com/office/drawing/2014/main" id="{3F8BA1B8-EF82-4304-BC7C-AA80B944E916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4490940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</a:t>
                      </a:r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105" name="Tabella 97">
            <a:extLst>
              <a:ext uri="{FF2B5EF4-FFF2-40B4-BE49-F238E27FC236}">
                <a16:creationId xmlns:a16="http://schemas.microsoft.com/office/drawing/2014/main" id="{B0EFF4A9-B585-462B-AC5F-AF5E05F2E683}"/>
              </a:ext>
            </a:extLst>
          </p:cNvPr>
          <p:cNvGraphicFramePr>
            <a:graphicFrameLocks noGrp="1"/>
          </p:cNvGraphicFramePr>
          <p:nvPr/>
        </p:nvGraphicFramePr>
        <p:xfrm>
          <a:off x="3593397" y="5282816"/>
          <a:ext cx="4065434" cy="36767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7">
                  <a:extLst>
                    <a:ext uri="{9D8B030D-6E8A-4147-A177-3AD203B41FA5}">
                      <a16:colId xmlns:a16="http://schemas.microsoft.com/office/drawing/2014/main" val="2880692589"/>
                    </a:ext>
                  </a:extLst>
                </a:gridCol>
                <a:gridCol w="2032717">
                  <a:extLst>
                    <a:ext uri="{9D8B030D-6E8A-4147-A177-3AD203B41FA5}">
                      <a16:colId xmlns:a16="http://schemas.microsoft.com/office/drawing/2014/main" val="264660893"/>
                    </a:ext>
                  </a:extLst>
                </a:gridCol>
              </a:tblGrid>
              <a:tr h="36767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65686"/>
                  </a:ext>
                </a:extLst>
              </a:tr>
            </a:tbl>
          </a:graphicData>
        </a:graphic>
      </p:graphicFrame>
      <p:graphicFrame>
        <p:nvGraphicFramePr>
          <p:cNvPr id="106" name="Tabella 97">
            <a:extLst>
              <a:ext uri="{FF2B5EF4-FFF2-40B4-BE49-F238E27FC236}">
                <a16:creationId xmlns:a16="http://schemas.microsoft.com/office/drawing/2014/main" id="{DBF740B3-2536-4CA0-A30B-3A9559F56353}"/>
              </a:ext>
            </a:extLst>
          </p:cNvPr>
          <p:cNvGraphicFramePr>
            <a:graphicFrameLocks noGrp="1"/>
          </p:cNvGraphicFramePr>
          <p:nvPr/>
        </p:nvGraphicFramePr>
        <p:xfrm>
          <a:off x="3593395" y="5667193"/>
          <a:ext cx="4065434" cy="36767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7">
                  <a:extLst>
                    <a:ext uri="{9D8B030D-6E8A-4147-A177-3AD203B41FA5}">
                      <a16:colId xmlns:a16="http://schemas.microsoft.com/office/drawing/2014/main" val="2880692589"/>
                    </a:ext>
                  </a:extLst>
                </a:gridCol>
                <a:gridCol w="2032717">
                  <a:extLst>
                    <a:ext uri="{9D8B030D-6E8A-4147-A177-3AD203B41FA5}">
                      <a16:colId xmlns:a16="http://schemas.microsoft.com/office/drawing/2014/main" val="264660893"/>
                    </a:ext>
                  </a:extLst>
                </a:gridCol>
              </a:tblGrid>
              <a:tr h="36767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num</a:t>
                      </a:r>
                      <a:r>
                        <a:rPr lang="it-IT" sz="1400" dirty="0"/>
                        <a:t>. max. epoche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65686"/>
                  </a:ext>
                </a:extLst>
              </a:tr>
            </a:tbl>
          </a:graphicData>
        </a:graphic>
      </p:graphicFrame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7E769EB5-DC3E-4BC9-B8C0-0A1CD50DEE52}"/>
              </a:ext>
            </a:extLst>
          </p:cNvPr>
          <p:cNvSpPr txBox="1"/>
          <p:nvPr/>
        </p:nvSpPr>
        <p:spPr>
          <a:xfrm>
            <a:off x="8967101" y="4905972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Rete allenata per un </a:t>
            </a:r>
            <a:r>
              <a:rPr lang="it-IT" sz="1600" dirty="0" err="1"/>
              <a:t>pb</a:t>
            </a:r>
            <a:r>
              <a:rPr lang="it-IT" sz="1600" dirty="0"/>
              <a:t>. regressione quindi output deve essere valore reale numerico</a:t>
            </a:r>
            <a:endParaRPr lang="it-IT" sz="1600" i="1" dirty="0"/>
          </a:p>
        </p:txBody>
      </p:sp>
      <p:pic>
        <p:nvPicPr>
          <p:cNvPr id="54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B0B05D8B-32E7-4543-9210-DB4F51CAA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086" y="5476210"/>
            <a:ext cx="216572" cy="22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6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789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svolto prima un opportuno </a:t>
            </a:r>
            <a:r>
              <a:rPr lang="it-IT" dirty="0" err="1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Tutte le RNN implementate contengono celle LSTM all’interno dello strato di input</a:t>
            </a:r>
          </a:p>
        </p:txBody>
      </p:sp>
      <p:graphicFrame>
        <p:nvGraphicFramePr>
          <p:cNvPr id="100" name="Tabella 81">
            <a:extLst>
              <a:ext uri="{FF2B5EF4-FFF2-40B4-BE49-F238E27FC236}">
                <a16:creationId xmlns:a16="http://schemas.microsoft.com/office/drawing/2014/main" id="{B4393DF0-C8D4-48DF-B759-B3CAE9FB7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54041"/>
              </p:ext>
            </p:extLst>
          </p:nvPr>
        </p:nvGraphicFramePr>
        <p:xfrm>
          <a:off x="3593399" y="2941941"/>
          <a:ext cx="4065432" cy="7315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2685147963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1900130772"/>
                    </a:ext>
                  </a:extLst>
                </a:gridCol>
              </a:tblGrid>
              <a:tr h="365787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 ELEMENTI</a:t>
                      </a:r>
                      <a:endParaRPr lang="it-IT" sz="160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79403"/>
                  </a:ext>
                </a:extLst>
              </a:tr>
              <a:tr h="36578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loss</a:t>
                      </a:r>
                      <a:endParaRPr lang="it-IT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endParaRPr lang="it-IT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93008"/>
                  </a:ext>
                </a:extLst>
              </a:tr>
            </a:tbl>
          </a:graphicData>
        </a:graphic>
      </p:graphicFrame>
      <p:graphicFrame>
        <p:nvGraphicFramePr>
          <p:cNvPr id="101" name="Tabella 82">
            <a:extLst>
              <a:ext uri="{FF2B5EF4-FFF2-40B4-BE49-F238E27FC236}">
                <a16:creationId xmlns:a16="http://schemas.microsoft.com/office/drawing/2014/main" id="{55339E46-14FE-40FD-9C97-D36D1E921493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3690119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ottimizzatore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RMSProp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102" name="Tabella 82">
            <a:extLst>
              <a:ext uri="{FF2B5EF4-FFF2-40B4-BE49-F238E27FC236}">
                <a16:creationId xmlns:a16="http://schemas.microsoft.com/office/drawing/2014/main" id="{C780803F-C248-40CD-A0B7-48CC8780179B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4086003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tanh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103" name="Tabella 82">
            <a:extLst>
              <a:ext uri="{FF2B5EF4-FFF2-40B4-BE49-F238E27FC236}">
                <a16:creationId xmlns:a16="http://schemas.microsoft.com/office/drawing/2014/main" id="{FEE95CE7-5186-400F-91B6-3BA5F4A6EDD7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4895878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104" name="Tabella 82">
            <a:extLst>
              <a:ext uri="{FF2B5EF4-FFF2-40B4-BE49-F238E27FC236}">
                <a16:creationId xmlns:a16="http://schemas.microsoft.com/office/drawing/2014/main" id="{3F8BA1B8-EF82-4304-BC7C-AA80B944E916}"/>
              </a:ext>
            </a:extLst>
          </p:cNvPr>
          <p:cNvGraphicFramePr>
            <a:graphicFrameLocks noGrp="1"/>
          </p:cNvGraphicFramePr>
          <p:nvPr/>
        </p:nvGraphicFramePr>
        <p:xfrm>
          <a:off x="3593399" y="4490940"/>
          <a:ext cx="4065432" cy="370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6">
                  <a:extLst>
                    <a:ext uri="{9D8B030D-6E8A-4147-A177-3AD203B41FA5}">
                      <a16:colId xmlns:a16="http://schemas.microsoft.com/office/drawing/2014/main" val="1400471379"/>
                    </a:ext>
                  </a:extLst>
                </a:gridCol>
                <a:gridCol w="2032716">
                  <a:extLst>
                    <a:ext uri="{9D8B030D-6E8A-4147-A177-3AD203B41FA5}">
                      <a16:colId xmlns:a16="http://schemas.microsoft.com/office/drawing/2014/main" val="22586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attivazione (</a:t>
                      </a:r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53178"/>
                  </a:ext>
                </a:extLst>
              </a:tr>
            </a:tbl>
          </a:graphicData>
        </a:graphic>
      </p:graphicFrame>
      <p:graphicFrame>
        <p:nvGraphicFramePr>
          <p:cNvPr id="105" name="Tabella 97">
            <a:extLst>
              <a:ext uri="{FF2B5EF4-FFF2-40B4-BE49-F238E27FC236}">
                <a16:creationId xmlns:a16="http://schemas.microsoft.com/office/drawing/2014/main" id="{B0EFF4A9-B585-462B-AC5F-AF5E05F2E683}"/>
              </a:ext>
            </a:extLst>
          </p:cNvPr>
          <p:cNvGraphicFramePr>
            <a:graphicFrameLocks noGrp="1"/>
          </p:cNvGraphicFramePr>
          <p:nvPr/>
        </p:nvGraphicFramePr>
        <p:xfrm>
          <a:off x="3593397" y="5282816"/>
          <a:ext cx="4065434" cy="36767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7">
                  <a:extLst>
                    <a:ext uri="{9D8B030D-6E8A-4147-A177-3AD203B41FA5}">
                      <a16:colId xmlns:a16="http://schemas.microsoft.com/office/drawing/2014/main" val="2880692589"/>
                    </a:ext>
                  </a:extLst>
                </a:gridCol>
                <a:gridCol w="2032717">
                  <a:extLst>
                    <a:ext uri="{9D8B030D-6E8A-4147-A177-3AD203B41FA5}">
                      <a16:colId xmlns:a16="http://schemas.microsoft.com/office/drawing/2014/main" val="264660893"/>
                    </a:ext>
                  </a:extLst>
                </a:gridCol>
              </a:tblGrid>
              <a:tr h="36767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65686"/>
                  </a:ext>
                </a:extLst>
              </a:tr>
            </a:tbl>
          </a:graphicData>
        </a:graphic>
      </p:graphicFrame>
      <p:graphicFrame>
        <p:nvGraphicFramePr>
          <p:cNvPr id="106" name="Tabella 97">
            <a:extLst>
              <a:ext uri="{FF2B5EF4-FFF2-40B4-BE49-F238E27FC236}">
                <a16:creationId xmlns:a16="http://schemas.microsoft.com/office/drawing/2014/main" id="{DBF740B3-2536-4CA0-A30B-3A9559F56353}"/>
              </a:ext>
            </a:extLst>
          </p:cNvPr>
          <p:cNvGraphicFramePr>
            <a:graphicFrameLocks noGrp="1"/>
          </p:cNvGraphicFramePr>
          <p:nvPr/>
        </p:nvGraphicFramePr>
        <p:xfrm>
          <a:off x="3593395" y="5667193"/>
          <a:ext cx="4065434" cy="36767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32717">
                  <a:extLst>
                    <a:ext uri="{9D8B030D-6E8A-4147-A177-3AD203B41FA5}">
                      <a16:colId xmlns:a16="http://schemas.microsoft.com/office/drawing/2014/main" val="2880692589"/>
                    </a:ext>
                  </a:extLst>
                </a:gridCol>
                <a:gridCol w="2032717">
                  <a:extLst>
                    <a:ext uri="{9D8B030D-6E8A-4147-A177-3AD203B41FA5}">
                      <a16:colId xmlns:a16="http://schemas.microsoft.com/office/drawing/2014/main" val="264660893"/>
                    </a:ext>
                  </a:extLst>
                </a:gridCol>
              </a:tblGrid>
              <a:tr h="36767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num</a:t>
                      </a:r>
                      <a:r>
                        <a:rPr lang="it-IT" sz="1400" dirty="0"/>
                        <a:t>. max. epoche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6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9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789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svolto prima un opportuno </a:t>
            </a:r>
            <a:r>
              <a:rPr lang="it-IT" dirty="0" err="1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Tutte le RNN implementate contengono celle LSTM all’interno dello strato di input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DE28C767-D932-47F2-80B1-3EED7F8B6DAF}"/>
              </a:ext>
            </a:extLst>
          </p:cNvPr>
          <p:cNvSpPr/>
          <p:nvPr/>
        </p:nvSpPr>
        <p:spPr>
          <a:xfrm>
            <a:off x="650597" y="2489702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definizione </a:t>
            </a:r>
            <a:r>
              <a:rPr lang="it-IT" sz="1400" i="1" dirty="0" err="1">
                <a:latin typeface="Avenir Next LT Pro" panose="020B0504020202020204" pitchFamily="34" charset="0"/>
              </a:rPr>
              <a:t>vanilla</a:t>
            </a:r>
            <a:r>
              <a:rPr lang="it-IT" sz="1400" i="1" dirty="0">
                <a:latin typeface="Avenir Next LT Pro" panose="020B0504020202020204" pitchFamily="34" charset="0"/>
              </a:rPr>
              <a:t> model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BE62F06A-57FB-465F-82D5-04B40CEB3A9B}"/>
              </a:ext>
            </a:extLst>
          </p:cNvPr>
          <p:cNvSpPr/>
          <p:nvPr/>
        </p:nvSpPr>
        <p:spPr>
          <a:xfrm>
            <a:off x="928359" y="3890593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F261BC6-FE4D-4A68-A96C-AD6F6AF0BBB8}"/>
              </a:ext>
            </a:extLst>
          </p:cNvPr>
          <p:cNvSpPr/>
          <p:nvPr/>
        </p:nvSpPr>
        <p:spPr>
          <a:xfrm>
            <a:off x="928359" y="4272555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7A61F530-364B-43AA-8F8C-0EAB86EE7E71}"/>
              </a:ext>
            </a:extLst>
          </p:cNvPr>
          <p:cNvSpPr/>
          <p:nvPr/>
        </p:nvSpPr>
        <p:spPr>
          <a:xfrm>
            <a:off x="917614" y="5239127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B5FF87A-5084-4200-B06F-471B85AFD409}"/>
              </a:ext>
            </a:extLst>
          </p:cNvPr>
          <p:cNvSpPr txBox="1"/>
          <p:nvPr/>
        </p:nvSpPr>
        <p:spPr>
          <a:xfrm>
            <a:off x="917614" y="4511909"/>
            <a:ext cx="2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79561A9-C3C3-4201-BCF6-6F2A54FFD249}"/>
              </a:ext>
            </a:extLst>
          </p:cNvPr>
          <p:cNvSpPr/>
          <p:nvPr/>
        </p:nvSpPr>
        <p:spPr>
          <a:xfrm>
            <a:off x="1541659" y="3706109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B60DE504-89DF-4C8F-A068-844D5B1E93DE}"/>
              </a:ext>
            </a:extLst>
          </p:cNvPr>
          <p:cNvSpPr/>
          <p:nvPr/>
        </p:nvSpPr>
        <p:spPr>
          <a:xfrm>
            <a:off x="1541659" y="4139530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FA69ACDA-F647-43C0-9DA1-DBF511662923}"/>
              </a:ext>
            </a:extLst>
          </p:cNvPr>
          <p:cNvSpPr/>
          <p:nvPr/>
        </p:nvSpPr>
        <p:spPr>
          <a:xfrm>
            <a:off x="1530914" y="5022520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FB1C696-AEFF-4E51-86BA-086860F140B3}"/>
              </a:ext>
            </a:extLst>
          </p:cNvPr>
          <p:cNvSpPr/>
          <p:nvPr/>
        </p:nvSpPr>
        <p:spPr>
          <a:xfrm>
            <a:off x="1530914" y="5438868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2E97D18-5D12-4D6A-8DFA-D21CE0953F1B}"/>
              </a:ext>
            </a:extLst>
          </p:cNvPr>
          <p:cNvCxnSpPr>
            <a:stCxn id="3" idx="6"/>
            <a:endCxn id="24" idx="2"/>
          </p:cNvCxnSpPr>
          <p:nvPr/>
        </p:nvCxnSpPr>
        <p:spPr>
          <a:xfrm flipV="1">
            <a:off x="1185811" y="3839134"/>
            <a:ext cx="355848" cy="184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4874A51-4694-44B0-A6DD-FA062D677181}"/>
              </a:ext>
            </a:extLst>
          </p:cNvPr>
          <p:cNvCxnSpPr>
            <a:cxnSpLocks/>
            <a:stCxn id="3" idx="6"/>
            <a:endCxn id="33" idx="2"/>
          </p:cNvCxnSpPr>
          <p:nvPr/>
        </p:nvCxnSpPr>
        <p:spPr>
          <a:xfrm>
            <a:off x="1185811" y="4023618"/>
            <a:ext cx="355848" cy="2489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2D7ABC-FC9A-4D46-BD35-713A9B134A48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>
            <a:off x="1185811" y="4023618"/>
            <a:ext cx="345103" cy="11319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8A50681-2E90-4C0C-AD6F-CE61439B36DB}"/>
              </a:ext>
            </a:extLst>
          </p:cNvPr>
          <p:cNvSpPr txBox="1"/>
          <p:nvPr/>
        </p:nvSpPr>
        <p:spPr>
          <a:xfrm>
            <a:off x="1552404" y="4397873"/>
            <a:ext cx="2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EA1539E-C968-48D0-A710-A22FC4C00C4C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1185811" y="4023618"/>
            <a:ext cx="345103" cy="1548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A52AC6A6-572F-4F0E-9B2B-A051EFF7B912}"/>
              </a:ext>
            </a:extLst>
          </p:cNvPr>
          <p:cNvCxnSpPr>
            <a:stCxn id="7" idx="6"/>
            <a:endCxn id="24" idx="2"/>
          </p:cNvCxnSpPr>
          <p:nvPr/>
        </p:nvCxnSpPr>
        <p:spPr>
          <a:xfrm flipV="1">
            <a:off x="1185811" y="3839134"/>
            <a:ext cx="355848" cy="5664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24BDDD0-0058-4DF4-B823-C9751474A4DB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 flipV="1">
            <a:off x="1185811" y="4272555"/>
            <a:ext cx="355848" cy="1330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4D44EC3-ABE4-4DA2-AEBC-DB769350FF6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185811" y="4405580"/>
            <a:ext cx="345103" cy="11663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464DA2C-4AC2-46EE-856A-3EFE4F85E7FE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>
            <a:off x="1185811" y="4405580"/>
            <a:ext cx="345103" cy="749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329802C-E5D0-4FCF-9049-AB3207C36047}"/>
              </a:ext>
            </a:extLst>
          </p:cNvPr>
          <p:cNvCxnSpPr>
            <a:cxnSpLocks/>
            <a:stCxn id="16" idx="6"/>
            <a:endCxn id="37" idx="2"/>
          </p:cNvCxnSpPr>
          <p:nvPr/>
        </p:nvCxnSpPr>
        <p:spPr>
          <a:xfrm flipV="1">
            <a:off x="1175066" y="5155545"/>
            <a:ext cx="355848" cy="216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80BD55F3-798E-49B2-8F3B-53459D12021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1175066" y="5372152"/>
            <a:ext cx="355848" cy="199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EA10FC2-54B9-4DB2-9215-1B460043A35A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 flipV="1">
            <a:off x="1175066" y="4272555"/>
            <a:ext cx="366593" cy="10995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27F3982-B99A-4BE0-BB2E-7CDB2B07912C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1175066" y="3839134"/>
            <a:ext cx="366593" cy="15330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380BD5F8-4C1E-409A-857E-BC91B09A1621}"/>
              </a:ext>
            </a:extLst>
          </p:cNvPr>
          <p:cNvSpPr txBox="1"/>
          <p:nvPr/>
        </p:nvSpPr>
        <p:spPr>
          <a:xfrm>
            <a:off x="792429" y="337256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input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EC0CB790-EF9F-4933-A88F-67120587C640}"/>
              </a:ext>
            </a:extLst>
          </p:cNvPr>
          <p:cNvSpPr txBox="1"/>
          <p:nvPr/>
        </p:nvSpPr>
        <p:spPr>
          <a:xfrm>
            <a:off x="1373950" y="336399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output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BD584E6-88C8-42EB-9F61-A0B1F5CB9352}"/>
              </a:ext>
            </a:extLst>
          </p:cNvPr>
          <p:cNvSpPr txBox="1"/>
          <p:nvPr/>
        </p:nvSpPr>
        <p:spPr>
          <a:xfrm>
            <a:off x="675810" y="57411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1x100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B53C805-B14B-4637-8021-6BF764F034FA}"/>
              </a:ext>
            </a:extLst>
          </p:cNvPr>
          <p:cNvSpPr txBox="1"/>
          <p:nvPr/>
        </p:nvSpPr>
        <p:spPr>
          <a:xfrm>
            <a:off x="1334395" y="57411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1x334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2ADDAD08-F588-4C9F-A692-1F253AE9E0EB}"/>
              </a:ext>
            </a:extLst>
          </p:cNvPr>
          <p:cNvSpPr/>
          <p:nvPr/>
        </p:nvSpPr>
        <p:spPr>
          <a:xfrm>
            <a:off x="3793775" y="2489701"/>
            <a:ext cx="1966945" cy="787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ottimizzazione architettura esistente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111795-EB9E-4D27-B26A-62F3F3F94221}"/>
              </a:ext>
            </a:extLst>
          </p:cNvPr>
          <p:cNvCxnSpPr>
            <a:cxnSpLocks/>
            <a:stCxn id="2" idx="6"/>
            <a:endCxn id="45" idx="2"/>
          </p:cNvCxnSpPr>
          <p:nvPr/>
        </p:nvCxnSpPr>
        <p:spPr>
          <a:xfrm flipV="1">
            <a:off x="2454210" y="2883666"/>
            <a:ext cx="13395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8" name="Picture 6" descr="Refine Icons - Download Free Vector Icons | Noun Project">
            <a:extLst>
              <a:ext uri="{FF2B5EF4-FFF2-40B4-BE49-F238E27FC236}">
                <a16:creationId xmlns:a16="http://schemas.microsoft.com/office/drawing/2014/main" id="{AEB0B1DC-A7E0-484F-BD24-6F5902E42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76" y="2327877"/>
            <a:ext cx="613205" cy="61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e 58">
            <a:extLst>
              <a:ext uri="{FF2B5EF4-FFF2-40B4-BE49-F238E27FC236}">
                <a16:creationId xmlns:a16="http://schemas.microsoft.com/office/drawing/2014/main" id="{4C39D5E4-1BD3-438A-B6F4-EC4A1E99DBE8}"/>
              </a:ext>
            </a:extLst>
          </p:cNvPr>
          <p:cNvSpPr/>
          <p:nvPr/>
        </p:nvSpPr>
        <p:spPr>
          <a:xfrm>
            <a:off x="4297290" y="3854239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B9C2E5B6-571F-4E95-9D43-93B03EC6453F}"/>
              </a:ext>
            </a:extLst>
          </p:cNvPr>
          <p:cNvSpPr/>
          <p:nvPr/>
        </p:nvSpPr>
        <p:spPr>
          <a:xfrm>
            <a:off x="4297290" y="4236201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E333A71E-009B-409A-81F4-E26297FF8962}"/>
              </a:ext>
            </a:extLst>
          </p:cNvPr>
          <p:cNvSpPr/>
          <p:nvPr/>
        </p:nvSpPr>
        <p:spPr>
          <a:xfrm>
            <a:off x="4286545" y="5202773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ADBB227B-6113-4682-92D9-25B07FDA4335}"/>
              </a:ext>
            </a:extLst>
          </p:cNvPr>
          <p:cNvSpPr txBox="1"/>
          <p:nvPr/>
        </p:nvSpPr>
        <p:spPr>
          <a:xfrm>
            <a:off x="4286545" y="4475555"/>
            <a:ext cx="23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7437A95-80BC-4BFB-858F-A34F26E39297}"/>
              </a:ext>
            </a:extLst>
          </p:cNvPr>
          <p:cNvSpPr/>
          <p:nvPr/>
        </p:nvSpPr>
        <p:spPr>
          <a:xfrm>
            <a:off x="4910590" y="3669755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4E7E671C-B618-4C72-9E9F-530912DECB6D}"/>
              </a:ext>
            </a:extLst>
          </p:cNvPr>
          <p:cNvSpPr/>
          <p:nvPr/>
        </p:nvSpPr>
        <p:spPr>
          <a:xfrm>
            <a:off x="4910590" y="4103176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2C81B0C9-7826-4AF7-8846-D36AA210E918}"/>
              </a:ext>
            </a:extLst>
          </p:cNvPr>
          <p:cNvSpPr/>
          <p:nvPr/>
        </p:nvSpPr>
        <p:spPr>
          <a:xfrm>
            <a:off x="4899845" y="4986166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008EE913-68D3-4A5C-BA13-4F6056F49E33}"/>
              </a:ext>
            </a:extLst>
          </p:cNvPr>
          <p:cNvSpPr/>
          <p:nvPr/>
        </p:nvSpPr>
        <p:spPr>
          <a:xfrm>
            <a:off x="4899845" y="5402514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1D46B21-1EC3-4E5F-8B45-9D696AC29F9A}"/>
              </a:ext>
            </a:extLst>
          </p:cNvPr>
          <p:cNvCxnSpPr>
            <a:stCxn id="59" idx="6"/>
            <a:endCxn id="67" idx="2"/>
          </p:cNvCxnSpPr>
          <p:nvPr/>
        </p:nvCxnSpPr>
        <p:spPr>
          <a:xfrm flipV="1">
            <a:off x="4554742" y="3802780"/>
            <a:ext cx="355848" cy="184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48C5E7E-9F88-4671-B3DE-948E051CFC69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>
            <a:off x="4554742" y="3987264"/>
            <a:ext cx="355848" cy="2489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6CBEAB1-1F30-4AA4-8ACE-0D7F18F2D80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>
            <a:off x="4554742" y="3987264"/>
            <a:ext cx="345103" cy="11319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F69EAB9-6139-4FAA-AB81-CA8100B78633}"/>
              </a:ext>
            </a:extLst>
          </p:cNvPr>
          <p:cNvSpPr txBox="1"/>
          <p:nvPr/>
        </p:nvSpPr>
        <p:spPr>
          <a:xfrm>
            <a:off x="4921335" y="4361519"/>
            <a:ext cx="23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09745F66-3999-4406-9146-BCCA5A057391}"/>
              </a:ext>
            </a:extLst>
          </p:cNvPr>
          <p:cNvCxnSpPr>
            <a:stCxn id="59" idx="6"/>
            <a:endCxn id="72" idx="2"/>
          </p:cNvCxnSpPr>
          <p:nvPr/>
        </p:nvCxnSpPr>
        <p:spPr>
          <a:xfrm>
            <a:off x="4554742" y="3987264"/>
            <a:ext cx="345103" cy="1548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7E3BF158-AE32-4E38-9ACC-86742F7C52E8}"/>
              </a:ext>
            </a:extLst>
          </p:cNvPr>
          <p:cNvCxnSpPr>
            <a:stCxn id="63" idx="6"/>
            <a:endCxn id="67" idx="2"/>
          </p:cNvCxnSpPr>
          <p:nvPr/>
        </p:nvCxnSpPr>
        <p:spPr>
          <a:xfrm flipV="1">
            <a:off x="4554742" y="3802780"/>
            <a:ext cx="355848" cy="5664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F0A17009-414F-4C9E-9A02-F7344AB90BAD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 flipV="1">
            <a:off x="4554742" y="4236201"/>
            <a:ext cx="355848" cy="1330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44E337D1-ED00-4A03-87E7-EA2AB0000C37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4554742" y="4369226"/>
            <a:ext cx="345103" cy="11663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6ED916A1-E74F-49C8-AD58-70A491F09227}"/>
              </a:ext>
            </a:extLst>
          </p:cNvPr>
          <p:cNvCxnSpPr>
            <a:cxnSpLocks/>
            <a:stCxn id="63" idx="6"/>
            <a:endCxn id="70" idx="2"/>
          </p:cNvCxnSpPr>
          <p:nvPr/>
        </p:nvCxnSpPr>
        <p:spPr>
          <a:xfrm>
            <a:off x="4554742" y="4369226"/>
            <a:ext cx="345103" cy="749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2404F398-9285-4BE3-A975-FABA89D2E945}"/>
              </a:ext>
            </a:extLst>
          </p:cNvPr>
          <p:cNvCxnSpPr>
            <a:cxnSpLocks/>
            <a:stCxn id="64" idx="6"/>
            <a:endCxn id="70" idx="2"/>
          </p:cNvCxnSpPr>
          <p:nvPr/>
        </p:nvCxnSpPr>
        <p:spPr>
          <a:xfrm flipV="1">
            <a:off x="4543997" y="5119191"/>
            <a:ext cx="355848" cy="216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8D0B9E8A-73C3-4E17-AAC3-B66E474596AA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4543997" y="5335798"/>
            <a:ext cx="355848" cy="199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576A0B4-5C72-4D27-BEDB-E568D5267F77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 flipV="1">
            <a:off x="4543997" y="4236201"/>
            <a:ext cx="366593" cy="10995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C6839C28-C46E-483F-A972-739EB598F14A}"/>
              </a:ext>
            </a:extLst>
          </p:cNvPr>
          <p:cNvSpPr txBox="1"/>
          <p:nvPr/>
        </p:nvSpPr>
        <p:spPr>
          <a:xfrm>
            <a:off x="4161360" y="3336207"/>
            <a:ext cx="52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input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9B060DAF-DB59-44CE-8171-30713ADABB28}"/>
              </a:ext>
            </a:extLst>
          </p:cNvPr>
          <p:cNvSpPr txBox="1"/>
          <p:nvPr/>
        </p:nvSpPr>
        <p:spPr>
          <a:xfrm>
            <a:off x="4742881" y="3327645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output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61E5FAC-40D6-40B4-A805-CA76A7FA67A6}"/>
              </a:ext>
            </a:extLst>
          </p:cNvPr>
          <p:cNvSpPr txBox="1"/>
          <p:nvPr/>
        </p:nvSpPr>
        <p:spPr>
          <a:xfrm>
            <a:off x="4171129" y="571270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1x</a:t>
            </a:r>
            <a:r>
              <a:rPr lang="it-IT" sz="1400" dirty="0">
                <a:latin typeface="Abadi" panose="020B0604020104020204" pitchFamily="34" charset="0"/>
              </a:rPr>
              <a:t>?</a:t>
            </a:r>
            <a:endParaRPr lang="it-IT" sz="1400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68427413-8407-4AB9-847F-AB34CCE3CD07}"/>
              </a:ext>
            </a:extLst>
          </p:cNvPr>
          <p:cNvSpPr txBox="1"/>
          <p:nvPr/>
        </p:nvSpPr>
        <p:spPr>
          <a:xfrm>
            <a:off x="4703326" y="5704792"/>
            <a:ext cx="67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1x334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224F7155-0809-4F1F-9951-B9611AEC7003}"/>
              </a:ext>
            </a:extLst>
          </p:cNvPr>
          <p:cNvSpPr txBox="1"/>
          <p:nvPr/>
        </p:nvSpPr>
        <p:spPr>
          <a:xfrm>
            <a:off x="9029700" y="4201336"/>
            <a:ext cx="2678391" cy="1569660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N.B.</a:t>
            </a:r>
          </a:p>
          <a:p>
            <a:r>
              <a:rPr lang="it-IT" sz="1600" dirty="0"/>
              <a:t>D’ora in avanti le architetture che si implementano prevedono anche </a:t>
            </a:r>
            <a:r>
              <a:rPr lang="it-IT" sz="1600" i="1" dirty="0" err="1"/>
              <a:t>Early</a:t>
            </a:r>
            <a:r>
              <a:rPr lang="it-IT" sz="1600" i="1" dirty="0"/>
              <a:t> </a:t>
            </a:r>
            <a:r>
              <a:rPr lang="it-IT" sz="1600" i="1" dirty="0" err="1"/>
              <a:t>Stopping</a:t>
            </a:r>
            <a:r>
              <a:rPr lang="it-IT" sz="1600" i="1" dirty="0"/>
              <a:t> e l2 </a:t>
            </a:r>
            <a:r>
              <a:rPr lang="it-IT" sz="1600" i="1" dirty="0" err="1"/>
              <a:t>regularizer</a:t>
            </a:r>
            <a:r>
              <a:rPr lang="it-IT" sz="1600" i="1" dirty="0"/>
              <a:t> (</a:t>
            </a:r>
            <a:r>
              <a:rPr lang="it-IT" sz="1600" i="1" dirty="0" err="1"/>
              <a:t>layer</a:t>
            </a:r>
            <a:r>
              <a:rPr lang="it-IT" sz="1600" i="1" dirty="0"/>
              <a:t> input)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584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6" grpId="0" animBg="1"/>
      <p:bldP spid="18" grpId="0"/>
      <p:bldP spid="24" grpId="0" animBg="1"/>
      <p:bldP spid="33" grpId="0" animBg="1"/>
      <p:bldP spid="37" grpId="0" animBg="1"/>
      <p:bldP spid="11" grpId="0" animBg="1"/>
      <p:bldP spid="39" grpId="0"/>
      <p:bldP spid="71" grpId="0"/>
      <p:bldP spid="73" grpId="0"/>
      <p:bldP spid="75" grpId="0"/>
      <p:bldP spid="79" grpId="0"/>
      <p:bldP spid="45" grpId="0" animBg="1"/>
      <p:bldP spid="59" grpId="0" animBg="1"/>
      <p:bldP spid="63" grpId="0" animBg="1"/>
      <p:bldP spid="64" grpId="0" animBg="1"/>
      <p:bldP spid="66" grpId="0"/>
      <p:bldP spid="67" grpId="0" animBg="1"/>
      <p:bldP spid="69" grpId="0" animBg="1"/>
      <p:bldP spid="70" grpId="0" animBg="1"/>
      <p:bldP spid="72" grpId="0" animBg="1"/>
      <p:bldP spid="78" grpId="0"/>
      <p:bldP spid="91" grpId="0"/>
      <p:bldP spid="92" grpId="0"/>
      <p:bldP spid="94" grpId="0"/>
      <p:bldP spid="95" grpId="0"/>
      <p:bldP spid="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A03ABA-FDB3-4587-8DA8-D4BEA79610BA}"/>
              </a:ext>
            </a:extLst>
          </p:cNvPr>
          <p:cNvSpPr txBox="1"/>
          <p:nvPr/>
        </p:nvSpPr>
        <p:spPr>
          <a:xfrm>
            <a:off x="579120" y="1351280"/>
            <a:ext cx="789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svolto prima un opportuno </a:t>
            </a:r>
            <a:r>
              <a:rPr lang="it-IT" dirty="0" err="1"/>
              <a:t>preprocessing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Tutte le RNN implementate contengono celle LSTM all’interno dello strato di input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DE28C767-D932-47F2-80B1-3EED7F8B6DAF}"/>
              </a:ext>
            </a:extLst>
          </p:cNvPr>
          <p:cNvSpPr/>
          <p:nvPr/>
        </p:nvSpPr>
        <p:spPr>
          <a:xfrm>
            <a:off x="650597" y="2489702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definizione </a:t>
            </a:r>
            <a:r>
              <a:rPr lang="it-IT" sz="1400" i="1" dirty="0" err="1">
                <a:latin typeface="Avenir Next LT Pro" panose="020B0504020202020204" pitchFamily="34" charset="0"/>
              </a:rPr>
              <a:t>vanilla</a:t>
            </a:r>
            <a:r>
              <a:rPr lang="it-IT" sz="1400" i="1" dirty="0">
                <a:latin typeface="Avenir Next LT Pro" panose="020B0504020202020204" pitchFamily="34" charset="0"/>
              </a:rPr>
              <a:t> model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BE62F06A-57FB-465F-82D5-04B40CEB3A9B}"/>
              </a:ext>
            </a:extLst>
          </p:cNvPr>
          <p:cNvSpPr/>
          <p:nvPr/>
        </p:nvSpPr>
        <p:spPr>
          <a:xfrm>
            <a:off x="928359" y="3890593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F261BC6-FE4D-4A68-A96C-AD6F6AF0BBB8}"/>
              </a:ext>
            </a:extLst>
          </p:cNvPr>
          <p:cNvSpPr/>
          <p:nvPr/>
        </p:nvSpPr>
        <p:spPr>
          <a:xfrm>
            <a:off x="928359" y="4272555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7A61F530-364B-43AA-8F8C-0EAB86EE7E71}"/>
              </a:ext>
            </a:extLst>
          </p:cNvPr>
          <p:cNvSpPr/>
          <p:nvPr/>
        </p:nvSpPr>
        <p:spPr>
          <a:xfrm>
            <a:off x="917614" y="5239127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B5FF87A-5084-4200-B06F-471B85AFD409}"/>
              </a:ext>
            </a:extLst>
          </p:cNvPr>
          <p:cNvSpPr txBox="1"/>
          <p:nvPr/>
        </p:nvSpPr>
        <p:spPr>
          <a:xfrm>
            <a:off x="917614" y="4511909"/>
            <a:ext cx="2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79561A9-C3C3-4201-BCF6-6F2A54FFD249}"/>
              </a:ext>
            </a:extLst>
          </p:cNvPr>
          <p:cNvSpPr/>
          <p:nvPr/>
        </p:nvSpPr>
        <p:spPr>
          <a:xfrm>
            <a:off x="1541659" y="3706109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B60DE504-89DF-4C8F-A068-844D5B1E93DE}"/>
              </a:ext>
            </a:extLst>
          </p:cNvPr>
          <p:cNvSpPr/>
          <p:nvPr/>
        </p:nvSpPr>
        <p:spPr>
          <a:xfrm>
            <a:off x="1541659" y="4139530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FA69ACDA-F647-43C0-9DA1-DBF511662923}"/>
              </a:ext>
            </a:extLst>
          </p:cNvPr>
          <p:cNvSpPr/>
          <p:nvPr/>
        </p:nvSpPr>
        <p:spPr>
          <a:xfrm>
            <a:off x="1530914" y="5022520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FB1C696-AEFF-4E51-86BA-086860F140B3}"/>
              </a:ext>
            </a:extLst>
          </p:cNvPr>
          <p:cNvSpPr/>
          <p:nvPr/>
        </p:nvSpPr>
        <p:spPr>
          <a:xfrm>
            <a:off x="1530914" y="5438868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2E97D18-5D12-4D6A-8DFA-D21CE0953F1B}"/>
              </a:ext>
            </a:extLst>
          </p:cNvPr>
          <p:cNvCxnSpPr>
            <a:stCxn id="3" idx="6"/>
            <a:endCxn id="24" idx="2"/>
          </p:cNvCxnSpPr>
          <p:nvPr/>
        </p:nvCxnSpPr>
        <p:spPr>
          <a:xfrm flipV="1">
            <a:off x="1185811" y="3839134"/>
            <a:ext cx="355848" cy="184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4874A51-4694-44B0-A6DD-FA062D677181}"/>
              </a:ext>
            </a:extLst>
          </p:cNvPr>
          <p:cNvCxnSpPr>
            <a:cxnSpLocks/>
            <a:stCxn id="3" idx="6"/>
            <a:endCxn id="33" idx="2"/>
          </p:cNvCxnSpPr>
          <p:nvPr/>
        </p:nvCxnSpPr>
        <p:spPr>
          <a:xfrm>
            <a:off x="1185811" y="4023618"/>
            <a:ext cx="355848" cy="2489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2D7ABC-FC9A-4D46-BD35-713A9B134A48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>
            <a:off x="1185811" y="4023618"/>
            <a:ext cx="345103" cy="11319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8A50681-2E90-4C0C-AD6F-CE61439B36DB}"/>
              </a:ext>
            </a:extLst>
          </p:cNvPr>
          <p:cNvSpPr txBox="1"/>
          <p:nvPr/>
        </p:nvSpPr>
        <p:spPr>
          <a:xfrm>
            <a:off x="1552404" y="4397873"/>
            <a:ext cx="2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EA1539E-C968-48D0-A710-A22FC4C00C4C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1185811" y="4023618"/>
            <a:ext cx="345103" cy="1548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A52AC6A6-572F-4F0E-9B2B-A051EFF7B912}"/>
              </a:ext>
            </a:extLst>
          </p:cNvPr>
          <p:cNvCxnSpPr>
            <a:stCxn id="7" idx="6"/>
            <a:endCxn id="24" idx="2"/>
          </p:cNvCxnSpPr>
          <p:nvPr/>
        </p:nvCxnSpPr>
        <p:spPr>
          <a:xfrm flipV="1">
            <a:off x="1185811" y="3839134"/>
            <a:ext cx="355848" cy="5664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24BDDD0-0058-4DF4-B823-C9751474A4DB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 flipV="1">
            <a:off x="1185811" y="4272555"/>
            <a:ext cx="355848" cy="1330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4D44EC3-ABE4-4DA2-AEBC-DB769350FF6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185811" y="4405580"/>
            <a:ext cx="345103" cy="11663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464DA2C-4AC2-46EE-856A-3EFE4F85E7FE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>
            <a:off x="1185811" y="4405580"/>
            <a:ext cx="345103" cy="749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329802C-E5D0-4FCF-9049-AB3207C36047}"/>
              </a:ext>
            </a:extLst>
          </p:cNvPr>
          <p:cNvCxnSpPr>
            <a:cxnSpLocks/>
            <a:stCxn id="16" idx="6"/>
            <a:endCxn id="37" idx="2"/>
          </p:cNvCxnSpPr>
          <p:nvPr/>
        </p:nvCxnSpPr>
        <p:spPr>
          <a:xfrm flipV="1">
            <a:off x="1175066" y="5155545"/>
            <a:ext cx="355848" cy="216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80BD55F3-798E-49B2-8F3B-53459D12021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1175066" y="5372152"/>
            <a:ext cx="355848" cy="199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EA10FC2-54B9-4DB2-9215-1B460043A35A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 flipV="1">
            <a:off x="1175066" y="4272555"/>
            <a:ext cx="366593" cy="10995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27F3982-B99A-4BE0-BB2E-7CDB2B07912C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1175066" y="3839134"/>
            <a:ext cx="366593" cy="15330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380BD5F8-4C1E-409A-857E-BC91B09A1621}"/>
              </a:ext>
            </a:extLst>
          </p:cNvPr>
          <p:cNvSpPr txBox="1"/>
          <p:nvPr/>
        </p:nvSpPr>
        <p:spPr>
          <a:xfrm>
            <a:off x="792429" y="337256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input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EC0CB790-EF9F-4933-A88F-67120587C640}"/>
              </a:ext>
            </a:extLst>
          </p:cNvPr>
          <p:cNvSpPr txBox="1"/>
          <p:nvPr/>
        </p:nvSpPr>
        <p:spPr>
          <a:xfrm>
            <a:off x="1373950" y="336399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output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BD584E6-88C8-42EB-9F61-A0B1F5CB9352}"/>
              </a:ext>
            </a:extLst>
          </p:cNvPr>
          <p:cNvSpPr txBox="1"/>
          <p:nvPr/>
        </p:nvSpPr>
        <p:spPr>
          <a:xfrm>
            <a:off x="675810" y="57411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1x100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B53C805-B14B-4637-8021-6BF764F034FA}"/>
              </a:ext>
            </a:extLst>
          </p:cNvPr>
          <p:cNvSpPr txBox="1"/>
          <p:nvPr/>
        </p:nvSpPr>
        <p:spPr>
          <a:xfrm>
            <a:off x="1334395" y="574114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1x334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2ADDAD08-F588-4C9F-A692-1F253AE9E0EB}"/>
              </a:ext>
            </a:extLst>
          </p:cNvPr>
          <p:cNvSpPr/>
          <p:nvPr/>
        </p:nvSpPr>
        <p:spPr>
          <a:xfrm>
            <a:off x="3793775" y="2489701"/>
            <a:ext cx="1966945" cy="787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ottimizzazione architettura esistente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111795-EB9E-4D27-B26A-62F3F3F94221}"/>
              </a:ext>
            </a:extLst>
          </p:cNvPr>
          <p:cNvCxnSpPr>
            <a:cxnSpLocks/>
            <a:stCxn id="2" idx="6"/>
            <a:endCxn id="45" idx="2"/>
          </p:cNvCxnSpPr>
          <p:nvPr/>
        </p:nvCxnSpPr>
        <p:spPr>
          <a:xfrm flipV="1">
            <a:off x="2454210" y="2883666"/>
            <a:ext cx="13395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8" name="Picture 6" descr="Refine Icons - Download Free Vector Icons | Noun Project">
            <a:extLst>
              <a:ext uri="{FF2B5EF4-FFF2-40B4-BE49-F238E27FC236}">
                <a16:creationId xmlns:a16="http://schemas.microsoft.com/office/drawing/2014/main" id="{AEB0B1DC-A7E0-484F-BD24-6F5902E42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76" y="2327877"/>
            <a:ext cx="613205" cy="61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e 58">
            <a:extLst>
              <a:ext uri="{FF2B5EF4-FFF2-40B4-BE49-F238E27FC236}">
                <a16:creationId xmlns:a16="http://schemas.microsoft.com/office/drawing/2014/main" id="{4C39D5E4-1BD3-438A-B6F4-EC4A1E99DBE8}"/>
              </a:ext>
            </a:extLst>
          </p:cNvPr>
          <p:cNvSpPr/>
          <p:nvPr/>
        </p:nvSpPr>
        <p:spPr>
          <a:xfrm>
            <a:off x="4297290" y="3854239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B9C2E5B6-571F-4E95-9D43-93B03EC6453F}"/>
              </a:ext>
            </a:extLst>
          </p:cNvPr>
          <p:cNvSpPr/>
          <p:nvPr/>
        </p:nvSpPr>
        <p:spPr>
          <a:xfrm>
            <a:off x="4297290" y="4236201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E333A71E-009B-409A-81F4-E26297FF8962}"/>
              </a:ext>
            </a:extLst>
          </p:cNvPr>
          <p:cNvSpPr/>
          <p:nvPr/>
        </p:nvSpPr>
        <p:spPr>
          <a:xfrm>
            <a:off x="4286545" y="5202773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ADBB227B-6113-4682-92D9-25B07FDA4335}"/>
              </a:ext>
            </a:extLst>
          </p:cNvPr>
          <p:cNvSpPr txBox="1"/>
          <p:nvPr/>
        </p:nvSpPr>
        <p:spPr>
          <a:xfrm>
            <a:off x="4286545" y="4475555"/>
            <a:ext cx="23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7437A95-80BC-4BFB-858F-A34F26E39297}"/>
              </a:ext>
            </a:extLst>
          </p:cNvPr>
          <p:cNvSpPr/>
          <p:nvPr/>
        </p:nvSpPr>
        <p:spPr>
          <a:xfrm>
            <a:off x="4910590" y="3669755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4E7E671C-B618-4C72-9E9F-530912DECB6D}"/>
              </a:ext>
            </a:extLst>
          </p:cNvPr>
          <p:cNvSpPr/>
          <p:nvPr/>
        </p:nvSpPr>
        <p:spPr>
          <a:xfrm>
            <a:off x="4910590" y="4103176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2C81B0C9-7826-4AF7-8846-D36AA210E918}"/>
              </a:ext>
            </a:extLst>
          </p:cNvPr>
          <p:cNvSpPr/>
          <p:nvPr/>
        </p:nvSpPr>
        <p:spPr>
          <a:xfrm>
            <a:off x="4899845" y="4986166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008EE913-68D3-4A5C-BA13-4F6056F49E33}"/>
              </a:ext>
            </a:extLst>
          </p:cNvPr>
          <p:cNvSpPr/>
          <p:nvPr/>
        </p:nvSpPr>
        <p:spPr>
          <a:xfrm>
            <a:off x="4899845" y="5402514"/>
            <a:ext cx="257452" cy="2660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1D46B21-1EC3-4E5F-8B45-9D696AC29F9A}"/>
              </a:ext>
            </a:extLst>
          </p:cNvPr>
          <p:cNvCxnSpPr>
            <a:stCxn id="59" idx="6"/>
            <a:endCxn id="67" idx="2"/>
          </p:cNvCxnSpPr>
          <p:nvPr/>
        </p:nvCxnSpPr>
        <p:spPr>
          <a:xfrm flipV="1">
            <a:off x="4554742" y="3802780"/>
            <a:ext cx="355848" cy="184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48C5E7E-9F88-4671-B3DE-948E051CFC69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>
            <a:off x="4554742" y="3987264"/>
            <a:ext cx="355848" cy="2489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6CBEAB1-1F30-4AA4-8ACE-0D7F18F2D80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>
            <a:off x="4554742" y="3987264"/>
            <a:ext cx="345103" cy="11319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F69EAB9-6139-4FAA-AB81-CA8100B78633}"/>
              </a:ext>
            </a:extLst>
          </p:cNvPr>
          <p:cNvSpPr txBox="1"/>
          <p:nvPr/>
        </p:nvSpPr>
        <p:spPr>
          <a:xfrm>
            <a:off x="4921335" y="4361519"/>
            <a:ext cx="23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09745F66-3999-4406-9146-BCCA5A057391}"/>
              </a:ext>
            </a:extLst>
          </p:cNvPr>
          <p:cNvCxnSpPr>
            <a:stCxn id="59" idx="6"/>
            <a:endCxn id="72" idx="2"/>
          </p:cNvCxnSpPr>
          <p:nvPr/>
        </p:nvCxnSpPr>
        <p:spPr>
          <a:xfrm>
            <a:off x="4554742" y="3987264"/>
            <a:ext cx="345103" cy="15482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7E3BF158-AE32-4E38-9ACC-86742F7C52E8}"/>
              </a:ext>
            </a:extLst>
          </p:cNvPr>
          <p:cNvCxnSpPr>
            <a:stCxn id="63" idx="6"/>
            <a:endCxn id="67" idx="2"/>
          </p:cNvCxnSpPr>
          <p:nvPr/>
        </p:nvCxnSpPr>
        <p:spPr>
          <a:xfrm flipV="1">
            <a:off x="4554742" y="3802780"/>
            <a:ext cx="355848" cy="5664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F0A17009-414F-4C9E-9A02-F7344AB90BAD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 flipV="1">
            <a:off x="4554742" y="4236201"/>
            <a:ext cx="355848" cy="1330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44E337D1-ED00-4A03-87E7-EA2AB0000C37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4554742" y="4369226"/>
            <a:ext cx="345103" cy="11663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6ED916A1-E74F-49C8-AD58-70A491F09227}"/>
              </a:ext>
            </a:extLst>
          </p:cNvPr>
          <p:cNvCxnSpPr>
            <a:cxnSpLocks/>
            <a:stCxn id="63" idx="6"/>
            <a:endCxn id="70" idx="2"/>
          </p:cNvCxnSpPr>
          <p:nvPr/>
        </p:nvCxnSpPr>
        <p:spPr>
          <a:xfrm>
            <a:off x="4554742" y="4369226"/>
            <a:ext cx="345103" cy="749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2404F398-9285-4BE3-A975-FABA89D2E945}"/>
              </a:ext>
            </a:extLst>
          </p:cNvPr>
          <p:cNvCxnSpPr>
            <a:cxnSpLocks/>
            <a:stCxn id="64" idx="6"/>
            <a:endCxn id="70" idx="2"/>
          </p:cNvCxnSpPr>
          <p:nvPr/>
        </p:nvCxnSpPr>
        <p:spPr>
          <a:xfrm flipV="1">
            <a:off x="4543997" y="5119191"/>
            <a:ext cx="355848" cy="2166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8D0B9E8A-73C3-4E17-AAC3-B66E474596AA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4543997" y="5335798"/>
            <a:ext cx="355848" cy="19974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576A0B4-5C72-4D27-BEDB-E568D5267F77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 flipV="1">
            <a:off x="4543997" y="4236201"/>
            <a:ext cx="366593" cy="109959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C6839C28-C46E-483F-A972-739EB598F14A}"/>
              </a:ext>
            </a:extLst>
          </p:cNvPr>
          <p:cNvSpPr txBox="1"/>
          <p:nvPr/>
        </p:nvSpPr>
        <p:spPr>
          <a:xfrm>
            <a:off x="4161360" y="3336207"/>
            <a:ext cx="52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input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9B060DAF-DB59-44CE-8171-30713ADABB28}"/>
              </a:ext>
            </a:extLst>
          </p:cNvPr>
          <p:cNvSpPr txBox="1"/>
          <p:nvPr/>
        </p:nvSpPr>
        <p:spPr>
          <a:xfrm>
            <a:off x="4742881" y="3327645"/>
            <a:ext cx="62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output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68427413-8407-4AB9-847F-AB34CCE3CD07}"/>
              </a:ext>
            </a:extLst>
          </p:cNvPr>
          <p:cNvSpPr txBox="1"/>
          <p:nvPr/>
        </p:nvSpPr>
        <p:spPr>
          <a:xfrm>
            <a:off x="4703326" y="5704792"/>
            <a:ext cx="67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1x334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224F7155-0809-4F1F-9951-B9611AEC7003}"/>
              </a:ext>
            </a:extLst>
          </p:cNvPr>
          <p:cNvSpPr txBox="1"/>
          <p:nvPr/>
        </p:nvSpPr>
        <p:spPr>
          <a:xfrm>
            <a:off x="9029700" y="4201336"/>
            <a:ext cx="2678391" cy="1569660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N.B.</a:t>
            </a:r>
          </a:p>
          <a:p>
            <a:r>
              <a:rPr lang="it-IT" sz="1600" dirty="0"/>
              <a:t>D’ora in avanti le architetture che si implementano prevedono anche </a:t>
            </a:r>
            <a:r>
              <a:rPr lang="it-IT" sz="1600" i="1" dirty="0" err="1"/>
              <a:t>Early</a:t>
            </a:r>
            <a:r>
              <a:rPr lang="it-IT" sz="1600" i="1" dirty="0"/>
              <a:t> </a:t>
            </a:r>
            <a:r>
              <a:rPr lang="it-IT" sz="1600" i="1" dirty="0" err="1"/>
              <a:t>Stopping</a:t>
            </a:r>
            <a:r>
              <a:rPr lang="it-IT" sz="1600" i="1" dirty="0"/>
              <a:t> e l2 </a:t>
            </a:r>
            <a:r>
              <a:rPr lang="it-IT" sz="1600" i="1" dirty="0" err="1"/>
              <a:t>regularizer</a:t>
            </a:r>
            <a:r>
              <a:rPr lang="it-IT" sz="1600" i="1" dirty="0"/>
              <a:t> (</a:t>
            </a:r>
            <a:r>
              <a:rPr lang="it-IT" sz="1600" i="1" dirty="0" err="1"/>
              <a:t>layer</a:t>
            </a:r>
            <a:r>
              <a:rPr lang="it-IT" sz="1600" i="1" dirty="0"/>
              <a:t> input)</a:t>
            </a:r>
            <a:endParaRPr lang="it-IT" sz="16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6CBB55C-D7FA-4136-B12B-0492A9093CCC}"/>
              </a:ext>
            </a:extLst>
          </p:cNvPr>
          <p:cNvSpPr/>
          <p:nvPr/>
        </p:nvSpPr>
        <p:spPr>
          <a:xfrm>
            <a:off x="6811295" y="2481873"/>
            <a:ext cx="1966945" cy="787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prova altre architetture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E25F515E-84A2-4043-BB50-5985DE4A963B}"/>
              </a:ext>
            </a:extLst>
          </p:cNvPr>
          <p:cNvCxnSpPr>
            <a:cxnSpLocks/>
            <a:stCxn id="45" idx="6"/>
            <a:endCxn id="5" idx="2"/>
          </p:cNvCxnSpPr>
          <p:nvPr/>
        </p:nvCxnSpPr>
        <p:spPr>
          <a:xfrm flipV="1">
            <a:off x="5760720" y="2875838"/>
            <a:ext cx="1050575" cy="7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3" name="Ovale 92">
            <a:extLst>
              <a:ext uri="{FF2B5EF4-FFF2-40B4-BE49-F238E27FC236}">
                <a16:creationId xmlns:a16="http://schemas.microsoft.com/office/drawing/2014/main" id="{E3D83135-2F9F-408F-80A8-2322ACF29A8A}"/>
              </a:ext>
            </a:extLst>
          </p:cNvPr>
          <p:cNvSpPr/>
          <p:nvPr/>
        </p:nvSpPr>
        <p:spPr>
          <a:xfrm>
            <a:off x="9436224" y="2481873"/>
            <a:ext cx="1966944" cy="787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inserimento 1 </a:t>
            </a:r>
            <a:r>
              <a:rPr lang="it-IT" sz="1400" i="1" dirty="0" err="1">
                <a:latin typeface="Avenir Next LT Pro" panose="020B0504020202020204" pitchFamily="34" charset="0"/>
              </a:rPr>
              <a:t>hidden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layer</a:t>
            </a:r>
            <a:r>
              <a:rPr lang="it-IT" sz="1400" i="1" dirty="0">
                <a:latin typeface="Avenir Next LT Pro" panose="020B0504020202020204" pitchFamily="34" charset="0"/>
              </a:rPr>
              <a:t> (Dense)</a:t>
            </a: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A97F10CB-02AF-4762-9BE6-52862B3CC11C}"/>
              </a:ext>
            </a:extLst>
          </p:cNvPr>
          <p:cNvSpPr/>
          <p:nvPr/>
        </p:nvSpPr>
        <p:spPr>
          <a:xfrm>
            <a:off x="6805304" y="3890593"/>
            <a:ext cx="1966944" cy="787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inserimento 2 </a:t>
            </a:r>
            <a:r>
              <a:rPr lang="it-IT" sz="1400" i="1" dirty="0" err="1">
                <a:latin typeface="Avenir Next LT Pro" panose="020B0504020202020204" pitchFamily="34" charset="0"/>
              </a:rPr>
              <a:t>hidden</a:t>
            </a:r>
            <a:r>
              <a:rPr lang="it-IT" sz="1400" i="1" dirty="0">
                <a:latin typeface="Avenir Next LT Pro" panose="020B0504020202020204" pitchFamily="34" charset="0"/>
              </a:rPr>
              <a:t> </a:t>
            </a:r>
            <a:r>
              <a:rPr lang="it-IT" sz="1400" i="1" dirty="0" err="1">
                <a:latin typeface="Avenir Next LT Pro" panose="020B0504020202020204" pitchFamily="34" charset="0"/>
              </a:rPr>
              <a:t>layer</a:t>
            </a:r>
            <a:r>
              <a:rPr lang="it-IT" sz="1400" i="1" dirty="0">
                <a:latin typeface="Avenir Next LT Pro" panose="020B0504020202020204" pitchFamily="34" charset="0"/>
              </a:rPr>
              <a:t> (Dense)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360B3557-2B97-4EFC-A424-E32793BE8382}"/>
              </a:ext>
            </a:extLst>
          </p:cNvPr>
          <p:cNvCxnSpPr>
            <a:cxnSpLocks/>
            <a:stCxn id="5" idx="6"/>
            <a:endCxn id="93" idx="2"/>
          </p:cNvCxnSpPr>
          <p:nvPr/>
        </p:nvCxnSpPr>
        <p:spPr>
          <a:xfrm flipV="1">
            <a:off x="8778240" y="2875837"/>
            <a:ext cx="6579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0E1543EF-9A2B-4815-9D97-B5BC56FFCBF3}"/>
              </a:ext>
            </a:extLst>
          </p:cNvPr>
          <p:cNvCxnSpPr>
            <a:cxnSpLocks/>
            <a:stCxn id="5" idx="4"/>
            <a:endCxn id="97" idx="0"/>
          </p:cNvCxnSpPr>
          <p:nvPr/>
        </p:nvCxnSpPr>
        <p:spPr>
          <a:xfrm flipH="1">
            <a:off x="7788776" y="3269803"/>
            <a:ext cx="5992" cy="62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1DB5B0E-1FCE-47D3-A2F5-EC8DA9AB62FF}"/>
              </a:ext>
            </a:extLst>
          </p:cNvPr>
          <p:cNvSpPr txBox="1"/>
          <p:nvPr/>
        </p:nvSpPr>
        <p:spPr>
          <a:xfrm>
            <a:off x="9029699" y="4171908"/>
            <a:ext cx="2678391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N.B.</a:t>
            </a:r>
          </a:p>
          <a:p>
            <a:r>
              <a:rPr lang="it-IT" sz="1600" dirty="0"/>
              <a:t>Si applica </a:t>
            </a:r>
            <a:r>
              <a:rPr lang="it-IT" sz="1600" i="1" dirty="0"/>
              <a:t>dropout</a:t>
            </a:r>
            <a:r>
              <a:rPr lang="it-IT" sz="1600" dirty="0"/>
              <a:t> ad ogni </a:t>
            </a:r>
            <a:r>
              <a:rPr lang="it-IT" sz="1600" dirty="0" err="1"/>
              <a:t>layer</a:t>
            </a:r>
            <a:r>
              <a:rPr lang="it-IT" sz="1600" dirty="0"/>
              <a:t> D</a:t>
            </a:r>
            <a:r>
              <a:rPr lang="it-IT" sz="1600" i="1" dirty="0"/>
              <a:t>ense</a:t>
            </a:r>
            <a:r>
              <a:rPr lang="it-IT" sz="1600" dirty="0"/>
              <a:t> aggiunto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9AF9677-5F99-4114-B55F-0E430A2CA14A}"/>
              </a:ext>
            </a:extLst>
          </p:cNvPr>
          <p:cNvSpPr txBox="1"/>
          <p:nvPr/>
        </p:nvSpPr>
        <p:spPr>
          <a:xfrm>
            <a:off x="4171129" y="571270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1x</a:t>
            </a:r>
            <a:r>
              <a:rPr lang="it-IT" sz="1400" dirty="0">
                <a:latin typeface="Abadi" panose="020B0604020104020204" pitchFamily="34" charset="0"/>
              </a:rPr>
              <a:t>?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109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5" grpId="0" animBg="1"/>
      <p:bldP spid="93" grpId="0" animBg="1"/>
      <p:bldP spid="97" grpId="0" animBg="1"/>
      <p:bldP spid="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P2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BDAD8F-430E-45C8-8A29-43613CFDB197}"/>
              </a:ext>
            </a:extLst>
          </p:cNvPr>
          <p:cNvSpPr txBox="1"/>
          <p:nvPr/>
        </p:nvSpPr>
        <p:spPr>
          <a:xfrm>
            <a:off x="579120" y="1351280"/>
            <a:ext cx="650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gli </a:t>
            </a:r>
            <a:r>
              <a:rPr lang="it-IT" dirty="0" err="1"/>
              <a:t>iperparametri</a:t>
            </a:r>
            <a:r>
              <a:rPr lang="it-IT" dirty="0"/>
              <a:t> principali sono stati ottimizzati con </a:t>
            </a:r>
            <a:r>
              <a:rPr lang="it-IT" dirty="0" err="1"/>
              <a:t>AutoML</a:t>
            </a:r>
            <a:endParaRPr lang="it-IT" dirty="0"/>
          </a:p>
        </p:txBody>
      </p:sp>
      <p:graphicFrame>
        <p:nvGraphicFramePr>
          <p:cNvPr id="9" name="Tabella 12">
            <a:extLst>
              <a:ext uri="{FF2B5EF4-FFF2-40B4-BE49-F238E27FC236}">
                <a16:creationId xmlns:a16="http://schemas.microsoft.com/office/drawing/2014/main" id="{3FB21F31-B6F1-41F0-A2D9-0766B732E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0257"/>
              </p:ext>
            </p:extLst>
          </p:nvPr>
        </p:nvGraphicFramePr>
        <p:xfrm>
          <a:off x="3861269" y="2383877"/>
          <a:ext cx="446946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7040">
                  <a:extLst>
                    <a:ext uri="{9D8B030D-6E8A-4147-A177-3AD203B41FA5}">
                      <a16:colId xmlns:a16="http://schemas.microsoft.com/office/drawing/2014/main" val="2067833901"/>
                    </a:ext>
                  </a:extLst>
                </a:gridCol>
                <a:gridCol w="1482422">
                  <a:extLst>
                    <a:ext uri="{9D8B030D-6E8A-4147-A177-3AD203B41FA5}">
                      <a16:colId xmlns:a16="http://schemas.microsoft.com/office/drawing/2014/main" val="197017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IPERPARAMETRO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0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input </a:t>
                      </a:r>
                      <a:r>
                        <a:rPr lang="it-IT" sz="1400" dirty="0" err="1"/>
                        <a:t>layer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[2,1024]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8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layer</a:t>
                      </a:r>
                      <a:r>
                        <a:rPr lang="it-IT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[2,1024]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9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layer</a:t>
                      </a:r>
                      <a:r>
                        <a:rPr lang="it-IT" sz="14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[2,1024]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6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dropout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[0.05,0.4]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5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[1E^-4, 1E^-3]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1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l2 </a:t>
                      </a:r>
                      <a:r>
                        <a:rPr lang="it-IT" sz="1400" dirty="0" err="1"/>
                        <a:t>regularizers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[1E^-6, 1E^-3]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6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1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P2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BDAD8F-430E-45C8-8A29-43613CFDB197}"/>
              </a:ext>
            </a:extLst>
          </p:cNvPr>
          <p:cNvSpPr txBox="1"/>
          <p:nvPr/>
        </p:nvSpPr>
        <p:spPr>
          <a:xfrm>
            <a:off x="579120" y="1351280"/>
            <a:ext cx="650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gli </a:t>
            </a:r>
            <a:r>
              <a:rPr lang="it-IT" dirty="0" err="1"/>
              <a:t>iperparametri</a:t>
            </a:r>
            <a:r>
              <a:rPr lang="it-IT" dirty="0"/>
              <a:t> principali sono stati ottimizzati con </a:t>
            </a:r>
            <a:r>
              <a:rPr lang="it-IT" dirty="0" err="1"/>
              <a:t>AutoML</a:t>
            </a:r>
            <a:endParaRPr lang="it-IT" dirty="0"/>
          </a:p>
        </p:txBody>
      </p:sp>
      <p:graphicFrame>
        <p:nvGraphicFramePr>
          <p:cNvPr id="9" name="Tabella 12">
            <a:extLst>
              <a:ext uri="{FF2B5EF4-FFF2-40B4-BE49-F238E27FC236}">
                <a16:creationId xmlns:a16="http://schemas.microsoft.com/office/drawing/2014/main" id="{3FB21F31-B6F1-41F0-A2D9-0766B732E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33696"/>
              </p:ext>
            </p:extLst>
          </p:nvPr>
        </p:nvGraphicFramePr>
        <p:xfrm>
          <a:off x="3861269" y="2383877"/>
          <a:ext cx="446946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7040">
                  <a:extLst>
                    <a:ext uri="{9D8B030D-6E8A-4147-A177-3AD203B41FA5}">
                      <a16:colId xmlns:a16="http://schemas.microsoft.com/office/drawing/2014/main" val="2067833901"/>
                    </a:ext>
                  </a:extLst>
                </a:gridCol>
                <a:gridCol w="1482422">
                  <a:extLst>
                    <a:ext uri="{9D8B030D-6E8A-4147-A177-3AD203B41FA5}">
                      <a16:colId xmlns:a16="http://schemas.microsoft.com/office/drawing/2014/main" val="197017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IPERPARAMETRO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0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input </a:t>
                      </a:r>
                      <a:r>
                        <a:rPr lang="it-IT" sz="1400" dirty="0" err="1"/>
                        <a:t>layer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[2,1024]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8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layer</a:t>
                      </a:r>
                      <a:r>
                        <a:rPr lang="it-IT" sz="14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[2,1024]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9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layer</a:t>
                      </a:r>
                      <a:r>
                        <a:rPr lang="it-IT" sz="14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[2,1024]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16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dropout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[0.05,0.4]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5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[1E^-4, 1E^-3]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1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l2 </a:t>
                      </a:r>
                      <a:r>
                        <a:rPr lang="it-IT" sz="1400" dirty="0" err="1"/>
                        <a:t>regularizers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[1E^-6, 1E^-3]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6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5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P2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BDAD8F-430E-45C8-8A29-43613CFDB197}"/>
              </a:ext>
            </a:extLst>
          </p:cNvPr>
          <p:cNvSpPr txBox="1"/>
          <p:nvPr/>
        </p:nvSpPr>
        <p:spPr>
          <a:xfrm>
            <a:off x="579120" y="1351280"/>
            <a:ext cx="650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gli </a:t>
            </a:r>
            <a:r>
              <a:rPr lang="it-IT" dirty="0" err="1"/>
              <a:t>iperparametri</a:t>
            </a:r>
            <a:r>
              <a:rPr lang="it-IT" dirty="0"/>
              <a:t> principali sono stati ottimizzati con </a:t>
            </a:r>
            <a:r>
              <a:rPr lang="it-IT" dirty="0" err="1"/>
              <a:t>AutoML</a:t>
            </a:r>
            <a:endParaRPr lang="it-IT" dirty="0"/>
          </a:p>
        </p:txBody>
      </p:sp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253ADD85-DF33-4E9C-958A-976C521A5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42767"/>
              </p:ext>
            </p:extLst>
          </p:nvPr>
        </p:nvGraphicFramePr>
        <p:xfrm>
          <a:off x="1707818" y="2540315"/>
          <a:ext cx="8128000" cy="19431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142">
                  <a:extLst>
                    <a:ext uri="{9D8B030D-6E8A-4147-A177-3AD203B41FA5}">
                      <a16:colId xmlns:a16="http://schemas.microsoft.com/office/drawing/2014/main" val="415708220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60479020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8582165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2433894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360851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81581100"/>
                    </a:ext>
                  </a:extLst>
                </a:gridCol>
                <a:gridCol w="925498">
                  <a:extLst>
                    <a:ext uri="{9D8B030D-6E8A-4147-A177-3AD203B41FA5}">
                      <a16:colId xmlns:a16="http://schemas.microsoft.com/office/drawing/2014/main" val="591732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sz="1600" dirty="0"/>
                        <a:t>Input </a:t>
                      </a:r>
                      <a:r>
                        <a:rPr lang="it-IT" sz="1600" dirty="0" err="1"/>
                        <a:t>layer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Hidden</a:t>
                      </a:r>
                      <a:r>
                        <a:rPr lang="it-IT" sz="1600" dirty="0"/>
                        <a:t> layer1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Hidden</a:t>
                      </a:r>
                      <a:r>
                        <a:rPr lang="it-IT" sz="1600" dirty="0"/>
                        <a:t> layer2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Dropout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L2 </a:t>
                      </a:r>
                      <a:r>
                        <a:rPr lang="it-IT" sz="1600" dirty="0" err="1"/>
                        <a:t>regularizers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MAPE (test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19713"/>
                  </a:ext>
                </a:extLst>
              </a:tr>
              <a:tr h="37846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9.95E^-4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1.25E^-5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8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7.79E^-4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2.44E^-4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22.28%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8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9.50E^-4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3.99E^-4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21.62%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7308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C27AA7-3A9D-40FD-9697-3719ED35A555}"/>
              </a:ext>
            </a:extLst>
          </p:cNvPr>
          <p:cNvSpPr txBox="1"/>
          <p:nvPr/>
        </p:nvSpPr>
        <p:spPr>
          <a:xfrm>
            <a:off x="4929183" y="2141546"/>
            <a:ext cx="19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Architetture ottime</a:t>
            </a:r>
          </a:p>
        </p:txBody>
      </p:sp>
    </p:spTree>
    <p:extLst>
      <p:ext uri="{BB962C8B-B14F-4D97-AF65-F5344CB8AC3E}">
        <p14:creationId xmlns:p14="http://schemas.microsoft.com/office/powerpoint/2010/main" val="40172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/>
              <p:nvPr/>
            </p:nvSpPr>
            <p:spPr>
              <a:xfrm>
                <a:off x="579120" y="1351280"/>
                <a:ext cx="46665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Il migliore modello individuato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RNN</m:t>
                      </m:r>
                      <m: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(2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𝐷𝑒𝑛𝑠𝑒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351280"/>
                <a:ext cx="4666599" cy="646331"/>
              </a:xfrm>
              <a:prstGeom prst="rect">
                <a:avLst/>
              </a:prstGeom>
              <a:blipFill>
                <a:blip r:embed="rId3"/>
                <a:stretch>
                  <a:fillRect l="-783" t="-5660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P3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8E3FAE-94AE-455E-9072-AD479F05BFFF}"/>
              </a:ext>
            </a:extLst>
          </p:cNvPr>
          <p:cNvSpPr txBox="1"/>
          <p:nvPr/>
        </p:nvSpPr>
        <p:spPr>
          <a:xfrm>
            <a:off x="579120" y="2357481"/>
            <a:ext cx="103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previsioni ricavate con il modello ottimo non sono paragonabili a quelle degli altri modelli (ARIMA, UCM)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69D93C5-BE9B-46E5-B5FD-C966187A51E6}"/>
              </a:ext>
            </a:extLst>
          </p:cNvPr>
          <p:cNvCxnSpPr>
            <a:stCxn id="3" idx="2"/>
          </p:cNvCxnSpPr>
          <p:nvPr/>
        </p:nvCxnSpPr>
        <p:spPr>
          <a:xfrm>
            <a:off x="5775190" y="2726813"/>
            <a:ext cx="0" cy="58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BDCB9D-F847-4C1E-B6D1-9EA40EFF3D3F}"/>
              </a:ext>
            </a:extLst>
          </p:cNvPr>
          <p:cNvSpPr txBox="1"/>
          <p:nvPr/>
        </p:nvSpPr>
        <p:spPr>
          <a:xfrm>
            <a:off x="2229896" y="3214499"/>
            <a:ext cx="77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applica il metodo ricorsivo per svolgere la previsione (</a:t>
            </a:r>
            <a:r>
              <a:rPr lang="it-IT" i="1" dirty="0"/>
              <a:t>forecast</a:t>
            </a:r>
            <a:r>
              <a:rPr lang="it-IT" dirty="0"/>
              <a:t> 1 passo in avanti)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7E56FF-32D0-4D5E-836B-E93F5C8B4C64}"/>
              </a:ext>
            </a:extLst>
          </p:cNvPr>
          <p:cNvSpPr txBox="1"/>
          <p:nvPr/>
        </p:nvSpPr>
        <p:spPr>
          <a:xfrm>
            <a:off x="9094509" y="4589882"/>
            <a:ext cx="2678391" cy="1323439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N.B.</a:t>
            </a:r>
          </a:p>
          <a:p>
            <a:r>
              <a:rPr lang="it-IT" sz="1600" dirty="0"/>
              <a:t>Si utilizza la stessa architettura ottima ricavata da </a:t>
            </a:r>
            <a:r>
              <a:rPr lang="it-IT" sz="1600" i="1" dirty="0" err="1"/>
              <a:t>AutoML</a:t>
            </a:r>
            <a:r>
              <a:rPr lang="it-IT" sz="1600" dirty="0"/>
              <a:t> (cambia solo ampiezza </a:t>
            </a:r>
            <a:r>
              <a:rPr lang="it-IT" sz="1600" i="1" dirty="0"/>
              <a:t>output </a:t>
            </a:r>
            <a:r>
              <a:rPr lang="it-IT" sz="1600" i="1" dirty="0" err="1"/>
              <a:t>layer</a:t>
            </a:r>
            <a:r>
              <a:rPr lang="it-IT" sz="1600" dirty="0"/>
              <a:t>)</a:t>
            </a:r>
          </a:p>
        </p:txBody>
      </p:sp>
      <p:graphicFrame>
        <p:nvGraphicFramePr>
          <p:cNvPr id="14" name="Tabella 16">
            <a:extLst>
              <a:ext uri="{FF2B5EF4-FFF2-40B4-BE49-F238E27FC236}">
                <a16:creationId xmlns:a16="http://schemas.microsoft.com/office/drawing/2014/main" id="{3DDB3C87-287E-48B5-8D5B-762A803B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56376"/>
              </p:ext>
            </p:extLst>
          </p:nvPr>
        </p:nvGraphicFramePr>
        <p:xfrm>
          <a:off x="3321550" y="4061373"/>
          <a:ext cx="4602479" cy="15227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7679">
                  <a:extLst>
                    <a:ext uri="{9D8B030D-6E8A-4147-A177-3AD203B41FA5}">
                      <a16:colId xmlns:a16="http://schemas.microsoft.com/office/drawing/2014/main" val="995545816"/>
                    </a:ext>
                  </a:extLst>
                </a:gridCol>
                <a:gridCol w="1179634">
                  <a:extLst>
                    <a:ext uri="{9D8B030D-6E8A-4147-A177-3AD203B41FA5}">
                      <a16:colId xmlns:a16="http://schemas.microsoft.com/office/drawing/2014/main" val="3782343182"/>
                    </a:ext>
                  </a:extLst>
                </a:gridCol>
                <a:gridCol w="1665166">
                  <a:extLst>
                    <a:ext uri="{9D8B030D-6E8A-4147-A177-3AD203B41FA5}">
                      <a16:colId xmlns:a16="http://schemas.microsoft.com/office/drawing/2014/main" val="3116445288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MODELLO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MAPE </a:t>
                      </a:r>
                    </a:p>
                    <a:p>
                      <a:pPr algn="ctr"/>
                      <a:r>
                        <a:rPr lang="it-IT" sz="1600" dirty="0"/>
                        <a:t>(test set)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47664"/>
                  </a:ext>
                </a:extLst>
              </a:tr>
              <a:tr h="407573">
                <a:tc rowSpan="2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  <a:p>
                      <a:pPr algn="ctr"/>
                      <a:endParaRPr lang="it-IT" sz="1400" dirty="0"/>
                    </a:p>
                    <a:p>
                      <a:pPr algn="ctr"/>
                      <a:r>
                        <a:rPr lang="it-IT" sz="1400" dirty="0"/>
                        <a:t>RNN (2 </a:t>
                      </a:r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layer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600" dirty="0" err="1"/>
                        <a:t>prev</a:t>
                      </a:r>
                      <a:r>
                        <a:rPr lang="it-IT" sz="1600" dirty="0"/>
                        <a:t>. diretta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prev</a:t>
                      </a:r>
                      <a:r>
                        <a:rPr lang="it-IT" sz="1600" dirty="0"/>
                        <a:t>. </a:t>
                      </a:r>
                    </a:p>
                    <a:p>
                      <a:pPr algn="ctr"/>
                      <a:r>
                        <a:rPr lang="it-IT" sz="1600" dirty="0"/>
                        <a:t>1 passo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78119"/>
                  </a:ext>
                </a:extLst>
              </a:tr>
              <a:tr h="364522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21.62%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12.46%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7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2/ 12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E8901C-CD44-49C4-BBA9-E43D3A21640E}"/>
              </a:ext>
            </a:extLst>
          </p:cNvPr>
          <p:cNvSpPr txBox="1"/>
          <p:nvPr/>
        </p:nvSpPr>
        <p:spPr>
          <a:xfrm>
            <a:off x="479394" y="328474"/>
            <a:ext cx="55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APPROCCIO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8D8CAF4-1E32-4814-8E3A-724D4D7D2231}"/>
              </a:ext>
            </a:extLst>
          </p:cNvPr>
          <p:cNvSpPr txBox="1"/>
          <p:nvPr/>
        </p:nvSpPr>
        <p:spPr>
          <a:xfrm>
            <a:off x="798991" y="1397675"/>
            <a:ext cx="9259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i modelli realizzati a partire da un </a:t>
            </a:r>
            <a:r>
              <a:rPr lang="it-IT" i="1" dirty="0" err="1"/>
              <a:t>vanilla</a:t>
            </a:r>
            <a:r>
              <a:rPr lang="it-IT" i="1" dirty="0"/>
              <a:t> model (</a:t>
            </a:r>
            <a:r>
              <a:rPr lang="it-IT" dirty="0"/>
              <a:t>modello 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CA05416-D3E6-4665-9225-26CFB723A2AD}"/>
              </a:ext>
            </a:extLst>
          </p:cNvPr>
          <p:cNvCxnSpPr>
            <a:cxnSpLocks/>
          </p:cNvCxnSpPr>
          <p:nvPr/>
        </p:nvCxnSpPr>
        <p:spPr>
          <a:xfrm>
            <a:off x="2549206" y="2304073"/>
            <a:ext cx="824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ubo 6">
            <a:extLst>
              <a:ext uri="{FF2B5EF4-FFF2-40B4-BE49-F238E27FC236}">
                <a16:creationId xmlns:a16="http://schemas.microsoft.com/office/drawing/2014/main" id="{A904A7CB-39E7-4F00-A5EC-0F6F6FA363C3}"/>
              </a:ext>
            </a:extLst>
          </p:cNvPr>
          <p:cNvSpPr/>
          <p:nvPr/>
        </p:nvSpPr>
        <p:spPr>
          <a:xfrm>
            <a:off x="1451052" y="1977870"/>
            <a:ext cx="808761" cy="65240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base</a:t>
            </a:r>
          </a:p>
        </p:txBody>
      </p:sp>
      <p:pic>
        <p:nvPicPr>
          <p:cNvPr id="2052" name="Picture 4" descr="icon-improve-green - Nicole Smartt">
            <a:extLst>
              <a:ext uri="{FF2B5EF4-FFF2-40B4-BE49-F238E27FC236}">
                <a16:creationId xmlns:a16="http://schemas.microsoft.com/office/drawing/2014/main" id="{9273BF7B-C3BC-4476-964E-028BFC46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92" y="1843300"/>
            <a:ext cx="619660" cy="6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fine Icons - Download Free Vector Icons | Noun Project">
            <a:extLst>
              <a:ext uri="{FF2B5EF4-FFF2-40B4-BE49-F238E27FC236}">
                <a16:creationId xmlns:a16="http://schemas.microsoft.com/office/drawing/2014/main" id="{E426CDCC-04F6-44FA-95F5-49C6D4AF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34" y="1793744"/>
            <a:ext cx="521777" cy="5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o 21">
            <a:extLst>
              <a:ext uri="{FF2B5EF4-FFF2-40B4-BE49-F238E27FC236}">
                <a16:creationId xmlns:a16="http://schemas.microsoft.com/office/drawing/2014/main" id="{625612A8-E897-4BCA-8D74-31945921542F}"/>
              </a:ext>
            </a:extLst>
          </p:cNvPr>
          <p:cNvSpPr/>
          <p:nvPr/>
        </p:nvSpPr>
        <p:spPr>
          <a:xfrm>
            <a:off x="3499917" y="1948578"/>
            <a:ext cx="808761" cy="65240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m1</a:t>
            </a:r>
          </a:p>
        </p:txBody>
      </p:sp>
      <p:sp>
        <p:nvSpPr>
          <p:cNvPr id="23" name="Freccia circolare a sinistra 22">
            <a:extLst>
              <a:ext uri="{FF2B5EF4-FFF2-40B4-BE49-F238E27FC236}">
                <a16:creationId xmlns:a16="http://schemas.microsoft.com/office/drawing/2014/main" id="{8A17F458-F490-4C02-9CC3-3D728E5D3FA3}"/>
              </a:ext>
            </a:extLst>
          </p:cNvPr>
          <p:cNvSpPr/>
          <p:nvPr/>
        </p:nvSpPr>
        <p:spPr>
          <a:xfrm>
            <a:off x="4511293" y="2023068"/>
            <a:ext cx="230820" cy="458352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C18D339-C630-4379-8C5E-84557B24A9A8}"/>
              </a:ext>
            </a:extLst>
          </p:cNvPr>
          <p:cNvCxnSpPr>
            <a:cxnSpLocks/>
          </p:cNvCxnSpPr>
          <p:nvPr/>
        </p:nvCxnSpPr>
        <p:spPr>
          <a:xfrm>
            <a:off x="3802396" y="2765945"/>
            <a:ext cx="0" cy="38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F5111DA-4417-4FCF-B9A1-3D1CC59039AC}"/>
              </a:ext>
            </a:extLst>
          </p:cNvPr>
          <p:cNvSpPr txBox="1"/>
          <p:nvPr/>
        </p:nvSpPr>
        <p:spPr>
          <a:xfrm>
            <a:off x="3190452" y="3138258"/>
            <a:ext cx="142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m2, m3… </a:t>
            </a:r>
            <a:r>
              <a:rPr lang="it-IT" sz="1400" dirty="0" err="1"/>
              <a:t>mn</a:t>
            </a:r>
            <a:endParaRPr lang="it-IT" sz="14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6A462B-0A8B-4F1F-A314-E798007BC303}"/>
              </a:ext>
            </a:extLst>
          </p:cNvPr>
          <p:cNvSpPr txBox="1"/>
          <p:nvPr/>
        </p:nvSpPr>
        <p:spPr>
          <a:xfrm>
            <a:off x="5611229" y="197787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MAPE</a:t>
            </a:r>
          </a:p>
        </p:txBody>
      </p:sp>
    </p:spTree>
    <p:extLst>
      <p:ext uri="{BB962C8B-B14F-4D97-AF65-F5344CB8AC3E}">
        <p14:creationId xmlns:p14="http://schemas.microsoft.com/office/powerpoint/2010/main" val="29910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25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/>
              <p:nvPr/>
            </p:nvSpPr>
            <p:spPr>
              <a:xfrm>
                <a:off x="579120" y="1351280"/>
                <a:ext cx="46665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Il migliore modello individuato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RNN</m:t>
                      </m:r>
                      <m: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(2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𝐷𝑒𝑛𝑠𝑒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351280"/>
                <a:ext cx="4666599" cy="646331"/>
              </a:xfrm>
              <a:prstGeom prst="rect">
                <a:avLst/>
              </a:prstGeom>
              <a:blipFill>
                <a:blip r:embed="rId3"/>
                <a:stretch>
                  <a:fillRect l="-783" t="-5660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P3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8E3FAE-94AE-455E-9072-AD479F05BFFF}"/>
              </a:ext>
            </a:extLst>
          </p:cNvPr>
          <p:cNvSpPr txBox="1"/>
          <p:nvPr/>
        </p:nvSpPr>
        <p:spPr>
          <a:xfrm>
            <a:off x="579120" y="2357481"/>
            <a:ext cx="103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previsioni ricavate con il modello ottimo non sono paragonabili a quelle degli altri modelli (ARIMA, UCM)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69D93C5-BE9B-46E5-B5FD-C966187A51E6}"/>
              </a:ext>
            </a:extLst>
          </p:cNvPr>
          <p:cNvCxnSpPr>
            <a:stCxn id="3" idx="2"/>
          </p:cNvCxnSpPr>
          <p:nvPr/>
        </p:nvCxnSpPr>
        <p:spPr>
          <a:xfrm>
            <a:off x="5775190" y="2726813"/>
            <a:ext cx="0" cy="58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BDCB9D-F847-4C1E-B6D1-9EA40EFF3D3F}"/>
              </a:ext>
            </a:extLst>
          </p:cNvPr>
          <p:cNvSpPr txBox="1"/>
          <p:nvPr/>
        </p:nvSpPr>
        <p:spPr>
          <a:xfrm>
            <a:off x="2229896" y="3214499"/>
            <a:ext cx="778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applica il metodo ricorsivo per svolgere la previsione (</a:t>
            </a:r>
            <a:r>
              <a:rPr lang="it-IT" i="1" dirty="0"/>
              <a:t>forecast</a:t>
            </a:r>
            <a:r>
              <a:rPr lang="it-IT" dirty="0"/>
              <a:t> 1 passo in avanti)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7E56FF-32D0-4D5E-836B-E93F5C8B4C64}"/>
              </a:ext>
            </a:extLst>
          </p:cNvPr>
          <p:cNvSpPr txBox="1"/>
          <p:nvPr/>
        </p:nvSpPr>
        <p:spPr>
          <a:xfrm>
            <a:off x="9094509" y="4589882"/>
            <a:ext cx="2678391" cy="1323439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C00000"/>
                </a:solidFill>
              </a:rPr>
              <a:t>N.B.</a:t>
            </a:r>
          </a:p>
          <a:p>
            <a:r>
              <a:rPr lang="it-IT" sz="1600" dirty="0"/>
              <a:t>Si utilizza la stessa architettura ottima ricavata da </a:t>
            </a:r>
            <a:r>
              <a:rPr lang="it-IT" sz="1600" i="1" dirty="0" err="1"/>
              <a:t>AutoML</a:t>
            </a:r>
            <a:r>
              <a:rPr lang="it-IT" sz="1600" dirty="0"/>
              <a:t> (cambia solo ampiezza </a:t>
            </a:r>
            <a:r>
              <a:rPr lang="it-IT" sz="1600" i="1" dirty="0"/>
              <a:t>output </a:t>
            </a:r>
            <a:r>
              <a:rPr lang="it-IT" sz="1600" i="1" dirty="0" err="1"/>
              <a:t>layer</a:t>
            </a:r>
            <a:r>
              <a:rPr lang="it-IT" sz="1600" dirty="0"/>
              <a:t>)</a:t>
            </a:r>
          </a:p>
        </p:txBody>
      </p:sp>
      <p:graphicFrame>
        <p:nvGraphicFramePr>
          <p:cNvPr id="14" name="Tabella 16">
            <a:extLst>
              <a:ext uri="{FF2B5EF4-FFF2-40B4-BE49-F238E27FC236}">
                <a16:creationId xmlns:a16="http://schemas.microsoft.com/office/drawing/2014/main" id="{3DDB3C87-287E-48B5-8D5B-762A803B5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65282"/>
              </p:ext>
            </p:extLst>
          </p:nvPr>
        </p:nvGraphicFramePr>
        <p:xfrm>
          <a:off x="3321550" y="4061373"/>
          <a:ext cx="4602479" cy="15227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7679">
                  <a:extLst>
                    <a:ext uri="{9D8B030D-6E8A-4147-A177-3AD203B41FA5}">
                      <a16:colId xmlns:a16="http://schemas.microsoft.com/office/drawing/2014/main" val="995545816"/>
                    </a:ext>
                  </a:extLst>
                </a:gridCol>
                <a:gridCol w="1179634">
                  <a:extLst>
                    <a:ext uri="{9D8B030D-6E8A-4147-A177-3AD203B41FA5}">
                      <a16:colId xmlns:a16="http://schemas.microsoft.com/office/drawing/2014/main" val="3782343182"/>
                    </a:ext>
                  </a:extLst>
                </a:gridCol>
                <a:gridCol w="1665166">
                  <a:extLst>
                    <a:ext uri="{9D8B030D-6E8A-4147-A177-3AD203B41FA5}">
                      <a16:colId xmlns:a16="http://schemas.microsoft.com/office/drawing/2014/main" val="3116445288"/>
                    </a:ext>
                  </a:extLst>
                </a:gridCol>
              </a:tblGrid>
              <a:tr h="364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600" dirty="0"/>
                        <a:t>MODELLO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MAPE </a:t>
                      </a:r>
                    </a:p>
                    <a:p>
                      <a:pPr algn="ctr"/>
                      <a:r>
                        <a:rPr lang="it-IT" sz="1600" dirty="0"/>
                        <a:t>(test set)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47664"/>
                  </a:ext>
                </a:extLst>
              </a:tr>
              <a:tr h="407573">
                <a:tc rowSpan="2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  <a:p>
                      <a:pPr algn="ctr"/>
                      <a:endParaRPr lang="it-IT" sz="1400" dirty="0"/>
                    </a:p>
                    <a:p>
                      <a:pPr algn="ctr"/>
                      <a:r>
                        <a:rPr lang="it-IT" sz="1400" dirty="0"/>
                        <a:t>RNN (2 </a:t>
                      </a:r>
                      <a:r>
                        <a:rPr lang="it-IT" sz="1400" dirty="0" err="1"/>
                        <a:t>hidden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layer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600" dirty="0" err="1"/>
                        <a:t>prev</a:t>
                      </a:r>
                      <a:r>
                        <a:rPr lang="it-IT" sz="1600" dirty="0"/>
                        <a:t>. diretta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prev</a:t>
                      </a:r>
                      <a:r>
                        <a:rPr lang="it-IT" sz="1600" dirty="0"/>
                        <a:t>. </a:t>
                      </a:r>
                    </a:p>
                    <a:p>
                      <a:pPr algn="ctr"/>
                      <a:r>
                        <a:rPr lang="it-IT" sz="1600" dirty="0"/>
                        <a:t>1 passo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78119"/>
                  </a:ext>
                </a:extLst>
              </a:tr>
              <a:tr h="364522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21.62%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12.46%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07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6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/>
              <p:nvPr/>
            </p:nvSpPr>
            <p:spPr>
              <a:xfrm>
                <a:off x="579120" y="1351280"/>
                <a:ext cx="46665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Il migliore modello individuato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RNN</m:t>
                      </m:r>
                      <m:r>
                        <a:rPr lang="it-IT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(2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𝐷𝑒𝑛𝑠𝑒</m:t>
                      </m:r>
                      <m:r>
                        <a:rPr lang="it-IT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A2FF170-AD2E-4301-9DBF-6044D3156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1351280"/>
                <a:ext cx="4666599" cy="646331"/>
              </a:xfrm>
              <a:prstGeom prst="rect">
                <a:avLst/>
              </a:prstGeom>
              <a:blipFill>
                <a:blip r:embed="rId3"/>
                <a:stretch>
                  <a:fillRect l="-783" t="-5660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5" y="328474"/>
            <a:ext cx="241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RNN – P3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FC3F982-DC02-405F-9C60-767CB69A7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83" y="2357481"/>
            <a:ext cx="7172434" cy="34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8746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confronto tra i modelli è avvenuto basandosi sullo stesso criterio della previsione (diretta)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4" y="328474"/>
            <a:ext cx="345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RISULTATI FINALI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ella 8">
            <a:extLst>
              <a:ext uri="{FF2B5EF4-FFF2-40B4-BE49-F238E27FC236}">
                <a16:creationId xmlns:a16="http://schemas.microsoft.com/office/drawing/2014/main" id="{F7D8F41D-2420-4F67-88FA-2B624038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37271"/>
              </p:ext>
            </p:extLst>
          </p:nvPr>
        </p:nvGraphicFramePr>
        <p:xfrm>
          <a:off x="2694322" y="2361615"/>
          <a:ext cx="6480799" cy="1763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99">
                  <a:extLst>
                    <a:ext uri="{9D8B030D-6E8A-4147-A177-3AD203B41FA5}">
                      <a16:colId xmlns:a16="http://schemas.microsoft.com/office/drawing/2014/main" val="2947428262"/>
                    </a:ext>
                  </a:extLst>
                </a:gridCol>
                <a:gridCol w="1620200">
                  <a:extLst>
                    <a:ext uri="{9D8B030D-6E8A-4147-A177-3AD203B41FA5}">
                      <a16:colId xmlns:a16="http://schemas.microsoft.com/office/drawing/2014/main" val="3315148850"/>
                    </a:ext>
                  </a:extLst>
                </a:gridCol>
                <a:gridCol w="1620200">
                  <a:extLst>
                    <a:ext uri="{9D8B030D-6E8A-4147-A177-3AD203B41FA5}">
                      <a16:colId xmlns:a16="http://schemas.microsoft.com/office/drawing/2014/main" val="1011751297"/>
                    </a:ext>
                  </a:extLst>
                </a:gridCol>
              </a:tblGrid>
              <a:tr h="351277">
                <a:tc rowSpan="2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  <a:p>
                      <a:pPr algn="ctr"/>
                      <a:r>
                        <a:rPr lang="it-IT" sz="1600" dirty="0"/>
                        <a:t>MODELLO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MAPE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18871"/>
                  </a:ext>
                </a:extLst>
              </a:tr>
              <a:tr h="351277">
                <a:tc v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training set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72530"/>
                  </a:ext>
                </a:extLst>
              </a:tr>
              <a:tr h="3535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9,68%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10,47%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70927"/>
                  </a:ext>
                </a:extLst>
              </a:tr>
              <a:tr h="3535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UCM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7,50%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15,80%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97439"/>
                  </a:ext>
                </a:extLst>
              </a:tr>
              <a:tr h="3535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23,84%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21,62%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46205"/>
                  </a:ext>
                </a:extLst>
              </a:tr>
            </a:tbl>
          </a:graphicData>
        </a:graphic>
      </p:graphicFrame>
      <p:pic>
        <p:nvPicPr>
          <p:cNvPr id="11" name="Picture 8" descr="Aperta la procedura di selezione per la formazione dell'OIV ...">
            <a:extLst>
              <a:ext uri="{FF2B5EF4-FFF2-40B4-BE49-F238E27FC236}">
                <a16:creationId xmlns:a16="http://schemas.microsoft.com/office/drawing/2014/main" id="{131E50AC-F3F0-41ED-A020-A044B165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62" y="4334482"/>
            <a:ext cx="627998" cy="6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1AE2041-DF98-42CA-9482-465248058C5E}"/>
              </a:ext>
            </a:extLst>
          </p:cNvPr>
          <p:cNvSpPr txBox="1"/>
          <p:nvPr/>
        </p:nvSpPr>
        <p:spPr>
          <a:xfrm>
            <a:off x="3439416" y="4829820"/>
            <a:ext cx="626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1. modello migliore risulta essere ARIMA (valutazione sul test set)</a:t>
            </a:r>
          </a:p>
          <a:p>
            <a:r>
              <a:rPr lang="it-IT" dirty="0"/>
              <a:t>2. presenza </a:t>
            </a:r>
            <a:r>
              <a:rPr lang="it-IT" i="1" dirty="0" err="1"/>
              <a:t>overfitting</a:t>
            </a:r>
            <a:r>
              <a:rPr lang="it-IT" dirty="0"/>
              <a:t> dei modelli</a:t>
            </a:r>
          </a:p>
        </p:txBody>
      </p:sp>
    </p:spTree>
    <p:extLst>
      <p:ext uri="{BB962C8B-B14F-4D97-AF65-F5344CB8AC3E}">
        <p14:creationId xmlns:p14="http://schemas.microsoft.com/office/powerpoint/2010/main" val="113125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8746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confronto tra i modelli è avvenuto basandosi sullo stesso criterio della previsione (diretta)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4" y="328474"/>
            <a:ext cx="345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RISULTATI FINALI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ella 8">
            <a:extLst>
              <a:ext uri="{FF2B5EF4-FFF2-40B4-BE49-F238E27FC236}">
                <a16:creationId xmlns:a16="http://schemas.microsoft.com/office/drawing/2014/main" id="{F7D8F41D-2420-4F67-88FA-2B6240381454}"/>
              </a:ext>
            </a:extLst>
          </p:cNvPr>
          <p:cNvGraphicFramePr>
            <a:graphicFrameLocks noGrp="1"/>
          </p:cNvGraphicFramePr>
          <p:nvPr/>
        </p:nvGraphicFramePr>
        <p:xfrm>
          <a:off x="2694322" y="2361615"/>
          <a:ext cx="6480799" cy="17631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99">
                  <a:extLst>
                    <a:ext uri="{9D8B030D-6E8A-4147-A177-3AD203B41FA5}">
                      <a16:colId xmlns:a16="http://schemas.microsoft.com/office/drawing/2014/main" val="2947428262"/>
                    </a:ext>
                  </a:extLst>
                </a:gridCol>
                <a:gridCol w="1620200">
                  <a:extLst>
                    <a:ext uri="{9D8B030D-6E8A-4147-A177-3AD203B41FA5}">
                      <a16:colId xmlns:a16="http://schemas.microsoft.com/office/drawing/2014/main" val="3315148850"/>
                    </a:ext>
                  </a:extLst>
                </a:gridCol>
                <a:gridCol w="1620200">
                  <a:extLst>
                    <a:ext uri="{9D8B030D-6E8A-4147-A177-3AD203B41FA5}">
                      <a16:colId xmlns:a16="http://schemas.microsoft.com/office/drawing/2014/main" val="1011751297"/>
                    </a:ext>
                  </a:extLst>
                </a:gridCol>
              </a:tblGrid>
              <a:tr h="351277">
                <a:tc rowSpan="2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  <a:p>
                      <a:pPr algn="ctr"/>
                      <a:r>
                        <a:rPr lang="it-IT" sz="1600" dirty="0"/>
                        <a:t>MODELLO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MAPE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18871"/>
                  </a:ext>
                </a:extLst>
              </a:tr>
              <a:tr h="351277">
                <a:tc vMerge="1"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training set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72530"/>
                  </a:ext>
                </a:extLst>
              </a:tr>
              <a:tr h="3535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9,68%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10,47%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70927"/>
                  </a:ext>
                </a:extLst>
              </a:tr>
              <a:tr h="3535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UCM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7,50%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15,80%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97439"/>
                  </a:ext>
                </a:extLst>
              </a:tr>
              <a:tr h="3535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23,84%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21,62%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46205"/>
                  </a:ext>
                </a:extLst>
              </a:tr>
            </a:tbl>
          </a:graphicData>
        </a:graphic>
      </p:graphicFrame>
      <p:pic>
        <p:nvPicPr>
          <p:cNvPr id="13" name="Picture 8" descr="Aperta la procedura di selezione per la formazione dell'OIV ...">
            <a:extLst>
              <a:ext uri="{FF2B5EF4-FFF2-40B4-BE49-F238E27FC236}">
                <a16:creationId xmlns:a16="http://schemas.microsoft.com/office/drawing/2014/main" id="{4B496244-A989-4528-A8E8-3DE35DC0F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62" y="4334482"/>
            <a:ext cx="627998" cy="63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B3936C-0508-4350-9167-A14E28467D15}"/>
              </a:ext>
            </a:extLst>
          </p:cNvPr>
          <p:cNvSpPr txBox="1"/>
          <p:nvPr/>
        </p:nvSpPr>
        <p:spPr>
          <a:xfrm>
            <a:off x="3439416" y="4829820"/>
            <a:ext cx="6261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1. il modello migliore risulta essere ARIMA (valutazione sul test set)</a:t>
            </a:r>
          </a:p>
          <a:p>
            <a:r>
              <a:rPr lang="it-IT" dirty="0"/>
              <a:t>2. presenza </a:t>
            </a:r>
            <a:r>
              <a:rPr lang="it-IT" i="1" dirty="0" err="1"/>
              <a:t>overfitting</a:t>
            </a:r>
            <a:r>
              <a:rPr lang="it-IT" dirty="0"/>
              <a:t> dei modelli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0DE94EA-8D85-48E9-BCBB-350745610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39" y="1176099"/>
            <a:ext cx="9045724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12/ 12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670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 sistema predittivo risulta essere un modello statistico (ARIMA)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9DD2F1-CE06-43FB-8196-E5FBB95CDEC7}"/>
              </a:ext>
            </a:extLst>
          </p:cNvPr>
          <p:cNvSpPr txBox="1"/>
          <p:nvPr/>
        </p:nvSpPr>
        <p:spPr>
          <a:xfrm>
            <a:off x="479394" y="328474"/>
            <a:ext cx="656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CONCLUSIONI – SVILUPPI FUTURI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261F446-5583-441B-91B0-0666EE9B473F}"/>
              </a:ext>
            </a:extLst>
          </p:cNvPr>
          <p:cNvCxnSpPr>
            <a:cxnSpLocks/>
          </p:cNvCxnSpPr>
          <p:nvPr/>
        </p:nvCxnSpPr>
        <p:spPr>
          <a:xfrm>
            <a:off x="5588000" y="1666240"/>
            <a:ext cx="0" cy="41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F4F4FA-8046-4294-86E7-0B354691C0CF}"/>
              </a:ext>
            </a:extLst>
          </p:cNvPr>
          <p:cNvSpPr txBox="1"/>
          <p:nvPr/>
        </p:nvSpPr>
        <p:spPr>
          <a:xfrm>
            <a:off x="2806109" y="2061309"/>
            <a:ext cx="625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contributo importante sinusoidi che catturano stagionalità annuale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55A6F69-7AB4-4F5C-8D8F-E88496E574A5}"/>
              </a:ext>
            </a:extLst>
          </p:cNvPr>
          <p:cNvSpPr txBox="1"/>
          <p:nvPr/>
        </p:nvSpPr>
        <p:spPr>
          <a:xfrm>
            <a:off x="579120" y="2782669"/>
            <a:ext cx="605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Dummy</a:t>
            </a:r>
            <a:r>
              <a:rPr lang="it-IT" dirty="0"/>
              <a:t> che considerano festività sono rilevanti solo per UCM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0293311-569C-47AC-B0A1-F2DEA0481BBB}"/>
              </a:ext>
            </a:extLst>
          </p:cNvPr>
          <p:cNvSpPr txBox="1"/>
          <p:nvPr/>
        </p:nvSpPr>
        <p:spPr>
          <a:xfrm>
            <a:off x="579120" y="4237452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Migliorie future possibili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13EC3C1-0911-4470-AEF0-09043CB90D47}"/>
              </a:ext>
            </a:extLst>
          </p:cNvPr>
          <p:cNvCxnSpPr>
            <a:cxnSpLocks/>
          </p:cNvCxnSpPr>
          <p:nvPr/>
        </p:nvCxnSpPr>
        <p:spPr>
          <a:xfrm flipV="1">
            <a:off x="3206461" y="4081112"/>
            <a:ext cx="1446380" cy="352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1870E68-4C7E-4F17-A99A-96172BD5FBC3}"/>
              </a:ext>
            </a:extLst>
          </p:cNvPr>
          <p:cNvCxnSpPr>
            <a:cxnSpLocks/>
          </p:cNvCxnSpPr>
          <p:nvPr/>
        </p:nvCxnSpPr>
        <p:spPr>
          <a:xfrm>
            <a:off x="3206461" y="4433540"/>
            <a:ext cx="1446381" cy="710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4E029F7-3A23-4FD1-99A1-B09E96201006}"/>
              </a:ext>
            </a:extLst>
          </p:cNvPr>
          <p:cNvSpPr txBox="1"/>
          <p:nvPr/>
        </p:nvSpPr>
        <p:spPr>
          <a:xfrm>
            <a:off x="4652840" y="3857505"/>
            <a:ext cx="520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utilizzare modelli diversi di </a:t>
            </a:r>
            <a:r>
              <a:rPr lang="it-IT" i="1" dirty="0"/>
              <a:t>Machine Learning </a:t>
            </a:r>
            <a:r>
              <a:rPr lang="it-IT" dirty="0"/>
              <a:t>(es. SVR)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5896AD4-C1FA-4408-90EE-1DF989A0FD7A}"/>
              </a:ext>
            </a:extLst>
          </p:cNvPr>
          <p:cNvSpPr txBox="1"/>
          <p:nvPr/>
        </p:nvSpPr>
        <p:spPr>
          <a:xfrm>
            <a:off x="4652840" y="4948895"/>
            <a:ext cx="411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cambiare completamente architettura RNN</a:t>
            </a:r>
          </a:p>
        </p:txBody>
      </p:sp>
    </p:spTree>
    <p:extLst>
      <p:ext uri="{BB962C8B-B14F-4D97-AF65-F5344CB8AC3E}">
        <p14:creationId xmlns:p14="http://schemas.microsoft.com/office/powerpoint/2010/main" val="37758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1" grpId="0"/>
      <p:bldP spid="23" grpId="0"/>
      <p:bldP spid="32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omputer, tavolo&#10;&#10;Descrizione generata automaticamente">
            <a:extLst>
              <a:ext uri="{FF2B5EF4-FFF2-40B4-BE49-F238E27FC236}">
                <a16:creationId xmlns:a16="http://schemas.microsoft.com/office/drawing/2014/main" id="{84F39143-66B8-45E1-BF4A-848695A77F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11E28B-F750-4FBB-8A84-78B5807C207E}"/>
              </a:ext>
            </a:extLst>
          </p:cNvPr>
          <p:cNvSpPr txBox="1"/>
          <p:nvPr/>
        </p:nvSpPr>
        <p:spPr>
          <a:xfrm>
            <a:off x="1042987" y="3044279"/>
            <a:ext cx="1010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accent3">
                    <a:lumMod val="75000"/>
                  </a:schemeClr>
                </a:solidFill>
              </a:rPr>
              <a:t>GRAZIE PER L’ATTENZIONE </a:t>
            </a:r>
          </a:p>
        </p:txBody>
      </p:sp>
    </p:spTree>
    <p:extLst>
      <p:ext uri="{BB962C8B-B14F-4D97-AF65-F5344CB8AC3E}">
        <p14:creationId xmlns:p14="http://schemas.microsoft.com/office/powerpoint/2010/main" val="202493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2/ 12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E8901C-CD44-49C4-BBA9-E43D3A21640E}"/>
              </a:ext>
            </a:extLst>
          </p:cNvPr>
          <p:cNvSpPr txBox="1"/>
          <p:nvPr/>
        </p:nvSpPr>
        <p:spPr>
          <a:xfrm>
            <a:off x="479394" y="328474"/>
            <a:ext cx="55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APPROCCIO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8D8CAF4-1E32-4814-8E3A-724D4D7D2231}"/>
              </a:ext>
            </a:extLst>
          </p:cNvPr>
          <p:cNvSpPr txBox="1"/>
          <p:nvPr/>
        </p:nvSpPr>
        <p:spPr>
          <a:xfrm>
            <a:off x="798991" y="1397675"/>
            <a:ext cx="9259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i modelli realizzati a partire da un </a:t>
            </a:r>
            <a:r>
              <a:rPr lang="it-IT" i="1" dirty="0" err="1"/>
              <a:t>vanilla</a:t>
            </a:r>
            <a:r>
              <a:rPr lang="it-IT" i="1" dirty="0"/>
              <a:t> model (</a:t>
            </a:r>
            <a:r>
              <a:rPr lang="it-IT" dirty="0"/>
              <a:t>modello 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CA05416-D3E6-4665-9225-26CFB723A2AD}"/>
              </a:ext>
            </a:extLst>
          </p:cNvPr>
          <p:cNvCxnSpPr>
            <a:cxnSpLocks/>
          </p:cNvCxnSpPr>
          <p:nvPr/>
        </p:nvCxnSpPr>
        <p:spPr>
          <a:xfrm>
            <a:off x="2549206" y="2304073"/>
            <a:ext cx="824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ubo 6">
            <a:extLst>
              <a:ext uri="{FF2B5EF4-FFF2-40B4-BE49-F238E27FC236}">
                <a16:creationId xmlns:a16="http://schemas.microsoft.com/office/drawing/2014/main" id="{A904A7CB-39E7-4F00-A5EC-0F6F6FA363C3}"/>
              </a:ext>
            </a:extLst>
          </p:cNvPr>
          <p:cNvSpPr/>
          <p:nvPr/>
        </p:nvSpPr>
        <p:spPr>
          <a:xfrm>
            <a:off x="1451052" y="1977870"/>
            <a:ext cx="808761" cy="65240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base</a:t>
            </a:r>
          </a:p>
        </p:txBody>
      </p:sp>
      <p:pic>
        <p:nvPicPr>
          <p:cNvPr id="2052" name="Picture 4" descr="icon-improve-green - Nicole Smartt">
            <a:extLst>
              <a:ext uri="{FF2B5EF4-FFF2-40B4-BE49-F238E27FC236}">
                <a16:creationId xmlns:a16="http://schemas.microsoft.com/office/drawing/2014/main" id="{9273BF7B-C3BC-4476-964E-028BFC46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92" y="1843300"/>
            <a:ext cx="619660" cy="6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fine Icons - Download Free Vector Icons | Noun Project">
            <a:extLst>
              <a:ext uri="{FF2B5EF4-FFF2-40B4-BE49-F238E27FC236}">
                <a16:creationId xmlns:a16="http://schemas.microsoft.com/office/drawing/2014/main" id="{E426CDCC-04F6-44FA-95F5-49C6D4AF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34" y="1793744"/>
            <a:ext cx="521777" cy="5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o 21">
            <a:extLst>
              <a:ext uri="{FF2B5EF4-FFF2-40B4-BE49-F238E27FC236}">
                <a16:creationId xmlns:a16="http://schemas.microsoft.com/office/drawing/2014/main" id="{625612A8-E897-4BCA-8D74-31945921542F}"/>
              </a:ext>
            </a:extLst>
          </p:cNvPr>
          <p:cNvSpPr/>
          <p:nvPr/>
        </p:nvSpPr>
        <p:spPr>
          <a:xfrm>
            <a:off x="3499917" y="1948578"/>
            <a:ext cx="808761" cy="65240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m1</a:t>
            </a:r>
          </a:p>
        </p:txBody>
      </p:sp>
      <p:sp>
        <p:nvSpPr>
          <p:cNvPr id="23" name="Freccia circolare a sinistra 22">
            <a:extLst>
              <a:ext uri="{FF2B5EF4-FFF2-40B4-BE49-F238E27FC236}">
                <a16:creationId xmlns:a16="http://schemas.microsoft.com/office/drawing/2014/main" id="{8A17F458-F490-4C02-9CC3-3D728E5D3FA3}"/>
              </a:ext>
            </a:extLst>
          </p:cNvPr>
          <p:cNvSpPr/>
          <p:nvPr/>
        </p:nvSpPr>
        <p:spPr>
          <a:xfrm>
            <a:off x="4511293" y="2023068"/>
            <a:ext cx="230820" cy="458352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C18D339-C630-4379-8C5E-84557B24A9A8}"/>
              </a:ext>
            </a:extLst>
          </p:cNvPr>
          <p:cNvCxnSpPr>
            <a:cxnSpLocks/>
          </p:cNvCxnSpPr>
          <p:nvPr/>
        </p:nvCxnSpPr>
        <p:spPr>
          <a:xfrm>
            <a:off x="3802396" y="2765945"/>
            <a:ext cx="0" cy="38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F5111DA-4417-4FCF-B9A1-3D1CC59039AC}"/>
              </a:ext>
            </a:extLst>
          </p:cNvPr>
          <p:cNvSpPr txBox="1"/>
          <p:nvPr/>
        </p:nvSpPr>
        <p:spPr>
          <a:xfrm>
            <a:off x="3190452" y="3138258"/>
            <a:ext cx="142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m2, m3… </a:t>
            </a:r>
            <a:r>
              <a:rPr lang="it-IT" sz="1400" dirty="0" err="1"/>
              <a:t>mn</a:t>
            </a:r>
            <a:endParaRPr lang="it-IT" sz="14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6A462B-0A8B-4F1F-A314-E798007BC303}"/>
              </a:ext>
            </a:extLst>
          </p:cNvPr>
          <p:cNvSpPr txBox="1"/>
          <p:nvPr/>
        </p:nvSpPr>
        <p:spPr>
          <a:xfrm>
            <a:off x="5611229" y="197787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highlight>
                  <a:srgbClr val="FFFF00"/>
                </a:highlight>
              </a:rPr>
              <a:t>MAPE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FFE7C36-EDFF-4981-B995-10DCE6FC7291}"/>
              </a:ext>
            </a:extLst>
          </p:cNvPr>
          <p:cNvSpPr txBox="1"/>
          <p:nvPr/>
        </p:nvSpPr>
        <p:spPr>
          <a:xfrm>
            <a:off x="8513137" y="2386985"/>
            <a:ext cx="2876913" cy="830997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2 motivi: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semplice da interpretare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affidabile</a:t>
            </a:r>
          </a:p>
        </p:txBody>
      </p:sp>
      <p:pic>
        <p:nvPicPr>
          <p:cNvPr id="2064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5654D0B4-22AC-49B2-A012-B9374E68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48" y="2958135"/>
            <a:ext cx="216572" cy="2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18B374AF-B209-4308-BF8E-84C115822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48" y="2958135"/>
            <a:ext cx="216572" cy="2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2/ 12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E8901C-CD44-49C4-BBA9-E43D3A21640E}"/>
              </a:ext>
            </a:extLst>
          </p:cNvPr>
          <p:cNvSpPr txBox="1"/>
          <p:nvPr/>
        </p:nvSpPr>
        <p:spPr>
          <a:xfrm>
            <a:off x="479394" y="328474"/>
            <a:ext cx="55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APPROCCIO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8D8CAF4-1E32-4814-8E3A-724D4D7D2231}"/>
              </a:ext>
            </a:extLst>
          </p:cNvPr>
          <p:cNvSpPr txBox="1"/>
          <p:nvPr/>
        </p:nvSpPr>
        <p:spPr>
          <a:xfrm>
            <a:off x="798991" y="1397675"/>
            <a:ext cx="9259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i modelli realizzati a partire da un </a:t>
            </a:r>
            <a:r>
              <a:rPr lang="it-IT" i="1" dirty="0" err="1"/>
              <a:t>vanilla</a:t>
            </a:r>
            <a:r>
              <a:rPr lang="it-IT" i="1" dirty="0"/>
              <a:t> model (</a:t>
            </a:r>
            <a:r>
              <a:rPr lang="it-IT" dirty="0"/>
              <a:t>modello 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Ottimizzazione </a:t>
            </a:r>
            <a:r>
              <a:rPr lang="it-IT" dirty="0" err="1"/>
              <a:t>iperparametri</a:t>
            </a:r>
            <a:r>
              <a:rPr lang="it-IT" dirty="0"/>
              <a:t> principali avvenuta con </a:t>
            </a:r>
            <a:r>
              <a:rPr lang="it-IT" i="1" dirty="0" err="1"/>
              <a:t>grid</a:t>
            </a:r>
            <a:r>
              <a:rPr lang="it-IT" i="1" dirty="0"/>
              <a:t> </a:t>
            </a:r>
            <a:r>
              <a:rPr lang="it-IT" i="1" dirty="0" err="1"/>
              <a:t>search</a:t>
            </a:r>
            <a:r>
              <a:rPr lang="it-IT" i="1" dirty="0"/>
              <a:t> </a:t>
            </a:r>
            <a:r>
              <a:rPr lang="it-IT" dirty="0"/>
              <a:t>e </a:t>
            </a:r>
            <a:r>
              <a:rPr lang="it-IT" i="1" dirty="0" err="1"/>
              <a:t>AutoML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CA05416-D3E6-4665-9225-26CFB723A2AD}"/>
              </a:ext>
            </a:extLst>
          </p:cNvPr>
          <p:cNvCxnSpPr>
            <a:cxnSpLocks/>
          </p:cNvCxnSpPr>
          <p:nvPr/>
        </p:nvCxnSpPr>
        <p:spPr>
          <a:xfrm>
            <a:off x="2549206" y="2304073"/>
            <a:ext cx="824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ubo 6">
            <a:extLst>
              <a:ext uri="{FF2B5EF4-FFF2-40B4-BE49-F238E27FC236}">
                <a16:creationId xmlns:a16="http://schemas.microsoft.com/office/drawing/2014/main" id="{A904A7CB-39E7-4F00-A5EC-0F6F6FA363C3}"/>
              </a:ext>
            </a:extLst>
          </p:cNvPr>
          <p:cNvSpPr/>
          <p:nvPr/>
        </p:nvSpPr>
        <p:spPr>
          <a:xfrm>
            <a:off x="1451052" y="1977870"/>
            <a:ext cx="808761" cy="65240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base</a:t>
            </a:r>
          </a:p>
        </p:txBody>
      </p:sp>
      <p:pic>
        <p:nvPicPr>
          <p:cNvPr id="2052" name="Picture 4" descr="icon-improve-green - Nicole Smartt">
            <a:extLst>
              <a:ext uri="{FF2B5EF4-FFF2-40B4-BE49-F238E27FC236}">
                <a16:creationId xmlns:a16="http://schemas.microsoft.com/office/drawing/2014/main" id="{9273BF7B-C3BC-4476-964E-028BFC46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92" y="1843300"/>
            <a:ext cx="619660" cy="6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fine Icons - Download Free Vector Icons | Noun Project">
            <a:extLst>
              <a:ext uri="{FF2B5EF4-FFF2-40B4-BE49-F238E27FC236}">
                <a16:creationId xmlns:a16="http://schemas.microsoft.com/office/drawing/2014/main" id="{E426CDCC-04F6-44FA-95F5-49C6D4AF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34" y="1793744"/>
            <a:ext cx="521777" cy="5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o 21">
            <a:extLst>
              <a:ext uri="{FF2B5EF4-FFF2-40B4-BE49-F238E27FC236}">
                <a16:creationId xmlns:a16="http://schemas.microsoft.com/office/drawing/2014/main" id="{625612A8-E897-4BCA-8D74-31945921542F}"/>
              </a:ext>
            </a:extLst>
          </p:cNvPr>
          <p:cNvSpPr/>
          <p:nvPr/>
        </p:nvSpPr>
        <p:spPr>
          <a:xfrm>
            <a:off x="3499917" y="1948578"/>
            <a:ext cx="808761" cy="65240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m1</a:t>
            </a:r>
          </a:p>
        </p:txBody>
      </p:sp>
      <p:sp>
        <p:nvSpPr>
          <p:cNvPr id="23" name="Freccia circolare a sinistra 22">
            <a:extLst>
              <a:ext uri="{FF2B5EF4-FFF2-40B4-BE49-F238E27FC236}">
                <a16:creationId xmlns:a16="http://schemas.microsoft.com/office/drawing/2014/main" id="{8A17F458-F490-4C02-9CC3-3D728E5D3FA3}"/>
              </a:ext>
            </a:extLst>
          </p:cNvPr>
          <p:cNvSpPr/>
          <p:nvPr/>
        </p:nvSpPr>
        <p:spPr>
          <a:xfrm>
            <a:off x="4511293" y="2023068"/>
            <a:ext cx="230820" cy="458352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C18D339-C630-4379-8C5E-84557B24A9A8}"/>
              </a:ext>
            </a:extLst>
          </p:cNvPr>
          <p:cNvCxnSpPr>
            <a:cxnSpLocks/>
          </p:cNvCxnSpPr>
          <p:nvPr/>
        </p:nvCxnSpPr>
        <p:spPr>
          <a:xfrm>
            <a:off x="3802396" y="2765945"/>
            <a:ext cx="0" cy="38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F5111DA-4417-4FCF-B9A1-3D1CC59039AC}"/>
              </a:ext>
            </a:extLst>
          </p:cNvPr>
          <p:cNvSpPr txBox="1"/>
          <p:nvPr/>
        </p:nvSpPr>
        <p:spPr>
          <a:xfrm>
            <a:off x="3190452" y="3138258"/>
            <a:ext cx="142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m2, m3… </a:t>
            </a:r>
            <a:r>
              <a:rPr lang="it-IT" sz="1400" dirty="0" err="1"/>
              <a:t>mn</a:t>
            </a:r>
            <a:endParaRPr lang="it-IT" sz="14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6A462B-0A8B-4F1F-A314-E798007BC303}"/>
              </a:ext>
            </a:extLst>
          </p:cNvPr>
          <p:cNvSpPr txBox="1"/>
          <p:nvPr/>
        </p:nvSpPr>
        <p:spPr>
          <a:xfrm>
            <a:off x="5611229" y="197787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MAPE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5A3D289-4B6F-4777-842B-D40D8291A240}"/>
              </a:ext>
            </a:extLst>
          </p:cNvPr>
          <p:cNvSpPr/>
          <p:nvPr/>
        </p:nvSpPr>
        <p:spPr>
          <a:xfrm>
            <a:off x="1828807" y="4800923"/>
            <a:ext cx="8086725" cy="7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9D9B1814-4789-4898-A733-C1AA82C78510}"/>
              </a:ext>
            </a:extLst>
          </p:cNvPr>
          <p:cNvCxnSpPr/>
          <p:nvPr/>
        </p:nvCxnSpPr>
        <p:spPr>
          <a:xfrm>
            <a:off x="6974612" y="4800923"/>
            <a:ext cx="0" cy="71216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58C3DEBB-7927-4E18-9730-EE3AD94F8DF7}"/>
              </a:ext>
            </a:extLst>
          </p:cNvPr>
          <p:cNvCxnSpPr/>
          <p:nvPr/>
        </p:nvCxnSpPr>
        <p:spPr>
          <a:xfrm>
            <a:off x="8569669" y="4800923"/>
            <a:ext cx="0" cy="71216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ACBF8CE-3F51-49B9-9BF8-0075DA0D15A4}"/>
              </a:ext>
            </a:extLst>
          </p:cNvPr>
          <p:cNvSpPr txBox="1"/>
          <p:nvPr/>
        </p:nvSpPr>
        <p:spPr>
          <a:xfrm>
            <a:off x="8688570" y="4875812"/>
            <a:ext cx="107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test set (10%)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E920D5A-0229-4A39-81A7-1F8786DE8DE5}"/>
              </a:ext>
            </a:extLst>
          </p:cNvPr>
          <p:cNvSpPr txBox="1"/>
          <p:nvPr/>
        </p:nvSpPr>
        <p:spPr>
          <a:xfrm>
            <a:off x="3278992" y="4978269"/>
            <a:ext cx="2470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training set (78%)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B6A0FC7-1909-4203-B84B-C346112BA37D}"/>
              </a:ext>
            </a:extLst>
          </p:cNvPr>
          <p:cNvSpPr txBox="1"/>
          <p:nvPr/>
        </p:nvSpPr>
        <p:spPr>
          <a:xfrm>
            <a:off x="7080939" y="4875812"/>
            <a:ext cx="136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validation</a:t>
            </a:r>
            <a:r>
              <a:rPr lang="it-IT" sz="1400" dirty="0"/>
              <a:t> set</a:t>
            </a:r>
          </a:p>
          <a:p>
            <a:pPr algn="ctr"/>
            <a:r>
              <a:rPr lang="it-IT" sz="1400" dirty="0"/>
              <a:t> (11%)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BD7DD1E-98ED-4228-A735-A8CD94069165}"/>
              </a:ext>
            </a:extLst>
          </p:cNvPr>
          <p:cNvSpPr txBox="1"/>
          <p:nvPr/>
        </p:nvSpPr>
        <p:spPr>
          <a:xfrm>
            <a:off x="1404652" y="5532437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1/1/2010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DA69DFA-E67C-4E9D-A4E9-2DD21DAD1BF9}"/>
              </a:ext>
            </a:extLst>
          </p:cNvPr>
          <p:cNvSpPr txBox="1"/>
          <p:nvPr/>
        </p:nvSpPr>
        <p:spPr>
          <a:xfrm>
            <a:off x="6394966" y="5532437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31/12/2016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4E3241BA-0EB6-48BA-852D-D3DE4DDEAD52}"/>
              </a:ext>
            </a:extLst>
          </p:cNvPr>
          <p:cNvSpPr txBox="1"/>
          <p:nvPr/>
        </p:nvSpPr>
        <p:spPr>
          <a:xfrm>
            <a:off x="8139220" y="5525235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31/12/2017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D0FE181-7809-41AF-8804-0CA7293661C8}"/>
              </a:ext>
            </a:extLst>
          </p:cNvPr>
          <p:cNvSpPr txBox="1"/>
          <p:nvPr/>
        </p:nvSpPr>
        <p:spPr>
          <a:xfrm>
            <a:off x="9478754" y="551522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30/11/2018</a:t>
            </a:r>
          </a:p>
        </p:txBody>
      </p:sp>
    </p:spTree>
    <p:extLst>
      <p:ext uri="{BB962C8B-B14F-4D97-AF65-F5344CB8AC3E}">
        <p14:creationId xmlns:p14="http://schemas.microsoft.com/office/powerpoint/2010/main" val="8937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6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2/ 12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E8901C-CD44-49C4-BBA9-E43D3A21640E}"/>
              </a:ext>
            </a:extLst>
          </p:cNvPr>
          <p:cNvSpPr txBox="1"/>
          <p:nvPr/>
        </p:nvSpPr>
        <p:spPr>
          <a:xfrm>
            <a:off x="479394" y="328474"/>
            <a:ext cx="55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APPROCCIO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8D8CAF4-1E32-4814-8E3A-724D4D7D2231}"/>
              </a:ext>
            </a:extLst>
          </p:cNvPr>
          <p:cNvSpPr txBox="1"/>
          <p:nvPr/>
        </p:nvSpPr>
        <p:spPr>
          <a:xfrm>
            <a:off x="798991" y="1397675"/>
            <a:ext cx="9259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Tutti i modelli realizzati a partire da un </a:t>
            </a:r>
            <a:r>
              <a:rPr lang="it-IT" i="1" dirty="0" err="1"/>
              <a:t>vanilla</a:t>
            </a:r>
            <a:r>
              <a:rPr lang="it-IT" i="1" dirty="0"/>
              <a:t> model (</a:t>
            </a:r>
            <a:r>
              <a:rPr lang="it-IT" dirty="0"/>
              <a:t>modello 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Ottimizzazione </a:t>
            </a:r>
            <a:r>
              <a:rPr lang="it-IT" dirty="0" err="1"/>
              <a:t>iperparametri</a:t>
            </a:r>
            <a:r>
              <a:rPr lang="it-IT" dirty="0"/>
              <a:t> principali avvenuta con </a:t>
            </a:r>
            <a:r>
              <a:rPr lang="it-IT" i="1" dirty="0" err="1"/>
              <a:t>grid</a:t>
            </a:r>
            <a:r>
              <a:rPr lang="it-IT" i="1" dirty="0"/>
              <a:t> </a:t>
            </a:r>
            <a:r>
              <a:rPr lang="it-IT" i="1" dirty="0" err="1"/>
              <a:t>search</a:t>
            </a:r>
            <a:r>
              <a:rPr lang="it-IT" i="1" dirty="0"/>
              <a:t> </a:t>
            </a:r>
            <a:r>
              <a:rPr lang="it-IT" dirty="0"/>
              <a:t>e </a:t>
            </a:r>
            <a:r>
              <a:rPr lang="it-IT" i="1" dirty="0" err="1"/>
              <a:t>AutoML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CA05416-D3E6-4665-9225-26CFB723A2AD}"/>
              </a:ext>
            </a:extLst>
          </p:cNvPr>
          <p:cNvCxnSpPr>
            <a:cxnSpLocks/>
          </p:cNvCxnSpPr>
          <p:nvPr/>
        </p:nvCxnSpPr>
        <p:spPr>
          <a:xfrm>
            <a:off x="2549206" y="2304073"/>
            <a:ext cx="824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ubo 6">
            <a:extLst>
              <a:ext uri="{FF2B5EF4-FFF2-40B4-BE49-F238E27FC236}">
                <a16:creationId xmlns:a16="http://schemas.microsoft.com/office/drawing/2014/main" id="{A904A7CB-39E7-4F00-A5EC-0F6F6FA363C3}"/>
              </a:ext>
            </a:extLst>
          </p:cNvPr>
          <p:cNvSpPr/>
          <p:nvPr/>
        </p:nvSpPr>
        <p:spPr>
          <a:xfrm>
            <a:off x="1451052" y="1977870"/>
            <a:ext cx="808761" cy="65240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base</a:t>
            </a:r>
          </a:p>
        </p:txBody>
      </p:sp>
      <p:pic>
        <p:nvPicPr>
          <p:cNvPr id="2052" name="Picture 4" descr="icon-improve-green - Nicole Smartt">
            <a:extLst>
              <a:ext uri="{FF2B5EF4-FFF2-40B4-BE49-F238E27FC236}">
                <a16:creationId xmlns:a16="http://schemas.microsoft.com/office/drawing/2014/main" id="{9273BF7B-C3BC-4476-964E-028BFC46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92" y="1843300"/>
            <a:ext cx="619660" cy="61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fine Icons - Download Free Vector Icons | Noun Project">
            <a:extLst>
              <a:ext uri="{FF2B5EF4-FFF2-40B4-BE49-F238E27FC236}">
                <a16:creationId xmlns:a16="http://schemas.microsoft.com/office/drawing/2014/main" id="{E426CDCC-04F6-44FA-95F5-49C6D4AF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34" y="1793744"/>
            <a:ext cx="521777" cy="5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o 21">
            <a:extLst>
              <a:ext uri="{FF2B5EF4-FFF2-40B4-BE49-F238E27FC236}">
                <a16:creationId xmlns:a16="http://schemas.microsoft.com/office/drawing/2014/main" id="{625612A8-E897-4BCA-8D74-31945921542F}"/>
              </a:ext>
            </a:extLst>
          </p:cNvPr>
          <p:cNvSpPr/>
          <p:nvPr/>
        </p:nvSpPr>
        <p:spPr>
          <a:xfrm>
            <a:off x="3499917" y="1948578"/>
            <a:ext cx="808761" cy="65240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m1</a:t>
            </a:r>
          </a:p>
        </p:txBody>
      </p:sp>
      <p:sp>
        <p:nvSpPr>
          <p:cNvPr id="23" name="Freccia circolare a sinistra 22">
            <a:extLst>
              <a:ext uri="{FF2B5EF4-FFF2-40B4-BE49-F238E27FC236}">
                <a16:creationId xmlns:a16="http://schemas.microsoft.com/office/drawing/2014/main" id="{8A17F458-F490-4C02-9CC3-3D728E5D3FA3}"/>
              </a:ext>
            </a:extLst>
          </p:cNvPr>
          <p:cNvSpPr/>
          <p:nvPr/>
        </p:nvSpPr>
        <p:spPr>
          <a:xfrm>
            <a:off x="4511293" y="2023068"/>
            <a:ext cx="230820" cy="458352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C18D339-C630-4379-8C5E-84557B24A9A8}"/>
              </a:ext>
            </a:extLst>
          </p:cNvPr>
          <p:cNvCxnSpPr>
            <a:cxnSpLocks/>
          </p:cNvCxnSpPr>
          <p:nvPr/>
        </p:nvCxnSpPr>
        <p:spPr>
          <a:xfrm>
            <a:off x="3802396" y="2765945"/>
            <a:ext cx="0" cy="38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F5111DA-4417-4FCF-B9A1-3D1CC59039AC}"/>
              </a:ext>
            </a:extLst>
          </p:cNvPr>
          <p:cNvSpPr txBox="1"/>
          <p:nvPr/>
        </p:nvSpPr>
        <p:spPr>
          <a:xfrm>
            <a:off x="3190452" y="3138258"/>
            <a:ext cx="1427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m2, m3… </a:t>
            </a:r>
            <a:r>
              <a:rPr lang="it-IT" sz="1400" dirty="0" err="1"/>
              <a:t>mn</a:t>
            </a:r>
            <a:endParaRPr lang="it-IT" sz="14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E6A462B-0A8B-4F1F-A314-E798007BC303}"/>
              </a:ext>
            </a:extLst>
          </p:cNvPr>
          <p:cNvSpPr txBox="1"/>
          <p:nvPr/>
        </p:nvSpPr>
        <p:spPr>
          <a:xfrm>
            <a:off x="5611229" y="197787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MAPE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5A3D289-4B6F-4777-842B-D40D8291A240}"/>
              </a:ext>
            </a:extLst>
          </p:cNvPr>
          <p:cNvSpPr/>
          <p:nvPr/>
        </p:nvSpPr>
        <p:spPr>
          <a:xfrm>
            <a:off x="1828807" y="4800923"/>
            <a:ext cx="8086725" cy="7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9D9B1814-4789-4898-A733-C1AA82C78510}"/>
              </a:ext>
            </a:extLst>
          </p:cNvPr>
          <p:cNvCxnSpPr/>
          <p:nvPr/>
        </p:nvCxnSpPr>
        <p:spPr>
          <a:xfrm>
            <a:off x="6974612" y="4800923"/>
            <a:ext cx="0" cy="71216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58C3DEBB-7927-4E18-9730-EE3AD94F8DF7}"/>
              </a:ext>
            </a:extLst>
          </p:cNvPr>
          <p:cNvCxnSpPr/>
          <p:nvPr/>
        </p:nvCxnSpPr>
        <p:spPr>
          <a:xfrm>
            <a:off x="8569669" y="4800923"/>
            <a:ext cx="0" cy="71216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ACBF8CE-3F51-49B9-9BF8-0075DA0D15A4}"/>
              </a:ext>
            </a:extLst>
          </p:cNvPr>
          <p:cNvSpPr txBox="1"/>
          <p:nvPr/>
        </p:nvSpPr>
        <p:spPr>
          <a:xfrm>
            <a:off x="8688570" y="4875812"/>
            <a:ext cx="107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highlight>
                  <a:srgbClr val="FFFF00"/>
                </a:highlight>
              </a:rPr>
              <a:t>test set (10%)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E920D5A-0229-4A39-81A7-1F8786DE8DE5}"/>
              </a:ext>
            </a:extLst>
          </p:cNvPr>
          <p:cNvSpPr txBox="1"/>
          <p:nvPr/>
        </p:nvSpPr>
        <p:spPr>
          <a:xfrm>
            <a:off x="3278992" y="4978269"/>
            <a:ext cx="2470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training set (78%)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B6A0FC7-1909-4203-B84B-C346112BA37D}"/>
              </a:ext>
            </a:extLst>
          </p:cNvPr>
          <p:cNvSpPr txBox="1"/>
          <p:nvPr/>
        </p:nvSpPr>
        <p:spPr>
          <a:xfrm>
            <a:off x="7080939" y="4875812"/>
            <a:ext cx="136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validation</a:t>
            </a:r>
            <a:r>
              <a:rPr lang="it-IT" sz="1400" dirty="0"/>
              <a:t> set</a:t>
            </a:r>
          </a:p>
          <a:p>
            <a:pPr algn="ctr"/>
            <a:r>
              <a:rPr lang="it-IT" sz="1400" dirty="0"/>
              <a:t> (11%)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BD7DD1E-98ED-4228-A735-A8CD94069165}"/>
              </a:ext>
            </a:extLst>
          </p:cNvPr>
          <p:cNvSpPr txBox="1"/>
          <p:nvPr/>
        </p:nvSpPr>
        <p:spPr>
          <a:xfrm>
            <a:off x="1404652" y="5532437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1/1/2010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DA69DFA-E67C-4E9D-A4E9-2DD21DAD1BF9}"/>
              </a:ext>
            </a:extLst>
          </p:cNvPr>
          <p:cNvSpPr txBox="1"/>
          <p:nvPr/>
        </p:nvSpPr>
        <p:spPr>
          <a:xfrm>
            <a:off x="6394966" y="5532437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31/12/2016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4E3241BA-0EB6-48BA-852D-D3DE4DDEAD52}"/>
              </a:ext>
            </a:extLst>
          </p:cNvPr>
          <p:cNvSpPr txBox="1"/>
          <p:nvPr/>
        </p:nvSpPr>
        <p:spPr>
          <a:xfrm>
            <a:off x="8139220" y="5525235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31/12/2017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D0FE181-7809-41AF-8804-0CA7293661C8}"/>
              </a:ext>
            </a:extLst>
          </p:cNvPr>
          <p:cNvSpPr txBox="1"/>
          <p:nvPr/>
        </p:nvSpPr>
        <p:spPr>
          <a:xfrm>
            <a:off x="9478754" y="5515228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30/11/2018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D480D5A-95B5-4521-8A8A-AD2708FC9724}"/>
              </a:ext>
            </a:extLst>
          </p:cNvPr>
          <p:cNvSpPr txBox="1"/>
          <p:nvPr/>
        </p:nvSpPr>
        <p:spPr>
          <a:xfrm>
            <a:off x="8480318" y="2099773"/>
            <a:ext cx="2876913" cy="1077218"/>
          </a:xfrm>
          <a:prstGeom prst="rect">
            <a:avLst/>
          </a:prstGeom>
          <a:ln>
            <a:solidFill>
              <a:srgbClr val="99C0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è considerata una soluzione valida tenere lo stesso orizzonte temporale futuro definito</a:t>
            </a:r>
          </a:p>
          <a:p>
            <a:r>
              <a:rPr lang="it-IT" sz="1600" dirty="0"/>
              <a:t>dal problema </a:t>
            </a:r>
          </a:p>
        </p:txBody>
      </p:sp>
      <p:pic>
        <p:nvPicPr>
          <p:cNvPr id="35" name="Picture 16" descr="Warning Attention Exclamation Mark - Free vector graphic on Pixabay">
            <a:extLst>
              <a:ext uri="{FF2B5EF4-FFF2-40B4-BE49-F238E27FC236}">
                <a16:creationId xmlns:a16="http://schemas.microsoft.com/office/drawing/2014/main" id="{4C38AA68-40D3-4CEF-A922-A7ADCCBB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08" y="2918822"/>
            <a:ext cx="216572" cy="2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8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3/ 12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E8901C-CD44-49C4-BBA9-E43D3A21640E}"/>
              </a:ext>
            </a:extLst>
          </p:cNvPr>
          <p:cNvSpPr txBox="1"/>
          <p:nvPr/>
        </p:nvSpPr>
        <p:spPr>
          <a:xfrm>
            <a:off x="479394" y="336208"/>
            <a:ext cx="55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ARIMA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utilizzato il metodo </a:t>
            </a:r>
            <a:r>
              <a:rPr lang="it-IT" i="1" dirty="0"/>
              <a:t>Box-Jenkins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61FDA544-348B-4044-AF7C-1F74BBFA2DF0}"/>
              </a:ext>
            </a:extLst>
          </p:cNvPr>
          <p:cNvSpPr/>
          <p:nvPr/>
        </p:nvSpPr>
        <p:spPr>
          <a:xfrm>
            <a:off x="604307" y="2099276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varianza</a:t>
            </a: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27AA25C1-8300-41CC-A525-B39212F0C1E7}"/>
              </a:ext>
            </a:extLst>
          </p:cNvPr>
          <p:cNvSpPr/>
          <p:nvPr/>
        </p:nvSpPr>
        <p:spPr>
          <a:xfrm>
            <a:off x="3171554" y="1957733"/>
            <a:ext cx="1961400" cy="10519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media (stagionalità)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6A9E7EE-D507-48A1-9479-C470A70A9439}"/>
              </a:ext>
            </a:extLst>
          </p:cNvPr>
          <p:cNvSpPr/>
          <p:nvPr/>
        </p:nvSpPr>
        <p:spPr>
          <a:xfrm>
            <a:off x="6096000" y="2078881"/>
            <a:ext cx="2060346" cy="7910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media (trend)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5D6F9AF-DD59-4D18-94F3-6264AD2B7827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2407920" y="2483685"/>
            <a:ext cx="763634" cy="9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4414839-1113-43DC-8357-02A87E6D68E8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 flipV="1">
            <a:off x="5132954" y="2474418"/>
            <a:ext cx="963046" cy="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6" name="Immagine 85">
            <a:extLst>
              <a:ext uri="{FF2B5EF4-FFF2-40B4-BE49-F238E27FC236}">
                <a16:creationId xmlns:a16="http://schemas.microsoft.com/office/drawing/2014/main" id="{E0A3DB83-7852-4387-9864-739A80805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26" y="3389229"/>
            <a:ext cx="1267986" cy="2324301"/>
          </a:xfrm>
          <a:prstGeom prst="rect">
            <a:avLst/>
          </a:prstGeom>
        </p:spPr>
      </p:pic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04C96EC-6110-4F0F-9C0A-678493F88398}"/>
              </a:ext>
            </a:extLst>
          </p:cNvPr>
          <p:cNvSpPr txBox="1"/>
          <p:nvPr/>
        </p:nvSpPr>
        <p:spPr>
          <a:xfrm>
            <a:off x="8862823" y="4620856"/>
            <a:ext cx="2678391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trasformazione</a:t>
            </a:r>
          </a:p>
          <a:p>
            <a:r>
              <a:rPr lang="it-IT" sz="1600" dirty="0"/>
              <a:t>Box-Cox (log)</a:t>
            </a:r>
          </a:p>
        </p:txBody>
      </p:sp>
      <p:pic>
        <p:nvPicPr>
          <p:cNvPr id="4110" name="Picture 14" descr="Blue, gear icon">
            <a:extLst>
              <a:ext uri="{FF2B5EF4-FFF2-40B4-BE49-F238E27FC236}">
                <a16:creationId xmlns:a16="http://schemas.microsoft.com/office/drawing/2014/main" id="{C0DF621A-D411-4565-AC6E-7252323D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626" y="4910145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Immagine 4115" descr="Immagine che contiene oggetto, antenna&#10;&#10;Descrizione generata automaticamente">
            <a:extLst>
              <a:ext uri="{FF2B5EF4-FFF2-40B4-BE49-F238E27FC236}">
                <a16:creationId xmlns:a16="http://schemas.microsoft.com/office/drawing/2014/main" id="{63F456EF-98E4-4D2C-B479-0C11D9087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4" y="3229492"/>
            <a:ext cx="7832228" cy="2590504"/>
          </a:xfrm>
          <a:prstGeom prst="rect">
            <a:avLst/>
          </a:prstGeom>
        </p:spPr>
      </p:pic>
      <p:pic>
        <p:nvPicPr>
          <p:cNvPr id="4118" name="Immagine 4117">
            <a:extLst>
              <a:ext uri="{FF2B5EF4-FFF2-40B4-BE49-F238E27FC236}">
                <a16:creationId xmlns:a16="http://schemas.microsoft.com/office/drawing/2014/main" id="{F440AA98-79AC-4AC5-A063-D542160BA3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6" y="3499885"/>
            <a:ext cx="7737309" cy="2366706"/>
          </a:xfrm>
          <a:prstGeom prst="rect">
            <a:avLst/>
          </a:prstGeom>
        </p:spPr>
      </p:pic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BBB48AA7-25DE-483B-BE32-279FED6A5CF1}"/>
              </a:ext>
            </a:extLst>
          </p:cNvPr>
          <p:cNvSpPr txBox="1"/>
          <p:nvPr/>
        </p:nvSpPr>
        <p:spPr>
          <a:xfrm>
            <a:off x="8862823" y="4620856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differenziazione stagionale settimanale (I stagionale)</a:t>
            </a:r>
          </a:p>
        </p:txBody>
      </p:sp>
      <p:pic>
        <p:nvPicPr>
          <p:cNvPr id="156" name="Picture 14" descr="Blue, gear icon">
            <a:extLst>
              <a:ext uri="{FF2B5EF4-FFF2-40B4-BE49-F238E27FC236}">
                <a16:creationId xmlns:a16="http://schemas.microsoft.com/office/drawing/2014/main" id="{2F36EED3-7DA5-41AB-AFA6-19B096ED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466" y="5151807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Immagine 4121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1B3F166-F36C-4165-81C2-4BD3F73EF7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4" y="3282742"/>
            <a:ext cx="7753026" cy="2586605"/>
          </a:xfrm>
          <a:prstGeom prst="rect">
            <a:avLst/>
          </a:prstGeom>
        </p:spPr>
      </p:pic>
      <p:pic>
        <p:nvPicPr>
          <p:cNvPr id="164" name="Picture 14" descr="Blue, gear icon">
            <a:extLst>
              <a:ext uri="{FF2B5EF4-FFF2-40B4-BE49-F238E27FC236}">
                <a16:creationId xmlns:a16="http://schemas.microsoft.com/office/drawing/2014/main" id="{FBB35E2D-2712-4D0C-8090-D1E98A78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492" y="5140666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BF7F2C3-BCF5-42EA-90CE-7806A3F02A33}"/>
              </a:ext>
            </a:extLst>
          </p:cNvPr>
          <p:cNvSpPr txBox="1"/>
          <p:nvPr/>
        </p:nvSpPr>
        <p:spPr>
          <a:xfrm>
            <a:off x="8862823" y="4620856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differenziazione semplice </a:t>
            </a:r>
          </a:p>
          <a:p>
            <a:r>
              <a:rPr lang="it-IT" sz="1600" dirty="0"/>
              <a:t>(I non stagionale)</a:t>
            </a:r>
          </a:p>
        </p:txBody>
      </p:sp>
      <p:pic>
        <p:nvPicPr>
          <p:cNvPr id="36" name="Picture 14" descr="Blue, gear icon">
            <a:extLst>
              <a:ext uri="{FF2B5EF4-FFF2-40B4-BE49-F238E27FC236}">
                <a16:creationId xmlns:a16="http://schemas.microsoft.com/office/drawing/2014/main" id="{C60EF198-45AF-45C7-8E0A-2E142C85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156" y="5141797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" grpId="0" animBg="1"/>
      <p:bldP spid="52" grpId="0" animBg="1"/>
      <p:bldP spid="54" grpId="0" animBg="1"/>
      <p:bldP spid="102" grpId="0" animBg="1"/>
      <p:bldP spid="155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3/ 12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E8901C-CD44-49C4-BBA9-E43D3A21640E}"/>
              </a:ext>
            </a:extLst>
          </p:cNvPr>
          <p:cNvSpPr txBox="1"/>
          <p:nvPr/>
        </p:nvSpPr>
        <p:spPr>
          <a:xfrm>
            <a:off x="479394" y="328474"/>
            <a:ext cx="55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ARIMA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utilizzato il metodo </a:t>
            </a:r>
            <a:r>
              <a:rPr lang="it-IT" i="1" dirty="0"/>
              <a:t>Box-Jenkins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7F6D9F-9CB7-445F-B524-520B6319D193}"/>
              </a:ext>
            </a:extLst>
          </p:cNvPr>
          <p:cNvSpPr txBox="1"/>
          <p:nvPr/>
        </p:nvSpPr>
        <p:spPr>
          <a:xfrm>
            <a:off x="8862823" y="4629349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differenziazione semplice </a:t>
            </a:r>
          </a:p>
          <a:p>
            <a:r>
              <a:rPr lang="it-IT" sz="1600" dirty="0"/>
              <a:t>(I non stagionale)</a:t>
            </a:r>
          </a:p>
        </p:txBody>
      </p:sp>
      <p:pic>
        <p:nvPicPr>
          <p:cNvPr id="30" name="Picture 14" descr="Blue, gear icon">
            <a:extLst>
              <a:ext uri="{FF2B5EF4-FFF2-40B4-BE49-F238E27FC236}">
                <a16:creationId xmlns:a16="http://schemas.microsoft.com/office/drawing/2014/main" id="{F614637C-8024-4754-B99B-7CE2C535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492" y="5140666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magine 30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C3F60F42-BF7A-447E-8CB5-2A399B6AA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4" y="3288856"/>
            <a:ext cx="7753026" cy="2586605"/>
          </a:xfrm>
          <a:prstGeom prst="rect">
            <a:avLst/>
          </a:prstGeom>
        </p:spPr>
      </p:pic>
      <p:pic>
        <p:nvPicPr>
          <p:cNvPr id="11" name="Immagine 10" descr="Immagine che contiene uccello, stanza, tavolo, tenendo&#10;&#10;Descrizione generata automaticamente">
            <a:extLst>
              <a:ext uri="{FF2B5EF4-FFF2-40B4-BE49-F238E27FC236}">
                <a16:creationId xmlns:a16="http://schemas.microsoft.com/office/drawing/2014/main" id="{11344F2E-B0BC-42C6-A522-519A6F0E7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64" y="4081915"/>
            <a:ext cx="3654619" cy="11835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6D38A93-86BC-45FE-8585-35A2C7D3ABFC}"/>
              </a:ext>
            </a:extLst>
          </p:cNvPr>
          <p:cNvSpPr txBox="1"/>
          <p:nvPr/>
        </p:nvSpPr>
        <p:spPr>
          <a:xfrm>
            <a:off x="2877390" y="3726375"/>
            <a:ext cx="28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Test </a:t>
            </a:r>
            <a:r>
              <a:rPr lang="it-IT" sz="1600" dirty="0" err="1"/>
              <a:t>Augmented</a:t>
            </a:r>
            <a:r>
              <a:rPr lang="it-IT" sz="1600" dirty="0"/>
              <a:t> Dickey-Fuller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A5AEBDB-7176-4508-B806-2F6C79D2FE05}"/>
              </a:ext>
            </a:extLst>
          </p:cNvPr>
          <p:cNvSpPr/>
          <p:nvPr/>
        </p:nvSpPr>
        <p:spPr>
          <a:xfrm>
            <a:off x="604307" y="2099276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varianza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FABF4AD-46B5-4A26-89A9-98E22EEEA28C}"/>
              </a:ext>
            </a:extLst>
          </p:cNvPr>
          <p:cNvSpPr/>
          <p:nvPr/>
        </p:nvSpPr>
        <p:spPr>
          <a:xfrm>
            <a:off x="3171554" y="1957733"/>
            <a:ext cx="1961400" cy="10519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media (stagionalità)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D3BBEC1-3EAD-452D-9408-4C8F4DD8A41E}"/>
              </a:ext>
            </a:extLst>
          </p:cNvPr>
          <p:cNvSpPr/>
          <p:nvPr/>
        </p:nvSpPr>
        <p:spPr>
          <a:xfrm>
            <a:off x="6096000" y="2078881"/>
            <a:ext cx="2060346" cy="7910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media (trend)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B84FB61-86A4-4B8D-84F1-F5F902266574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2407920" y="2483685"/>
            <a:ext cx="763634" cy="9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99BF79B-9214-4823-8540-7E4931B27DE3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132954" y="2474418"/>
            <a:ext cx="963046" cy="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4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F264616-4266-4A39-8120-2D6D6FFF7B5C}"/>
              </a:ext>
            </a:extLst>
          </p:cNvPr>
          <p:cNvSpPr/>
          <p:nvPr/>
        </p:nvSpPr>
        <p:spPr>
          <a:xfrm>
            <a:off x="0" y="6372224"/>
            <a:ext cx="12192000" cy="485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9C0D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036216-B7E3-46EB-8CBA-590812BB507F}"/>
              </a:ext>
            </a:extLst>
          </p:cNvPr>
          <p:cNvSpPr txBox="1"/>
          <p:nvPr/>
        </p:nvSpPr>
        <p:spPr>
          <a:xfrm>
            <a:off x="0" y="645923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venir Next LT Pro" panose="020B0504020202020204" pitchFamily="34" charset="0"/>
              </a:rPr>
              <a:t>SDMTSA - Università degli studi di Milano Bicocca – Anno accademico 2019-20</a:t>
            </a:r>
          </a:p>
        </p:txBody>
      </p:sp>
      <p:pic>
        <p:nvPicPr>
          <p:cNvPr id="8" name="Picture 2" descr="Home">
            <a:extLst>
              <a:ext uri="{FF2B5EF4-FFF2-40B4-BE49-F238E27FC236}">
                <a16:creationId xmlns:a16="http://schemas.microsoft.com/office/drawing/2014/main" id="{FCCE98C3-2597-4549-826B-0E059F7D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452" y="6372225"/>
            <a:ext cx="453548" cy="4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6EC432-BEDF-422A-8770-634632562BE8}"/>
              </a:ext>
            </a:extLst>
          </p:cNvPr>
          <p:cNvSpPr txBox="1">
            <a:spLocks/>
          </p:cNvSpPr>
          <p:nvPr/>
        </p:nvSpPr>
        <p:spPr>
          <a:xfrm>
            <a:off x="9029700" y="64496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3/ 12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E8901C-CD44-49C4-BBA9-E43D3A21640E}"/>
              </a:ext>
            </a:extLst>
          </p:cNvPr>
          <p:cNvSpPr txBox="1"/>
          <p:nvPr/>
        </p:nvSpPr>
        <p:spPr>
          <a:xfrm>
            <a:off x="479394" y="328474"/>
            <a:ext cx="55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3">
                    <a:lumMod val="75000"/>
                  </a:schemeClr>
                </a:solidFill>
              </a:rPr>
              <a:t>ARIMA – P1</a:t>
            </a:r>
            <a:endParaRPr lang="it-IT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D429B9F-4BEB-4BA8-B5BC-1B7ED0F8CCDD}"/>
              </a:ext>
            </a:extLst>
          </p:cNvPr>
          <p:cNvCxnSpPr>
            <a:cxnSpLocks/>
          </p:cNvCxnSpPr>
          <p:nvPr/>
        </p:nvCxnSpPr>
        <p:spPr>
          <a:xfrm>
            <a:off x="479394" y="991409"/>
            <a:ext cx="10910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2FF170-AD2E-4301-9DBF-6044D31566A7}"/>
              </a:ext>
            </a:extLst>
          </p:cNvPr>
          <p:cNvSpPr txBox="1"/>
          <p:nvPr/>
        </p:nvSpPr>
        <p:spPr>
          <a:xfrm>
            <a:off x="579120" y="135128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realizzare il sistema predittivo si è utilizzato il metodo </a:t>
            </a:r>
            <a:r>
              <a:rPr lang="it-IT" i="1" dirty="0"/>
              <a:t>Box-Jenkins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84A19F4-473D-4299-AEA4-8FD973678AF5}"/>
              </a:ext>
            </a:extLst>
          </p:cNvPr>
          <p:cNvSpPr/>
          <p:nvPr/>
        </p:nvSpPr>
        <p:spPr>
          <a:xfrm>
            <a:off x="9119392" y="2074962"/>
            <a:ext cx="1449680" cy="7690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stima modello</a:t>
            </a: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6AFAB605-AE68-4B97-9959-3E9ACB129C06}"/>
              </a:ext>
            </a:extLst>
          </p:cNvPr>
          <p:cNvSpPr/>
          <p:nvPr/>
        </p:nvSpPr>
        <p:spPr>
          <a:xfrm>
            <a:off x="9216777" y="3377317"/>
            <a:ext cx="1254910" cy="75551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calcolo residui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D11C1C15-9BC4-4704-887D-5038E370D58C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9844232" y="2844004"/>
            <a:ext cx="0" cy="533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993C773E-EDB6-4319-9DA2-D93BA1E287FB}"/>
              </a:ext>
            </a:extLst>
          </p:cNvPr>
          <p:cNvCxnSpPr>
            <a:cxnSpLocks/>
            <a:stCxn id="34" idx="6"/>
            <a:endCxn id="55" idx="2"/>
          </p:cNvCxnSpPr>
          <p:nvPr/>
        </p:nvCxnSpPr>
        <p:spPr>
          <a:xfrm flipV="1">
            <a:off x="8156346" y="2459483"/>
            <a:ext cx="963046" cy="14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85F3697-7264-4646-ADD8-850D3FB3AF93}"/>
                  </a:ext>
                </a:extLst>
              </p:cNvPr>
              <p:cNvSpPr txBox="1"/>
              <p:nvPr/>
            </p:nvSpPr>
            <p:spPr>
              <a:xfrm>
                <a:off x="8862823" y="1727289"/>
                <a:ext cx="20421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𝐴𝑅𝐼𝑀𝐴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(0,1,0</m:t>
                      </m:r>
                      <m:r>
                        <a:rPr lang="it-IT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it-IT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1,1,1</m:t>
                              </m:r>
                            </m:e>
                          </m:d>
                        </m:e>
                        <m:sub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85F3697-7264-4646-ADD8-850D3FB3A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823" y="1727289"/>
                <a:ext cx="2042160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uccello, stanza, tavolo, tenendo&#10;&#10;Descrizione generata automaticamente">
            <a:extLst>
              <a:ext uri="{FF2B5EF4-FFF2-40B4-BE49-F238E27FC236}">
                <a16:creationId xmlns:a16="http://schemas.microsoft.com/office/drawing/2014/main" id="{CEBF3749-C0C6-4227-B3F9-5A6C09184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64" y="4081915"/>
            <a:ext cx="3654619" cy="1183598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8B6F762-31E9-48E7-ADD5-6A9E2D560B66}"/>
              </a:ext>
            </a:extLst>
          </p:cNvPr>
          <p:cNvSpPr txBox="1"/>
          <p:nvPr/>
        </p:nvSpPr>
        <p:spPr>
          <a:xfrm>
            <a:off x="2877390" y="3726375"/>
            <a:ext cx="28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Test </a:t>
            </a:r>
            <a:r>
              <a:rPr lang="it-IT" sz="1600" dirty="0" err="1"/>
              <a:t>Augmented</a:t>
            </a:r>
            <a:r>
              <a:rPr lang="it-IT" sz="1600" dirty="0"/>
              <a:t> Dickey-Fuller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E7CC5C3-9D96-496C-871A-BE84FF3DF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2" y="3351853"/>
            <a:ext cx="4069177" cy="2522332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79BDD5-1A84-4EF4-B7D4-031835233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43" y="3368458"/>
            <a:ext cx="4046395" cy="2555039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F6A9AA4-B2E4-4468-A379-086A09CFA8E0}"/>
              </a:ext>
            </a:extLst>
          </p:cNvPr>
          <p:cNvSpPr txBox="1"/>
          <p:nvPr/>
        </p:nvSpPr>
        <p:spPr>
          <a:xfrm>
            <a:off x="8862823" y="4629349"/>
            <a:ext cx="2678391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Si applica una </a:t>
            </a:r>
            <a:r>
              <a:rPr lang="it-IT" sz="1600" i="1" dirty="0" err="1"/>
              <a:t>grid</a:t>
            </a:r>
            <a:r>
              <a:rPr lang="it-IT" sz="1600" i="1" dirty="0"/>
              <a:t> </a:t>
            </a:r>
            <a:r>
              <a:rPr lang="it-IT" sz="1600" i="1" dirty="0" err="1"/>
              <a:t>search</a:t>
            </a:r>
            <a:r>
              <a:rPr lang="it-IT" sz="1600" dirty="0"/>
              <a:t> per determinare AR e MA non stagionale</a:t>
            </a:r>
          </a:p>
        </p:txBody>
      </p:sp>
      <p:pic>
        <p:nvPicPr>
          <p:cNvPr id="41" name="Picture 14" descr="Blue, gear icon">
            <a:extLst>
              <a:ext uri="{FF2B5EF4-FFF2-40B4-BE49-F238E27FC236}">
                <a16:creationId xmlns:a16="http://schemas.microsoft.com/office/drawing/2014/main" id="{13D403C8-7A48-4ADA-B3CB-697D0181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492" y="5140666"/>
            <a:ext cx="288778" cy="28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e 30">
            <a:extLst>
              <a:ext uri="{FF2B5EF4-FFF2-40B4-BE49-F238E27FC236}">
                <a16:creationId xmlns:a16="http://schemas.microsoft.com/office/drawing/2014/main" id="{8CDEDA8C-7FC5-4E14-BDE8-B14706B87645}"/>
              </a:ext>
            </a:extLst>
          </p:cNvPr>
          <p:cNvSpPr/>
          <p:nvPr/>
        </p:nvSpPr>
        <p:spPr>
          <a:xfrm>
            <a:off x="602367" y="2096509"/>
            <a:ext cx="1803613" cy="787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varianza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9FC5FC1B-E6A2-4406-BD0B-54A86FCB76E4}"/>
              </a:ext>
            </a:extLst>
          </p:cNvPr>
          <p:cNvSpPr/>
          <p:nvPr/>
        </p:nvSpPr>
        <p:spPr>
          <a:xfrm>
            <a:off x="3171554" y="1957733"/>
            <a:ext cx="1961400" cy="105190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media (stagionalità)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E30F2F63-70C2-4BEC-9309-619F338496A7}"/>
              </a:ext>
            </a:extLst>
          </p:cNvPr>
          <p:cNvSpPr/>
          <p:nvPr/>
        </p:nvSpPr>
        <p:spPr>
          <a:xfrm>
            <a:off x="6096000" y="2078881"/>
            <a:ext cx="2060346" cy="7910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latin typeface="Avenir Next LT Pro" panose="020B0504020202020204" pitchFamily="34" charset="0"/>
              </a:rPr>
              <a:t>controllo stazionarietà in media (trend)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082FB8E-00E4-43AD-9DF0-4CD921AE0F27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2405980" y="2483685"/>
            <a:ext cx="765574" cy="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73A7FB4-5283-4192-B8C7-853874CCD69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132954" y="2474418"/>
            <a:ext cx="963046" cy="9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7" name="Immagine 46">
            <a:extLst>
              <a:ext uri="{FF2B5EF4-FFF2-40B4-BE49-F238E27FC236}">
                <a16:creationId xmlns:a16="http://schemas.microsoft.com/office/drawing/2014/main" id="{8A7994AE-4ACF-4343-9D4E-5DB044DD4B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46" y="3499885"/>
            <a:ext cx="7737309" cy="2366706"/>
          </a:xfrm>
          <a:prstGeom prst="rect">
            <a:avLst/>
          </a:prstGeom>
        </p:spPr>
      </p:pic>
      <p:pic>
        <p:nvPicPr>
          <p:cNvPr id="48" name="Immagine 4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6661D0-BEC3-47F9-AE65-FDBC3503E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07" y="3483531"/>
            <a:ext cx="4046395" cy="2555039"/>
          </a:xfrm>
          <a:prstGeom prst="rect">
            <a:avLst/>
          </a:prstGeom>
        </p:spPr>
      </p:pic>
      <p:pic>
        <p:nvPicPr>
          <p:cNvPr id="49" name="Immagine 4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A280397-B73A-496A-8532-133F8F2BE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" y="3499885"/>
            <a:ext cx="4069177" cy="2522332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83C4C8C-304A-46EF-BBD1-556509DBF13F}"/>
              </a:ext>
            </a:extLst>
          </p:cNvPr>
          <p:cNvSpPr txBox="1"/>
          <p:nvPr/>
        </p:nvSpPr>
        <p:spPr>
          <a:xfrm>
            <a:off x="9204922" y="1436400"/>
            <a:ext cx="1278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vanilla</a:t>
            </a:r>
            <a:r>
              <a:rPr lang="it-IT" sz="16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520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32" grpId="0"/>
      <p:bldP spid="40" grpId="0" animBg="1"/>
      <p:bldP spid="22" grpId="0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2639</Words>
  <Application>Microsoft Office PowerPoint</Application>
  <PresentationFormat>Widescreen</PresentationFormat>
  <Paragraphs>623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3" baseType="lpstr">
      <vt:lpstr>Abadi</vt:lpstr>
      <vt:lpstr>Arial</vt:lpstr>
      <vt:lpstr>Avenir Next LT Pro</vt:lpstr>
      <vt:lpstr>Calibri</vt:lpstr>
      <vt:lpstr>Cambria Math</vt:lpstr>
      <vt:lpstr>Tw Cen MT</vt:lpstr>
      <vt:lpstr>Wingdings 2</vt:lpstr>
      <vt:lpstr>DividendVTI</vt:lpstr>
      <vt:lpstr>Forecasting time series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time series</dc:title>
  <dc:creator>Matteo Gaverini</dc:creator>
  <cp:lastModifiedBy>Matteo Gaverini</cp:lastModifiedBy>
  <cp:revision>318</cp:revision>
  <dcterms:created xsi:type="dcterms:W3CDTF">2020-09-07T18:52:23Z</dcterms:created>
  <dcterms:modified xsi:type="dcterms:W3CDTF">2020-09-17T11:49:39Z</dcterms:modified>
</cp:coreProperties>
</file>