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C84"/>
    <a:srgbClr val="A100FF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73146" autoAdjust="0"/>
  </p:normalViewPr>
  <p:slideViewPr>
    <p:cSldViewPr>
      <p:cViewPr>
        <p:scale>
          <a:sx n="50" d="100"/>
          <a:sy n="50" d="100"/>
        </p:scale>
        <p:origin x="2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POWER%20BI\Project\Forage\Accenture\Task%203_Final%20Content%20Data%20set%20With%20Visualization%20(Autosaved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POWER%20BI\Project\Forage\Accenture\Task%203_Final%20Content%20Data%20set%20With%20Visualization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IN" sz="3200"/>
              <a:t>Top</a:t>
            </a:r>
            <a:r>
              <a:rPr lang="en-IN" sz="3200" baseline="0"/>
              <a:t> 5 categories by aggregate "Popularity Score"</a:t>
            </a:r>
            <a:endParaRPr lang="en-IN" sz="3200"/>
          </a:p>
        </c:rich>
      </c:tx>
      <c:layout>
        <c:manualLayout>
          <c:xMode val="edge"/>
          <c:yMode val="edge"/>
          <c:x val="0.17717622041150441"/>
          <c:y val="1.970610120359562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984478674934362"/>
          <c:y val="0.20597361470128753"/>
          <c:w val="0.76364213385017299"/>
          <c:h val="0.7301100621722556"/>
        </c:manualLayout>
      </c:layout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'Task 3_Final Content Data set W'!$C$2:$C$6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'Task 3_Final Content Data set W'!$D$2:$D$6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701248"/>
        <c:axId val="179702784"/>
      </c:barChart>
      <c:catAx>
        <c:axId val="179701248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79702784"/>
        <c:crosses val="autoZero"/>
        <c:auto val="1"/>
        <c:lblAlgn val="ctr"/>
        <c:lblOffset val="100"/>
        <c:noMultiLvlLbl val="0"/>
      </c:catAx>
      <c:valAx>
        <c:axId val="179702784"/>
        <c:scaling>
          <c:orientation val="minMax"/>
        </c:scaling>
        <c:delete val="0"/>
        <c:axPos val="t"/>
        <c:majorGridlines>
          <c:spPr>
            <a:ln w="0" cmpd="tri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ot"/>
            </a:ln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en-IN" sz="2800"/>
                  <a:t>"Popularity" Score</a:t>
                </a:r>
                <a:endParaRPr lang="en-IN" sz="1800"/>
              </a:p>
            </c:rich>
          </c:tx>
          <c:layout>
            <c:manualLayout>
              <c:xMode val="edge"/>
              <c:yMode val="edge"/>
              <c:x val="0.38196136238880701"/>
              <c:y val="0.93339337793184685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/>
          <a:lstStyle/>
          <a:p>
            <a:pPr>
              <a:defRPr sz="1800"/>
            </a:pPr>
            <a:endParaRPr lang="en-US"/>
          </a:p>
        </c:txPr>
        <c:crossAx val="179701248"/>
        <c:crossesAt val="6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4000" u="none"/>
            </a:pPr>
            <a:r>
              <a:rPr lang="en-IN" sz="4000" u="none"/>
              <a:t>Popularity</a:t>
            </a:r>
            <a:r>
              <a:rPr lang="en-IN" sz="4000" u="none" baseline="0"/>
              <a:t> percentage from top 5 categories  </a:t>
            </a:r>
            <a:endParaRPr lang="en-IN" sz="4000" u="none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3405272604543729"/>
          <c:y val="0.19552397060874369"/>
          <c:w val="0.41096737089722213"/>
          <c:h val="0.73441974191216808"/>
        </c:manualLayout>
      </c:layout>
      <c:pieChart>
        <c:varyColors val="1"/>
        <c:ser>
          <c:idx val="0"/>
          <c:order val="0"/>
          <c:dPt>
            <c:idx val="0"/>
            <c:bubble3D val="0"/>
            <c:explosion val="14"/>
            <c:spPr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solidFill>
                <a:srgbClr val="FF0000">
                  <a:alpha val="84000"/>
                </a:srgbClr>
              </a:solidFill>
            </c:spPr>
          </c:dPt>
          <c:dPt>
            <c:idx val="4"/>
            <c:bubble3D val="0"/>
            <c:spPr>
              <a:solidFill>
                <a:srgbClr val="FFFF00">
                  <a:alpha val="71000"/>
                </a:srgbClr>
              </a:solidFill>
            </c:spPr>
          </c:dPt>
          <c:dLbls>
            <c:dLbl>
              <c:idx val="0"/>
              <c:layout>
                <c:manualLayout>
                  <c:x val="-6.899983208265785E-2"/>
                  <c:y val="0.150063542502662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2974222258794937"/>
                  <c:y val="-5.95683830739269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1.1521353893541619E-2"/>
                  <c:y val="-0.1778344921293575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0716439988376354"/>
                  <c:y val="-4.189355572666630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8.3186494222945037E-2"/>
                  <c:y val="0.1553464965615963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'Task 3_Final Content Data set W'!$C$2:$C$6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'Task 3_Final Content Data set W'!$D$2:$D$6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l"/>
      <c:layout/>
      <c:overlay val="0"/>
      <c:txPr>
        <a:bodyPr/>
        <a:lstStyle/>
        <a:p>
          <a:pPr>
            <a:defRPr sz="3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58D92-08AC-4C37-9077-61C2403090F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00642F-DF0E-4F3B-AFD7-237D16C7F05A}">
      <dgm:prSet/>
      <dgm:spPr/>
      <dgm:t>
        <a:bodyPr/>
        <a:lstStyle/>
        <a:p>
          <a:pPr rtl="0"/>
          <a:r>
            <a:rPr lang="en-US" dirty="0" smtClean="0"/>
            <a:t>Social Buzz is fast growing technology unicorn that                     needs to adapt quickly at its global scale.  </a:t>
          </a:r>
          <a:endParaRPr lang="en-IN" dirty="0"/>
        </a:p>
      </dgm:t>
    </dgm:pt>
    <dgm:pt modelId="{5B04EA51-AB56-4B12-8BD5-B92356217838}" type="parTrans" cxnId="{0BA2ECAD-2ED8-427F-A72D-DD155BD120A2}">
      <dgm:prSet/>
      <dgm:spPr/>
      <dgm:t>
        <a:bodyPr/>
        <a:lstStyle/>
        <a:p>
          <a:endParaRPr lang="en-IN"/>
        </a:p>
      </dgm:t>
    </dgm:pt>
    <dgm:pt modelId="{A7A3CA75-B33A-4EB8-97A4-96D8C91390FC}" type="sibTrans" cxnId="{0BA2ECAD-2ED8-427F-A72D-DD155BD120A2}">
      <dgm:prSet/>
      <dgm:spPr/>
      <dgm:t>
        <a:bodyPr/>
        <a:lstStyle/>
        <a:p>
          <a:endParaRPr lang="en-IN"/>
        </a:p>
      </dgm:t>
    </dgm:pt>
    <dgm:pt modelId="{AD5E79DB-4C86-4DC2-BC43-6C85CF101896}">
      <dgm:prSet/>
      <dgm:spPr/>
      <dgm:t>
        <a:bodyPr/>
        <a:lstStyle/>
        <a:p>
          <a:pPr rtl="0"/>
          <a:r>
            <a:rPr lang="en-US" dirty="0" smtClean="0"/>
            <a:t>Accenture has begun a Three month POC focusing on points:</a:t>
          </a:r>
          <a:endParaRPr lang="en-IN" dirty="0"/>
        </a:p>
      </dgm:t>
    </dgm:pt>
    <dgm:pt modelId="{388465FB-266F-48D4-9C20-77D93E046D7B}" type="parTrans" cxnId="{C0ACCE95-55AF-4B44-BD0F-ED26AB23F270}">
      <dgm:prSet/>
      <dgm:spPr/>
      <dgm:t>
        <a:bodyPr/>
        <a:lstStyle/>
        <a:p>
          <a:endParaRPr lang="en-IN"/>
        </a:p>
      </dgm:t>
    </dgm:pt>
    <dgm:pt modelId="{242E6273-2267-45D5-8C9E-1E4DB614E2F1}" type="sibTrans" cxnId="{C0ACCE95-55AF-4B44-BD0F-ED26AB23F270}">
      <dgm:prSet/>
      <dgm:spPr/>
      <dgm:t>
        <a:bodyPr/>
        <a:lstStyle/>
        <a:p>
          <a:endParaRPr lang="en-IN"/>
        </a:p>
      </dgm:t>
    </dgm:pt>
    <dgm:pt modelId="{A5FBCCB7-BE02-4580-8203-4B2812A391C2}">
      <dgm:prSet/>
      <dgm:spPr/>
      <dgm:t>
        <a:bodyPr/>
        <a:lstStyle/>
        <a:p>
          <a:pPr algn="l" rtl="0">
            <a:lnSpc>
              <a:spcPct val="100000"/>
            </a:lnSpc>
          </a:pPr>
          <a:r>
            <a:rPr lang="en-US" dirty="0" smtClean="0"/>
            <a:t>1. Audit of Social’s Buzz big data. </a:t>
          </a:r>
        </a:p>
        <a:p>
          <a:pPr algn="l" rtl="0">
            <a:lnSpc>
              <a:spcPct val="100000"/>
            </a:lnSpc>
          </a:pPr>
          <a:r>
            <a:rPr lang="en-US" dirty="0" smtClean="0"/>
            <a:t>2. Recommendation      of successful IPO. </a:t>
          </a:r>
        </a:p>
        <a:p>
          <a:pPr algn="l" rtl="0">
            <a:lnSpc>
              <a:spcPct val="100000"/>
            </a:lnSpc>
          </a:pPr>
          <a:r>
            <a:rPr lang="en-US" dirty="0" smtClean="0"/>
            <a:t>3. Analysis to find  Social’s Buzz five most popular categories of content .             </a:t>
          </a:r>
          <a:endParaRPr lang="en-IN" dirty="0"/>
        </a:p>
      </dgm:t>
    </dgm:pt>
    <dgm:pt modelId="{D3E5C2FB-D3E0-4225-908C-479953387EE9}" type="parTrans" cxnId="{BF6EEE4B-9902-4F03-BAEF-D1737B7AC41D}">
      <dgm:prSet/>
      <dgm:spPr/>
      <dgm:t>
        <a:bodyPr/>
        <a:lstStyle/>
        <a:p>
          <a:endParaRPr lang="en-IN"/>
        </a:p>
      </dgm:t>
    </dgm:pt>
    <dgm:pt modelId="{BA9BB5B9-4B1F-42D2-8328-5946F55BE38E}" type="sibTrans" cxnId="{BF6EEE4B-9902-4F03-BAEF-D1737B7AC41D}">
      <dgm:prSet/>
      <dgm:spPr/>
      <dgm:t>
        <a:bodyPr/>
        <a:lstStyle/>
        <a:p>
          <a:endParaRPr lang="en-IN"/>
        </a:p>
      </dgm:t>
    </dgm:pt>
    <dgm:pt modelId="{32AAFD20-07A7-4051-879C-B35E4842327E}" type="pres">
      <dgm:prSet presAssocID="{B2A58D92-08AC-4C37-9077-61C2403090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EFA8C78-7038-43B4-8BE5-FF0A4513A0E1}" type="pres">
      <dgm:prSet presAssocID="{A200642F-DF0E-4F3B-AFD7-237D16C7F05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EB178C-AF13-4FC6-8B63-4D7A764470D7}" type="pres">
      <dgm:prSet presAssocID="{A7A3CA75-B33A-4EB8-97A4-96D8C91390FC}" presName="sibTrans" presStyleCnt="0"/>
      <dgm:spPr/>
    </dgm:pt>
    <dgm:pt modelId="{AD1DAE05-9BE9-44AF-8076-7887672B3CA4}" type="pres">
      <dgm:prSet presAssocID="{AD5E79DB-4C86-4DC2-BC43-6C85CF10189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F4B302-C7FA-4F92-ADA5-C294EF6410A4}" type="pres">
      <dgm:prSet presAssocID="{242E6273-2267-45D5-8C9E-1E4DB614E2F1}" presName="sibTrans" presStyleCnt="0"/>
      <dgm:spPr/>
    </dgm:pt>
    <dgm:pt modelId="{0FF4C205-895D-4A63-8AB2-69C2BCEF2AFE}" type="pres">
      <dgm:prSet presAssocID="{A5FBCCB7-BE02-4580-8203-4B2812A391C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F6EEE4B-9902-4F03-BAEF-D1737B7AC41D}" srcId="{B2A58D92-08AC-4C37-9077-61C2403090FE}" destId="{A5FBCCB7-BE02-4580-8203-4B2812A391C2}" srcOrd="2" destOrd="0" parTransId="{D3E5C2FB-D3E0-4225-908C-479953387EE9}" sibTransId="{BA9BB5B9-4B1F-42D2-8328-5946F55BE38E}"/>
    <dgm:cxn modelId="{6E70CB8E-C6EA-4500-A804-B3EC642E11A3}" type="presOf" srcId="{AD5E79DB-4C86-4DC2-BC43-6C85CF101896}" destId="{AD1DAE05-9BE9-44AF-8076-7887672B3CA4}" srcOrd="0" destOrd="0" presId="urn:microsoft.com/office/officeart/2005/8/layout/hList6"/>
    <dgm:cxn modelId="{C0ACCE95-55AF-4B44-BD0F-ED26AB23F270}" srcId="{B2A58D92-08AC-4C37-9077-61C2403090FE}" destId="{AD5E79DB-4C86-4DC2-BC43-6C85CF101896}" srcOrd="1" destOrd="0" parTransId="{388465FB-266F-48D4-9C20-77D93E046D7B}" sibTransId="{242E6273-2267-45D5-8C9E-1E4DB614E2F1}"/>
    <dgm:cxn modelId="{8C1E0102-F185-4D17-A9DA-2216F6D7A165}" type="presOf" srcId="{B2A58D92-08AC-4C37-9077-61C2403090FE}" destId="{32AAFD20-07A7-4051-879C-B35E4842327E}" srcOrd="0" destOrd="0" presId="urn:microsoft.com/office/officeart/2005/8/layout/hList6"/>
    <dgm:cxn modelId="{0BA2ECAD-2ED8-427F-A72D-DD155BD120A2}" srcId="{B2A58D92-08AC-4C37-9077-61C2403090FE}" destId="{A200642F-DF0E-4F3B-AFD7-237D16C7F05A}" srcOrd="0" destOrd="0" parTransId="{5B04EA51-AB56-4B12-8BD5-B92356217838}" sibTransId="{A7A3CA75-B33A-4EB8-97A4-96D8C91390FC}"/>
    <dgm:cxn modelId="{B66FE3DA-D4A4-43B0-BD1E-26B0C4D9FB86}" type="presOf" srcId="{A5FBCCB7-BE02-4580-8203-4B2812A391C2}" destId="{0FF4C205-895D-4A63-8AB2-69C2BCEF2AFE}" srcOrd="0" destOrd="0" presId="urn:microsoft.com/office/officeart/2005/8/layout/hList6"/>
    <dgm:cxn modelId="{5BE796E6-B4BF-406B-B84F-27A4E140426C}" type="presOf" srcId="{A200642F-DF0E-4F3B-AFD7-237D16C7F05A}" destId="{0EFA8C78-7038-43B4-8BE5-FF0A4513A0E1}" srcOrd="0" destOrd="0" presId="urn:microsoft.com/office/officeart/2005/8/layout/hList6"/>
    <dgm:cxn modelId="{067CB5B3-B845-4C35-B06A-B24897E122AC}" type="presParOf" srcId="{32AAFD20-07A7-4051-879C-B35E4842327E}" destId="{0EFA8C78-7038-43B4-8BE5-FF0A4513A0E1}" srcOrd="0" destOrd="0" presId="urn:microsoft.com/office/officeart/2005/8/layout/hList6"/>
    <dgm:cxn modelId="{0FF8F5ED-4CE4-4AE4-BFC8-212D2D9148E2}" type="presParOf" srcId="{32AAFD20-07A7-4051-879C-B35E4842327E}" destId="{63EB178C-AF13-4FC6-8B63-4D7A764470D7}" srcOrd="1" destOrd="0" presId="urn:microsoft.com/office/officeart/2005/8/layout/hList6"/>
    <dgm:cxn modelId="{BD7C308A-F05C-4C07-AA9E-428DC95479D2}" type="presParOf" srcId="{32AAFD20-07A7-4051-879C-B35E4842327E}" destId="{AD1DAE05-9BE9-44AF-8076-7887672B3CA4}" srcOrd="2" destOrd="0" presId="urn:microsoft.com/office/officeart/2005/8/layout/hList6"/>
    <dgm:cxn modelId="{83628202-1075-4E43-8174-7FC33FF76B61}" type="presParOf" srcId="{32AAFD20-07A7-4051-879C-B35E4842327E}" destId="{2DF4B302-C7FA-4F92-ADA5-C294EF6410A4}" srcOrd="3" destOrd="0" presId="urn:microsoft.com/office/officeart/2005/8/layout/hList6"/>
    <dgm:cxn modelId="{9D1F3ECC-31BB-4452-B1D7-A9F80FCB7705}" type="presParOf" srcId="{32AAFD20-07A7-4051-879C-B35E4842327E}" destId="{0FF4C205-895D-4A63-8AB2-69C2BCEF2AF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A1858E-97E7-4BF3-8156-498982964E6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5739A6-4810-4D8D-A00A-A9051AFAC8C5}">
      <dgm:prSet/>
      <dgm:spPr>
        <a:solidFill>
          <a:srgbClr val="883C84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Project Recap</a:t>
          </a:r>
          <a:endParaRPr lang="en-IN" dirty="0"/>
        </a:p>
      </dgm:t>
    </dgm:pt>
    <dgm:pt modelId="{8258F246-BF31-41E6-8E94-E892283BE7C0}" type="parTrans" cxnId="{4B771E55-3398-4DF9-A974-E5927CB2913C}">
      <dgm:prSet/>
      <dgm:spPr/>
      <dgm:t>
        <a:bodyPr/>
        <a:lstStyle/>
        <a:p>
          <a:endParaRPr lang="en-IN"/>
        </a:p>
      </dgm:t>
    </dgm:pt>
    <dgm:pt modelId="{B50314A7-20D7-4867-8538-790152A1D737}" type="sibTrans" cxnId="{4B771E55-3398-4DF9-A974-E5927CB2913C}">
      <dgm:prSet/>
      <dgm:spPr/>
      <dgm:t>
        <a:bodyPr/>
        <a:lstStyle/>
        <a:p>
          <a:endParaRPr lang="en-IN"/>
        </a:p>
      </dgm:t>
    </dgm:pt>
    <dgm:pt modelId="{38544B42-6620-43A1-A884-773900B6E24D}" type="pres">
      <dgm:prSet presAssocID="{A2A1858E-97E7-4BF3-8156-498982964E6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043EAF2-7B7E-4D70-B3CE-DDD788655FE8}" type="pres">
      <dgm:prSet presAssocID="{0A5739A6-4810-4D8D-A00A-A9051AFAC8C5}" presName="horFlow" presStyleCnt="0"/>
      <dgm:spPr/>
    </dgm:pt>
    <dgm:pt modelId="{03BB0156-A401-4CBD-89CF-DF78FBFD54BE}" type="pres">
      <dgm:prSet presAssocID="{0A5739A6-4810-4D8D-A00A-A9051AFAC8C5}" presName="bigChev" presStyleLbl="node1" presStyleIdx="0" presStyleCnt="1"/>
      <dgm:spPr/>
      <dgm:t>
        <a:bodyPr/>
        <a:lstStyle/>
        <a:p>
          <a:endParaRPr lang="en-IN"/>
        </a:p>
      </dgm:t>
    </dgm:pt>
  </dgm:ptLst>
  <dgm:cxnLst>
    <dgm:cxn modelId="{4B771E55-3398-4DF9-A974-E5927CB2913C}" srcId="{A2A1858E-97E7-4BF3-8156-498982964E68}" destId="{0A5739A6-4810-4D8D-A00A-A9051AFAC8C5}" srcOrd="0" destOrd="0" parTransId="{8258F246-BF31-41E6-8E94-E892283BE7C0}" sibTransId="{B50314A7-20D7-4867-8538-790152A1D737}"/>
    <dgm:cxn modelId="{B2C88C88-4D42-4D3F-93F7-DAEE90D7B8FC}" type="presOf" srcId="{A2A1858E-97E7-4BF3-8156-498982964E68}" destId="{38544B42-6620-43A1-A884-773900B6E24D}" srcOrd="0" destOrd="0" presId="urn:microsoft.com/office/officeart/2005/8/layout/lProcess3"/>
    <dgm:cxn modelId="{9D519876-E9B9-4016-8ED5-AA9E412AC24B}" type="presOf" srcId="{0A5739A6-4810-4D8D-A00A-A9051AFAC8C5}" destId="{03BB0156-A401-4CBD-89CF-DF78FBFD54BE}" srcOrd="0" destOrd="0" presId="urn:microsoft.com/office/officeart/2005/8/layout/lProcess3"/>
    <dgm:cxn modelId="{1942A151-E7ED-465F-BE74-C044AB61000A}" type="presParOf" srcId="{38544B42-6620-43A1-A884-773900B6E24D}" destId="{4043EAF2-7B7E-4D70-B3CE-DDD788655FE8}" srcOrd="0" destOrd="0" presId="urn:microsoft.com/office/officeart/2005/8/layout/lProcess3"/>
    <dgm:cxn modelId="{6ADFEC0E-0F9D-4806-A3C2-70D3DDB9A0BD}" type="presParOf" srcId="{4043EAF2-7B7E-4D70-B3CE-DDD788655FE8}" destId="{03BB0156-A401-4CBD-89CF-DF78FBFD54B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1A3C8B-C66C-4383-8783-AE1D1F7B08D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8C6A14-9C5E-4E4A-9E1A-DF91482DE8A3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7030A0"/>
              </a:solidFill>
            </a:rPr>
            <a:t>animals	</a:t>
          </a:r>
          <a:endParaRPr lang="en-IN" sz="2400" b="1" dirty="0">
            <a:solidFill>
              <a:srgbClr val="7030A0"/>
            </a:solidFill>
          </a:endParaRPr>
        </a:p>
      </dgm:t>
    </dgm:pt>
    <dgm:pt modelId="{A69E3A95-1FE4-40E8-9BC4-5C2F4DB3A106}" type="parTrans" cxnId="{EFFB18E6-95E1-44A0-B383-C9F36E1B160F}">
      <dgm:prSet/>
      <dgm:spPr/>
      <dgm:t>
        <a:bodyPr/>
        <a:lstStyle/>
        <a:p>
          <a:endParaRPr lang="en-IN"/>
        </a:p>
      </dgm:t>
    </dgm:pt>
    <dgm:pt modelId="{CACC80B2-D755-4639-BC3A-9710FB4BF2B1}" type="sibTrans" cxnId="{EFFB18E6-95E1-44A0-B383-C9F36E1B160F}">
      <dgm:prSet/>
      <dgm:spPr/>
      <dgm:t>
        <a:bodyPr/>
        <a:lstStyle/>
        <a:p>
          <a:endParaRPr lang="en-IN"/>
        </a:p>
      </dgm:t>
    </dgm:pt>
    <dgm:pt modelId="{4DE22261-EE93-496C-B67B-55A4E771F5C4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7030A0"/>
              </a:solidFill>
            </a:rPr>
            <a:t>science	</a:t>
          </a:r>
          <a:endParaRPr lang="en-IN" sz="2400" b="1" dirty="0">
            <a:solidFill>
              <a:srgbClr val="7030A0"/>
            </a:solidFill>
          </a:endParaRPr>
        </a:p>
      </dgm:t>
    </dgm:pt>
    <dgm:pt modelId="{5DA2FEFD-53DC-40FB-AF13-8A7F6DF7F97B}" type="parTrans" cxnId="{7D6696D0-2D82-418B-9BC1-E1CAC116CC2D}">
      <dgm:prSet/>
      <dgm:spPr/>
      <dgm:t>
        <a:bodyPr/>
        <a:lstStyle/>
        <a:p>
          <a:endParaRPr lang="en-IN"/>
        </a:p>
      </dgm:t>
    </dgm:pt>
    <dgm:pt modelId="{B5AE56EA-82D5-42E1-A546-B0CD2EB5E983}" type="sibTrans" cxnId="{7D6696D0-2D82-418B-9BC1-E1CAC116CC2D}">
      <dgm:prSet/>
      <dgm:spPr/>
      <dgm:t>
        <a:bodyPr/>
        <a:lstStyle/>
        <a:p>
          <a:endParaRPr lang="en-IN"/>
        </a:p>
      </dgm:t>
    </dgm:pt>
    <dgm:pt modelId="{B77B50F5-32A5-41D5-9B6D-B7D563CEFD3A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7030A0"/>
              </a:solidFill>
            </a:rPr>
            <a:t>healthy eating	</a:t>
          </a:r>
          <a:endParaRPr lang="en-IN" sz="2400" b="1" dirty="0">
            <a:solidFill>
              <a:srgbClr val="7030A0"/>
            </a:solidFill>
          </a:endParaRPr>
        </a:p>
      </dgm:t>
    </dgm:pt>
    <dgm:pt modelId="{04D9368C-98D5-4AC2-9AF5-58C2AB30DEE1}" type="parTrans" cxnId="{3C7AE087-5E5F-4F11-A63C-958E8777F8EC}">
      <dgm:prSet/>
      <dgm:spPr/>
      <dgm:t>
        <a:bodyPr/>
        <a:lstStyle/>
        <a:p>
          <a:endParaRPr lang="en-IN"/>
        </a:p>
      </dgm:t>
    </dgm:pt>
    <dgm:pt modelId="{5EBBAA52-71EB-4779-ACEA-7B8E4082D6C2}" type="sibTrans" cxnId="{3C7AE087-5E5F-4F11-A63C-958E8777F8EC}">
      <dgm:prSet/>
      <dgm:spPr/>
      <dgm:t>
        <a:bodyPr/>
        <a:lstStyle/>
        <a:p>
          <a:endParaRPr lang="en-IN"/>
        </a:p>
      </dgm:t>
    </dgm:pt>
    <dgm:pt modelId="{9E732A30-CC45-4A87-836A-C7DCD2EF08BB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7030A0"/>
              </a:solidFill>
            </a:rPr>
            <a:t>technology	</a:t>
          </a:r>
          <a:endParaRPr lang="en-IN" sz="2400" b="1" dirty="0">
            <a:solidFill>
              <a:srgbClr val="7030A0"/>
            </a:solidFill>
          </a:endParaRPr>
        </a:p>
      </dgm:t>
    </dgm:pt>
    <dgm:pt modelId="{89EF0018-06BB-469F-B775-59A7C9B96EFF}" type="parTrans" cxnId="{B97E0B65-17A9-47A3-A426-62D20C75D1FD}">
      <dgm:prSet/>
      <dgm:spPr/>
      <dgm:t>
        <a:bodyPr/>
        <a:lstStyle/>
        <a:p>
          <a:endParaRPr lang="en-IN"/>
        </a:p>
      </dgm:t>
    </dgm:pt>
    <dgm:pt modelId="{C8E81AFC-BB86-4BBC-9009-3723BB97B97D}" type="sibTrans" cxnId="{B97E0B65-17A9-47A3-A426-62D20C75D1FD}">
      <dgm:prSet/>
      <dgm:spPr/>
      <dgm:t>
        <a:bodyPr/>
        <a:lstStyle/>
        <a:p>
          <a:endParaRPr lang="en-IN"/>
        </a:p>
      </dgm:t>
    </dgm:pt>
    <dgm:pt modelId="{815A6214-4D6D-42ED-B697-BA48F98EEA80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7030A0"/>
              </a:solidFill>
            </a:rPr>
            <a:t>food	</a:t>
          </a:r>
          <a:endParaRPr lang="en-IN" sz="2400" b="1" dirty="0">
            <a:solidFill>
              <a:srgbClr val="7030A0"/>
            </a:solidFill>
          </a:endParaRPr>
        </a:p>
      </dgm:t>
    </dgm:pt>
    <dgm:pt modelId="{E2285B9A-80EF-4F1D-987C-041BD1506A1E}" type="parTrans" cxnId="{A293F793-EC02-4F00-AA3A-0EE4E7F1DBBB}">
      <dgm:prSet/>
      <dgm:spPr/>
      <dgm:t>
        <a:bodyPr/>
        <a:lstStyle/>
        <a:p>
          <a:endParaRPr lang="en-IN"/>
        </a:p>
      </dgm:t>
    </dgm:pt>
    <dgm:pt modelId="{0C4D51D4-EE02-4B72-B163-1767137FF3C0}" type="sibTrans" cxnId="{A293F793-EC02-4F00-AA3A-0EE4E7F1DBBB}">
      <dgm:prSet/>
      <dgm:spPr/>
      <dgm:t>
        <a:bodyPr/>
        <a:lstStyle/>
        <a:p>
          <a:endParaRPr lang="en-IN"/>
        </a:p>
      </dgm:t>
    </dgm:pt>
    <dgm:pt modelId="{18DE6210-C8BA-4DAE-A6D2-951B212D66B8}" type="pres">
      <dgm:prSet presAssocID="{091A3C8B-C66C-4383-8783-AE1D1F7B08D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84D6619-22E1-4B38-A811-64325212F575}" type="pres">
      <dgm:prSet presAssocID="{B68C6A14-9C5E-4E4A-9E1A-DF91482DE8A3}" presName="circ1" presStyleLbl="vennNode1" presStyleIdx="0" presStyleCnt="5"/>
      <dgm:spPr/>
    </dgm:pt>
    <dgm:pt modelId="{E8EC5F03-FD49-452B-9555-BA7BFB03F00C}" type="pres">
      <dgm:prSet presAssocID="{B68C6A14-9C5E-4E4A-9E1A-DF91482DE8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AC7589-1CA0-44D9-8C0B-7906C191EF7F}" type="pres">
      <dgm:prSet presAssocID="{4DE22261-EE93-496C-B67B-55A4E771F5C4}" presName="circ2" presStyleLbl="vennNode1" presStyleIdx="1" presStyleCnt="5"/>
      <dgm:spPr/>
    </dgm:pt>
    <dgm:pt modelId="{77D894EB-FABC-493F-91DD-6D7E3F77BD4B}" type="pres">
      <dgm:prSet presAssocID="{4DE22261-EE93-496C-B67B-55A4E771F5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A16697-AFA5-4EF1-B5FE-C465A3B5DE76}" type="pres">
      <dgm:prSet presAssocID="{B77B50F5-32A5-41D5-9B6D-B7D563CEFD3A}" presName="circ3" presStyleLbl="vennNode1" presStyleIdx="2" presStyleCnt="5"/>
      <dgm:spPr/>
    </dgm:pt>
    <dgm:pt modelId="{D40C61A2-0BFD-4DC6-934C-480BDE87D2CC}" type="pres">
      <dgm:prSet presAssocID="{B77B50F5-32A5-41D5-9B6D-B7D563CEFD3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C53A20-62DE-49C9-93AB-6D1F1DB1E5C8}" type="pres">
      <dgm:prSet presAssocID="{9E732A30-CC45-4A87-836A-C7DCD2EF08BB}" presName="circ4" presStyleLbl="vennNode1" presStyleIdx="3" presStyleCnt="5"/>
      <dgm:spPr/>
    </dgm:pt>
    <dgm:pt modelId="{24C4DB7D-2A1A-4B70-A23B-F1933FB9CCE4}" type="pres">
      <dgm:prSet presAssocID="{9E732A30-CC45-4A87-836A-C7DCD2EF08B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AFAF29-A867-4335-9F3E-F0B5A691C868}" type="pres">
      <dgm:prSet presAssocID="{815A6214-4D6D-42ED-B697-BA48F98EEA80}" presName="circ5" presStyleLbl="vennNode1" presStyleIdx="4" presStyleCnt="5"/>
      <dgm:spPr/>
    </dgm:pt>
    <dgm:pt modelId="{6D597E51-45C1-4C1E-B53E-29E7A6CFD5C3}" type="pres">
      <dgm:prSet presAssocID="{815A6214-4D6D-42ED-B697-BA48F98EEA80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2DC8902-13A0-4D5C-AB7A-D2EFB44AB424}" type="presOf" srcId="{9E732A30-CC45-4A87-836A-C7DCD2EF08BB}" destId="{24C4DB7D-2A1A-4B70-A23B-F1933FB9CCE4}" srcOrd="0" destOrd="0" presId="urn:microsoft.com/office/officeart/2005/8/layout/venn1"/>
    <dgm:cxn modelId="{7D6696D0-2D82-418B-9BC1-E1CAC116CC2D}" srcId="{091A3C8B-C66C-4383-8783-AE1D1F7B08DB}" destId="{4DE22261-EE93-496C-B67B-55A4E771F5C4}" srcOrd="1" destOrd="0" parTransId="{5DA2FEFD-53DC-40FB-AF13-8A7F6DF7F97B}" sibTransId="{B5AE56EA-82D5-42E1-A546-B0CD2EB5E983}"/>
    <dgm:cxn modelId="{BE14021D-9657-4B21-B31B-0625B3D3093B}" type="presOf" srcId="{B68C6A14-9C5E-4E4A-9E1A-DF91482DE8A3}" destId="{E8EC5F03-FD49-452B-9555-BA7BFB03F00C}" srcOrd="0" destOrd="0" presId="urn:microsoft.com/office/officeart/2005/8/layout/venn1"/>
    <dgm:cxn modelId="{EFFB18E6-95E1-44A0-B383-C9F36E1B160F}" srcId="{091A3C8B-C66C-4383-8783-AE1D1F7B08DB}" destId="{B68C6A14-9C5E-4E4A-9E1A-DF91482DE8A3}" srcOrd="0" destOrd="0" parTransId="{A69E3A95-1FE4-40E8-9BC4-5C2F4DB3A106}" sibTransId="{CACC80B2-D755-4639-BC3A-9710FB4BF2B1}"/>
    <dgm:cxn modelId="{B97E0B65-17A9-47A3-A426-62D20C75D1FD}" srcId="{091A3C8B-C66C-4383-8783-AE1D1F7B08DB}" destId="{9E732A30-CC45-4A87-836A-C7DCD2EF08BB}" srcOrd="3" destOrd="0" parTransId="{89EF0018-06BB-469F-B775-59A7C9B96EFF}" sibTransId="{C8E81AFC-BB86-4BBC-9009-3723BB97B97D}"/>
    <dgm:cxn modelId="{9976D4C2-C3E3-4C74-8592-B88D0CC38E49}" type="presOf" srcId="{B77B50F5-32A5-41D5-9B6D-B7D563CEFD3A}" destId="{D40C61A2-0BFD-4DC6-934C-480BDE87D2CC}" srcOrd="0" destOrd="0" presId="urn:microsoft.com/office/officeart/2005/8/layout/venn1"/>
    <dgm:cxn modelId="{4B31BF14-B219-4544-A357-FE2C881FE35B}" type="presOf" srcId="{815A6214-4D6D-42ED-B697-BA48F98EEA80}" destId="{6D597E51-45C1-4C1E-B53E-29E7A6CFD5C3}" srcOrd="0" destOrd="0" presId="urn:microsoft.com/office/officeart/2005/8/layout/venn1"/>
    <dgm:cxn modelId="{3116BDDA-1989-4868-9DD1-8B20DFF2D892}" type="presOf" srcId="{4DE22261-EE93-496C-B67B-55A4E771F5C4}" destId="{77D894EB-FABC-493F-91DD-6D7E3F77BD4B}" srcOrd="0" destOrd="0" presId="urn:microsoft.com/office/officeart/2005/8/layout/venn1"/>
    <dgm:cxn modelId="{A293F793-EC02-4F00-AA3A-0EE4E7F1DBBB}" srcId="{091A3C8B-C66C-4383-8783-AE1D1F7B08DB}" destId="{815A6214-4D6D-42ED-B697-BA48F98EEA80}" srcOrd="4" destOrd="0" parTransId="{E2285B9A-80EF-4F1D-987C-041BD1506A1E}" sibTransId="{0C4D51D4-EE02-4B72-B163-1767137FF3C0}"/>
    <dgm:cxn modelId="{7B9F638A-9303-4D3C-989E-955AD842935A}" type="presOf" srcId="{091A3C8B-C66C-4383-8783-AE1D1F7B08DB}" destId="{18DE6210-C8BA-4DAE-A6D2-951B212D66B8}" srcOrd="0" destOrd="0" presId="urn:microsoft.com/office/officeart/2005/8/layout/venn1"/>
    <dgm:cxn modelId="{3C7AE087-5E5F-4F11-A63C-958E8777F8EC}" srcId="{091A3C8B-C66C-4383-8783-AE1D1F7B08DB}" destId="{B77B50F5-32A5-41D5-9B6D-B7D563CEFD3A}" srcOrd="2" destOrd="0" parTransId="{04D9368C-98D5-4AC2-9AF5-58C2AB30DEE1}" sibTransId="{5EBBAA52-71EB-4779-ACEA-7B8E4082D6C2}"/>
    <dgm:cxn modelId="{F9A5DF3D-43CB-4579-AED4-833964B4D990}" type="presParOf" srcId="{18DE6210-C8BA-4DAE-A6D2-951B212D66B8}" destId="{684D6619-22E1-4B38-A811-64325212F575}" srcOrd="0" destOrd="0" presId="urn:microsoft.com/office/officeart/2005/8/layout/venn1"/>
    <dgm:cxn modelId="{2B9EE36A-0BFD-4AEF-8344-544BDB0624BB}" type="presParOf" srcId="{18DE6210-C8BA-4DAE-A6D2-951B212D66B8}" destId="{E8EC5F03-FD49-452B-9555-BA7BFB03F00C}" srcOrd="1" destOrd="0" presId="urn:microsoft.com/office/officeart/2005/8/layout/venn1"/>
    <dgm:cxn modelId="{E9E4FF19-257D-40F9-82A8-28C5FF83404F}" type="presParOf" srcId="{18DE6210-C8BA-4DAE-A6D2-951B212D66B8}" destId="{9FAC7589-1CA0-44D9-8C0B-7906C191EF7F}" srcOrd="2" destOrd="0" presId="urn:microsoft.com/office/officeart/2005/8/layout/venn1"/>
    <dgm:cxn modelId="{177994C7-D044-40A3-B61D-D8E6C5D36092}" type="presParOf" srcId="{18DE6210-C8BA-4DAE-A6D2-951B212D66B8}" destId="{77D894EB-FABC-493F-91DD-6D7E3F77BD4B}" srcOrd="3" destOrd="0" presId="urn:microsoft.com/office/officeart/2005/8/layout/venn1"/>
    <dgm:cxn modelId="{C7061061-57B2-4873-B7B1-DED8D0347E9E}" type="presParOf" srcId="{18DE6210-C8BA-4DAE-A6D2-951B212D66B8}" destId="{2EA16697-AFA5-4EF1-B5FE-C465A3B5DE76}" srcOrd="4" destOrd="0" presId="urn:microsoft.com/office/officeart/2005/8/layout/venn1"/>
    <dgm:cxn modelId="{D687B491-3C97-422B-9233-2EF7B2916B32}" type="presParOf" srcId="{18DE6210-C8BA-4DAE-A6D2-951B212D66B8}" destId="{D40C61A2-0BFD-4DC6-934C-480BDE87D2CC}" srcOrd="5" destOrd="0" presId="urn:microsoft.com/office/officeart/2005/8/layout/venn1"/>
    <dgm:cxn modelId="{625E7D96-DB1B-41A0-B46D-D17AED8B26A8}" type="presParOf" srcId="{18DE6210-C8BA-4DAE-A6D2-951B212D66B8}" destId="{0DC53A20-62DE-49C9-93AB-6D1F1DB1E5C8}" srcOrd="6" destOrd="0" presId="urn:microsoft.com/office/officeart/2005/8/layout/venn1"/>
    <dgm:cxn modelId="{53A7E11A-2A12-43AB-B66F-841A3D8816F2}" type="presParOf" srcId="{18DE6210-C8BA-4DAE-A6D2-951B212D66B8}" destId="{24C4DB7D-2A1A-4B70-A23B-F1933FB9CCE4}" srcOrd="7" destOrd="0" presId="urn:microsoft.com/office/officeart/2005/8/layout/venn1"/>
    <dgm:cxn modelId="{7BD951A9-A528-4358-9C03-8B7B938382C7}" type="presParOf" srcId="{18DE6210-C8BA-4DAE-A6D2-951B212D66B8}" destId="{6BAFAF29-A867-4335-9F3E-F0B5A691C868}" srcOrd="8" destOrd="0" presId="urn:microsoft.com/office/officeart/2005/8/layout/venn1"/>
    <dgm:cxn modelId="{01343655-1AF0-4A67-9E9D-FF7C32E8F12C}" type="presParOf" srcId="{18DE6210-C8BA-4DAE-A6D2-951B212D66B8}" destId="{6D597E51-45C1-4C1E-B53E-29E7A6CFD5C3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A8C78-7038-43B4-8BE5-FF0A4513A0E1}">
      <dsp:nvSpPr>
        <dsp:cNvPr id="0" name=""/>
        <dsp:cNvSpPr/>
      </dsp:nvSpPr>
      <dsp:spPr>
        <a:xfrm rot="16200000">
          <a:off x="-1376830" y="1378184"/>
          <a:ext cx="6275832" cy="35194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741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Social Buzz is fast growing technology unicorn that                     needs to adapt quickly at its global scale.  </a:t>
          </a:r>
          <a:endParaRPr lang="en-IN" sz="2700" kern="1200" dirty="0"/>
        </a:p>
      </dsp:txBody>
      <dsp:txXfrm rot="5400000">
        <a:off x="1354" y="1255166"/>
        <a:ext cx="3519463" cy="3765500"/>
      </dsp:txXfrm>
    </dsp:sp>
    <dsp:sp modelId="{AD1DAE05-9BE9-44AF-8076-7887672B3CA4}">
      <dsp:nvSpPr>
        <dsp:cNvPr id="0" name=""/>
        <dsp:cNvSpPr/>
      </dsp:nvSpPr>
      <dsp:spPr>
        <a:xfrm rot="16200000">
          <a:off x="2406592" y="1378184"/>
          <a:ext cx="6275832" cy="35194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741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Accenture has begun a Three month POC focusing on points:</a:t>
          </a:r>
          <a:endParaRPr lang="en-IN" sz="2700" kern="1200" dirty="0"/>
        </a:p>
      </dsp:txBody>
      <dsp:txXfrm rot="5400000">
        <a:off x="3784776" y="1255166"/>
        <a:ext cx="3519463" cy="3765500"/>
      </dsp:txXfrm>
    </dsp:sp>
    <dsp:sp modelId="{0FF4C205-895D-4A63-8AB2-69C2BCEF2AFE}">
      <dsp:nvSpPr>
        <dsp:cNvPr id="0" name=""/>
        <dsp:cNvSpPr/>
      </dsp:nvSpPr>
      <dsp:spPr>
        <a:xfrm rot="16200000">
          <a:off x="6190015" y="1378184"/>
          <a:ext cx="6275832" cy="35194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741" bIns="0" numCol="1" spcCol="1270" anchor="ctr" anchorCtr="0">
          <a:noAutofit/>
        </a:bodyPr>
        <a:lstStyle/>
        <a:p>
          <a:pPr lvl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1. Audit of Social’s Buzz big data. </a:t>
          </a:r>
        </a:p>
        <a:p>
          <a:pPr lvl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2. Recommendation      of successful IPO. </a:t>
          </a:r>
        </a:p>
        <a:p>
          <a:pPr lvl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3. Analysis to find  Social’s Buzz five most popular categories of content .             </a:t>
          </a:r>
          <a:endParaRPr lang="en-IN" sz="2700" kern="1200" dirty="0"/>
        </a:p>
      </dsp:txBody>
      <dsp:txXfrm rot="5400000">
        <a:off x="7568199" y="1255166"/>
        <a:ext cx="3519463" cy="3765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B0156-A401-4CBD-89CF-DF78FBFD54BE}">
      <dsp:nvSpPr>
        <dsp:cNvPr id="0" name=""/>
        <dsp:cNvSpPr/>
      </dsp:nvSpPr>
      <dsp:spPr>
        <a:xfrm>
          <a:off x="0" y="504975"/>
          <a:ext cx="4624756" cy="1849902"/>
        </a:xfrm>
        <a:prstGeom prst="chevron">
          <a:avLst/>
        </a:prstGeom>
        <a:solidFill>
          <a:srgbClr val="883C8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0" bIns="40005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Project Recap</a:t>
          </a:r>
          <a:endParaRPr lang="en-IN" sz="6300" kern="1200" dirty="0"/>
        </a:p>
      </dsp:txBody>
      <dsp:txXfrm>
        <a:off x="924951" y="504975"/>
        <a:ext cx="2774854" cy="1849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D6619-22E1-4B38-A811-64325212F575}">
      <dsp:nvSpPr>
        <dsp:cNvPr id="0" name=""/>
        <dsp:cNvSpPr/>
      </dsp:nvSpPr>
      <dsp:spPr>
        <a:xfrm>
          <a:off x="2143125" y="1798907"/>
          <a:ext cx="1428750" cy="14287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EC5F03-FD49-452B-9555-BA7BFB03F00C}">
      <dsp:nvSpPr>
        <dsp:cNvPr id="0" name=""/>
        <dsp:cNvSpPr/>
      </dsp:nvSpPr>
      <dsp:spPr>
        <a:xfrm>
          <a:off x="2028825" y="635497"/>
          <a:ext cx="1657350" cy="9593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7030A0"/>
              </a:solidFill>
            </a:rPr>
            <a:t>animals	</a:t>
          </a:r>
          <a:endParaRPr lang="en-IN" sz="2400" b="1" kern="1200" dirty="0">
            <a:solidFill>
              <a:srgbClr val="7030A0"/>
            </a:solidFill>
          </a:endParaRPr>
        </a:p>
      </dsp:txBody>
      <dsp:txXfrm>
        <a:off x="2028825" y="635497"/>
        <a:ext cx="1657350" cy="959303"/>
      </dsp:txXfrm>
    </dsp:sp>
    <dsp:sp modelId="{9FAC7589-1CA0-44D9-8C0B-7906C191EF7F}">
      <dsp:nvSpPr>
        <dsp:cNvPr id="0" name=""/>
        <dsp:cNvSpPr/>
      </dsp:nvSpPr>
      <dsp:spPr>
        <a:xfrm>
          <a:off x="2686621" y="2193650"/>
          <a:ext cx="1428750" cy="14287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7D894EB-FABC-493F-91DD-6D7E3F77BD4B}">
      <dsp:nvSpPr>
        <dsp:cNvPr id="0" name=""/>
        <dsp:cNvSpPr/>
      </dsp:nvSpPr>
      <dsp:spPr>
        <a:xfrm>
          <a:off x="4229100" y="1900961"/>
          <a:ext cx="1485899" cy="10409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7030A0"/>
              </a:solidFill>
            </a:rPr>
            <a:t>science	</a:t>
          </a:r>
          <a:endParaRPr lang="en-IN" sz="2400" b="1" kern="1200" dirty="0">
            <a:solidFill>
              <a:srgbClr val="7030A0"/>
            </a:solidFill>
          </a:endParaRPr>
        </a:p>
      </dsp:txBody>
      <dsp:txXfrm>
        <a:off x="4229100" y="1900961"/>
        <a:ext cx="1485899" cy="1040946"/>
      </dsp:txXfrm>
    </dsp:sp>
    <dsp:sp modelId="{2EA16697-AFA5-4EF1-B5FE-C465A3B5DE76}">
      <dsp:nvSpPr>
        <dsp:cNvPr id="0" name=""/>
        <dsp:cNvSpPr/>
      </dsp:nvSpPr>
      <dsp:spPr>
        <a:xfrm>
          <a:off x="2479167" y="2832914"/>
          <a:ext cx="1428750" cy="14287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0C61A2-0BFD-4DC6-934C-480BDE87D2CC}">
      <dsp:nvSpPr>
        <dsp:cNvPr id="0" name=""/>
        <dsp:cNvSpPr/>
      </dsp:nvSpPr>
      <dsp:spPr>
        <a:xfrm>
          <a:off x="4000500" y="3676693"/>
          <a:ext cx="1485899" cy="10409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7030A0"/>
              </a:solidFill>
            </a:rPr>
            <a:t>healthy eating	</a:t>
          </a:r>
          <a:endParaRPr lang="en-IN" sz="2400" b="1" kern="1200" dirty="0">
            <a:solidFill>
              <a:srgbClr val="7030A0"/>
            </a:solidFill>
          </a:endParaRPr>
        </a:p>
      </dsp:txBody>
      <dsp:txXfrm>
        <a:off x="4000500" y="3676693"/>
        <a:ext cx="1485899" cy="1040946"/>
      </dsp:txXfrm>
    </dsp:sp>
    <dsp:sp modelId="{0DC53A20-62DE-49C9-93AB-6D1F1DB1E5C8}">
      <dsp:nvSpPr>
        <dsp:cNvPr id="0" name=""/>
        <dsp:cNvSpPr/>
      </dsp:nvSpPr>
      <dsp:spPr>
        <a:xfrm>
          <a:off x="1807083" y="2832914"/>
          <a:ext cx="1428750" cy="14287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C4DB7D-2A1A-4B70-A23B-F1933FB9CCE4}">
      <dsp:nvSpPr>
        <dsp:cNvPr id="0" name=""/>
        <dsp:cNvSpPr/>
      </dsp:nvSpPr>
      <dsp:spPr>
        <a:xfrm>
          <a:off x="228600" y="3676693"/>
          <a:ext cx="1485899" cy="10409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7030A0"/>
              </a:solidFill>
            </a:rPr>
            <a:t>technology	</a:t>
          </a:r>
          <a:endParaRPr lang="en-IN" sz="2400" b="1" kern="1200" dirty="0">
            <a:solidFill>
              <a:srgbClr val="7030A0"/>
            </a:solidFill>
          </a:endParaRPr>
        </a:p>
      </dsp:txBody>
      <dsp:txXfrm>
        <a:off x="228600" y="3676693"/>
        <a:ext cx="1485899" cy="1040946"/>
      </dsp:txXfrm>
    </dsp:sp>
    <dsp:sp modelId="{6BAFAF29-A867-4335-9F3E-F0B5A691C868}">
      <dsp:nvSpPr>
        <dsp:cNvPr id="0" name=""/>
        <dsp:cNvSpPr/>
      </dsp:nvSpPr>
      <dsp:spPr>
        <a:xfrm>
          <a:off x="1599628" y="2193650"/>
          <a:ext cx="1428750" cy="14287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597E51-45C1-4C1E-B53E-29E7A6CFD5C3}">
      <dsp:nvSpPr>
        <dsp:cNvPr id="0" name=""/>
        <dsp:cNvSpPr/>
      </dsp:nvSpPr>
      <dsp:spPr>
        <a:xfrm>
          <a:off x="0" y="1900961"/>
          <a:ext cx="1485899" cy="10409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7030A0"/>
              </a:solidFill>
            </a:rPr>
            <a:t>food	</a:t>
          </a:r>
          <a:endParaRPr lang="en-IN" sz="2400" b="1" kern="1200" dirty="0">
            <a:solidFill>
              <a:srgbClr val="7030A0"/>
            </a:solidFill>
          </a:endParaRPr>
        </a:p>
      </dsp:txBody>
      <dsp:txXfrm>
        <a:off x="0" y="1900961"/>
        <a:ext cx="1485899" cy="1040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6.jpe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8.svg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0.svg"/><Relationship Id="rId5" Type="http://schemas.openxmlformats.org/officeDocument/2006/relationships/diagramData" Target="../diagrams/data1.xml"/><Relationship Id="rId1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microsoft.com/office/2007/relationships/diagramDrawing" Target="../diagrams/drawing1.xml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Data Analytics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988379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754650" y="298865"/>
            <a:ext cx="621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As per the </a:t>
            </a:r>
            <a:r>
              <a:rPr lang="en-IN" sz="3200" dirty="0"/>
              <a:t>Social </a:t>
            </a:r>
            <a:r>
              <a:rPr lang="en-IN" sz="3200" dirty="0" smtClean="0"/>
              <a:t>Buzz </a:t>
            </a:r>
            <a:r>
              <a:rPr lang="en-US" sz="3200" b="1" dirty="0" smtClean="0"/>
              <a:t>requirement top most popular categories  are: </a:t>
            </a:r>
            <a:endParaRPr lang="en-IN" sz="3200" b="1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084483540"/>
              </p:ext>
            </p:extLst>
          </p:nvPr>
        </p:nvGraphicFramePr>
        <p:xfrm>
          <a:off x="11353800" y="2838363"/>
          <a:ext cx="5715000" cy="53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23370877"/>
              </p:ext>
            </p:extLst>
          </p:nvPr>
        </p:nvGraphicFramePr>
        <p:xfrm>
          <a:off x="6934200" y="2180498"/>
          <a:ext cx="11089017" cy="6275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2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b="321"/>
          <a:stretch>
            <a:fillRect/>
          </a:stretch>
        </p:blipFill>
        <p:spPr>
          <a:xfrm rot="10799999">
            <a:off x="1" y="1593141"/>
            <a:ext cx="6453903" cy="6467663"/>
          </a:xfrm>
          <a:prstGeom prst="rect">
            <a:avLst/>
          </a:prstGeom>
        </p:spPr>
      </p:pic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72951072"/>
              </p:ext>
            </p:extLst>
          </p:nvPr>
        </p:nvGraphicFramePr>
        <p:xfrm>
          <a:off x="1090244" y="3467099"/>
          <a:ext cx="4624756" cy="2859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69738" y="5143500"/>
            <a:ext cx="60742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Over 100000 post every day.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36,500,000 pieces of contents per year!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Analysis to find top five popular categories.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15" y="6953289"/>
            <a:ext cx="2141747" cy="2051253"/>
          </a:xfrm>
          <a:prstGeom prst="ellipse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404340" y="1542268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Andrew Fleming</a:t>
            </a:r>
          </a:p>
          <a:p>
            <a:pPr algn="ctr"/>
            <a:r>
              <a:rPr lang="en-US" sz="2400" dirty="0" smtClean="0"/>
              <a:t>Chief Technical Architect</a:t>
            </a:r>
            <a:endParaRPr lang="en-IN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4404340" y="4666445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Marcus Rampton</a:t>
            </a:r>
          </a:p>
          <a:p>
            <a:pPr algn="ctr"/>
            <a:r>
              <a:rPr lang="en-US" sz="2400" dirty="0" smtClean="0"/>
              <a:t>Senior Principle</a:t>
            </a:r>
            <a:endParaRPr lang="en-IN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4320520" y="7421293"/>
            <a:ext cx="3215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Mahesh Gavhane</a:t>
            </a:r>
          </a:p>
          <a:p>
            <a:pPr algn="ctr"/>
            <a:r>
              <a:rPr lang="en-US" sz="2400" dirty="0" smtClean="0"/>
              <a:t>Data Analyst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0916" y="1454169"/>
            <a:ext cx="447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Data Understanding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57436" y="2896904"/>
            <a:ext cx="447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Data Cleaning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60976" y="4341688"/>
            <a:ext cx="447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Data Modelling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26077" y="6121080"/>
            <a:ext cx="447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Data Analysis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52950" y="7828620"/>
            <a:ext cx="447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Uncover Insight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19300" y="3162300"/>
            <a:ext cx="32189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16 </a:t>
            </a:r>
            <a:endParaRPr lang="en-US" sz="4800" b="1" dirty="0" smtClean="0">
              <a:solidFill>
                <a:srgbClr val="7030A0"/>
              </a:solidFill>
            </a:endParaRPr>
          </a:p>
          <a:p>
            <a:pPr algn="ctr"/>
            <a:endParaRPr lang="en-US" sz="4800" dirty="0" smtClean="0">
              <a:solidFill>
                <a:srgbClr val="7030A0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Unique Categories</a:t>
            </a:r>
            <a:endParaRPr lang="en-IN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8039" y="3162300"/>
            <a:ext cx="35237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1897</a:t>
            </a:r>
          </a:p>
          <a:p>
            <a:pPr algn="ctr"/>
            <a:endParaRPr lang="en-US" sz="4800" dirty="0" smtClean="0">
              <a:solidFill>
                <a:srgbClr val="7030A0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Reaction to Animal Post</a:t>
            </a:r>
            <a:endParaRPr lang="en-IN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39229" y="3162300"/>
            <a:ext cx="34865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January</a:t>
            </a:r>
          </a:p>
          <a:p>
            <a:pPr algn="ctr"/>
            <a:endParaRPr lang="en-US" sz="4800" dirty="0" smtClean="0">
              <a:solidFill>
                <a:srgbClr val="7030A0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</a:p>
          <a:p>
            <a:pPr algn="ctr"/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Post</a:t>
            </a:r>
            <a:endParaRPr lang="en-IN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113077"/>
              </p:ext>
            </p:extLst>
          </p:nvPr>
        </p:nvGraphicFramePr>
        <p:xfrm>
          <a:off x="3972522" y="1235398"/>
          <a:ext cx="12890652" cy="708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842270"/>
              </p:ext>
            </p:extLst>
          </p:nvPr>
        </p:nvGraphicFramePr>
        <p:xfrm>
          <a:off x="3169898" y="1457778"/>
          <a:ext cx="13173148" cy="7371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216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Admin</cp:lastModifiedBy>
  <cp:revision>24</cp:revision>
  <dcterms:created xsi:type="dcterms:W3CDTF">2006-08-16T00:00:00Z</dcterms:created>
  <dcterms:modified xsi:type="dcterms:W3CDTF">2023-06-15T22:32:42Z</dcterms:modified>
  <dc:identifier>DAEhDyfaYKE</dc:identifier>
</cp:coreProperties>
</file>