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2"/>
  </p:notesMasterIdLst>
  <p:sldIdLst>
    <p:sldId id="256" r:id="rId4"/>
    <p:sldId id="257" r:id="rId5"/>
    <p:sldId id="258" r:id="rId6"/>
    <p:sldId id="342" r:id="rId7"/>
    <p:sldId id="344" r:id="rId8"/>
    <p:sldId id="346" r:id="rId9"/>
    <p:sldId id="263" r:id="rId10"/>
    <p:sldId id="264" r:id="rId11"/>
    <p:sldId id="265" r:id="rId13"/>
    <p:sldId id="266" r:id="rId14"/>
    <p:sldId id="267" r:id="rId15"/>
    <p:sldId id="291" r:id="rId16"/>
    <p:sldId id="296" r:id="rId17"/>
    <p:sldId id="297" r:id="rId18"/>
    <p:sldId id="298" r:id="rId19"/>
    <p:sldId id="300" r:id="rId20"/>
    <p:sldId id="301" r:id="rId21"/>
    <p:sldId id="302" r:id="rId22"/>
    <p:sldId id="307" r:id="rId23"/>
    <p:sldId id="310" r:id="rId24"/>
    <p:sldId id="311" r:id="rId25"/>
    <p:sldId id="316" r:id="rId26"/>
    <p:sldId id="315" r:id="rId27"/>
    <p:sldId id="319" r:id="rId28"/>
    <p:sldId id="269" r:id="rId29"/>
    <p:sldId id="270" r:id="rId30"/>
    <p:sldId id="32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Lst>
  <p:sldSz cx="12192000" cy="6858000"/>
  <p:notesSz cx="7103745" cy="102342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tIns="0" rIns="0" bIns="0" anchor="ctr">
            <a:noAutofit/>
          </a:bodyPr>
          <a:p>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p>
            <a:r>
              <a:rPr lang="en-US" sz="2000" b="0" strike="noStrike" spc="-1">
                <a:latin typeface="Arial"/>
              </a:rPr>
              <a:t>Click to edit the notes format</a:t>
            </a:r>
            <a:endParaRPr lang="en-US" sz="2000" b="0" strike="noStrike" spc="-1">
              <a:latin typeface="Arial"/>
            </a:endParaRP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p>
            <a:r>
              <a:rPr lang="en-US" sz="1400" b="0" strike="noStrike" spc="-1">
                <a:latin typeface="Times New Roman"/>
              </a:rPr>
              <a:t>&lt;header&gt;</a:t>
            </a:r>
            <a:endParaRPr lang="en-US" sz="1400" b="0" strike="noStrike" spc="-1">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p>
            <a:pPr algn="r"/>
            <a:r>
              <a:rPr lang="en-US" sz="1400" b="0" strike="noStrike" spc="-1">
                <a:latin typeface="Times New Roman"/>
              </a:rPr>
              <a:t>&lt;date/time&gt;</a:t>
            </a:r>
            <a:endParaRPr lang="en-US" sz="1400" b="0" strike="noStrike" spc="-1">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p>
            <a:r>
              <a:rPr lang="en-US" sz="1400" b="0" strike="noStrike" spc="-1">
                <a:latin typeface="Times New Roman"/>
              </a:rPr>
              <a:t>&lt;footer&gt;</a:t>
            </a:r>
            <a:endParaRPr lang="en-US" sz="1400" b="0" strike="noStrike" spc="-1">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p>
            <a:pPr algn="r"/>
            <a:fld id="{688125C6-0841-4021-8D24-467CF601A8D0}"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481680" y="1279440"/>
            <a:ext cx="6140160" cy="3453840"/>
          </a:xfrm>
          <a:prstGeom prst="rect">
            <a:avLst/>
          </a:prstGeom>
        </p:spPr>
      </p:sp>
      <p:sp>
        <p:nvSpPr>
          <p:cNvPr id="166" name="PlaceHolder 2"/>
          <p:cNvSpPr>
            <a:spLocks noGrp="1"/>
          </p:cNvSpPr>
          <p:nvPr>
            <p:ph type="body"/>
          </p:nvPr>
        </p:nvSpPr>
        <p:spPr>
          <a:xfrm>
            <a:off x="710280" y="4925160"/>
            <a:ext cx="5682600" cy="4029480"/>
          </a:xfrm>
          <a:prstGeom prst="rect">
            <a:avLst/>
          </a:prstGeom>
        </p:spPr>
        <p:txBody>
          <a:bodyPr>
            <a:noAutofit/>
          </a:bodyPr>
          <a:p>
            <a:pPr marL="215900" indent="-215900">
              <a:lnSpc>
                <a:spcPct val="100000"/>
              </a:lnSpc>
            </a:pPr>
            <a:r>
              <a:rPr lang="en-US" sz="2000" b="0" strike="noStrike" spc="-1">
                <a:latin typeface="Arial"/>
              </a:rPr>
              <a:t>A citation index is built on the fact that citations in science serve as linkages between similar research items, and lead to matching or related scientific literature, such as journal articles, conference proceedings, abstracts, etc. In addition, literature which shows the greatest impact in a particular field, or more than one discipline, can be easily located through a citation index. For example, a paper's influence can be determined by linking to all the papers that have cited it. In this way, current trends, patterns, and emerging fields of research can be assessed. Eugene Garfield, the "father of citation indexing of academic literature,"[3] who launched the Science Citation Index (SCI), which in turn led to the Web of Science,[4] wrote:</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Citations are the formal, explicit linkages between papers that have particular points in common. A citation index is built around these linkages. It lists publications that have been cited and identifies the sources of the citations. Anyone conducting a literature search can find from one to dozens of additional papers on a subject just by knowing one that has been cited. And every paper that is found provides a list of new citations with which to continue the search. The simplicity of citation indexing is one of its main strengths.[5]</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https://clarivate.com/webofsciencegroup/solutions/the-history-of-isi/</a:t>
            </a:r>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481680" y="1279440"/>
            <a:ext cx="6140160" cy="3453840"/>
          </a:xfrm>
          <a:prstGeom prst="rect">
            <a:avLst/>
          </a:prstGeom>
        </p:spPr>
      </p:sp>
      <p:sp>
        <p:nvSpPr>
          <p:cNvPr id="168" name="PlaceHolder 2"/>
          <p:cNvSpPr>
            <a:spLocks noGrp="1"/>
          </p:cNvSpPr>
          <p:nvPr>
            <p:ph type="body"/>
          </p:nvPr>
        </p:nvSpPr>
        <p:spPr>
          <a:xfrm>
            <a:off x="710280" y="4925160"/>
            <a:ext cx="5682600" cy="4029480"/>
          </a:xfrm>
          <a:prstGeom prst="rect">
            <a:avLst/>
          </a:prstGeom>
        </p:spPr>
        <p:txBody>
          <a:bodyPr>
            <a:noAutofit/>
          </a:bodyPr>
          <a:p>
            <a:pPr marL="215900" indent="-215900">
              <a:lnSpc>
                <a:spcPct val="100000"/>
              </a:lnSpc>
            </a:pPr>
            <a:r>
              <a:rPr lang="en-US" sz="2000" b="0" strike="noStrike" spc="-1">
                <a:latin typeface="Arial"/>
              </a:rPr>
              <a:t>Scielo Citation Index - Scielo CI - Foi incorporado ao WoS</a:t>
            </a:r>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2" name="PlaceHolder 2"/>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a:endParaRPr>
          </a:p>
        </p:txBody>
      </p:sp>
      <p:sp>
        <p:nvSpPr>
          <p:cNvPr id="3" name="PlaceHolder 3"/>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 name="PlaceHolder 4"/>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p:nvPr/>
        </p:nvSpPr>
        <p:spPr>
          <a:xfrm>
            <a:off x="1523880" y="2916355"/>
            <a:ext cx="9143640" cy="2387160"/>
          </a:xfrm>
          <a:prstGeom prst="rect">
            <a:avLst/>
          </a:prstGeom>
          <a:noFill/>
          <a:ln w="0">
            <a:noFill/>
          </a:ln>
        </p:spPr>
        <p:txBody>
          <a:bodyPr anchor="b">
            <a:normAutofit fontScale="92000"/>
          </a:bodyPr>
          <a:p>
            <a:pPr algn="ctr">
              <a:lnSpc>
                <a:spcPct val="90000"/>
              </a:lnSpc>
            </a:pPr>
            <a:r>
              <a:rPr lang="en-US" sz="6000" b="0" strike="noStrike" spc="-1">
                <a:solidFill>
                  <a:srgbClr val="000000"/>
                </a:solidFill>
                <a:latin typeface="Calibri Light"/>
              </a:rPr>
              <a:t>Bibliometria e a avaliação da publicação científica</a:t>
            </a:r>
            <a:endParaRPr lang="en-US" sz="6000" b="0" strike="noStrike" spc="-1">
              <a:solidFill>
                <a:srgbClr val="000000"/>
              </a:solidFill>
              <a:latin typeface="Calibri"/>
            </a:endParaRPr>
          </a:p>
        </p:txBody>
      </p:sp>
      <p:sp>
        <p:nvSpPr>
          <p:cNvPr id="89" name="Subtitle 2"/>
          <p:cNvSpPr txBox="1"/>
          <p:nvPr/>
        </p:nvSpPr>
        <p:spPr>
          <a:xfrm>
            <a:off x="1523880" y="5675755"/>
            <a:ext cx="9143640" cy="670320"/>
          </a:xfrm>
          <a:prstGeom prst="rect">
            <a:avLst/>
          </a:prstGeom>
          <a:noFill/>
          <a:ln w="0">
            <a:noFill/>
          </a:ln>
        </p:spPr>
        <p:txBody>
          <a:bodyPr>
            <a:noAutofit/>
          </a:bodyPr>
          <a:p>
            <a:pPr algn="ctr">
              <a:lnSpc>
                <a:spcPct val="90000"/>
              </a:lnSpc>
              <a:spcBef>
                <a:spcPts val="1000"/>
              </a:spcBef>
              <a:tabLst>
                <a:tab pos="0" algn="l"/>
              </a:tabLst>
            </a:pPr>
            <a:r>
              <a:rPr lang="en-US" sz="2400" b="0" strike="noStrike" spc="-1">
                <a:solidFill>
                  <a:srgbClr val="000000"/>
                </a:solidFill>
                <a:latin typeface="Calibri"/>
              </a:rPr>
              <a:t>Gabriel Alves Vieira</a:t>
            </a:r>
            <a:endParaRPr lang="en-US" sz="2400" b="0" strike="noStrike" spc="-1">
              <a:latin typeface="Arial"/>
            </a:endParaRPr>
          </a:p>
        </p:txBody>
      </p:sp>
      <p:sp>
        <p:nvSpPr>
          <p:cNvPr id="2" name="Text Box 1"/>
          <p:cNvSpPr txBox="1"/>
          <p:nvPr/>
        </p:nvSpPr>
        <p:spPr>
          <a:xfrm>
            <a:off x="1132205" y="358140"/>
            <a:ext cx="8889365" cy="1198880"/>
          </a:xfrm>
          <a:prstGeom prst="rect">
            <a:avLst/>
          </a:prstGeom>
          <a:noFill/>
        </p:spPr>
        <p:txBody>
          <a:bodyPr wrap="square" rtlCol="0">
            <a:spAutoFit/>
          </a:bodyPr>
          <a:p>
            <a:pPr algn="ctr"/>
            <a:r>
              <a:rPr lang="" altLang="en-US" sz="2400"/>
              <a:t>Universidade Federal do Rio de Janeiro</a:t>
            </a:r>
            <a:endParaRPr lang="" altLang="en-US" sz="2400"/>
          </a:p>
          <a:p>
            <a:pPr algn="ctr"/>
            <a:r>
              <a:rPr lang="" altLang="en-US" sz="2400"/>
              <a:t>Instituto de Bioquímica Médica Leopoldo de Meis</a:t>
            </a:r>
            <a:endParaRPr lang="" altLang="en-US" sz="2400"/>
          </a:p>
          <a:p>
            <a:pPr algn="ctr"/>
            <a:r>
              <a:rPr lang="" altLang="en-US" sz="2400"/>
              <a:t>ECG - Exame de Conhecimentos Gerais</a:t>
            </a:r>
            <a:endParaRPr lang="" altLang="en-US" sz="2400"/>
          </a:p>
        </p:txBody>
      </p:sp>
      <p:pic>
        <p:nvPicPr>
          <p:cNvPr id="3" name="Picture 2"/>
          <p:cNvPicPr>
            <a:picLocks noChangeAspect="1"/>
          </p:cNvPicPr>
          <p:nvPr/>
        </p:nvPicPr>
        <p:blipFill>
          <a:blip r:embed="rId1"/>
          <a:stretch>
            <a:fillRect/>
          </a:stretch>
        </p:blipFill>
        <p:spPr>
          <a:xfrm>
            <a:off x="27940" y="6985"/>
            <a:ext cx="1567815" cy="2303780"/>
          </a:xfrm>
          <a:prstGeom prst="rect">
            <a:avLst/>
          </a:prstGeom>
        </p:spPr>
      </p:pic>
      <p:pic>
        <p:nvPicPr>
          <p:cNvPr id="5" name="Picture 4"/>
          <p:cNvPicPr>
            <a:picLocks noChangeAspect="1"/>
          </p:cNvPicPr>
          <p:nvPr/>
        </p:nvPicPr>
        <p:blipFill>
          <a:blip r:embed="rId2"/>
          <a:stretch>
            <a:fillRect/>
          </a:stretch>
        </p:blipFill>
        <p:spPr>
          <a:xfrm>
            <a:off x="9537065" y="37465"/>
            <a:ext cx="2635885" cy="1866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p:nvPr/>
        </p:nvSpPr>
        <p:spPr>
          <a:xfrm>
            <a:off x="30600" y="-15840"/>
            <a:ext cx="10515240" cy="1325160"/>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Disponibilidade de dados cientométricos</a:t>
            </a:r>
            <a:endParaRPr lang="en-US" sz="3600" b="0" strike="noStrike" spc="-1">
              <a:solidFill>
                <a:srgbClr val="000000"/>
              </a:solidFill>
              <a:latin typeface="Calibri"/>
            </a:endParaRPr>
          </a:p>
        </p:txBody>
      </p:sp>
      <p:sp>
        <p:nvSpPr>
          <p:cNvPr id="111" name="Content Placeholder 2"/>
          <p:cNvSpPr txBox="1"/>
          <p:nvPr/>
        </p:nvSpPr>
        <p:spPr>
          <a:xfrm>
            <a:off x="-24840" y="1370880"/>
            <a:ext cx="6884280" cy="5314680"/>
          </a:xfrm>
          <a:prstGeom prst="rect">
            <a:avLst/>
          </a:prstGeom>
          <a:noFill/>
          <a:ln w="0">
            <a:noFill/>
          </a:ln>
        </p:spPr>
        <p:txBody>
          <a:bodyPr>
            <a:normAutofit fontScale="76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Similaridade semântica</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Acoplamento bibliográfico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Co-citação</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Análise historiográfica</a:t>
            </a:r>
            <a:endParaRPr lang="en-US" sz="28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Papers mais relevantes para o desenvolvimento de uma área</a:t>
            </a:r>
            <a:endParaRPr lang="en-US" sz="2400" b="0" strike="noStrike" spc="-1">
              <a:solidFill>
                <a:srgbClr val="000000"/>
              </a:solidFill>
              <a:latin typeface="Calibri"/>
            </a:endParaRPr>
          </a:p>
          <a:p>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Estrutura intelectual</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Tópicos mais discutidos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Co-ocorrência de palavras</a:t>
            </a:r>
            <a:endParaRPr lang="en-US" sz="2400" b="0" strike="noStrike" spc="-1">
              <a:solidFill>
                <a:srgbClr val="000000"/>
              </a:solidFill>
              <a:latin typeface="Calibri"/>
            </a:endParaRPr>
          </a:p>
          <a:p>
            <a:pPr marL="457200">
              <a:lnSpc>
                <a:spcPct val="90000"/>
              </a:lnSpc>
              <a:spcBef>
                <a:spcPts val="500"/>
              </a:spcBef>
              <a:tabLst>
                <a:tab pos="0" algn="l"/>
              </a:tabLst>
            </a:pPr>
            <a:endParaRPr lang="en-US" sz="2400" b="0" strike="noStrike" spc="-1">
              <a:solidFill>
                <a:srgbClr val="000000"/>
              </a:solidFill>
              <a:latin typeface="Calibri"/>
            </a:endParaRPr>
          </a:p>
          <a:p>
            <a:pPr marL="457200">
              <a:lnSpc>
                <a:spcPct val="90000"/>
              </a:lnSpc>
              <a:spcBef>
                <a:spcPts val="500"/>
              </a:spcBef>
              <a:tabLst>
                <a:tab pos="0" algn="l"/>
              </a:tabLst>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Bibliometrix (Aria &amp; Cuccurullo, 2017)</a:t>
            </a:r>
            <a:endParaRPr lang="en-US" sz="2800" b="0" strike="noStrike" spc="-1">
              <a:solidFill>
                <a:srgbClr val="000000"/>
              </a:solidFill>
              <a:latin typeface="Calibri"/>
            </a:endParaRPr>
          </a:p>
        </p:txBody>
      </p:sp>
      <p:pic>
        <p:nvPicPr>
          <p:cNvPr id="112" name="Picture 3"/>
          <p:cNvPicPr/>
          <p:nvPr/>
        </p:nvPicPr>
        <p:blipFill>
          <a:blip r:embed="rId1"/>
          <a:stretch>
            <a:fillRect/>
          </a:stretch>
        </p:blipFill>
        <p:spPr>
          <a:xfrm>
            <a:off x="7851600" y="3290040"/>
            <a:ext cx="4105440" cy="3167640"/>
          </a:xfrm>
          <a:prstGeom prst="rect">
            <a:avLst/>
          </a:prstGeom>
          <a:ln w="0">
            <a:noFill/>
          </a:ln>
        </p:spPr>
      </p:pic>
      <p:sp>
        <p:nvSpPr>
          <p:cNvPr id="113" name="Text Box 4"/>
          <p:cNvSpPr/>
          <p:nvPr/>
        </p:nvSpPr>
        <p:spPr>
          <a:xfrm>
            <a:off x="8538840" y="6503760"/>
            <a:ext cx="262404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rgbClr val="000000"/>
                </a:solidFill>
                <a:latin typeface="Calibri"/>
              </a:rPr>
              <a:t>Khasseh et al. (2017)</a:t>
            </a:r>
            <a:endParaRPr lang="en-US" sz="1800" b="0" strike="noStrike" spc="-1">
              <a:latin typeface="Arial"/>
            </a:endParaRPr>
          </a:p>
        </p:txBody>
      </p:sp>
      <p:pic>
        <p:nvPicPr>
          <p:cNvPr id="114" name="Picture 5"/>
          <p:cNvPicPr/>
          <p:nvPr/>
        </p:nvPicPr>
        <p:blipFill>
          <a:blip r:embed="rId2"/>
          <a:stretch>
            <a:fillRect/>
          </a:stretch>
        </p:blipFill>
        <p:spPr>
          <a:xfrm>
            <a:off x="9406800" y="1006560"/>
            <a:ext cx="2800080" cy="1818360"/>
          </a:xfrm>
          <a:prstGeom prst="rect">
            <a:avLst/>
          </a:prstGeom>
          <a:ln w="0">
            <a:noFill/>
          </a:ln>
        </p:spPr>
      </p:pic>
      <p:pic>
        <p:nvPicPr>
          <p:cNvPr id="115" name="Picture 6"/>
          <p:cNvPicPr/>
          <p:nvPr/>
        </p:nvPicPr>
        <p:blipFill>
          <a:blip r:embed="rId3"/>
          <a:stretch>
            <a:fillRect/>
          </a:stretch>
        </p:blipFill>
        <p:spPr>
          <a:xfrm>
            <a:off x="6738480" y="1007640"/>
            <a:ext cx="2692080" cy="1785240"/>
          </a:xfrm>
          <a:prstGeom prst="rect">
            <a:avLst/>
          </a:prstGeom>
          <a:ln w="0">
            <a:noFill/>
          </a:ln>
        </p:spPr>
      </p:pic>
      <p:pic>
        <p:nvPicPr>
          <p:cNvPr id="116" name="Picture 7"/>
          <p:cNvPicPr/>
          <p:nvPr/>
        </p:nvPicPr>
        <p:blipFill>
          <a:blip r:embed="rId4"/>
          <a:stretch>
            <a:fillRect/>
          </a:stretch>
        </p:blipFill>
        <p:spPr>
          <a:xfrm>
            <a:off x="6041880" y="4975745"/>
            <a:ext cx="1139400" cy="1319040"/>
          </a:xfrm>
          <a:prstGeom prst="rect">
            <a:avLst/>
          </a:prstGeom>
          <a:ln w="0">
            <a:noFill/>
          </a:ln>
        </p:spPr>
      </p:pic>
      <p:sp>
        <p:nvSpPr>
          <p:cNvPr id="117" name="Text Box 8"/>
          <p:cNvSpPr/>
          <p:nvPr/>
        </p:nvSpPr>
        <p:spPr>
          <a:xfrm>
            <a:off x="5349240" y="6326465"/>
            <a:ext cx="2539800" cy="516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1400" b="0" strike="noStrike" spc="-1">
                <a:solidFill>
                  <a:srgbClr val="000000"/>
                </a:solidFill>
                <a:latin typeface="Calibri"/>
              </a:rPr>
              <a:t>https://github.com/massimoaria/bibliometrix</a:t>
            </a:r>
            <a:endParaRPr lang="en-US" sz="1400" b="0" strike="noStrike" spc="-1">
              <a:latin typeface="Arial"/>
            </a:endParaRPr>
          </a:p>
        </p:txBody>
      </p:sp>
      <p:sp>
        <p:nvSpPr>
          <p:cNvPr id="118" name="Text Box 9"/>
          <p:cNvSpPr/>
          <p:nvPr/>
        </p:nvSpPr>
        <p:spPr>
          <a:xfrm>
            <a:off x="8693280" y="2887200"/>
            <a:ext cx="185184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1800" b="0" strike="noStrike" spc="-1">
                <a:solidFill>
                  <a:srgbClr val="000000"/>
                </a:solidFill>
                <a:latin typeface="Calibri"/>
              </a:rPr>
              <a:t>Gracio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838080" y="-2505"/>
            <a:ext cx="10515240" cy="1325160"/>
          </a:xfrm>
          <a:prstGeom prst="rect">
            <a:avLst/>
          </a:prstGeom>
          <a:noFill/>
          <a:ln w="0">
            <a:noFill/>
          </a:ln>
        </p:spPr>
        <p:txBody>
          <a:bodyPr anchor="ctr">
            <a:normAutofit/>
          </a:bodyPr>
          <a:p>
            <a:pPr>
              <a:lnSpc>
                <a:spcPct val="90000"/>
              </a:lnSpc>
            </a:pPr>
            <a:r>
              <a:rPr lang="en-US" sz="4400" b="0" strike="noStrike" spc="-1">
                <a:solidFill>
                  <a:srgbClr val="000000"/>
                </a:solidFill>
                <a:latin typeface="Calibri Light"/>
              </a:rPr>
              <a:t>Avaliação da publicação científica</a:t>
            </a:r>
            <a:endParaRPr lang="en-US" sz="4400" b="0" strike="noStrike" spc="-1">
              <a:solidFill>
                <a:srgbClr val="000000"/>
              </a:solidFill>
              <a:latin typeface="Calibri"/>
            </a:endParaRPr>
          </a:p>
        </p:txBody>
      </p:sp>
      <p:sp>
        <p:nvSpPr>
          <p:cNvPr id="120" name="Content Placeholder 2"/>
          <p:cNvSpPr txBox="1"/>
          <p:nvPr/>
        </p:nvSpPr>
        <p:spPr>
          <a:xfrm>
            <a:off x="838200" y="1395095"/>
            <a:ext cx="10514965" cy="518350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Revisão por pares - Clássica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Indicadores (métricas)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Databases</a:t>
            </a:r>
            <a:r>
              <a:rPr lang="en-US" altLang="en-US" sz="2400" b="0" strike="noStrike" spc="-1">
                <a:solidFill>
                  <a:srgbClr val="000000"/>
                </a:solidFill>
                <a:latin typeface="Calibri"/>
              </a:rPr>
              <a:t>/journals</a:t>
            </a:r>
            <a:r>
              <a:rPr lang="en-US" sz="2400" b="0" strike="noStrike" spc="-1">
                <a:solidFill>
                  <a:srgbClr val="000000"/>
                </a:solidFill>
                <a:latin typeface="Calibri"/>
              </a:rPr>
              <a:t> costumam fornecer métricas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Fazem uso de </a:t>
            </a:r>
            <a:r>
              <a:rPr lang="en-US" sz="2400" b="1" strike="noStrike" spc="-1">
                <a:solidFill>
                  <a:srgbClr val="000000"/>
                </a:solidFill>
                <a:latin typeface="Calibri"/>
              </a:rPr>
              <a:t>citações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Quanto mais citações, maior a qualidade (impacto)</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Tempo de acúmulo de citações - Janela de citação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400" b="0" strike="noStrike" spc="-1">
                <a:solidFill>
                  <a:srgbClr val="000000"/>
                </a:solidFill>
                <a:latin typeface="Calibri"/>
              </a:rPr>
              <a:t>Três</a:t>
            </a:r>
            <a:r>
              <a:rPr lang="en-US" sz="2400" b="0" strike="noStrike" spc="-1">
                <a:solidFill>
                  <a:srgbClr val="000000"/>
                </a:solidFill>
                <a:latin typeface="Calibri"/>
              </a:rPr>
              <a:t> níveis principais: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Journal-level metrics (Fator de impacto)</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Author-level metrics (Índice H)</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Article-level metrics (Altmetria)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Úteis, porém limitados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Críticas - mal uso das métricas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Conhecimento dos usos e desusos</a:t>
            </a:r>
            <a:endParaRPr lang="en-US" sz="2000" b="0" strike="noStrike" spc="-1">
              <a:solidFill>
                <a:srgbClr val="000000"/>
              </a:solidFill>
              <a:latin typeface="Calibri"/>
            </a:endParaRPr>
          </a:p>
          <a:p>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838080" y="-14601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20955" y="1107440"/>
            <a:ext cx="6720840" cy="5765800"/>
          </a:xfrm>
          <a:prstGeom prst="rect">
            <a:avLst/>
          </a:prstGeom>
          <a:noFill/>
          <a:ln w="0">
            <a:noFill/>
          </a:ln>
        </p:spPr>
        <p:txBody>
          <a:bodyPr>
            <a:normAutofit lnSpcReduction="20000"/>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Criado por Garfield e Sher (1963)</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b="0" strike="noStrike" spc="-1">
                <a:solidFill>
                  <a:srgbClr val="000000"/>
                </a:solidFill>
                <a:latin typeface="Calibri"/>
              </a:rPr>
              <a:t> </a:t>
            </a:r>
            <a:r>
              <a:rPr lang="en-US" altLang="en-US" spc="-1">
                <a:solidFill>
                  <a:srgbClr val="000000"/>
                </a:solidFill>
                <a:latin typeface="Calibri"/>
                <a:sym typeface="+mn-ea"/>
              </a:rPr>
              <a:t>Selecionar</a:t>
            </a:r>
            <a:r>
              <a:rPr lang="en-US" spc="-1">
                <a:solidFill>
                  <a:srgbClr val="000000"/>
                </a:solidFill>
                <a:latin typeface="Calibri"/>
                <a:sym typeface="+mn-ea"/>
              </a:rPr>
              <a:t> </a:t>
            </a:r>
            <a:r>
              <a:rPr lang="en-US" altLang="en-US" spc="-1">
                <a:solidFill>
                  <a:srgbClr val="000000"/>
                </a:solidFill>
                <a:latin typeface="Calibri"/>
                <a:sym typeface="+mn-ea"/>
              </a:rPr>
              <a:t>revistas mais relevantes para:</a:t>
            </a:r>
            <a:endParaRPr lang="en-US" altLang="en-US"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Science Citation Index</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Bibliotecas institucionais (assinaturas)</a:t>
            </a:r>
            <a:endParaRPr lang="en-US" altLang="en-US"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spc="-1">
                <a:solidFill>
                  <a:srgbClr val="000000"/>
                </a:solidFill>
                <a:latin typeface="Calibri"/>
                <a:sym typeface="+mn-ea"/>
              </a:rPr>
              <a:t>Popularização com o Journal Citation Records</a:t>
            </a:r>
            <a:endParaRPr lang="en-US" altLang="en-US"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Amplamente utilizado</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Avaliação de artigos, pesquisadores, instituições...</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Calculado com base na indexação do WoS </a:t>
            </a:r>
            <a:endParaRPr lang="en-US" b="0" strike="noStrike" spc="-1">
              <a:solidFill>
                <a:srgbClr val="000000"/>
              </a:solidFill>
              <a:latin typeface="Calibri"/>
            </a:endParaRPr>
          </a:p>
          <a:p>
            <a:pPr>
              <a:lnSpc>
                <a:spcPct val="90000"/>
              </a:lnSpc>
              <a:spcBef>
                <a:spcPts val="1000"/>
              </a:spcBef>
              <a:tabLst>
                <a:tab pos="0" algn="l"/>
              </a:tabLst>
            </a:pPr>
            <a:endParaRPr lang="en-US" b="0" strike="noStrike" spc="-1">
              <a:solidFill>
                <a:srgbClr val="000000"/>
              </a:solidFill>
              <a:latin typeface="Calibri"/>
            </a:endParaRPr>
          </a:p>
          <a:p>
            <a:pPr marL="342900" indent="-342900">
              <a:buFont typeface="Arial" panose="02080604020202020204" pitchFamily="34" charset="0"/>
              <a:buChar char="•"/>
            </a:pPr>
            <a:r>
              <a:rPr lang="en-US" altLang="en-US" sz="2000" b="0" strike="noStrike" spc="-1">
                <a:solidFill>
                  <a:srgbClr val="000000"/>
                </a:solidFill>
                <a:latin typeface="Calibri"/>
              </a:rPr>
              <a:t>Vantagens - Pendlebury (2008)</a:t>
            </a:r>
            <a:endParaRPr lang="en-US" altLang="en-US" sz="2000"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Cálculo smiples</a:t>
            </a:r>
            <a:endParaRPr lang="en-US" altLang="en-US"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Média das citações daquele ano por artigo de uma revista</a:t>
            </a:r>
            <a:endParaRPr lang="en-US" altLang="en-US" sz="1600"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Considerados artigos dos últimos 2 anos</a:t>
            </a:r>
            <a:endParaRPr lang="en-US" altLang="en-US" sz="1600"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Visão global das revistas influentes dentro de um dado </a:t>
            </a:r>
            <a:r>
              <a:rPr lang="en-US" altLang="en-US" b="0" i="1" strike="noStrike" spc="-1">
                <a:solidFill>
                  <a:srgbClr val="000000"/>
                </a:solidFill>
                <a:latin typeface="Calibri"/>
              </a:rPr>
              <a:t>corpus</a:t>
            </a:r>
            <a:endParaRPr lang="en-US" altLang="en-US"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Publicado desde 1976</a:t>
            </a:r>
            <a:endParaRPr lang="en-US" altLang="en-US"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Permite estudar a mudança da influência das revistas ao longo do tempo</a:t>
            </a:r>
            <a:endParaRPr lang="en-US" altLang="en-US" b="0" strike="noStrike" spc="-1">
              <a:solidFill>
                <a:srgbClr val="000000"/>
              </a:solidFill>
              <a:latin typeface="Calibri"/>
            </a:endParaRPr>
          </a:p>
          <a:p>
            <a:pPr marL="342900" lvl="0" indent="-342900">
              <a:buFont typeface="Arial" panose="02080604020202020204" pitchFamily="34" charset="0"/>
              <a:buChar char="•"/>
            </a:pPr>
            <a:endParaRPr lang="en-US" altLang="en-US" b="0" strike="noStrike" spc="-1">
              <a:solidFill>
                <a:srgbClr val="000000"/>
              </a:solidFill>
              <a:latin typeface="Calibri"/>
            </a:endParaRPr>
          </a:p>
          <a:p>
            <a:pPr lvl="0" indent="0">
              <a:buFont typeface="Arial" panose="02080604020202020204" pitchFamily="34" charset="0"/>
              <a:buNone/>
            </a:pPr>
            <a:endParaRPr lang="en-US" altLang="en-US" b="0" strike="noStrike" spc="-1">
              <a:solidFill>
                <a:srgbClr val="000000"/>
              </a:solidFill>
              <a:latin typeface="Calibri"/>
            </a:endParaRPr>
          </a:p>
          <a:p>
            <a:pPr marL="342900" lvl="0" indent="-342900">
              <a:buFont typeface="Arial" panose="02080604020202020204" pitchFamily="34" charset="0"/>
              <a:buChar char="•"/>
            </a:pPr>
            <a:r>
              <a:rPr lang="en-US" altLang="en-US" sz="2000" b="0" strike="noStrike" spc="-1">
                <a:solidFill>
                  <a:srgbClr val="000000"/>
                </a:solidFill>
                <a:latin typeface="Calibri"/>
              </a:rPr>
              <a:t>Várias limitações - Mal usos</a:t>
            </a:r>
            <a:endParaRPr lang="en-US" altLang="en-US" sz="2000" b="0" strike="noStrike" spc="-1">
              <a:solidFill>
                <a:srgbClr val="000000"/>
              </a:solidFill>
              <a:latin typeface="Calibri"/>
            </a:endParaRPr>
          </a:p>
        </p:txBody>
      </p:sp>
      <p:sp>
        <p:nvSpPr>
          <p:cNvPr id="2" name="Text Box 1"/>
          <p:cNvSpPr txBox="1"/>
          <p:nvPr/>
        </p:nvSpPr>
        <p:spPr>
          <a:xfrm>
            <a:off x="8559800" y="4801870"/>
            <a:ext cx="2257425" cy="521970"/>
          </a:xfrm>
          <a:prstGeom prst="rect">
            <a:avLst/>
          </a:prstGeom>
          <a:noFill/>
        </p:spPr>
        <p:txBody>
          <a:bodyPr wrap="square" rtlCol="0" anchor="t">
            <a:spAutoFit/>
          </a:bodyPr>
          <a:p>
            <a:pPr algn="ctr"/>
            <a:r>
              <a:rPr lang="en-US" sz="1400"/>
              <a:t>https://jates.org/index.php/jatespath/Metrics</a:t>
            </a:r>
            <a:endParaRPr lang="en-US" sz="1400"/>
          </a:p>
        </p:txBody>
      </p:sp>
      <p:pic>
        <p:nvPicPr>
          <p:cNvPr id="3" name="Picture 2"/>
          <p:cNvPicPr>
            <a:picLocks noChangeAspect="1"/>
          </p:cNvPicPr>
          <p:nvPr/>
        </p:nvPicPr>
        <p:blipFill>
          <a:blip r:embed="rId1"/>
          <a:stretch>
            <a:fillRect/>
          </a:stretch>
        </p:blipFill>
        <p:spPr>
          <a:xfrm>
            <a:off x="7431405" y="2366010"/>
            <a:ext cx="4514215" cy="243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766325"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175" y="1322705"/>
            <a:ext cx="6746240"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salarial - Empresa de 10 pessoas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15000 reais</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627260"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175" y="1322705"/>
            <a:ext cx="7135495"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salarial - Empresa de 10 pessoas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15000 reais</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Distribuição assimétrica dos salários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Poucas pessoas ganham muito</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Média não representa bem os salários individuais - Superestimação</a:t>
            </a:r>
            <a:endParaRPr lang="en-US" altLang="en-US" sz="2000" b="0" strike="noStrike" spc="-1">
              <a:solidFill>
                <a:srgbClr val="000000"/>
              </a:solidFill>
              <a:latin typeface="Calibri"/>
              <a:sym typeface="+mn-ea"/>
            </a:endParaRPr>
          </a:p>
        </p:txBody>
      </p:sp>
      <p:sp>
        <p:nvSpPr>
          <p:cNvPr id="4" name="Text Box 3"/>
          <p:cNvSpPr txBox="1"/>
          <p:nvPr/>
        </p:nvSpPr>
        <p:spPr>
          <a:xfrm>
            <a:off x="8366760" y="1047750"/>
            <a:ext cx="1908810" cy="3138170"/>
          </a:xfrm>
          <a:prstGeom prst="rect">
            <a:avLst/>
          </a:prstGeom>
          <a:noFill/>
        </p:spPr>
        <p:txBody>
          <a:bodyPr wrap="square" rtlCol="0">
            <a:spAutoFit/>
          </a:bodyPr>
          <a:p>
            <a:r>
              <a:rPr lang="en-US" altLang="en-US" b="1"/>
              <a:t>Salários:</a:t>
            </a:r>
            <a:endParaRPr lang="en-US" altLang="en-US"/>
          </a:p>
          <a:p>
            <a:r>
              <a:rPr lang="en-US" altLang="en-US"/>
              <a:t>60000</a:t>
            </a:r>
            <a:endParaRPr lang="en-US" altLang="en-US"/>
          </a:p>
          <a:p>
            <a:r>
              <a:rPr lang="en-US" altLang="en-US"/>
              <a:t>55000</a:t>
            </a:r>
            <a:endParaRPr lang="en-US" altLang="en-US"/>
          </a:p>
          <a:p>
            <a:r>
              <a:rPr lang="en-US" altLang="en-US"/>
              <a:t>15000</a:t>
            </a:r>
            <a:endParaRPr lang="en-US" altLang="en-US"/>
          </a:p>
          <a:p>
            <a:r>
              <a:rPr lang="en-US" altLang="en-US"/>
              <a:t>5000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p:txBody>
      </p:sp>
      <p:sp>
        <p:nvSpPr>
          <p:cNvPr id="5" name="Text Box 4"/>
          <p:cNvSpPr txBox="1"/>
          <p:nvPr/>
        </p:nvSpPr>
        <p:spPr>
          <a:xfrm>
            <a:off x="6613525" y="6399530"/>
            <a:ext cx="5444490" cy="275590"/>
          </a:xfrm>
          <a:prstGeom prst="rect">
            <a:avLst/>
          </a:prstGeom>
          <a:noFill/>
        </p:spPr>
        <p:txBody>
          <a:bodyPr wrap="square" rtlCol="0" anchor="t">
            <a:spAutoFit/>
          </a:bodyPr>
          <a:p>
            <a:pPr algn="ctr"/>
            <a:r>
              <a:rPr lang="en-US" sz="1200"/>
              <a:t>https://www.biologyforlife.com/skew.html</a:t>
            </a:r>
            <a:endParaRPr lang="en-US" sz="1200"/>
          </a:p>
        </p:txBody>
      </p:sp>
      <p:pic>
        <p:nvPicPr>
          <p:cNvPr id="6" name="Picture 5"/>
          <p:cNvPicPr>
            <a:picLocks noChangeAspect="1"/>
          </p:cNvPicPr>
          <p:nvPr/>
        </p:nvPicPr>
        <p:blipFill>
          <a:blip r:embed="rId1"/>
          <a:stretch>
            <a:fillRect/>
          </a:stretch>
        </p:blipFill>
        <p:spPr>
          <a:xfrm>
            <a:off x="6786245" y="4183380"/>
            <a:ext cx="5176520" cy="2216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7981315" y="1017270"/>
            <a:ext cx="3664585" cy="2040890"/>
          </a:xfrm>
          <a:prstGeom prst="rect">
            <a:avLst/>
          </a:prstGeom>
        </p:spPr>
      </p:pic>
      <p:sp>
        <p:nvSpPr>
          <p:cNvPr id="119" name="Title 1"/>
          <p:cNvSpPr txBox="1"/>
          <p:nvPr/>
        </p:nvSpPr>
        <p:spPr>
          <a:xfrm>
            <a:off x="398660"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23495" y="1322705"/>
            <a:ext cx="6087110"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de citações - Nature chemistry (2014)</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23.8</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Distribuição assimétrica das citações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Poucos artigos ganham muitas citações</a:t>
            </a:r>
            <a:endParaRPr lang="en-US" altLang="en-US"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pc="-1">
                <a:solidFill>
                  <a:srgbClr val="000000"/>
                </a:solidFill>
                <a:latin typeface="Calibri"/>
                <a:sym typeface="+mn-ea"/>
              </a:rPr>
              <a:t>Média não representa bem as citações dos artigos individuais - Superestimação</a:t>
            </a:r>
            <a:endParaRPr lang="en-US" altLang="en-US" spc="-1">
              <a:solidFill>
                <a:srgbClr val="000000"/>
              </a:solidFill>
              <a:latin typeface="Calibri"/>
              <a:sym typeface="+mn-ea"/>
            </a:endParaRPr>
          </a:p>
          <a:p>
            <a:pPr marL="228600" lvl="0"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sym typeface="+mn-ea"/>
              </a:rPr>
              <a:t>Mal uso do FI:</a:t>
            </a:r>
            <a:endParaRPr lang="en-US" altLang="en-US" sz="24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Avaliar artigos individuais ou pessoas</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pic>
        <p:nvPicPr>
          <p:cNvPr id="6" name="Picture 5"/>
          <p:cNvPicPr>
            <a:picLocks noChangeAspect="1"/>
          </p:cNvPicPr>
          <p:nvPr/>
        </p:nvPicPr>
        <p:blipFill>
          <a:blip r:embed="rId2"/>
          <a:stretch>
            <a:fillRect/>
          </a:stretch>
        </p:blipFill>
        <p:spPr>
          <a:xfrm>
            <a:off x="6325235" y="2848610"/>
            <a:ext cx="5728335" cy="3568065"/>
          </a:xfrm>
          <a:prstGeom prst="rect">
            <a:avLst/>
          </a:prstGeom>
        </p:spPr>
      </p:pic>
      <p:sp>
        <p:nvSpPr>
          <p:cNvPr id="8" name="Text Box 7"/>
          <p:cNvSpPr txBox="1"/>
          <p:nvPr/>
        </p:nvSpPr>
        <p:spPr>
          <a:xfrm>
            <a:off x="7717155" y="6416675"/>
            <a:ext cx="4192905" cy="368300"/>
          </a:xfrm>
          <a:prstGeom prst="rect">
            <a:avLst/>
          </a:prstGeom>
          <a:noFill/>
        </p:spPr>
        <p:txBody>
          <a:bodyPr wrap="square" rtlCol="0" anchor="t">
            <a:spAutoFit/>
          </a:bodyPr>
          <a:p>
            <a:pPr algn="ctr"/>
            <a:r>
              <a:rPr lang="en-US" altLang="en-US" sz="900"/>
              <a:t>Fonte: </a:t>
            </a:r>
            <a:r>
              <a:rPr lang="en-US" sz="900"/>
              <a:t>https://chemistrycommunity.nature.com/posts/46947-nature-chemistry-s-2014-impact-factor-citation-distribution</a:t>
            </a:r>
            <a:endParaRPr 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398660" y="-14601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117475" y="1009015"/>
            <a:ext cx="6475730" cy="580644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Fator de impacto pode ser manipulado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“Gaming” editorial - Aumentar IF</a:t>
            </a:r>
            <a:endParaRPr lang="en-US" altLang="en-US" sz="2000" b="0" strike="noStrike" spc="-1">
              <a:solidFill>
                <a:srgbClr val="000000"/>
              </a:solidFill>
              <a:latin typeface="Calibri"/>
            </a:endParaRPr>
          </a:p>
          <a:p>
            <a:pPr marL="228600" indent="-227965">
              <a:lnSpc>
                <a:spcPct val="6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Priorizar publicação de revisões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Mais citadas que artigos originais </a:t>
            </a:r>
            <a:endParaRPr lang="en-US" altLang="en-US" sz="2000" b="0" strike="noStrike" spc="-1">
              <a:solidFill>
                <a:srgbClr val="000000"/>
              </a:solidFill>
              <a:latin typeface="Calibri"/>
            </a:endParaRPr>
          </a:p>
          <a:p>
            <a:pPr marL="685800" lvl="1" indent="-227965">
              <a:lnSpc>
                <a:spcPct val="70000"/>
              </a:lnSpc>
              <a:spcBef>
                <a:spcPts val="1000"/>
              </a:spcBef>
              <a:buClr>
                <a:srgbClr val="000000"/>
              </a:buClr>
              <a:buFont typeface="Arial"/>
              <a:buChar char="•"/>
            </a:pPr>
            <a:endParaRPr lang="en-US" altLang="en-US" sz="20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Pressionar autores a citar papers da revista</a:t>
            </a:r>
            <a:endParaRPr lang="en-US" altLang="en-US" sz="2400" b="0" strike="noStrike" spc="-1">
              <a:solidFill>
                <a:srgbClr val="000000"/>
              </a:solidFill>
              <a:latin typeface="Calibri"/>
            </a:endParaRPr>
          </a:p>
          <a:p>
            <a:pPr marL="228600" indent="-227965">
              <a:lnSpc>
                <a:spcPct val="7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sym typeface="+mn-ea"/>
              </a:rPr>
              <a:t>Pendlebury (2008)</a:t>
            </a:r>
            <a:endParaRPr lang="en-US" altLang="en-US" sz="20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Citable items = Artigos originais + revisões</a:t>
            </a:r>
            <a:endParaRPr lang="en-US" altLang="en-US" sz="20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Editoriais, cartas, correções</a:t>
            </a:r>
            <a:endParaRPr lang="en-US" altLang="en-US"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Não entram no denominador</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Citações entram no numerador</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FI maior que a média</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Revista pode focar nesses itens</a:t>
            </a:r>
            <a:endParaRPr lang="en-US" altLang="en-US" sz="16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O que entra no denominador?</a:t>
            </a:r>
            <a:r>
              <a:rPr lang="en-US" altLang="en-US" sz="1600" b="0" strike="noStrike" spc="-1">
                <a:solidFill>
                  <a:srgbClr val="000000"/>
                </a:solidFill>
                <a:latin typeface="Calibri"/>
                <a:sym typeface="+mn-ea"/>
              </a:rPr>
              <a:t> </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Crítica - Falta de transparência</a:t>
            </a:r>
            <a:endParaRPr lang="en-US" altLang="en-US" sz="16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sp>
        <p:nvSpPr>
          <p:cNvPr id="2" name="Text Box 1"/>
          <p:cNvSpPr txBox="1"/>
          <p:nvPr/>
        </p:nvSpPr>
        <p:spPr>
          <a:xfrm>
            <a:off x="7575550" y="3060065"/>
            <a:ext cx="3625215" cy="245110"/>
          </a:xfrm>
          <a:prstGeom prst="rect">
            <a:avLst/>
          </a:prstGeom>
          <a:noFill/>
        </p:spPr>
        <p:txBody>
          <a:bodyPr wrap="square" rtlCol="0" anchor="t">
            <a:spAutoFit/>
          </a:bodyPr>
          <a:p>
            <a:pPr algn="ctr"/>
            <a:r>
              <a:rPr lang="en-US" altLang="en-US" sz="1000"/>
              <a:t>Fonte: </a:t>
            </a:r>
            <a:r>
              <a:rPr lang="en-US" sz="1000"/>
              <a:t>https://jates.org/index.php/jatespath/Metrics</a:t>
            </a:r>
            <a:endParaRPr lang="en-US" sz="1000"/>
          </a:p>
        </p:txBody>
      </p:sp>
      <p:pic>
        <p:nvPicPr>
          <p:cNvPr id="3" name="Picture 2"/>
          <p:cNvPicPr>
            <a:picLocks noChangeAspect="1"/>
          </p:cNvPicPr>
          <p:nvPr/>
        </p:nvPicPr>
        <p:blipFill>
          <a:blip r:embed="rId1"/>
          <a:srcRect t="8498" r="11211" b="18483"/>
          <a:stretch>
            <a:fillRect/>
          </a:stretch>
        </p:blipFill>
        <p:spPr>
          <a:xfrm>
            <a:off x="7431405" y="1209675"/>
            <a:ext cx="4008120" cy="1778635"/>
          </a:xfrm>
          <a:prstGeom prst="rect">
            <a:avLst/>
          </a:prstGeom>
        </p:spPr>
      </p:pic>
      <p:pic>
        <p:nvPicPr>
          <p:cNvPr id="9" name="Picture 8"/>
          <p:cNvPicPr>
            <a:picLocks noChangeAspect="1"/>
          </p:cNvPicPr>
          <p:nvPr/>
        </p:nvPicPr>
        <p:blipFill>
          <a:blip r:embed="rId2"/>
          <a:stretch>
            <a:fillRect/>
          </a:stretch>
        </p:blipFill>
        <p:spPr>
          <a:xfrm>
            <a:off x="6804025" y="3305175"/>
            <a:ext cx="5158105" cy="3213100"/>
          </a:xfrm>
          <a:prstGeom prst="rect">
            <a:avLst/>
          </a:prstGeom>
        </p:spPr>
      </p:pic>
      <p:sp>
        <p:nvSpPr>
          <p:cNvPr id="10" name="Text Box 9"/>
          <p:cNvSpPr txBox="1"/>
          <p:nvPr/>
        </p:nvSpPr>
        <p:spPr>
          <a:xfrm>
            <a:off x="7359650" y="6518275"/>
            <a:ext cx="4335145" cy="368300"/>
          </a:xfrm>
          <a:prstGeom prst="rect">
            <a:avLst/>
          </a:prstGeom>
          <a:noFill/>
        </p:spPr>
        <p:txBody>
          <a:bodyPr wrap="square" rtlCol="0" anchor="t">
            <a:spAutoFit/>
          </a:bodyPr>
          <a:p>
            <a:pPr algn="ctr"/>
            <a:r>
              <a:rPr lang="en-US" altLang="en-US" sz="900"/>
              <a:t>Fonte: </a:t>
            </a:r>
            <a:r>
              <a:rPr lang="en-US" sz="900"/>
              <a:t>https://chemistrycommunity.nature.com/posts/46947-nature-chemistry-s-2014-impact-factor-citation-distribution</a:t>
            </a:r>
            <a:endParaRPr 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398660" y="-217770"/>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7465" y="865505"/>
            <a:ext cx="6555740" cy="594995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Mal uso: Usar FI para comparar áreas distintas</a:t>
            </a:r>
            <a:endParaRPr lang="en-US" altLang="en-US" sz="1600" b="0" strike="noStrike" spc="-1">
              <a:solidFill>
                <a:srgbClr val="000000"/>
              </a:solidFill>
              <a:latin typeface="Calibri"/>
              <a:sym typeface="+mn-ea"/>
            </a:endParaRPr>
          </a:p>
          <a:p>
            <a:pPr marL="685800" lvl="1" indent="-227965">
              <a:lnSpc>
                <a:spcPct val="1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sym typeface="+mn-ea"/>
              </a:rPr>
              <a:t>Diferentes áreas (Strehl, 2005):</a:t>
            </a:r>
            <a:endParaRPr lang="en-US" altLang="en-US" sz="24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Diferenças em taxas de publicação e citação em periódicos</a:t>
            </a:r>
            <a:endParaRPr lang="en-US" altLang="en-US"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Humanas - Publicação em livros</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Computação - Eventos</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Diferenças no IF</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Diferença na obsolescência da informação</a:t>
            </a:r>
            <a:endParaRPr lang="en-US" altLang="en-US" b="1"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Diminuição do uso da informação ao longo do tempo</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Meia-vida das citações</a:t>
            </a:r>
            <a:endParaRPr lang="en-US" altLang="en-US" sz="16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Tempo para que 50% das citações recebidas por um periódico apareçam na literatura</a:t>
            </a:r>
            <a:endParaRPr lang="en-US" altLang="en-US" sz="14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FI - Janela de citação de 2 anos</a:t>
            </a:r>
            <a:endParaRPr lang="en-US" altLang="en-US" sz="14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Favorecimento de disciplinas com meia-vida curta</a:t>
            </a:r>
            <a:endParaRPr lang="en-US" altLang="en-US" sz="1400" b="0" strike="noStrike" spc="-1">
              <a:solidFill>
                <a:srgbClr val="000000"/>
              </a:solidFill>
              <a:latin typeface="Calibri"/>
              <a:sym typeface="+mn-ea"/>
            </a:endParaRPr>
          </a:p>
          <a:p>
            <a:pPr marL="635" lvl="0" indent="0">
              <a:lnSpc>
                <a:spcPct val="90000"/>
              </a:lnSpc>
              <a:spcBef>
                <a:spcPts val="1000"/>
              </a:spcBef>
              <a:buClr>
                <a:srgbClr val="000000"/>
              </a:buClr>
              <a:buFont typeface="Arial"/>
              <a:buNone/>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Indicadores normalizados por campo</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pic>
        <p:nvPicPr>
          <p:cNvPr id="4" name="Picture 3"/>
          <p:cNvPicPr>
            <a:picLocks noChangeAspect="1"/>
          </p:cNvPicPr>
          <p:nvPr/>
        </p:nvPicPr>
        <p:blipFill>
          <a:blip r:embed="rId1"/>
          <a:stretch>
            <a:fillRect/>
          </a:stretch>
        </p:blipFill>
        <p:spPr>
          <a:xfrm>
            <a:off x="6521450" y="3562350"/>
            <a:ext cx="5607685" cy="2861945"/>
          </a:xfrm>
          <a:prstGeom prst="rect">
            <a:avLst/>
          </a:prstGeom>
        </p:spPr>
      </p:pic>
      <p:pic>
        <p:nvPicPr>
          <p:cNvPr id="5" name="Picture 4"/>
          <p:cNvPicPr>
            <a:picLocks noChangeAspect="1"/>
          </p:cNvPicPr>
          <p:nvPr/>
        </p:nvPicPr>
        <p:blipFill>
          <a:blip r:embed="rId2"/>
          <a:stretch>
            <a:fillRect/>
          </a:stretch>
        </p:blipFill>
        <p:spPr>
          <a:xfrm>
            <a:off x="6736715" y="721995"/>
            <a:ext cx="5309870" cy="2840355"/>
          </a:xfrm>
          <a:prstGeom prst="rect">
            <a:avLst/>
          </a:prstGeom>
        </p:spPr>
      </p:pic>
      <p:sp>
        <p:nvSpPr>
          <p:cNvPr id="6" name="Text Box 5"/>
          <p:cNvSpPr txBox="1"/>
          <p:nvPr/>
        </p:nvSpPr>
        <p:spPr>
          <a:xfrm>
            <a:off x="8226425" y="6447155"/>
            <a:ext cx="2615565" cy="368300"/>
          </a:xfrm>
          <a:prstGeom prst="rect">
            <a:avLst/>
          </a:prstGeom>
          <a:noFill/>
        </p:spPr>
        <p:txBody>
          <a:bodyPr wrap="square" rtlCol="0">
            <a:spAutoFit/>
          </a:bodyPr>
          <a:p>
            <a:pPr algn="ctr"/>
            <a:r>
              <a:rPr lang="en-US" altLang="en-US"/>
              <a:t>Fonte: Strehl (2005)</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78020"/>
            <a:ext cx="10515240" cy="1325160"/>
          </a:xfrm>
        </p:spPr>
        <p:txBody>
          <a:bodyPr/>
          <a:p>
            <a:r>
              <a:rPr lang="en-US" altLang="en-US" sz="4800" b="0" strike="noStrike">
                <a:solidFill>
                  <a:srgbClr val="000000"/>
                </a:solidFill>
                <a:latin typeface="Calibri Light"/>
                <a:sym typeface="+mn-ea"/>
              </a:rPr>
              <a:t>Journal metrics - </a:t>
            </a:r>
            <a:r>
              <a:rPr lang="en-US" altLang="en-US" sz="4800"/>
              <a:t>CiteScore (CS)</a:t>
            </a:r>
            <a:endParaRPr lang="en-US" altLang="en-US" sz="4800"/>
          </a:p>
        </p:txBody>
      </p:sp>
      <p:sp>
        <p:nvSpPr>
          <p:cNvPr id="3" name="Subtitle 2"/>
          <p:cNvSpPr>
            <a:spLocks noGrp="1"/>
          </p:cNvSpPr>
          <p:nvPr>
            <p:ph type="subTitle"/>
          </p:nvPr>
        </p:nvSpPr>
        <p:spPr>
          <a:xfrm>
            <a:off x="838200" y="1238885"/>
            <a:ext cx="10514965" cy="5506720"/>
          </a:xfrm>
        </p:spPr>
        <p:txBody>
          <a:bodyPr/>
          <a:p>
            <a:pPr marL="285750" indent="-285750">
              <a:buFont typeface="Arial" panose="02080604020202020204" pitchFamily="34" charset="0"/>
              <a:buChar char="•"/>
            </a:pPr>
            <a:r>
              <a:rPr lang="en-US" altLang="en-US" sz="2800"/>
              <a:t>Métrica do Scopus (2016)</a:t>
            </a:r>
            <a:endParaRPr lang="en-US" altLang="en-US" sz="28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2000"/>
              <a:t>Num: Contagem de citações do ano N</a:t>
            </a:r>
            <a:endParaRPr lang="en-US" altLang="en-US" sz="2000"/>
          </a:p>
          <a:p>
            <a:pPr marL="742950" lvl="1" indent="-285750">
              <a:buFont typeface="Arial" panose="02080604020202020204" pitchFamily="34" charset="0"/>
              <a:buChar char="•"/>
            </a:pPr>
            <a:r>
              <a:rPr lang="en-US" altLang="en-US" sz="2000"/>
              <a:t>Den: Documentos dos últimos 3 anos</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Maior competidor do FI (Teixeira, 2020)</a:t>
            </a:r>
            <a:endParaRPr lang="en-US" altLang="en-US" sz="2400"/>
          </a:p>
          <a:p>
            <a:pPr marL="742950" lvl="1" indent="-285750">
              <a:buFont typeface="Arial" panose="02080604020202020204" pitchFamily="34" charset="0"/>
              <a:buChar char="•"/>
            </a:pPr>
            <a:r>
              <a:rPr lang="en-US" altLang="en-US" sz="2000"/>
              <a:t>Disponível para mais revistas (38000 vs 12500)</a:t>
            </a:r>
            <a:endParaRPr lang="en-US" altLang="en-US" sz="2000"/>
          </a:p>
          <a:p>
            <a:pPr marL="742950" lvl="1" indent="-285750">
              <a:buFont typeface="Arial" panose="02080604020202020204" pitchFamily="34" charset="0"/>
              <a:buChar char="•"/>
            </a:pPr>
            <a:r>
              <a:rPr lang="en-US" altLang="en-US" sz="2000"/>
              <a:t>Mais transparente sobre seu cálculo</a:t>
            </a:r>
            <a:endParaRPr lang="en-US" altLang="en-US" sz="2000"/>
          </a:p>
          <a:p>
            <a:pPr marL="1200150" lvl="2" indent="-285750">
              <a:buFont typeface="Arial" panose="02080604020202020204" pitchFamily="34" charset="0"/>
              <a:buChar char="•"/>
            </a:pPr>
            <a:r>
              <a:rPr lang="en-US" altLang="en-US" sz="1800"/>
              <a:t>Aceita documentos de diversos tipos</a:t>
            </a:r>
            <a:endParaRPr lang="en-US" altLang="en-US" sz="1800"/>
          </a:p>
          <a:p>
            <a:pPr marL="1200150" lvl="2" indent="-285750">
              <a:buFont typeface="Arial" panose="02080604020202020204" pitchFamily="34" charset="0"/>
              <a:buChar char="•"/>
            </a:pPr>
            <a:r>
              <a:rPr lang="en-US" altLang="en-US" sz="1800"/>
              <a:t>Associado a livros</a:t>
            </a:r>
            <a:endParaRPr lang="en-US" altLang="en-US" sz="1800"/>
          </a:p>
          <a:p>
            <a:pPr marL="742950" lvl="1" indent="-285750">
              <a:buFont typeface="Arial" panose="02080604020202020204" pitchFamily="34" charset="0"/>
              <a:buChar char="•"/>
            </a:pPr>
            <a:r>
              <a:rPr lang="en-US" altLang="en-US" sz="1800"/>
              <a:t>Janela de citação de 3 anos</a:t>
            </a:r>
            <a:endParaRPr lang="en-US" altLang="en-US" sz="1800"/>
          </a:p>
          <a:p>
            <a:pPr marL="1200150" lvl="2" indent="-285750">
              <a:buFont typeface="Arial" panose="02080604020202020204" pitchFamily="34" charset="0"/>
              <a:buChar char="•"/>
            </a:pPr>
            <a:r>
              <a:rPr lang="en-US" altLang="en-US" sz="1800"/>
              <a:t>Mais adequada para várias disciplinas</a:t>
            </a:r>
            <a:endParaRPr lang="en-US" altLang="en-US" sz="2000"/>
          </a:p>
          <a:p>
            <a:pPr marL="742950" lvl="1"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000"/>
              <a:t>Ainda possui limitações</a:t>
            </a:r>
            <a:endParaRPr lang="en-US" altLang="en-US" sz="2000"/>
          </a:p>
          <a:p>
            <a:pPr marL="742950" lvl="1" indent="-285750">
              <a:buFont typeface="Arial" panose="02080604020202020204" pitchFamily="34" charset="0"/>
              <a:buChar char="•"/>
            </a:pPr>
            <a:r>
              <a:rPr lang="en-US" altLang="en-US" sz="2000"/>
              <a:t>Não deve ser usado para avaliar publicações/pesquisadores individuais</a:t>
            </a:r>
            <a:endParaRPr lang="en-US" altLang="en-US" sz="2000"/>
          </a:p>
          <a:p>
            <a:pPr marL="742950" lvl="1" indent="-285750">
              <a:buFont typeface="Arial" panose="02080604020202020204" pitchFamily="34" charset="0"/>
              <a:buChar char="•"/>
            </a:pPr>
            <a:r>
              <a:rPr lang="en-US" altLang="en-US" sz="2000"/>
              <a:t>Não é normalizado por campo - inadequado para comparar disciplinas</a:t>
            </a:r>
            <a:endParaRPr lang="en-US" altLang="en-US" sz="2000"/>
          </a:p>
        </p:txBody>
      </p:sp>
      <p:pic>
        <p:nvPicPr>
          <p:cNvPr id="4" name="Picture 3"/>
          <p:cNvPicPr>
            <a:picLocks noChangeAspect="1"/>
          </p:cNvPicPr>
          <p:nvPr/>
        </p:nvPicPr>
        <p:blipFill>
          <a:blip r:embed="rId1"/>
          <a:srcRect r="20194"/>
          <a:stretch>
            <a:fillRect/>
          </a:stretch>
        </p:blipFill>
        <p:spPr>
          <a:xfrm>
            <a:off x="7642225" y="1331595"/>
            <a:ext cx="4498975" cy="2082165"/>
          </a:xfrm>
          <a:prstGeom prst="rect">
            <a:avLst/>
          </a:prstGeom>
        </p:spPr>
      </p:pic>
      <p:sp>
        <p:nvSpPr>
          <p:cNvPr id="5" name="Text Box 4"/>
          <p:cNvSpPr txBox="1"/>
          <p:nvPr/>
        </p:nvSpPr>
        <p:spPr>
          <a:xfrm>
            <a:off x="8547100" y="3403600"/>
            <a:ext cx="2917825" cy="275590"/>
          </a:xfrm>
          <a:prstGeom prst="rect">
            <a:avLst/>
          </a:prstGeom>
          <a:noFill/>
        </p:spPr>
        <p:txBody>
          <a:bodyPr wrap="square" rtlCol="0">
            <a:spAutoFit/>
          </a:bodyPr>
          <a:p>
            <a:r>
              <a:rPr lang="en-US" altLang="en-US" sz="1200"/>
              <a:t>Fonte: Roldan-Valadez et al. (2019)</a:t>
            </a:r>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78020"/>
            <a:ext cx="10515240" cy="1325160"/>
          </a:xfrm>
        </p:spPr>
        <p:txBody>
          <a:bodyPr/>
          <a:p>
            <a:r>
              <a:rPr lang="en-US" altLang="en-US" sz="4800" b="0" strike="noStrike">
                <a:solidFill>
                  <a:srgbClr val="000000"/>
                </a:solidFill>
                <a:latin typeface="Calibri Light"/>
                <a:sym typeface="+mn-ea"/>
              </a:rPr>
              <a:t>Journal metrics </a:t>
            </a:r>
            <a:endParaRPr lang="en-US" altLang="en-US" sz="4800"/>
          </a:p>
        </p:txBody>
      </p:sp>
      <p:sp>
        <p:nvSpPr>
          <p:cNvPr id="3" name="Subtitle 2"/>
          <p:cNvSpPr>
            <a:spLocks noGrp="1"/>
          </p:cNvSpPr>
          <p:nvPr>
            <p:ph type="subTitle"/>
          </p:nvPr>
        </p:nvSpPr>
        <p:spPr>
          <a:xfrm>
            <a:off x="838200" y="1238885"/>
            <a:ext cx="10514965" cy="5506720"/>
          </a:xfrm>
        </p:spPr>
        <p:txBody>
          <a:bodyPr/>
          <a:p>
            <a:pPr marL="285750" indent="-285750">
              <a:buFont typeface="Arial" panose="02080604020202020204" pitchFamily="34" charset="0"/>
              <a:buChar char="•"/>
            </a:pPr>
            <a:r>
              <a:rPr lang="en-US" altLang="en-US" sz="2400"/>
              <a:t>SCImago Journal Rank (SJR)</a:t>
            </a:r>
            <a:endParaRPr lang="en-US" altLang="en-US" sz="2000"/>
          </a:p>
          <a:p>
            <a:pPr marL="742950" lvl="1" indent="-285750">
              <a:buFont typeface="Arial" panose="02080604020202020204" pitchFamily="34" charset="0"/>
              <a:buChar char="•"/>
            </a:pPr>
            <a:r>
              <a:rPr lang="en-US" altLang="en-US" sz="2000"/>
              <a:t>Pesos diferentes para citações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Source-Normalised Impact per paper (SNIP)</a:t>
            </a:r>
            <a:endParaRPr lang="en-US" altLang="en-US" sz="2000"/>
          </a:p>
          <a:p>
            <a:pPr marL="742950" lvl="1" indent="-285750">
              <a:buFont typeface="Arial" panose="02080604020202020204" pitchFamily="34" charset="0"/>
              <a:buChar char="•"/>
            </a:pPr>
            <a:r>
              <a:rPr lang="en-US" altLang="en-US" sz="2000"/>
              <a:t>Normalizado para comparação entre disciplinas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Eigenfactor (ES)</a:t>
            </a:r>
            <a:endParaRPr lang="en-US" altLang="en-US" sz="2400"/>
          </a:p>
          <a:p>
            <a:pPr marL="742950" lvl="1" indent="-285750">
              <a:buFont typeface="Arial" panose="02080604020202020204" pitchFamily="34" charset="0"/>
              <a:buChar char="•"/>
            </a:pPr>
            <a:r>
              <a:rPr lang="en-US" altLang="en-US" sz="2000"/>
              <a:t>Pesos para citações por meio de análise da rede de citações</a:t>
            </a:r>
            <a:endParaRPr lang="en-US" altLang="en-US" sz="2000"/>
          </a:p>
          <a:p>
            <a:pPr marL="1200150" lvl="2" indent="-285750">
              <a:buFont typeface="Arial" panose="02080604020202020204" pitchFamily="34" charset="0"/>
              <a:buChar char="•"/>
            </a:pPr>
            <a:r>
              <a:rPr lang="en-US" altLang="en-US" sz="2000"/>
              <a:t>Algoritmo similar ao Google Page Rank</a:t>
            </a:r>
            <a:endParaRPr lang="en-US" altLang="en-US" sz="2000"/>
          </a:p>
          <a:p>
            <a:pPr marL="1200150" lvl="2" indent="-285750">
              <a:buFont typeface="Arial" panose="02080604020202020204" pitchFamily="34" charset="0"/>
              <a:buChar char="•"/>
            </a:pPr>
            <a:r>
              <a:rPr lang="en-US" altLang="en-US" sz="2000"/>
              <a:t>Determina as revistas mais influentes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Article Influence Score (AIS)</a:t>
            </a:r>
            <a:endParaRPr lang="en-US" altLang="en-US" sz="2400"/>
          </a:p>
          <a:p>
            <a:pPr marL="742950" lvl="1" indent="-285750">
              <a:buFont typeface="Arial" panose="02080604020202020204" pitchFamily="34" charset="0"/>
              <a:buChar char="•"/>
            </a:pPr>
            <a:r>
              <a:rPr lang="en-US" altLang="en-US" sz="2000"/>
              <a:t>ES/nº total de papers da revista nos últimos 5 anos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Immediacy index</a:t>
            </a:r>
            <a:endParaRPr lang="en-US" altLang="en-US" sz="2400"/>
          </a:p>
          <a:p>
            <a:pPr marL="742950" lvl="1" indent="-285750">
              <a:buFont typeface="Arial" panose="02080604020202020204" pitchFamily="34" charset="0"/>
              <a:buChar char="•"/>
            </a:pPr>
            <a:r>
              <a:rPr lang="en-US" altLang="en-US" sz="2000"/>
              <a:t>Nº médio de vezes que um artigo é citado no ano de sua publicação</a:t>
            </a: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91" name="Content Placeholder 2"/>
          <p:cNvSpPr txBox="1"/>
          <p:nvPr/>
        </p:nvSpPr>
        <p:spPr>
          <a:xfrm>
            <a:off x="838080" y="1825560"/>
            <a:ext cx="10515240" cy="4350960"/>
          </a:xfrm>
          <a:prstGeom prst="rect">
            <a:avLst/>
          </a:prstGeom>
          <a:noFill/>
          <a:ln w="0">
            <a:noFill/>
          </a:ln>
        </p:spPr>
        <p:txBody>
          <a:bodyPr>
            <a:noAutofit/>
          </a:bodyPr>
          <a:p>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7620" y="1167130"/>
            <a:ext cx="7583170" cy="5506720"/>
          </a:xfrm>
        </p:spPr>
        <p:txBody>
          <a:bodyPr/>
          <a:p>
            <a:pPr marL="285750" indent="-285750">
              <a:buFont typeface="Arial" panose="02080604020202020204" pitchFamily="34" charset="0"/>
              <a:buChar char="•"/>
            </a:pPr>
            <a:r>
              <a:rPr lang="en-US" altLang="en-US" sz="2400"/>
              <a:t>Criado pelo físico Jorge E. Hirsch (2005)</a:t>
            </a:r>
            <a:endParaRPr lang="en-US" altLang="en-US" sz="2800"/>
          </a:p>
          <a:p>
            <a:pPr marL="742950" lvl="1" indent="-285750">
              <a:buFont typeface="Arial" panose="02080604020202020204" pitchFamily="34" charset="0"/>
              <a:buChar char="•"/>
            </a:pPr>
            <a:r>
              <a:rPr lang="en-US" altLang="en-US" sz="2000"/>
              <a:t>Objetivo: avaliar pesquisadores  individuais</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1800"/>
              <a:t>O índice h de um determinado pesquisado é [h] se: </a:t>
            </a:r>
            <a:endParaRPr lang="en-US" altLang="en-US" sz="1800"/>
          </a:p>
          <a:p>
            <a:pPr marL="1257300" lvl="2" indent="-342900">
              <a:buFont typeface="Arial" panose="02080604020202020204" pitchFamily="34" charset="0"/>
              <a:buAutoNum type="arabicPeriod"/>
            </a:pPr>
            <a:r>
              <a:rPr lang="en-US" altLang="en-US" sz="1600"/>
              <a:t>[h] entre seus [N] artigos têm pelo menos [h] citações cada</a:t>
            </a:r>
            <a:endParaRPr lang="en-US" altLang="en-US" sz="1600"/>
          </a:p>
          <a:p>
            <a:pPr marL="1257300" lvl="2" indent="-342900">
              <a:buFont typeface="Arial" panose="02080604020202020204" pitchFamily="34" charset="0"/>
              <a:buAutoNum type="arabicPeriod"/>
            </a:pPr>
            <a:r>
              <a:rPr lang="en-US" altLang="en-US" sz="1600"/>
              <a:t>os outros artigos [N-h] têm menos que h citações cada.</a:t>
            </a:r>
            <a:endParaRPr lang="en-US" altLang="en-US" sz="1600"/>
          </a:p>
          <a:p>
            <a:pPr marL="800100" lvl="1" indent="-342900">
              <a:buFont typeface="Arial" panose="02080604020202020204" pitchFamily="34" charset="0"/>
              <a:buChar char="•"/>
            </a:pPr>
            <a:r>
              <a:rPr lang="en-US" altLang="en-US" sz="1800"/>
              <a:t>h-core: Publicações cujo nº de citações &gt; h</a:t>
            </a:r>
            <a:endParaRPr lang="en-US" altLang="en-US" sz="2000"/>
          </a:p>
          <a:p>
            <a:pPr marL="285750" lvl="0" indent="-285750">
              <a:lnSpc>
                <a:spcPct val="8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Vantagens</a:t>
            </a:r>
            <a:endParaRPr lang="en-US" altLang="en-US" sz="2800"/>
          </a:p>
          <a:p>
            <a:pPr marL="742950" lvl="1" indent="-285750">
              <a:buFont typeface="Arial" panose="02080604020202020204" pitchFamily="34" charset="0"/>
              <a:buChar char="•"/>
            </a:pPr>
            <a:r>
              <a:rPr lang="en-US" altLang="en-US" sz="2000"/>
              <a:t>Fácil de entender/calcular (WoS, Scopus e GS)</a:t>
            </a:r>
            <a:endParaRPr lang="en-US" altLang="en-US" sz="2000"/>
          </a:p>
          <a:p>
            <a:pPr marL="742950" lvl="1" indent="-285750">
              <a:buFont typeface="Arial" panose="02080604020202020204" pitchFamily="34" charset="0"/>
              <a:buChar char="•"/>
            </a:pPr>
            <a:r>
              <a:rPr lang="en-US" altLang="en-US" sz="2000"/>
              <a:t>Faz uma combinação de:</a:t>
            </a:r>
            <a:endParaRPr lang="en-US" altLang="en-US" sz="2000"/>
          </a:p>
          <a:p>
            <a:pPr marL="1200150" lvl="2" indent="-285750">
              <a:buFont typeface="Arial" panose="02080604020202020204" pitchFamily="34" charset="0"/>
              <a:buChar char="•"/>
            </a:pPr>
            <a:r>
              <a:rPr lang="en-US" altLang="en-US" sz="1800"/>
              <a:t>Impacto (citações)</a:t>
            </a:r>
            <a:endParaRPr lang="en-US" altLang="en-US" sz="1800"/>
          </a:p>
          <a:p>
            <a:pPr marL="1200150" lvl="2" indent="-285750">
              <a:buFont typeface="Arial" panose="02080604020202020204" pitchFamily="34" charset="0"/>
              <a:buChar char="•"/>
            </a:pPr>
            <a:r>
              <a:rPr lang="en-US" altLang="en-US" sz="1800"/>
              <a:t>Produtividade (artigos)</a:t>
            </a:r>
            <a:endParaRPr lang="en-US" altLang="en-US" sz="2000"/>
          </a:p>
          <a:p>
            <a:pPr marL="742950" lvl="1" indent="-285750">
              <a:buFont typeface="Arial" panose="02080604020202020204" pitchFamily="34" charset="0"/>
              <a:buChar char="•"/>
            </a:pPr>
            <a:r>
              <a:rPr lang="en-US" altLang="en-US" sz="2000"/>
              <a:t>Pode ser usado para qualquer coleção de artigos</a:t>
            </a:r>
            <a:endParaRPr lang="en-US" altLang="en-US" sz="2000"/>
          </a:p>
          <a:p>
            <a:pPr marL="1200150" lvl="2" indent="-285750">
              <a:buFont typeface="Arial" panose="02080604020202020204" pitchFamily="34" charset="0"/>
              <a:buChar char="•"/>
            </a:pPr>
            <a:r>
              <a:rPr lang="en-US" altLang="en-US" sz="1800"/>
              <a:t>Indivíduos, grupos de pesquisa, instituições, revistas...</a:t>
            </a:r>
            <a:endParaRPr lang="en-US" altLang="en-US" sz="2800"/>
          </a:p>
          <a:p>
            <a:pPr marL="285750" lvl="0" indent="-285750">
              <a:lnSpc>
                <a:spcPct val="7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Limitações</a:t>
            </a:r>
            <a:endParaRPr lang="en-US" altLang="en-US" sz="2400"/>
          </a:p>
        </p:txBody>
      </p:sp>
      <p:sp>
        <p:nvSpPr>
          <p:cNvPr id="7" name="Text Box 6"/>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pic>
        <p:nvPicPr>
          <p:cNvPr id="8" name="Picture 7"/>
          <p:cNvPicPr>
            <a:picLocks noChangeAspect="1"/>
          </p:cNvPicPr>
          <p:nvPr/>
        </p:nvPicPr>
        <p:blipFill>
          <a:blip r:embed="rId1"/>
          <a:srcRect l="53857"/>
          <a:stretch>
            <a:fillRect/>
          </a:stretch>
        </p:blipFill>
        <p:spPr>
          <a:xfrm>
            <a:off x="8709660" y="2086610"/>
            <a:ext cx="3438525" cy="4262120"/>
          </a:xfrm>
          <a:prstGeom prst="rect">
            <a:avLst/>
          </a:prstGeom>
        </p:spPr>
      </p:pic>
      <p:pic>
        <p:nvPicPr>
          <p:cNvPr id="9" name="Picture 8"/>
          <p:cNvPicPr>
            <a:picLocks noChangeAspect="1"/>
          </p:cNvPicPr>
          <p:nvPr/>
        </p:nvPicPr>
        <p:blipFill>
          <a:blip r:embed="rId1"/>
          <a:srcRect l="1464" r="82782"/>
          <a:stretch>
            <a:fillRect/>
          </a:stretch>
        </p:blipFill>
        <p:spPr>
          <a:xfrm>
            <a:off x="7830185" y="2087880"/>
            <a:ext cx="1172210" cy="4260850"/>
          </a:xfrm>
          <a:prstGeom prst="rect">
            <a:avLst/>
          </a:prstGeom>
        </p:spPr>
      </p:pic>
      <p:sp>
        <p:nvSpPr>
          <p:cNvPr id="10" name="Text Box 9"/>
          <p:cNvSpPr txBox="1"/>
          <p:nvPr/>
        </p:nvSpPr>
        <p:spPr>
          <a:xfrm>
            <a:off x="8387080" y="1316990"/>
            <a:ext cx="2767330" cy="645160"/>
          </a:xfrm>
          <a:prstGeom prst="rect">
            <a:avLst/>
          </a:prstGeom>
          <a:noFill/>
        </p:spPr>
        <p:txBody>
          <a:bodyPr wrap="square" rtlCol="0">
            <a:spAutoFit/>
          </a:bodyPr>
          <a:p>
            <a:pPr algn="ctr"/>
            <a:r>
              <a:rPr lang="en-US" altLang="en-US" b="1"/>
              <a:t>Qual o índice h desse pesquisador?</a:t>
            </a:r>
            <a:endParaRPr lang="en-US"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7620" y="1167130"/>
            <a:ext cx="7583170" cy="5506720"/>
          </a:xfrm>
        </p:spPr>
        <p:txBody>
          <a:bodyPr/>
          <a:p>
            <a:pPr marL="285750" indent="-285750">
              <a:buFont typeface="Arial" panose="02080604020202020204" pitchFamily="34" charset="0"/>
              <a:buChar char="•"/>
            </a:pPr>
            <a:r>
              <a:rPr lang="en-US" altLang="en-US" sz="2400"/>
              <a:t>Criado pelo físico Jorge E. Hirsch (2005)</a:t>
            </a:r>
            <a:endParaRPr lang="en-US" altLang="en-US" sz="2800"/>
          </a:p>
          <a:p>
            <a:pPr marL="742950" lvl="1" indent="-285750">
              <a:buFont typeface="Arial" panose="02080604020202020204" pitchFamily="34" charset="0"/>
              <a:buChar char="•"/>
            </a:pPr>
            <a:r>
              <a:rPr lang="en-US" altLang="en-US" sz="2000"/>
              <a:t>Objetivo: avaliar pesquisadores  individuais</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1800"/>
              <a:t>O índice h de um determinado pesquisado é [h] se: </a:t>
            </a:r>
            <a:endParaRPr lang="en-US" altLang="en-US" sz="1800"/>
          </a:p>
          <a:p>
            <a:pPr marL="1257300" lvl="2" indent="-342900">
              <a:buFont typeface="Arial" panose="02080604020202020204" pitchFamily="34" charset="0"/>
              <a:buAutoNum type="arabicPeriod"/>
            </a:pPr>
            <a:r>
              <a:rPr lang="en-US" altLang="en-US" sz="1600"/>
              <a:t>[h] entre seus [N] artigos têm pelo menos [h] citações cada</a:t>
            </a:r>
            <a:endParaRPr lang="en-US" altLang="en-US" sz="1600"/>
          </a:p>
          <a:p>
            <a:pPr marL="1257300" lvl="2" indent="-342900">
              <a:buFont typeface="Arial" panose="02080604020202020204" pitchFamily="34" charset="0"/>
              <a:buAutoNum type="arabicPeriod"/>
            </a:pPr>
            <a:r>
              <a:rPr lang="en-US" altLang="en-US" sz="1600"/>
              <a:t>os outros artigos [N-h] têm menos que h citações cada.</a:t>
            </a:r>
            <a:endParaRPr lang="en-US" altLang="en-US" sz="1600"/>
          </a:p>
          <a:p>
            <a:pPr marL="800100" lvl="1" indent="-342900">
              <a:buFont typeface="Arial" panose="02080604020202020204" pitchFamily="34" charset="0"/>
              <a:buChar char="•"/>
            </a:pPr>
            <a:r>
              <a:rPr lang="en-US" altLang="en-US" sz="1800"/>
              <a:t>h-core: Publicações cujo nº de citações &gt; h</a:t>
            </a:r>
            <a:endParaRPr lang="en-US" altLang="en-US" sz="2000"/>
          </a:p>
          <a:p>
            <a:pPr marL="285750" lvl="0" indent="-285750">
              <a:lnSpc>
                <a:spcPct val="8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Vantagens</a:t>
            </a:r>
            <a:endParaRPr lang="en-US" altLang="en-US" sz="2800"/>
          </a:p>
          <a:p>
            <a:pPr marL="742950" lvl="1" indent="-285750">
              <a:buFont typeface="Arial" panose="02080604020202020204" pitchFamily="34" charset="0"/>
              <a:buChar char="•"/>
            </a:pPr>
            <a:r>
              <a:rPr lang="en-US" altLang="en-US" sz="2000"/>
              <a:t>Fácil de entender/calcular (WoS, Scopus e GS)</a:t>
            </a:r>
            <a:endParaRPr lang="en-US" altLang="en-US" sz="2000"/>
          </a:p>
          <a:p>
            <a:pPr marL="742950" lvl="1" indent="-285750">
              <a:buFont typeface="Arial" panose="02080604020202020204" pitchFamily="34" charset="0"/>
              <a:buChar char="•"/>
            </a:pPr>
            <a:r>
              <a:rPr lang="en-US" altLang="en-US" sz="2000"/>
              <a:t>Faz uma combinação de:</a:t>
            </a:r>
            <a:endParaRPr lang="en-US" altLang="en-US" sz="2000"/>
          </a:p>
          <a:p>
            <a:pPr marL="1200150" lvl="2" indent="-285750">
              <a:buFont typeface="Arial" panose="02080604020202020204" pitchFamily="34" charset="0"/>
              <a:buChar char="•"/>
            </a:pPr>
            <a:r>
              <a:rPr lang="en-US" altLang="en-US" sz="1800"/>
              <a:t>Impacto (citações)</a:t>
            </a:r>
            <a:endParaRPr lang="en-US" altLang="en-US" sz="1800"/>
          </a:p>
          <a:p>
            <a:pPr marL="1200150" lvl="2" indent="-285750">
              <a:buFont typeface="Arial" panose="02080604020202020204" pitchFamily="34" charset="0"/>
              <a:buChar char="•"/>
            </a:pPr>
            <a:r>
              <a:rPr lang="en-US" altLang="en-US" sz="1800"/>
              <a:t>Produtividade (artigos)</a:t>
            </a:r>
            <a:endParaRPr lang="en-US" altLang="en-US" sz="2000"/>
          </a:p>
          <a:p>
            <a:pPr marL="742950" lvl="1" indent="-285750">
              <a:buFont typeface="Arial" panose="02080604020202020204" pitchFamily="34" charset="0"/>
              <a:buChar char="•"/>
            </a:pPr>
            <a:r>
              <a:rPr lang="en-US" altLang="en-US" sz="2000"/>
              <a:t>Pode ser usado para qualquer coleção de artigos</a:t>
            </a:r>
            <a:endParaRPr lang="en-US" altLang="en-US" sz="2000"/>
          </a:p>
          <a:p>
            <a:pPr marL="1200150" lvl="2" indent="-285750">
              <a:buFont typeface="Arial" panose="02080604020202020204" pitchFamily="34" charset="0"/>
              <a:buChar char="•"/>
            </a:pPr>
            <a:r>
              <a:rPr lang="en-US" altLang="en-US" sz="1800"/>
              <a:t>Indivíduos, grupos de pesquisa, instituições, revistas...</a:t>
            </a:r>
            <a:endParaRPr lang="en-US" altLang="en-US" sz="2800"/>
          </a:p>
          <a:p>
            <a:pPr marL="285750" lvl="0" indent="-285750">
              <a:lnSpc>
                <a:spcPct val="7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Limitações - Criação de várias outras métricas</a:t>
            </a:r>
            <a:endParaRPr lang="en-US" altLang="en-US" sz="2400"/>
          </a:p>
        </p:txBody>
      </p:sp>
      <p:sp>
        <p:nvSpPr>
          <p:cNvPr id="7" name="Text Box 6"/>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pic>
        <p:nvPicPr>
          <p:cNvPr id="8" name="Picture 7"/>
          <p:cNvPicPr>
            <a:picLocks noChangeAspect="1"/>
          </p:cNvPicPr>
          <p:nvPr/>
        </p:nvPicPr>
        <p:blipFill>
          <a:blip r:embed="rId1"/>
          <a:srcRect l="53857"/>
          <a:stretch>
            <a:fillRect/>
          </a:stretch>
        </p:blipFill>
        <p:spPr>
          <a:xfrm>
            <a:off x="8709660" y="2086610"/>
            <a:ext cx="3438525" cy="4262120"/>
          </a:xfrm>
          <a:prstGeom prst="rect">
            <a:avLst/>
          </a:prstGeom>
        </p:spPr>
      </p:pic>
      <p:pic>
        <p:nvPicPr>
          <p:cNvPr id="9" name="Picture 8"/>
          <p:cNvPicPr>
            <a:picLocks noChangeAspect="1"/>
          </p:cNvPicPr>
          <p:nvPr/>
        </p:nvPicPr>
        <p:blipFill>
          <a:blip r:embed="rId1"/>
          <a:srcRect l="1464" r="82782"/>
          <a:stretch>
            <a:fillRect/>
          </a:stretch>
        </p:blipFill>
        <p:spPr>
          <a:xfrm>
            <a:off x="7830185" y="2087880"/>
            <a:ext cx="1172210" cy="4260850"/>
          </a:xfrm>
          <a:prstGeom prst="rect">
            <a:avLst/>
          </a:prstGeom>
        </p:spPr>
      </p:pic>
      <p:sp>
        <p:nvSpPr>
          <p:cNvPr id="10" name="Text Box 9"/>
          <p:cNvSpPr txBox="1"/>
          <p:nvPr/>
        </p:nvSpPr>
        <p:spPr>
          <a:xfrm>
            <a:off x="8179435" y="819785"/>
            <a:ext cx="3764915" cy="1476375"/>
          </a:xfrm>
          <a:prstGeom prst="rect">
            <a:avLst/>
          </a:prstGeom>
          <a:noFill/>
        </p:spPr>
        <p:txBody>
          <a:bodyPr wrap="square" rtlCol="0">
            <a:spAutoFit/>
          </a:bodyPr>
          <a:p>
            <a:pPr algn="ctr"/>
            <a:r>
              <a:rPr lang="en-US" altLang="en-US"/>
              <a:t>h = 7</a:t>
            </a:r>
            <a:endParaRPr lang="en-US" altLang="en-US"/>
          </a:p>
          <a:p>
            <a:pPr algn="ctr"/>
            <a:r>
              <a:rPr lang="en-US" altLang="en-US"/>
              <a:t>Dentre todos os artigos do pesquisador, 7 possuem mais que 7 citações.</a:t>
            </a:r>
            <a:endParaRPr lang="en-US" altLang="en-US" b="1"/>
          </a:p>
          <a:p>
            <a:pPr algn="ctr"/>
            <a:endParaRPr lang="en-US" altLang="en-US" b="1"/>
          </a:p>
        </p:txBody>
      </p:sp>
      <p:cxnSp>
        <p:nvCxnSpPr>
          <p:cNvPr id="4" name="Straight Connector 3"/>
          <p:cNvCxnSpPr/>
          <p:nvPr/>
        </p:nvCxnSpPr>
        <p:spPr>
          <a:xfrm>
            <a:off x="7785735" y="5069205"/>
            <a:ext cx="4215130" cy="15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a:xfrm>
            <a:off x="10560685" y="2708910"/>
            <a:ext cx="215900" cy="230441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Text Box 5"/>
          <p:cNvSpPr txBox="1"/>
          <p:nvPr/>
        </p:nvSpPr>
        <p:spPr>
          <a:xfrm>
            <a:off x="11010900" y="3677285"/>
            <a:ext cx="934085" cy="368300"/>
          </a:xfrm>
          <a:prstGeom prst="rect">
            <a:avLst/>
          </a:prstGeom>
          <a:noFill/>
        </p:spPr>
        <p:txBody>
          <a:bodyPr wrap="square" rtlCol="0">
            <a:spAutoFit/>
          </a:bodyPr>
          <a:p>
            <a:r>
              <a:rPr lang="en-US" altLang="en-US"/>
              <a:t>h = 7</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6325" y="-229955"/>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808355"/>
            <a:ext cx="7678420" cy="5506720"/>
          </a:xfrm>
        </p:spPr>
        <p:txBody>
          <a:bodyPr/>
          <a:p>
            <a:pPr marL="285750" indent="-285750">
              <a:buFont typeface="Arial" panose="02080604020202020204" pitchFamily="34" charset="0"/>
              <a:buChar char="•"/>
            </a:pPr>
            <a:r>
              <a:rPr lang="en-US" altLang="en-US" sz="2000" b="1"/>
              <a:t>Varia entre as diferentes disciplinas</a:t>
            </a:r>
            <a:endParaRPr lang="en-US" altLang="en-US" sz="2000" b="1"/>
          </a:p>
          <a:p>
            <a:pPr marL="742950" lvl="1" indent="-285750">
              <a:buFont typeface="Arial" panose="02080604020202020204" pitchFamily="34" charset="0"/>
              <a:buChar char="•"/>
            </a:pPr>
            <a:r>
              <a:rPr lang="en-US" altLang="en-US" sz="1800" b="0"/>
              <a:t>Comparar pesquisadores de diferentes áreas (sem normalização) - Mal uso</a:t>
            </a:r>
            <a:endParaRPr lang="en-US" altLang="en-US" sz="2000" b="1"/>
          </a:p>
          <a:p>
            <a:pPr marL="285750" indent="-285750">
              <a:lnSpc>
                <a:spcPct val="70000"/>
              </a:lnSpc>
              <a:buFont typeface="Arial" panose="02080604020202020204" pitchFamily="34" charset="0"/>
              <a:buChar char="•"/>
            </a:pPr>
            <a:endParaRPr lang="en-US" altLang="en-US" sz="2000" b="1"/>
          </a:p>
          <a:p>
            <a:pPr marL="285750" indent="-285750">
              <a:buFont typeface="Arial" panose="02080604020202020204" pitchFamily="34" charset="0"/>
              <a:buChar char="•"/>
            </a:pPr>
            <a:r>
              <a:rPr lang="en-US" altLang="en-US" sz="2000" b="1"/>
              <a:t>Pode ser influenciado por auto-citações</a:t>
            </a:r>
            <a:endParaRPr lang="en-US" altLang="en-US" sz="2000" b="1"/>
          </a:p>
          <a:p>
            <a:pPr marL="742950" lvl="1" indent="-285750">
              <a:buFont typeface="Arial" panose="02080604020202020204" pitchFamily="34" charset="0"/>
              <a:buChar char="•"/>
            </a:pPr>
            <a:r>
              <a:rPr lang="en-US" altLang="en-US" sz="1800" b="0">
                <a:sym typeface="+mn-ea"/>
              </a:rPr>
              <a:t>Autor citado pelo menos h</a:t>
            </a:r>
            <a:r>
              <a:rPr lang="en-US" altLang="en-US" sz="1800" b="0" baseline="30000">
                <a:sym typeface="+mn-ea"/>
              </a:rPr>
              <a:t>2 </a:t>
            </a:r>
            <a:r>
              <a:rPr lang="en-US" altLang="en-US" sz="1800" b="0" baseline="0">
                <a:sym typeface="+mn-ea"/>
              </a:rPr>
              <a:t>vezes</a:t>
            </a:r>
            <a:endParaRPr lang="en-US" altLang="en-US" sz="1800" b="0"/>
          </a:p>
          <a:p>
            <a:pPr marL="742950" lvl="1" indent="-285750">
              <a:buFont typeface="Arial" panose="02080604020202020204" pitchFamily="34" charset="0"/>
              <a:buChar char="•"/>
            </a:pPr>
            <a:r>
              <a:rPr lang="en-US" altLang="en-US" sz="1800" b="0"/>
              <a:t>h = 7: 7 papers com pelo menos 7 citações cada (7</a:t>
            </a:r>
            <a:r>
              <a:rPr lang="en-US" altLang="en-US" sz="1800" b="0" baseline="30000"/>
              <a:t>2 </a:t>
            </a:r>
            <a:r>
              <a:rPr lang="en-US" altLang="en-US" sz="1800" b="0" baseline="0"/>
              <a:t>)</a:t>
            </a:r>
            <a:endParaRPr lang="en-US" altLang="en-US" sz="1800" b="0" baseline="0"/>
          </a:p>
          <a:p>
            <a:pPr marL="742950" lvl="1" indent="-285750">
              <a:buFont typeface="Arial" panose="02080604020202020204" pitchFamily="34" charset="0"/>
              <a:buChar char="•"/>
            </a:pPr>
            <a:r>
              <a:rPr lang="en-US" altLang="en-US" sz="1800" b="0" baseline="0"/>
              <a:t>Quanto maior o valor de h:</a:t>
            </a:r>
            <a:endParaRPr lang="en-US" altLang="en-US" sz="1800" b="0" baseline="0"/>
          </a:p>
          <a:p>
            <a:pPr marL="1200150" lvl="2" indent="-285750">
              <a:buFont typeface="Arial" panose="02080604020202020204" pitchFamily="34" charset="0"/>
              <a:buChar char="•"/>
            </a:pPr>
            <a:r>
              <a:rPr lang="en-US" altLang="en-US" sz="1800" b="0" baseline="0"/>
              <a:t>Mais difícil aumentá-lo (exponencial)</a:t>
            </a:r>
            <a:endParaRPr lang="en-US" altLang="en-US" sz="2000" b="1"/>
          </a:p>
          <a:p>
            <a:pPr marL="285750" indent="-285750">
              <a:lnSpc>
                <a:spcPct val="70000"/>
              </a:lnSpc>
              <a:buFont typeface="Arial" panose="02080604020202020204" pitchFamily="34" charset="0"/>
              <a:buChar char="•"/>
            </a:pPr>
            <a:endParaRPr lang="en-US" altLang="en-US" sz="2000" b="1"/>
          </a:p>
          <a:p>
            <a:pPr marL="285750" indent="-285750">
              <a:buFont typeface="Arial" panose="02080604020202020204" pitchFamily="34" charset="0"/>
              <a:buChar char="•"/>
            </a:pPr>
            <a:r>
              <a:rPr lang="en-US" altLang="en-US" sz="2000" b="1"/>
              <a:t>Não é afetado por nº de citações do h-core</a:t>
            </a:r>
            <a:endParaRPr lang="en-US" altLang="en-US" sz="2400" b="1"/>
          </a:p>
          <a:p>
            <a:pPr marL="742950" lvl="1" indent="-285750">
              <a:buFont typeface="Arial" panose="02080604020202020204" pitchFamily="34" charset="0"/>
              <a:buChar char="•"/>
            </a:pPr>
            <a:r>
              <a:rPr lang="en-US" altLang="en-US" sz="2000" b="0"/>
              <a:t>Se um paper é adicionado ao h-core</a:t>
            </a:r>
            <a:endParaRPr lang="en-US" altLang="en-US" sz="2000" b="0"/>
          </a:p>
          <a:p>
            <a:pPr marL="1200150" lvl="2" indent="-285750">
              <a:buFont typeface="Arial" panose="02080604020202020204" pitchFamily="34" charset="0"/>
              <a:buChar char="•"/>
            </a:pPr>
            <a:r>
              <a:rPr lang="en-US" altLang="en-US" sz="1800" b="0"/>
              <a:t>Independente do nº de citações, o h aumenta em 1</a:t>
            </a:r>
            <a:endParaRPr lang="en-US" altLang="en-US" sz="1800" b="0"/>
          </a:p>
          <a:p>
            <a:pPr marL="1200150" lvl="2" indent="-285750">
              <a:buFont typeface="Arial" panose="02080604020202020204" pitchFamily="34" charset="0"/>
              <a:buChar char="•"/>
            </a:pPr>
            <a:r>
              <a:rPr lang="en-US" altLang="en-US" sz="1800" b="0"/>
              <a:t>Citações em excesso (acima do valor h) não são consideradas</a:t>
            </a:r>
            <a:endParaRPr lang="en-US" altLang="en-US" sz="2000"/>
          </a:p>
          <a:p>
            <a:pPr marL="742950" lvl="1" indent="-285750">
              <a:buFont typeface="Arial" panose="02080604020202020204" pitchFamily="34" charset="0"/>
              <a:buChar char="•"/>
            </a:pPr>
            <a:r>
              <a:rPr lang="en-US" altLang="en-US" sz="2000"/>
              <a:t>Dois autores - mesmo índice h - diferente nº de citações</a:t>
            </a:r>
            <a:endParaRPr lang="en-US" altLang="en-US" sz="2000"/>
          </a:p>
          <a:p>
            <a:pPr marL="742950" lvl="1" indent="-285750">
              <a:buFont typeface="Arial" panose="02080604020202020204" pitchFamily="34" charset="0"/>
              <a:buChar char="•"/>
            </a:pPr>
            <a:r>
              <a:rPr lang="en-US" altLang="en-US" sz="2000"/>
              <a:t>Índice g (Egghe, 2016)</a:t>
            </a:r>
            <a:endParaRPr lang="en-US" altLang="en-US" sz="2000"/>
          </a:p>
          <a:p>
            <a:pPr marL="1200150" lvl="2" indent="-285750">
              <a:buFont typeface="Arial" panose="02080604020202020204" pitchFamily="34" charset="0"/>
              <a:buChar char="•"/>
            </a:pPr>
            <a:r>
              <a:rPr lang="en-US" altLang="en-US" sz="2000"/>
              <a:t>g é o número de artigos que apresentam acúmulo de citações igual ou maior a g</a:t>
            </a:r>
            <a:r>
              <a:rPr lang="en-US" altLang="en-US" sz="2000" baseline="30000"/>
              <a:t>2</a:t>
            </a:r>
            <a:endParaRPr lang="en-US" altLang="en-US" sz="2000"/>
          </a:p>
          <a:p>
            <a:pPr marL="1200150" lvl="2" indent="-285750">
              <a:buFont typeface="Arial" panose="02080604020202020204" pitchFamily="34" charset="0"/>
              <a:buChar char="•"/>
            </a:pPr>
            <a:r>
              <a:rPr lang="en-US" altLang="en-US" sz="2000"/>
              <a:t>g &gt;= h</a:t>
            </a:r>
            <a:endParaRPr lang="en-US" altLang="en-US" sz="2000"/>
          </a:p>
          <a:p>
            <a:pPr marL="742950" lvl="1" indent="-285750">
              <a:buFont typeface="Arial" panose="02080604020202020204" pitchFamily="34" charset="0"/>
              <a:buChar char="•"/>
            </a:pPr>
            <a:endParaRPr lang="en-US" altLang="en-US" sz="2000"/>
          </a:p>
          <a:p>
            <a:pPr marL="285750" lvl="0" indent="-285750">
              <a:buFont typeface="Arial" panose="02080604020202020204" pitchFamily="34" charset="0"/>
              <a:buChar char="•"/>
            </a:pPr>
            <a:endParaRPr lang="en-US" altLang="en-US" sz="2000"/>
          </a:p>
        </p:txBody>
      </p:sp>
      <p:pic>
        <p:nvPicPr>
          <p:cNvPr id="11" name="Picture 10"/>
          <p:cNvPicPr>
            <a:picLocks noChangeAspect="1"/>
          </p:cNvPicPr>
          <p:nvPr/>
        </p:nvPicPr>
        <p:blipFill>
          <a:blip r:embed="rId1"/>
          <a:srcRect l="53857"/>
          <a:stretch>
            <a:fillRect/>
          </a:stretch>
        </p:blipFill>
        <p:spPr>
          <a:xfrm>
            <a:off x="8709660" y="2230120"/>
            <a:ext cx="3438525" cy="4262120"/>
          </a:xfrm>
          <a:prstGeom prst="rect">
            <a:avLst/>
          </a:prstGeom>
        </p:spPr>
      </p:pic>
      <p:pic>
        <p:nvPicPr>
          <p:cNvPr id="12" name="Picture 11"/>
          <p:cNvPicPr>
            <a:picLocks noChangeAspect="1"/>
          </p:cNvPicPr>
          <p:nvPr/>
        </p:nvPicPr>
        <p:blipFill>
          <a:blip r:embed="rId1"/>
          <a:srcRect l="1464" r="82782"/>
          <a:stretch>
            <a:fillRect/>
          </a:stretch>
        </p:blipFill>
        <p:spPr>
          <a:xfrm>
            <a:off x="7830185" y="2231390"/>
            <a:ext cx="1172210" cy="4260850"/>
          </a:xfrm>
          <a:prstGeom prst="rect">
            <a:avLst/>
          </a:prstGeom>
        </p:spPr>
      </p:pic>
      <p:sp>
        <p:nvSpPr>
          <p:cNvPr id="13" name="Text Box 12"/>
          <p:cNvSpPr txBox="1"/>
          <p:nvPr/>
        </p:nvSpPr>
        <p:spPr>
          <a:xfrm>
            <a:off x="7892415" y="819785"/>
            <a:ext cx="3764915" cy="1753235"/>
          </a:xfrm>
          <a:prstGeom prst="rect">
            <a:avLst/>
          </a:prstGeom>
          <a:noFill/>
        </p:spPr>
        <p:txBody>
          <a:bodyPr wrap="square" rtlCol="0">
            <a:spAutoFit/>
          </a:bodyPr>
          <a:p>
            <a:pPr algn="ctr"/>
            <a:r>
              <a:rPr lang="en-US" altLang="en-US"/>
              <a:t>g = 10</a:t>
            </a:r>
            <a:endParaRPr lang="en-US" altLang="en-US"/>
          </a:p>
          <a:p>
            <a:pPr algn="ctr"/>
            <a:r>
              <a:rPr lang="en-US" altLang="en-US"/>
              <a:t>Os top 10 artigos mais citados do pesquisador apresentam acúmulo de citações igual ou maior a 100</a:t>
            </a:r>
            <a:endParaRPr lang="en-US" altLang="en-US" b="1"/>
          </a:p>
          <a:p>
            <a:pPr algn="ctr"/>
            <a:endParaRPr lang="en-US" altLang="en-US" b="1"/>
          </a:p>
        </p:txBody>
      </p:sp>
      <p:sp>
        <p:nvSpPr>
          <p:cNvPr id="14" name="Text Box 13"/>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sp>
        <p:nvSpPr>
          <p:cNvPr id="15" name="Right Brace 14"/>
          <p:cNvSpPr/>
          <p:nvPr/>
        </p:nvSpPr>
        <p:spPr>
          <a:xfrm>
            <a:off x="10426065" y="2843530"/>
            <a:ext cx="552450" cy="3352800"/>
          </a:xfrm>
          <a:prstGeom prst="rightBrace">
            <a:avLst/>
          </a:prstGeom>
          <a:noFill/>
          <a:ln w="9525" cap="flat" cmpd="sng" algn="ctr">
            <a:solidFill>
              <a:srgbClr val="FF0000"/>
            </a:solidFill>
            <a:prstDash val="solid"/>
            <a:miter/>
          </a:ln>
          <a:effec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6" name="Text Box 15"/>
          <p:cNvSpPr txBox="1"/>
          <p:nvPr/>
        </p:nvSpPr>
        <p:spPr>
          <a:xfrm>
            <a:off x="10992485" y="4338320"/>
            <a:ext cx="1155700" cy="368300"/>
          </a:xfrm>
          <a:prstGeom prst="rect">
            <a:avLst/>
          </a:prstGeom>
          <a:noFill/>
        </p:spPr>
        <p:txBody>
          <a:bodyPr wrap="square" rtlCol="0">
            <a:spAutoFit/>
          </a:bodyPr>
          <a:p>
            <a:r>
              <a:rPr lang="en-US" altLang="en-US"/>
              <a:t>g = 10</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1023620"/>
            <a:ext cx="7678420" cy="5506720"/>
          </a:xfrm>
        </p:spPr>
        <p:txBody>
          <a:bodyPr/>
          <a:p>
            <a:pPr marL="285750" indent="-285750">
              <a:buFont typeface="Arial" panose="02080604020202020204" pitchFamily="34" charset="0"/>
              <a:buChar char="•"/>
            </a:pPr>
            <a:r>
              <a:rPr lang="en-US" altLang="en-US" sz="2000" b="1"/>
              <a:t>Correlacionado ao tempo de existência das publicações</a:t>
            </a:r>
            <a:endParaRPr lang="en-US" altLang="en-US" sz="2000"/>
          </a:p>
          <a:p>
            <a:pPr marL="742950" lvl="1" indent="-285750">
              <a:buFont typeface="Arial" panose="02080604020202020204" pitchFamily="34" charset="0"/>
              <a:buChar char="•"/>
            </a:pPr>
            <a:r>
              <a:rPr lang="en-US" altLang="en-US" sz="1800"/>
              <a:t>Continua crescendo para cientistas inativos</a:t>
            </a:r>
            <a:endParaRPr lang="en-US" altLang="en-US" sz="1800"/>
          </a:p>
          <a:p>
            <a:pPr marL="742950" lvl="1" indent="-285750">
              <a:buFont typeface="Arial" panose="02080604020202020204" pitchFamily="34" charset="0"/>
              <a:buChar char="•"/>
            </a:pPr>
            <a:r>
              <a:rPr lang="en-US" altLang="en-US" sz="1800"/>
              <a:t>Jovens pesquisadores em desvantagem</a:t>
            </a:r>
            <a:endParaRPr lang="en-US" altLang="en-US" sz="1800"/>
          </a:p>
          <a:p>
            <a:pPr marL="742950" lvl="1" indent="-285750">
              <a:buFont typeface="Arial" panose="02080604020202020204" pitchFamily="34" charset="0"/>
              <a:buChar char="•"/>
            </a:pPr>
            <a:r>
              <a:rPr lang="en-US" altLang="en-US" sz="1800"/>
              <a:t>O índice h não permite comparar pesquisadores em diferentes estágios de suas carreiras</a:t>
            </a:r>
            <a:endParaRPr lang="en-US" altLang="en-US" sz="1800"/>
          </a:p>
          <a:p>
            <a:pPr marL="742950" lvl="1" indent="-285750">
              <a:buFont typeface="Arial" panose="02080604020202020204" pitchFamily="34" charset="0"/>
              <a:buChar char="•"/>
            </a:pPr>
            <a:r>
              <a:rPr lang="en-US" altLang="en-US" sz="1800"/>
              <a:t>Quociente/patâmetro m (Hirsch, 2005)</a:t>
            </a:r>
            <a:endParaRPr lang="en-US" altLang="en-US" sz="1800"/>
          </a:p>
          <a:p>
            <a:pPr marL="1200150" lvl="2" indent="-285750">
              <a:buFont typeface="Arial" panose="02080604020202020204" pitchFamily="34" charset="0"/>
              <a:buChar char="•"/>
            </a:pPr>
            <a:r>
              <a:rPr lang="en-US" altLang="en-US" sz="1800">
                <a:sym typeface="+mn-ea"/>
              </a:rPr>
              <a:t>Normalização pelo tempo de atividade</a:t>
            </a:r>
            <a:endParaRPr lang="en-US" altLang="en-US" sz="1800"/>
          </a:p>
          <a:p>
            <a:pPr marL="1200150" lvl="2" indent="-285750">
              <a:buFont typeface="Arial" panose="02080604020202020204" pitchFamily="34" charset="0"/>
              <a:buChar char="•"/>
            </a:pPr>
            <a:r>
              <a:rPr lang="en-US" altLang="en-US" sz="1800"/>
              <a:t>Divisão do índice h pelo número de anos desde a primeira publicação do pesquisador</a:t>
            </a:r>
            <a:endParaRPr lang="en-US" altLang="en-US" sz="2000"/>
          </a:p>
          <a:p>
            <a:pPr marL="1200150" lvl="2"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000" b="1"/>
              <a:t>Dependente do número total de publicações</a:t>
            </a:r>
            <a:endParaRPr lang="en-US" altLang="en-US" sz="2000"/>
          </a:p>
          <a:p>
            <a:pPr marL="742950" lvl="1" indent="-285750">
              <a:buFont typeface="Arial" panose="02080604020202020204" pitchFamily="34" charset="0"/>
              <a:buChar char="•"/>
            </a:pPr>
            <a:r>
              <a:rPr lang="en-US" altLang="en-US" sz="2000"/>
              <a:t>Autores com poucas publicações  em desvantagem</a:t>
            </a:r>
            <a:endParaRPr lang="en-US" altLang="en-US" sz="2000"/>
          </a:p>
          <a:p>
            <a:pPr marL="1200150" lvl="2" indent="-285750">
              <a:buFont typeface="Arial" panose="02080604020202020204" pitchFamily="34" charset="0"/>
              <a:buChar char="•"/>
            </a:pPr>
            <a:r>
              <a:rPr lang="en-US" altLang="en-US" sz="2000"/>
              <a:t>Mesmo se tiverem alto nº de citações</a:t>
            </a:r>
            <a:endParaRPr lang="en-US" altLang="en-US" sz="2000"/>
          </a:p>
          <a:p>
            <a:pPr marL="742950" lvl="1" indent="-285750">
              <a:buFont typeface="Arial" panose="02080604020202020204" pitchFamily="34" charset="0"/>
              <a:buChar char="•"/>
            </a:pPr>
            <a:r>
              <a:rPr lang="en-US" altLang="en-US" sz="2000"/>
              <a:t>Thomas Kuhn</a:t>
            </a:r>
            <a:endParaRPr lang="en-US" altLang="en-US" sz="2000"/>
          </a:p>
          <a:p>
            <a:pPr marL="1200150" lvl="2" indent="-285750">
              <a:buFont typeface="Arial" panose="02080604020202020204" pitchFamily="34" charset="0"/>
              <a:buChar char="•"/>
            </a:pPr>
            <a:r>
              <a:rPr lang="en-US" altLang="en-US" sz="2000"/>
              <a:t>Citações totais no Google Scholar: Top 20</a:t>
            </a:r>
            <a:endParaRPr lang="en-US" altLang="en-US" sz="2000"/>
          </a:p>
          <a:p>
            <a:pPr marL="1200150" lvl="2" indent="-285750">
              <a:buFont typeface="Arial" panose="02080604020202020204" pitchFamily="34" charset="0"/>
              <a:buChar char="•"/>
            </a:pPr>
            <a:r>
              <a:rPr lang="en-US" altLang="en-US" sz="2000"/>
              <a:t>h-index: 64</a:t>
            </a:r>
            <a:endParaRPr lang="en-US" altLang="en-US" sz="2000"/>
          </a:p>
          <a:p>
            <a:pPr marL="742950" lvl="1" indent="-285750">
              <a:buFont typeface="Arial" panose="02080604020202020204" pitchFamily="34" charset="0"/>
              <a:buChar char="•"/>
            </a:pPr>
            <a:r>
              <a:rPr lang="en-US" altLang="en-US" sz="2000"/>
              <a:t>Diferentes métricas - resultados extremos</a:t>
            </a:r>
            <a:endParaRPr lang="en-US" altLang="en-US" sz="2000"/>
          </a:p>
        </p:txBody>
      </p:sp>
      <p:pic>
        <p:nvPicPr>
          <p:cNvPr id="4" name="Picture 3"/>
          <p:cNvPicPr>
            <a:picLocks noChangeAspect="1"/>
          </p:cNvPicPr>
          <p:nvPr/>
        </p:nvPicPr>
        <p:blipFill>
          <a:blip r:embed="rId1"/>
          <a:stretch>
            <a:fillRect/>
          </a:stretch>
        </p:blipFill>
        <p:spPr>
          <a:xfrm>
            <a:off x="9728200" y="89535"/>
            <a:ext cx="2084070" cy="3707130"/>
          </a:xfrm>
          <a:prstGeom prst="rect">
            <a:avLst/>
          </a:prstGeom>
        </p:spPr>
      </p:pic>
      <p:sp>
        <p:nvSpPr>
          <p:cNvPr id="5" name="Text Box 4"/>
          <p:cNvSpPr txBox="1"/>
          <p:nvPr/>
        </p:nvSpPr>
        <p:spPr>
          <a:xfrm>
            <a:off x="9393555" y="3857625"/>
            <a:ext cx="2753995" cy="306705"/>
          </a:xfrm>
          <a:prstGeom prst="rect">
            <a:avLst/>
          </a:prstGeom>
          <a:noFill/>
        </p:spPr>
        <p:txBody>
          <a:bodyPr wrap="square" rtlCol="0">
            <a:spAutoFit/>
          </a:bodyPr>
          <a:p>
            <a:pPr algn="ctr"/>
            <a:r>
              <a:rPr lang="en-US" altLang="en-US" sz="1400"/>
              <a:t>Fonte: amazon.com.br</a:t>
            </a:r>
            <a:endParaRPr lang="en-US" altLang="en-US" sz="1400"/>
          </a:p>
        </p:txBody>
      </p:sp>
      <p:pic>
        <p:nvPicPr>
          <p:cNvPr id="6" name="Picture 5"/>
          <p:cNvPicPr>
            <a:picLocks noChangeAspect="1"/>
          </p:cNvPicPr>
          <p:nvPr/>
        </p:nvPicPr>
        <p:blipFill>
          <a:blip r:embed="rId2"/>
          <a:srcRect r="31745" b="241"/>
          <a:stretch>
            <a:fillRect/>
          </a:stretch>
        </p:blipFill>
        <p:spPr>
          <a:xfrm>
            <a:off x="7315200" y="4878070"/>
            <a:ext cx="4870450" cy="1002030"/>
          </a:xfrm>
          <a:prstGeom prst="rect">
            <a:avLst/>
          </a:prstGeom>
        </p:spPr>
      </p:pic>
      <p:sp>
        <p:nvSpPr>
          <p:cNvPr id="7" name="Text Box 6"/>
          <p:cNvSpPr txBox="1"/>
          <p:nvPr/>
        </p:nvSpPr>
        <p:spPr>
          <a:xfrm>
            <a:off x="8426450" y="5982970"/>
            <a:ext cx="2753995" cy="306705"/>
          </a:xfrm>
          <a:prstGeom prst="rect">
            <a:avLst/>
          </a:prstGeom>
          <a:noFill/>
        </p:spPr>
        <p:txBody>
          <a:bodyPr wrap="square" rtlCol="0">
            <a:spAutoFit/>
          </a:bodyPr>
          <a:p>
            <a:pPr algn="ctr"/>
            <a:r>
              <a:rPr lang="en-US" altLang="en-US" sz="1400"/>
              <a:t>Fonte: Google Scholar</a:t>
            </a:r>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Article metrics - Altmetria</a:t>
            </a:r>
            <a:endParaRPr lang="en-US" altLang="en-US" sz="4800" b="0" strike="noStrike">
              <a:solidFill>
                <a:srgbClr val="000000"/>
              </a:solidFill>
              <a:latin typeface="Calibri Light"/>
              <a:sym typeface="+mn-ea"/>
            </a:endParaRPr>
          </a:p>
        </p:txBody>
      </p:sp>
      <p:sp>
        <p:nvSpPr>
          <p:cNvPr id="4" name="Subtitle 3"/>
          <p:cNvSpPr>
            <a:spLocks noGrp="1"/>
          </p:cNvSpPr>
          <p:nvPr>
            <p:ph type="subTitle"/>
          </p:nvPr>
        </p:nvSpPr>
        <p:spPr>
          <a:xfrm>
            <a:off x="-20955" y="880110"/>
            <a:ext cx="9413875" cy="5760720"/>
          </a:xfrm>
        </p:spPr>
        <p:txBody>
          <a:bodyPr/>
          <a:p>
            <a:pPr marL="285750" lvl="0" indent="-285750">
              <a:buFont typeface="Arial" panose="02080604020202020204" pitchFamily="34" charset="0"/>
              <a:buChar char="•"/>
            </a:pPr>
            <a:r>
              <a:rPr lang="en-US" altLang="en-US" sz="2400"/>
              <a:t>Altmetrics - “Alternative metrics”</a:t>
            </a:r>
            <a:endParaRPr lang="en-US" altLang="en-US" sz="2400"/>
          </a:p>
          <a:p>
            <a:pPr marL="742950" lvl="1" indent="-285750">
              <a:buFont typeface="Arial" panose="02080604020202020204" pitchFamily="34" charset="0"/>
              <a:buChar char="•"/>
            </a:pPr>
            <a:r>
              <a:rPr lang="en-US" altLang="en-US" sz="2000"/>
              <a:t>O foco não é em citações de artigos </a:t>
            </a:r>
            <a:endParaRPr lang="en-US" altLang="en-US" sz="2000"/>
          </a:p>
          <a:p>
            <a:pPr marL="742950" lvl="1" indent="-285750">
              <a:buFont typeface="Arial" panose="02080604020202020204" pitchFamily="34" charset="0"/>
              <a:buChar char="•"/>
            </a:pPr>
            <a:r>
              <a:rPr lang="en-US" altLang="en-US" sz="2000"/>
              <a:t>Medir a atividade online de um determinado trabalho</a:t>
            </a:r>
            <a:endParaRPr lang="en-US" altLang="en-US" sz="2000"/>
          </a:p>
          <a:p>
            <a:pPr marL="742950" lvl="1" indent="-285750">
              <a:buFont typeface="Arial" panose="02080604020202020204" pitchFamily="34" charset="0"/>
              <a:buChar char="•"/>
            </a:pPr>
            <a:r>
              <a:rPr lang="en-US" altLang="en-US" sz="2000"/>
              <a:t>Avaliação de impacto a partir de diferentes fontes</a:t>
            </a:r>
            <a:endParaRPr lang="en-US" altLang="en-US" sz="1800"/>
          </a:p>
          <a:p>
            <a:pPr marL="1200150" lvl="2" indent="-285750">
              <a:buFont typeface="Arial" panose="02080604020202020204" pitchFamily="34" charset="0"/>
              <a:buChar char="•"/>
            </a:pPr>
            <a:r>
              <a:rPr lang="en-US" altLang="en-US" sz="2000">
                <a:sym typeface="+mn-ea"/>
              </a:rPr>
              <a:t>Visualizações e downloads: ResearchGate/site do periódico</a:t>
            </a:r>
            <a:endParaRPr lang="en-US" altLang="en-US" sz="1800"/>
          </a:p>
          <a:p>
            <a:pPr marL="1200150" lvl="2" indent="-285750">
              <a:buFont typeface="Arial" panose="02080604020202020204" pitchFamily="34" charset="0"/>
              <a:buChar char="•"/>
            </a:pPr>
            <a:r>
              <a:rPr lang="en-US" altLang="en-US" sz="2000"/>
              <a:t>Discussão em mídias sociais/blogs</a:t>
            </a:r>
            <a:endParaRPr lang="en-US" altLang="en-US" sz="2000"/>
          </a:p>
          <a:p>
            <a:pPr marL="1200150" lvl="2" indent="-285750">
              <a:buFont typeface="Arial" panose="02080604020202020204" pitchFamily="34" charset="0"/>
              <a:buChar char="•"/>
            </a:pPr>
            <a:r>
              <a:rPr lang="en-US" altLang="en-US" sz="2000"/>
              <a:t>Citações em páginas da Wikipedia</a:t>
            </a:r>
            <a:endParaRPr lang="en-US" altLang="en-US" sz="2400"/>
          </a:p>
          <a:p>
            <a:pPr marL="914400" lvl="2" indent="0">
              <a:buFont typeface="Arial" panose="02080604020202020204" pitchFamily="34" charset="0"/>
              <a:buNone/>
            </a:pPr>
            <a:endParaRPr lang="en-US" altLang="en-US" sz="2400"/>
          </a:p>
          <a:p>
            <a:pPr marL="285750" lvl="0" indent="-285750">
              <a:lnSpc>
                <a:spcPct val="2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Desvantagens</a:t>
            </a:r>
            <a:endParaRPr lang="en-US" altLang="en-US" sz="2400"/>
          </a:p>
          <a:p>
            <a:pPr marL="742950" lvl="1" indent="-285750">
              <a:buFont typeface="Arial" panose="02080604020202020204" pitchFamily="34" charset="0"/>
              <a:buChar char="•"/>
            </a:pPr>
            <a:r>
              <a:rPr lang="en-US" altLang="en-US" sz="2000"/>
              <a:t>Manipulável - “compra” de likes e tweets</a:t>
            </a:r>
            <a:endParaRPr lang="en-US" altLang="en-US" sz="2000"/>
          </a:p>
          <a:p>
            <a:pPr marL="742950" lvl="1" indent="-285750">
              <a:buFont typeface="Arial" panose="02080604020202020204" pitchFamily="34" charset="0"/>
              <a:buChar char="•"/>
            </a:pPr>
            <a:r>
              <a:rPr lang="en-US" altLang="en-US" sz="2000"/>
              <a:t>Alto engajamento não significa que o trabalho é excelente</a:t>
            </a:r>
            <a:endParaRPr lang="en-US" altLang="en-US" sz="2000"/>
          </a:p>
          <a:p>
            <a:pPr marL="1200150" lvl="2" indent="-285750">
              <a:buFont typeface="Arial" panose="02080604020202020204" pitchFamily="34" charset="0"/>
              <a:buChar char="•"/>
            </a:pPr>
            <a:r>
              <a:rPr lang="en-US" altLang="en-US" sz="2000"/>
              <a:t>Tópico é controverso ou está na moda</a:t>
            </a:r>
            <a:endParaRPr lang="en-US" altLang="en-US" sz="2000"/>
          </a:p>
          <a:p>
            <a:pPr marL="742950" lvl="1" indent="-285750">
              <a:buFont typeface="Arial" panose="02080604020202020204" pitchFamily="34" charset="0"/>
              <a:buChar char="•"/>
            </a:pPr>
            <a:r>
              <a:rPr lang="en-US" altLang="en-US" sz="2000"/>
              <a:t>Dados podem ser alterados ou deletados</a:t>
            </a:r>
            <a:endParaRPr lang="en-US" altLang="en-US" sz="2000"/>
          </a:p>
          <a:p>
            <a:pPr marL="742950" lvl="1" indent="-285750">
              <a:buFont typeface="Arial" panose="02080604020202020204" pitchFamily="34" charset="0"/>
              <a:buChar char="•"/>
            </a:pPr>
            <a:r>
              <a:rPr lang="en-US" altLang="en-US" sz="2000"/>
              <a:t>Recente: Desenvolvimento teórico incipiente</a:t>
            </a:r>
            <a:endParaRPr lang="en-US" altLang="en-US" sz="18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Área promissora</a:t>
            </a:r>
            <a:endParaRPr lang="en-US" altLang="en-US" sz="2400"/>
          </a:p>
          <a:p>
            <a:pPr marL="742950" lvl="1" indent="-285750">
              <a:buFont typeface="Arial" panose="02080604020202020204" pitchFamily="34" charset="0"/>
              <a:buChar char="•"/>
            </a:pPr>
            <a:r>
              <a:rPr lang="en-US" altLang="en-US" sz="2000"/>
              <a:t>Impacto acadêmico (cientometria) + público (altmetria)</a:t>
            </a:r>
            <a:endParaRPr lang="en-US" altLang="en-US" sz="2000"/>
          </a:p>
        </p:txBody>
      </p:sp>
      <p:pic>
        <p:nvPicPr>
          <p:cNvPr id="8" name="Picture 7"/>
          <p:cNvPicPr>
            <a:picLocks noChangeAspect="1"/>
          </p:cNvPicPr>
          <p:nvPr/>
        </p:nvPicPr>
        <p:blipFill>
          <a:blip r:embed="rId1"/>
          <a:stretch>
            <a:fillRect/>
          </a:stretch>
        </p:blipFill>
        <p:spPr>
          <a:xfrm>
            <a:off x="9392920" y="158750"/>
            <a:ext cx="2542540" cy="5981065"/>
          </a:xfrm>
          <a:prstGeom prst="rect">
            <a:avLst/>
          </a:prstGeom>
        </p:spPr>
      </p:pic>
      <p:sp>
        <p:nvSpPr>
          <p:cNvPr id="9" name="Text Box 8"/>
          <p:cNvSpPr txBox="1"/>
          <p:nvPr/>
        </p:nvSpPr>
        <p:spPr>
          <a:xfrm>
            <a:off x="9392920" y="6205855"/>
            <a:ext cx="2540000" cy="645160"/>
          </a:xfrm>
          <a:prstGeom prst="rect">
            <a:avLst/>
          </a:prstGeom>
          <a:noFill/>
        </p:spPr>
        <p:txBody>
          <a:bodyPr wrap="square" rtlCol="0" anchor="t">
            <a:spAutoFit/>
          </a:bodyPr>
          <a:p>
            <a:r>
              <a:rPr lang="en-US" altLang="en-US" sz="1200"/>
              <a:t>Fonte: </a:t>
            </a:r>
            <a:r>
              <a:rPr lang="en-US" sz="1200"/>
              <a:t>https://www.altmetric.com/details/77676422</a:t>
            </a:r>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Métricas vs. </a:t>
            </a:r>
            <a:r>
              <a:rPr lang="en-US" sz="4400" b="0" i="1" strike="noStrike" spc="-1">
                <a:solidFill>
                  <a:srgbClr val="000000"/>
                </a:solidFill>
                <a:latin typeface="Calibri Light"/>
              </a:rPr>
              <a:t>peer review</a:t>
            </a:r>
            <a:endParaRPr lang="en-US" sz="4400" b="0" strike="noStrike" spc="-1">
              <a:solidFill>
                <a:srgbClr val="000000"/>
              </a:solidFill>
              <a:latin typeface="Calibri"/>
            </a:endParaRPr>
          </a:p>
        </p:txBody>
      </p:sp>
      <p:sp>
        <p:nvSpPr>
          <p:cNvPr id="124" name="Content Placeholder 2"/>
          <p:cNvSpPr txBox="1"/>
          <p:nvPr/>
        </p:nvSpPr>
        <p:spPr>
          <a:xfrm>
            <a:off x="838080" y="1825560"/>
            <a:ext cx="10515240" cy="4350960"/>
          </a:xfrm>
          <a:prstGeom prst="rect">
            <a:avLst/>
          </a:prstGeom>
          <a:noFill/>
          <a:ln w="0">
            <a:noFill/>
          </a:ln>
        </p:spPr>
        <p:txBody>
          <a:bodyPr>
            <a:normAutofit fontScale="7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Aumento da produção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Peer-review mais dispendioso</a:t>
            </a:r>
            <a:endParaRPr lang="en-US" sz="2800" b="0" strike="noStrike" spc="-1">
              <a:solidFill>
                <a:srgbClr val="000000"/>
              </a:solidFill>
              <a:latin typeface="Calibri"/>
            </a:endParaRPr>
          </a:p>
          <a:p>
            <a:pPr>
              <a:lnSpc>
                <a:spcPct val="90000"/>
              </a:lnSpc>
              <a:spcBef>
                <a:spcPts val="1000"/>
              </a:spcBef>
              <a:tabLst>
                <a:tab pos="0" algn="l"/>
              </a:tabLst>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Maior incorporação das métricas na avaliação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País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Instituição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Departamento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Laboratório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Pesquisador</a:t>
            </a:r>
            <a:endParaRPr lang="en-US" sz="2800" b="0" strike="noStrike" spc="-1">
              <a:solidFill>
                <a:srgbClr val="000000"/>
              </a:solidFill>
              <a:latin typeface="Calibri"/>
            </a:endParaRPr>
          </a:p>
          <a:p>
            <a:pPr>
              <a:lnSpc>
                <a:spcPct val="90000"/>
              </a:lnSpc>
              <a:spcBef>
                <a:spcPts val="1000"/>
              </a:spcBef>
              <a:tabLst>
                <a:tab pos="0" algn="l"/>
              </a:tabLst>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Contratação, financiamento...</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26" name="Content Placeholder 2"/>
          <p:cNvSpPr txBox="1"/>
          <p:nvPr/>
        </p:nvSpPr>
        <p:spPr>
          <a:xfrm>
            <a:off x="838080" y="1825560"/>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Métricas vs peer-review: quadro comparativo</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Peer review | Métricas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Qualitativo | Quantitativo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O q as métricas medem afinal?</a:t>
            </a:r>
            <a:endParaRPr lang="en-US" altLang="en-US"/>
          </a:p>
        </p:txBody>
      </p:sp>
      <p:sp>
        <p:nvSpPr>
          <p:cNvPr id="3" name="Subtitle 2"/>
          <p:cNvSpPr>
            <a:spLocks noGrp="1"/>
          </p:cNvSpPr>
          <p:nvPr>
            <p:ph type="subTitle"/>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R</a:t>
            </a:r>
            <a:r>
              <a:rPr lang="" altLang="en-US" sz="3600" b="0" strike="noStrike" spc="-1">
                <a:solidFill>
                  <a:srgbClr val="000000"/>
                </a:solidFill>
                <a:latin typeface="Calibri Light"/>
              </a:rPr>
              <a:t>EF (Research Excelence Framework)</a:t>
            </a:r>
            <a:endParaRPr lang="" altLang="en-US" sz="3600" b="0" strike="noStrike" spc="-1">
              <a:solidFill>
                <a:srgbClr val="000000"/>
              </a:solidFill>
              <a:latin typeface="Calibri Light"/>
            </a:endParaRPr>
          </a:p>
        </p:txBody>
      </p:sp>
      <p:sp>
        <p:nvSpPr>
          <p:cNvPr id="128" name="Content Placeholder 2"/>
          <p:cNvSpPr txBox="1"/>
          <p:nvPr/>
        </p:nvSpPr>
        <p:spPr>
          <a:xfrm>
            <a:off x="838200" y="1825625"/>
            <a:ext cx="10514965" cy="4740910"/>
          </a:xfrm>
          <a:prstGeom prst="rect">
            <a:avLst/>
          </a:prstGeom>
          <a:noFill/>
          <a:ln w="0">
            <a:noFill/>
          </a:ln>
        </p:spPr>
        <p:txBody>
          <a:bodyPr>
            <a:normAutofit fontScale="90000"/>
          </a:bodyPr>
          <a:p>
            <a:pPr marL="228600" indent="-227965">
              <a:lnSpc>
                <a:spcPct val="90000"/>
              </a:lnSpc>
              <a:spcBef>
                <a:spcPts val="1000"/>
              </a:spcBef>
              <a:buClr>
                <a:srgbClr val="000000"/>
              </a:buClr>
              <a:buFont typeface="Arial"/>
              <a:buChar char="•"/>
            </a:pPr>
            <a:r>
              <a:rPr lang="" altLang="en-US" sz="2800" b="0" strike="noStrike" spc="-1">
                <a:solidFill>
                  <a:srgbClr val="000000"/>
                </a:solidFill>
                <a:latin typeface="Calibri"/>
              </a:rPr>
              <a:t>Previamente conhecido como RAE</a:t>
            </a:r>
            <a:endParaRPr lang="" alt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 altLang="en-US" sz="2800" b="0" strike="noStrike" spc="-1">
                <a:solidFill>
                  <a:srgbClr val="000000"/>
                </a:solidFill>
                <a:latin typeface="Calibri"/>
              </a:rPr>
              <a:t>Sistema de avaliação da qualidade da pesquisa do Reino Unido</a:t>
            </a:r>
            <a:endParaRPr lang=""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800" b="0" strike="noStrike" spc="-1">
                <a:solidFill>
                  <a:srgbClr val="000000"/>
                </a:solidFill>
                <a:latin typeface="Calibri"/>
              </a:rPr>
              <a:t>Realizado a cada 6 anos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Determinação do financiamento na Inglaterra</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Extremamente criticado</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400" b="0" strike="noStrike" spc="-1">
                <a:solidFill>
                  <a:srgbClr val="000000"/>
                </a:solidFill>
                <a:latin typeface="Calibri"/>
              </a:rPr>
              <a:t>Caro (REF 2014: 246 milhões de libras)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Estudos mostram correlação entre índices e resultados do RAE</a:t>
            </a:r>
            <a:endParaRPr lang="en-US" sz="24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Será que o peer-review fora das revistas está morto?</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p:nvPr/>
        </p:nvSpPr>
        <p:spPr>
          <a:xfrm>
            <a:off x="838080" y="7802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Butler, 2007</a:t>
            </a:r>
            <a:endParaRPr lang="en-US" sz="4400" b="0" strike="noStrike" spc="-1">
              <a:solidFill>
                <a:srgbClr val="000000"/>
              </a:solidFill>
              <a:latin typeface="Calibri"/>
            </a:endParaRPr>
          </a:p>
        </p:txBody>
      </p:sp>
      <p:sp>
        <p:nvSpPr>
          <p:cNvPr id="130" name="Content Placeholder 2"/>
          <p:cNvSpPr txBox="1"/>
          <p:nvPr/>
        </p:nvSpPr>
        <p:spPr>
          <a:xfrm>
            <a:off x="261620" y="1214755"/>
            <a:ext cx="11091545" cy="5470525"/>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Abordagem mista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Ambos possuem falhas, e se complementam</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Os dois possuírem correlação em várias áreas serve como possibilidade de refinamento da avaliação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 altLang="en-US" sz="2800" b="0" strike="noStrike" spc="-1">
                <a:solidFill>
                  <a:srgbClr val="000000"/>
                </a:solidFill>
                <a:latin typeface="Calibri"/>
              </a:rPr>
              <a:t>Divergência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 altLang="en-US" sz="2800" b="0" strike="noStrike" spc="-1">
                <a:solidFill>
                  <a:srgbClr val="000000"/>
                </a:solidFill>
                <a:latin typeface="Calibri"/>
              </a:rPr>
              <a:t>Modelo misto peer-review e métricas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000" b="0" strike="noStrike" spc="-1">
                <a:solidFill>
                  <a:srgbClr val="000000"/>
                </a:solidFill>
                <a:latin typeface="Calibri"/>
              </a:rPr>
              <a:t>RAE/REF (Inglaterra)</a:t>
            </a:r>
            <a:endParaRPr lang=""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000" b="0" strike="noStrike" spc="-1">
                <a:solidFill>
                  <a:srgbClr val="000000"/>
                </a:solidFill>
                <a:latin typeface="Calibri"/>
              </a:rPr>
              <a:t>ERA (australia)</a:t>
            </a:r>
            <a:endParaRPr lang=""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000" b="0" strike="noStrike" spc="-1">
                <a:solidFill>
                  <a:srgbClr val="000000"/>
                </a:solidFill>
                <a:latin typeface="Calibri"/>
              </a:rPr>
              <a:t>CNEAI (espanha)</a:t>
            </a:r>
            <a:endParaRPr lang="en-US" sz="2000" b="0" strike="noStrike" spc="-1">
              <a:solidFill>
                <a:srgbClr val="000000"/>
              </a:solidFill>
              <a:latin typeface="Calibri"/>
            </a:endParaRPr>
          </a:p>
          <a:p>
            <a:pPr marL="228600" lvl="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sz="2800" b="0" strike="noStrike" spc="-1">
                <a:solidFill>
                  <a:srgbClr val="000000"/>
                </a:solidFill>
                <a:latin typeface="Calibri"/>
              </a:rPr>
              <a:t>Humanas </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400" b="0" strike="noStrike" spc="-1">
                <a:solidFill>
                  <a:srgbClr val="000000"/>
                </a:solidFill>
                <a:latin typeface="Calibri"/>
              </a:rPr>
              <a:t>Cobertura mais baixa nos bancos de dados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métricas auxiliam peer-review, mas não o substituem \parencite{abramo2011}</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p:nvPr/>
        </p:nvSpPr>
        <p:spPr>
          <a:xfrm>
            <a:off x="838080" y="23796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Conceituando diferentes “metrias”</a:t>
            </a:r>
            <a:endParaRPr lang="en-US" sz="4400" b="0" strike="noStrike" spc="-1">
              <a:solidFill>
                <a:srgbClr val="000000"/>
              </a:solidFill>
              <a:latin typeface="Calibri"/>
            </a:endParaRPr>
          </a:p>
        </p:txBody>
      </p:sp>
      <p:sp>
        <p:nvSpPr>
          <p:cNvPr id="93" name="Content Placeholder 2"/>
          <p:cNvSpPr txBox="1"/>
          <p:nvPr/>
        </p:nvSpPr>
        <p:spPr>
          <a:xfrm>
            <a:off x="295910" y="1475740"/>
            <a:ext cx="11057255" cy="522287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Informetria</a:t>
            </a:r>
            <a:r>
              <a:rPr lang="en-US" sz="2000" b="0" strike="noStrike" spc="-1">
                <a:solidFill>
                  <a:srgbClr val="000000"/>
                </a:solidFill>
                <a:latin typeface="Calibri"/>
              </a:rPr>
              <a:t>: “O estudo da aplicação de métodos matemáticos aos objetos da ciência da informação”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 Mais geral, cobre todos os tipos de informações</a:t>
            </a:r>
            <a:endParaRPr lang="en-US" b="0" strike="noStrike" spc="-1">
              <a:solidFill>
                <a:srgbClr val="000000"/>
              </a:solidFill>
              <a:latin typeface="Calibri"/>
            </a:endParaRPr>
          </a:p>
          <a:p>
            <a:pPr>
              <a:lnSpc>
                <a:spcPct val="90000"/>
              </a:lnSpc>
              <a:spcBef>
                <a:spcPts val="1000"/>
              </a:spcBef>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Bibliometria</a:t>
            </a:r>
            <a:r>
              <a:rPr lang="en-US" sz="2000" b="0" strike="noStrike" spc="-1">
                <a:solidFill>
                  <a:srgbClr val="000000"/>
                </a:solidFill>
                <a:latin typeface="Calibri"/>
              </a:rPr>
              <a:t>: “A aplicação de métodos matemáticos e estatísticos a livros e outros meios de comunicação”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 b="0" strike="noStrike" spc="-1">
                <a:solidFill>
                  <a:srgbClr val="000000"/>
                </a:solidFill>
                <a:latin typeface="Calibri"/>
              </a:rPr>
              <a:t>Engloba artigos publicados em periódicos</a:t>
            </a:r>
            <a:endParaRPr lang="en-US" b="0" strike="noStrike" spc="-1">
              <a:solidFill>
                <a:srgbClr val="000000"/>
              </a:solidFill>
              <a:latin typeface="Calibri"/>
            </a:endParaRPr>
          </a:p>
          <a:p>
            <a:pPr>
              <a:lnSpc>
                <a:spcPct val="90000"/>
              </a:lnSpc>
              <a:spcBef>
                <a:spcPts val="1000"/>
              </a:spcBef>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Cientometria</a:t>
            </a:r>
            <a:r>
              <a:rPr lang="en-US" sz="2000" b="0" strike="noStrike" spc="-1">
                <a:solidFill>
                  <a:srgbClr val="000000"/>
                </a:solidFill>
                <a:latin typeface="Calibri"/>
              </a:rPr>
              <a:t>: </a:t>
            </a:r>
            <a:r>
              <a:rPr lang="" altLang="en-US" sz="2000" b="0" strike="noStrike" spc="-1">
                <a:solidFill>
                  <a:srgbClr val="000000"/>
                </a:solidFill>
                <a:latin typeface="Calibri"/>
              </a:rPr>
              <a:t>“</a:t>
            </a:r>
            <a:r>
              <a:rPr lang="en-US" sz="2000" b="0" strike="noStrike" spc="-1">
                <a:solidFill>
                  <a:srgbClr val="000000"/>
                </a:solidFill>
                <a:latin typeface="Calibri"/>
              </a:rPr>
              <a:t>Os métodos quantitativos da pesquisa sobre o desenvolvimento da ciência como processo informacional</a:t>
            </a:r>
            <a:r>
              <a:rPr lang="" altLang="en-US" sz="2000" b="0" strike="noStrike" spc="-1">
                <a:solidFill>
                  <a:srgbClr val="000000"/>
                </a:solidFill>
                <a:latin typeface="Calibri"/>
              </a:rPr>
              <a:t>”</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Visa avaliar a pesquisa científica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 altLang="en-US" b="0" strike="noStrike" spc="-1">
                <a:solidFill>
                  <a:srgbClr val="000000"/>
                </a:solidFill>
                <a:latin typeface="Calibri"/>
              </a:rPr>
              <a:t>Disseminação da informação: artigos </a:t>
            </a:r>
            <a:endParaRPr lang=""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 altLang="en-US" b="0" strike="noStrike" spc="-1">
                <a:solidFill>
                  <a:srgbClr val="000000"/>
                </a:solidFill>
                <a:latin typeface="Calibri"/>
              </a:rPr>
              <a:t>Sobreposição com a bibliometria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Grande foco em citações</a:t>
            </a:r>
            <a:endParaRPr 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1600" b="0" strike="noStrike" spc="-1">
                <a:solidFill>
                  <a:srgbClr val="000000"/>
                </a:solidFill>
                <a:latin typeface="Calibri"/>
              </a:rPr>
              <a:t>Citações ligam pessoas, idéias, revistas e instituições</a:t>
            </a:r>
            <a:endParaRPr lang="en-US" sz="16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1600" b="0" strike="noStrike" spc="-1">
                <a:solidFill>
                  <a:srgbClr val="000000"/>
                </a:solidFill>
                <a:latin typeface="Calibri"/>
              </a:rPr>
              <a:t>Formam uma rede que pode ser analisada quantitativamente</a:t>
            </a:r>
            <a:endParaRPr lang="en-US" sz="1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Avaliação no Brasil</a:t>
            </a:r>
            <a:endParaRPr lang="en-US" sz="4400" b="0" strike="noStrike" spc="-1">
              <a:solidFill>
                <a:srgbClr val="000000"/>
              </a:solidFill>
              <a:latin typeface="Calibri"/>
            </a:endParaRPr>
          </a:p>
        </p:txBody>
      </p:sp>
      <p:sp>
        <p:nvSpPr>
          <p:cNvPr id="132" name="Content Placeholder 2"/>
          <p:cNvSpPr txBox="1"/>
          <p:nvPr/>
        </p:nvSpPr>
        <p:spPr>
          <a:xfrm>
            <a:off x="838080" y="1825560"/>
            <a:ext cx="10515240" cy="4350960"/>
          </a:xfrm>
          <a:prstGeom prst="rect">
            <a:avLst/>
          </a:prstGeom>
          <a:noFill/>
          <a:ln w="0">
            <a:noFill/>
          </a:ln>
        </p:spPr>
        <p:txBody>
          <a:bodyPr>
            <a:normAutofit fontScale="42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Capes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Avaliação dos programas de pós-graduação</a:t>
            </a: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Qualis Periódicos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Divisão da produção em 49 áreas [[https://www.gov.br/capes/pt-br/acesso-a-informacao/acoes-e-programas/avaliacao/sobre-a-avaliacao/areas-avaliacao/sobre-as-areas-de-avaliacao/sobre-as-areas-de-avaliacao][Sobre as áreas de avaliação — Português (Brasil)]]</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Capes estabelece princípios gerais de avaliação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Um comitê para cada área</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Ajustes nos critérios e indicadores usados para clasificar periódicos em estratos (A1-2, B1-5, C)</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Lista de classificação dos periódicos - atualizada anualmente</a:t>
            </a: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\cite{deoliveira2017}:</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29 áreas - FI como *principal definidor* da classificação</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Periodicos multidisciplinares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Bem avaliados em uma área, mal avaliados em outra.</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Pesquisador publica fora da área da sua PG é prejudicado.</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Avaliação no Brasil</a:t>
            </a:r>
            <a:endParaRPr lang="en-US" sz="4400" b="0" strike="noStrike" spc="-1">
              <a:solidFill>
                <a:srgbClr val="000000"/>
              </a:solidFill>
              <a:latin typeface="Calibri"/>
            </a:endParaRPr>
          </a:p>
        </p:txBody>
      </p:sp>
      <p:sp>
        <p:nvSpPr>
          <p:cNvPr id="134" name="Content Placeholder 2"/>
          <p:cNvSpPr txBox="1"/>
          <p:nvPr/>
        </p:nvSpPr>
        <p:spPr>
          <a:xfrm>
            <a:off x="838080" y="1825560"/>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Reformulação: Qualis Referência \cite{perez2020}</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Ainda em debate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Visa criar um Qualis único, válido para todas as áreas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Fortemente baseado em métricas para definir a posição dos periódicos nos estratos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Scopus (CiteScore)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WoS (FI)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Google Scholar (h-index) - em menor nível</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\cite{mugnaini2019}</a:t>
            </a:r>
            <a:endParaRPr lang="en-US" sz="4400" b="0" strike="noStrike" spc="-1">
              <a:solidFill>
                <a:srgbClr val="000000"/>
              </a:solidFill>
              <a:latin typeface="Calibri"/>
            </a:endParaRPr>
          </a:p>
        </p:txBody>
      </p:sp>
      <p:sp>
        <p:nvSpPr>
          <p:cNvPr id="136"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0"/>
              </a:spcBef>
              <a:tabLst>
                <a:tab pos="0" algn="l"/>
              </a:tabLst>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Não, pois o scopus + WoS pega só 30% da produção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Ao contrário, ele força uma modificação do padrão de publicação</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38" name="Content Placeholder 2"/>
          <p:cNvSpPr txBox="1"/>
          <p:nvPr/>
        </p:nvSpPr>
        <p:spPr>
          <a:xfrm>
            <a:off x="838080" y="1825560"/>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Qualis visa avaliar os programas de pós-graduação com base na qualidade dos veículos usados para sua produção intelectual, não o pesquisador \parencite{barata2016}</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Parte importante da definição da nota do programa</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Guia ações e políticas - Alocação de recursos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Efeitos diretos sobre carreira de professores/alunos</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40" name="Content Placeholder 2"/>
          <p:cNvSpPr txBox="1"/>
          <p:nvPr/>
        </p:nvSpPr>
        <p:spPr>
          <a:xfrm>
            <a:off x="838080" y="1825560"/>
            <a:ext cx="10515240" cy="4350960"/>
          </a:xfrm>
          <a:prstGeom prst="rect">
            <a:avLst/>
          </a:prstGeom>
          <a:noFill/>
          <a:ln w="0">
            <a:noFill/>
          </a:ln>
        </p:spPr>
        <p:txBody>
          <a:bodyPr>
            <a:normAutofit fontScale="52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Periódicos brasileiros: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Menos citações que os internacionais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Usar a mesma métrica: revistas brasileiras nos estratos inferiores (menos atrativas) - várias consequências: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Pesquisadores teriam que alinhar suas pesquisas com os interesses internacionais, evitando questões locais (e por vezes cruciais para nosso país)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Veículos brasileiros, que permitiriam a comunicação dessas questões locais, iriam diminuir</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Maior competição (todos almejando as revistas internacionais)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Autores e programas já inseridos internacionalmente seriam privilegiados (Efeito Mateus)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Particularmente problemático para áreas como as ciências sociais, q publicam localmente.</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p:nvPr/>
        </p:nvSpPr>
        <p:spPr>
          <a:xfrm>
            <a:off x="838080" y="365040"/>
            <a:ext cx="10515240" cy="1325160"/>
          </a:xfrm>
          <a:prstGeom prst="rect">
            <a:avLst/>
          </a:prstGeom>
          <a:noFill/>
          <a:ln w="0">
            <a:noFill/>
          </a:ln>
        </p:spPr>
        <p:txBody>
          <a:bodyPr anchor="ctr">
            <a:normAutofit/>
          </a:bodyPr>
          <a:p>
            <a:pPr>
              <a:lnSpc>
                <a:spcPct val="90000"/>
              </a:lnSpc>
            </a:pPr>
            <a:r>
              <a:rPr lang="en-US" sz="4400" b="0" strike="noStrike" spc="-1">
                <a:solidFill>
                  <a:srgbClr val="000000"/>
                </a:solidFill>
                <a:latin typeface="Calibri Light"/>
              </a:rPr>
              <a:t>Problemas da metricização exacerbada da avaliação</a:t>
            </a:r>
            <a:endParaRPr lang="en-US" sz="4400" b="0" strike="noStrike" spc="-1">
              <a:solidFill>
                <a:srgbClr val="000000"/>
              </a:solidFill>
              <a:latin typeface="Calibri"/>
            </a:endParaRPr>
          </a:p>
        </p:txBody>
      </p:sp>
      <p:sp>
        <p:nvSpPr>
          <p:cNvPr id="142" name="Content Placeholder 2"/>
          <p:cNvSpPr txBox="1"/>
          <p:nvPr/>
        </p:nvSpPr>
        <p:spPr>
          <a:xfrm>
            <a:off x="838080" y="1825560"/>
            <a:ext cx="10515240" cy="4350960"/>
          </a:xfrm>
          <a:prstGeom prst="rect">
            <a:avLst/>
          </a:prstGeom>
          <a:noFill/>
          <a:ln w="0">
            <a:noFill/>
          </a:ln>
        </p:spPr>
        <p:txBody>
          <a:bodyPr>
            <a:normAutofit fontScale="41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Mudança do comportamento dos pesquisadores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(Ok, qqr avaliação muda o comportamento, mas como o peer-review é mais qualitativo, isso não é tão pronunciado, pq ele não deixa claro o que vc deve fazer para se adaptar a ele. As métricas deixam claro: publicar em revistas de alto impacto é um exemplo. Publicar muito (h-index), é outro)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Minar as idéias originais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Maior foco em periódicos internacionais de alto impacto</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Impacto na integridade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Evidência anedótica</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Problemas a nível pessoal</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Produtivismo e competição exacerbada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Depressão, burnout</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p:nvPr/>
        </p:nvSpPr>
        <p:spPr>
          <a:xfrm>
            <a:off x="838080" y="365040"/>
            <a:ext cx="10515240" cy="1325160"/>
          </a:xfrm>
          <a:prstGeom prst="rect">
            <a:avLst/>
          </a:prstGeom>
          <a:noFill/>
          <a:ln w="0">
            <a:noFill/>
          </a:ln>
        </p:spPr>
        <p:txBody>
          <a:bodyPr anchor="ctr">
            <a:normAutofit fontScale="97000"/>
          </a:bodyPr>
          <a:p>
            <a:pPr>
              <a:lnSpc>
                <a:spcPct val="90000"/>
              </a:lnSpc>
            </a:pPr>
            <a:r>
              <a:rPr lang="en-US" sz="4400" b="0" strike="noStrike" spc="-1">
                <a:solidFill>
                  <a:srgbClr val="000000"/>
                </a:solidFill>
                <a:latin typeface="Calibri Light"/>
              </a:rPr>
              <a:t>* \cite{demeis2003}</a:t>
            </a:r>
            <a:br>
              <a:rPr lang="en-US" sz="4400" b="0" strike="noStrike" spc="-1">
                <a:solidFill>
                  <a:srgbClr val="000000"/>
                </a:solidFill>
                <a:latin typeface="Calibri Light"/>
              </a:rPr>
            </a:br>
            <a:endParaRPr lang="en-US" sz="4400" b="0" strike="noStrike" spc="-1">
              <a:solidFill>
                <a:srgbClr val="000000"/>
              </a:solidFill>
              <a:latin typeface="Calibri"/>
            </a:endParaRPr>
          </a:p>
        </p:txBody>
      </p:sp>
      <p:sp>
        <p:nvSpPr>
          <p:cNvPr id="144" name="Content Placeholder 2"/>
          <p:cNvSpPr txBox="1"/>
          <p:nvPr/>
        </p:nvSpPr>
        <p:spPr>
          <a:xfrm>
            <a:off x="838080" y="1825560"/>
            <a:ext cx="10515240" cy="4350960"/>
          </a:xfrm>
          <a:prstGeom prst="rect">
            <a:avLst/>
          </a:prstGeom>
          <a:noFill/>
          <a:ln w="0">
            <a:noFill/>
          </a:ln>
        </p:spPr>
        <p:txBody>
          <a:bodyPr>
            <a:normAutofit fontScale="23000"/>
          </a:bodyPr>
          <a:p>
            <a:pPr>
              <a:lnSpc>
                <a:spcPct val="90000"/>
              </a:lnSpc>
              <a:spcBef>
                <a:spcPts val="1000"/>
              </a:spcBef>
              <a:tabLst>
                <a:tab pos="0" algn="l"/>
              </a:tabLst>
            </a:pPr>
            <a:r>
              <a:rPr lang="en-US" sz="2800" b="0" strike="noStrike" spc="-1">
                <a:solidFill>
                  <a:srgbClr val="000000"/>
                </a:solidFill>
                <a:latin typeface="Calibri"/>
              </a:rPr>
              <a:t> Aumento da produção científica nacional</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Diminuição do financiamento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Aumento da competitividade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PROFIX:</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Jovens pesquisadores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- 1154 candidatos para 100 bolsas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Bolsas do CNPq:</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Seção: bioquímica, biofísica, fisiologia, farmacologia e neurociências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- 437 inscrições de projetos, 267 aprovados por mérito científico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Recursos para o financiamento de apenas 20 projetos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Cenário de distorção cultural</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Cientometria prevalece sobre o conhecimento (demeis et al. 2003b)</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PROFIX e CNPq - Principal critério: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Background científico dos candidatos: Número de publicações e o impacto das revistas onde foram publicados.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Sofrimento mental é o preço pago pela escassez de recursos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Cobrança e competição exacerbadas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    - Qual o impacto dessa situação para os indivíduos?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Você é o que vc publica</a:t>
            </a:r>
            <a:endParaRPr lang="en-US" sz="4400" b="0" strike="noStrike" spc="-1">
              <a:solidFill>
                <a:srgbClr val="000000"/>
              </a:solidFill>
              <a:latin typeface="Calibri"/>
            </a:endParaRPr>
          </a:p>
        </p:txBody>
      </p:sp>
      <p:sp>
        <p:nvSpPr>
          <p:cNvPr id="146" name="Content Placeholder 2"/>
          <p:cNvSpPr txBox="1"/>
          <p:nvPr/>
        </p:nvSpPr>
        <p:spPr>
          <a:xfrm>
            <a:off x="838080" y="1825560"/>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“He [the thesis advisor] doesn’t care about my thesis. He believes that a thesis is the consequence of good work and good work means papers published in good journals”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“What we hear is that you are worth what you publish... the currency in this arena is publications”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Submissão do paper</a:t>
            </a:r>
            <a:endParaRPr lang="en-US" sz="4400" b="0" strike="noStrike" spc="-1">
              <a:solidFill>
                <a:srgbClr val="000000"/>
              </a:solidFill>
              <a:latin typeface="Calibri"/>
            </a:endParaRPr>
          </a:p>
        </p:txBody>
      </p:sp>
      <p:sp>
        <p:nvSpPr>
          <p:cNvPr id="148" name="Content Placeholder 2"/>
          <p:cNvSpPr txBox="1"/>
          <p:nvPr/>
        </p:nvSpPr>
        <p:spPr>
          <a:xfrm>
            <a:off x="838080" y="1825560"/>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“My major concern was to publish, to be recognized... it was a kind of self-affirmation, so I could tell them, ‘Look, I am good!’”;</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“When the journal does not accept, you feel as if it is not only your paper, but you yourself that is rejected... They look at you as if you do not deserve to be there... it is a very bad feeling!”;</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p:nvPr/>
        </p:nvSpPr>
        <p:spPr>
          <a:xfrm>
            <a:off x="838080" y="365040"/>
            <a:ext cx="10515240" cy="1325160"/>
          </a:xfrm>
          <a:prstGeom prst="rect">
            <a:avLst/>
          </a:prstGeom>
          <a:noFill/>
          <a:ln w="0">
            <a:noFill/>
          </a:ln>
        </p:spPr>
        <p:txBody>
          <a:bodyPr anchor="ctr">
            <a:normAutofit/>
          </a:bodyPr>
          <a:p>
            <a:pPr>
              <a:lnSpc>
                <a:spcPct val="90000"/>
              </a:lnSpc>
            </a:pPr>
            <a:r>
              <a:rPr lang="en-US" sz="4400" b="0" strike="noStrike" spc="-1">
                <a:solidFill>
                  <a:srgbClr val="000000"/>
                </a:solidFill>
                <a:latin typeface="Calibri Light"/>
              </a:rPr>
              <a:t>Insegurança sobre o financiamento e cobrança</a:t>
            </a:r>
            <a:endParaRPr lang="en-US" sz="4400" b="0" strike="noStrike" spc="-1">
              <a:solidFill>
                <a:srgbClr val="000000"/>
              </a:solidFill>
              <a:latin typeface="Calibri"/>
            </a:endParaRPr>
          </a:p>
        </p:txBody>
      </p:sp>
      <p:sp>
        <p:nvSpPr>
          <p:cNvPr id="150" name="Content Placeholder 2"/>
          <p:cNvSpPr txBox="1"/>
          <p:nvPr/>
        </p:nvSpPr>
        <p:spPr>
          <a:xfrm>
            <a:off x="838080" y="1825560"/>
            <a:ext cx="10515240" cy="4350960"/>
          </a:xfrm>
          <a:prstGeom prst="rect">
            <a:avLst/>
          </a:prstGeom>
          <a:noFill/>
          <a:ln w="0">
            <a:noFill/>
          </a:ln>
        </p:spPr>
        <p:txBody>
          <a:bodyPr>
            <a:normAutofit fontScale="97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“If you stop publishing, you lose your grant... You are ejected from the system, it doesn’t matter what you did in the past - it only matters what you have done in the last 2 to 3 years”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“At times I feel so anxious... you must complete your thesis in a short period of time, you have an advisor who guides you but at the same time continuously demands results, because we live in a system that constantly demands more and more from the advisor, and so it goes on down the line, in a cascade...”</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65490"/>
            <a:ext cx="10515240" cy="1325160"/>
          </a:xfrm>
        </p:spPr>
        <p:txBody>
          <a:bodyPr/>
          <a:p>
            <a:r>
              <a:rPr lang="" altLang="en-US" sz="4000"/>
              <a:t>Origens (Urbizastegui, 2007)</a:t>
            </a:r>
            <a:endParaRPr lang="" altLang="en-US" sz="4000"/>
          </a:p>
        </p:txBody>
      </p:sp>
      <p:sp>
        <p:nvSpPr>
          <p:cNvPr id="3" name="Subtitle 2"/>
          <p:cNvSpPr>
            <a:spLocks noGrp="1"/>
          </p:cNvSpPr>
          <p:nvPr>
            <p:ph type="subTitle"/>
          </p:nvPr>
        </p:nvSpPr>
        <p:spPr>
          <a:xfrm>
            <a:off x="346710" y="1260475"/>
            <a:ext cx="11006455" cy="5442585"/>
          </a:xfrm>
        </p:spPr>
        <p:txBody>
          <a:bodyPr/>
          <a:p>
            <a:pPr marL="285750" indent="-285750">
              <a:buFont typeface="Arial" panose="02080604020202020204" pitchFamily="34" charset="0"/>
              <a:buChar char="•"/>
            </a:pPr>
            <a:r>
              <a:rPr lang="" altLang="en-US" sz="2000"/>
              <a:t>Frommichen e Balbi (Séc. XVIII-VIX)</a:t>
            </a:r>
            <a:endParaRPr lang="" altLang="en-US" sz="1600"/>
          </a:p>
          <a:p>
            <a:pPr marL="742950" lvl="1" indent="-285750">
              <a:buFont typeface="Arial" panose="02080604020202020204" pitchFamily="34" charset="0"/>
              <a:buChar char="•"/>
            </a:pPr>
            <a:r>
              <a:rPr lang="" altLang="en-US"/>
              <a:t>Métodos estatísticos</a:t>
            </a:r>
            <a:endParaRPr lang="" altLang="en-US"/>
          </a:p>
          <a:p>
            <a:pPr marL="1200150" lvl="2" indent="-285750">
              <a:buFont typeface="Arial" panose="02080604020202020204" pitchFamily="34" charset="0"/>
              <a:buChar char="•"/>
            </a:pPr>
            <a:r>
              <a:rPr lang="" altLang="en-US"/>
              <a:t>Publicação de livros e condições das bibliotecas na Europa</a:t>
            </a:r>
            <a:endParaRPr lang="en-US"/>
          </a:p>
          <a:p>
            <a:endParaRPr lang="en-US"/>
          </a:p>
          <a:p>
            <a:pPr marL="285750" indent="-285750">
              <a:buFont typeface="Arial" panose="02080604020202020204" pitchFamily="34" charset="0"/>
              <a:buChar char="•"/>
            </a:pPr>
            <a:r>
              <a:rPr lang="" altLang="en-US"/>
              <a:t>Galton (1869)</a:t>
            </a:r>
            <a:endParaRPr lang="" altLang="en-US"/>
          </a:p>
          <a:p>
            <a:pPr marL="742950" lvl="1" indent="-285750">
              <a:buFont typeface="Arial" panose="02080604020202020204" pitchFamily="34" charset="0"/>
              <a:buChar char="•"/>
            </a:pPr>
            <a:r>
              <a:rPr lang="" altLang="en-US"/>
              <a:t>Identificação de cientistas eminentes por meio de citações</a:t>
            </a:r>
            <a:endParaRPr lang="" altLang="en-US"/>
          </a:p>
          <a:p>
            <a:pPr marL="742950" lvl="1" indent="-285750">
              <a:buFont typeface="Arial" panose="02080604020202020204" pitchFamily="34" charset="0"/>
              <a:buChar char="•"/>
            </a:pPr>
            <a:r>
              <a:rPr lang="" altLang="en-US"/>
              <a:t>Genialidade, não produtividade</a:t>
            </a:r>
            <a:endParaRPr lang="en-US"/>
          </a:p>
          <a:p>
            <a:endParaRPr lang="en-US"/>
          </a:p>
          <a:p>
            <a:pPr marL="285750" indent="-285750">
              <a:buFont typeface="Arial" panose="02080604020202020204" pitchFamily="34" charset="0"/>
              <a:buChar char="•"/>
            </a:pPr>
            <a:r>
              <a:rPr lang="" altLang="en-US"/>
              <a:t>Coles &amp; Eales (1917)</a:t>
            </a:r>
            <a:endParaRPr lang="" altLang="en-US"/>
          </a:p>
          <a:p>
            <a:pPr marL="742950" lvl="1" indent="-285750">
              <a:buFont typeface="Arial" panose="02080604020202020204" pitchFamily="34" charset="0"/>
              <a:buChar char="•"/>
            </a:pPr>
            <a:r>
              <a:rPr lang="" altLang="en-US"/>
              <a:t>Análise estatística da literatura de Anatomia Comparada (1550-1860)</a:t>
            </a:r>
            <a:endParaRPr lang="en-US"/>
          </a:p>
          <a:p>
            <a:pPr marL="285750" indent="-285750">
              <a:buFont typeface="Arial" panose="02080604020202020204" pitchFamily="34" charset="0"/>
              <a:buChar char="•"/>
            </a:pPr>
            <a:endParaRPr lang="" altLang="en-US"/>
          </a:p>
          <a:p>
            <a:pPr marL="285750" indent="-285750">
              <a:buFont typeface="Arial" panose="02080604020202020204" pitchFamily="34" charset="0"/>
              <a:buChar char="•"/>
            </a:pPr>
            <a:r>
              <a:rPr lang="" altLang="en-US"/>
              <a:t>Dresden (1922)</a:t>
            </a:r>
            <a:endParaRPr lang="" altLang="en-US"/>
          </a:p>
          <a:p>
            <a:pPr marL="742950" lvl="1" indent="-285750">
              <a:buFont typeface="Arial" panose="02080604020202020204" pitchFamily="34" charset="0"/>
              <a:buChar char="•"/>
            </a:pPr>
            <a:r>
              <a:rPr lang="" altLang="en-US"/>
              <a:t>Primeira análise da produtividade de autores usando artigos</a:t>
            </a:r>
            <a:endParaRPr lang="en-US"/>
          </a:p>
          <a:p>
            <a:endParaRPr lang="en-US"/>
          </a:p>
          <a:p>
            <a:pPr marL="285750" indent="-285750">
              <a:buFont typeface="Arial" panose="02080604020202020204" pitchFamily="34" charset="0"/>
              <a:buChar char="•"/>
            </a:pPr>
            <a:r>
              <a:rPr lang="" altLang="en-US"/>
              <a:t>Três leis clássicas da bibliometria</a:t>
            </a:r>
            <a:endParaRPr lang="" altLang="en-US"/>
          </a:p>
          <a:p>
            <a:pPr marL="742950" lvl="1" indent="-285750">
              <a:buFont typeface="Arial" panose="02080604020202020204" pitchFamily="34" charset="0"/>
              <a:buChar char="•"/>
            </a:pPr>
            <a:r>
              <a:rPr lang="" altLang="en-US"/>
              <a:t>Leis empíricas sobre o comportamento da literatura</a:t>
            </a:r>
            <a:endParaRPr lang="" altLang="en-US"/>
          </a:p>
          <a:p>
            <a:pPr marL="1200150" lvl="2" indent="-285750">
              <a:buFont typeface="Arial" panose="02080604020202020204" pitchFamily="34" charset="0"/>
              <a:buChar char="•"/>
            </a:pPr>
            <a:r>
              <a:rPr lang="" altLang="en-US"/>
              <a:t>Método de medição da produtividade de cientistas - Lei de Lotka (1926)</a:t>
            </a:r>
            <a:endParaRPr lang="" altLang="en-US"/>
          </a:p>
          <a:p>
            <a:pPr marL="1200150" lvl="2" indent="-285750">
              <a:buFont typeface="Arial" panose="02080604020202020204" pitchFamily="34" charset="0"/>
              <a:buChar char="•"/>
            </a:pPr>
            <a:r>
              <a:rPr lang="" altLang="en-US"/>
              <a:t>Lei de dispersão do conhecimento científico - Lei de Bradford (1934)</a:t>
            </a:r>
            <a:endParaRPr lang="" altLang="en-US"/>
          </a:p>
          <a:p>
            <a:pPr marL="1200150" lvl="2" indent="-285750">
              <a:buFont typeface="Arial" panose="02080604020202020204" pitchFamily="34" charset="0"/>
              <a:buChar char="•"/>
            </a:pPr>
            <a:r>
              <a:rPr lang="" altLang="en-US"/>
              <a:t>Modelo de distribuição e frequência de palavras em textos - Lei de Zipf (1936)</a:t>
            </a:r>
            <a:endParaRPr lang=""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52" name="Content Placeholder 2"/>
          <p:cNvSpPr txBox="1"/>
          <p:nvPr/>
        </p:nvSpPr>
        <p:spPr>
          <a:xfrm>
            <a:off x="838080" y="1825560"/>
            <a:ext cx="10515240" cy="4350960"/>
          </a:xfrm>
          <a:prstGeom prst="rect">
            <a:avLst/>
          </a:prstGeom>
          <a:noFill/>
          <a:ln w="0">
            <a:noFill/>
          </a:ln>
        </p:spPr>
        <p:txBody>
          <a:bodyPr>
            <a:normAutofit fontScale="31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Ritos de passagem</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Morte, transição e renascimento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Transição - Período de incertezas e ansiedade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Trajetoria científica como uma transição constante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Continuar provando sua capacidade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Exclusão do sistema</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Burnout</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Exaustão emocional e mental</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Prejudica tanto o desempenho no trabalho como a saúde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Dores de cabeça, hipertensão, ansiedade e depressão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Abuso de álcool/drogas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Deterioração das relações com família/amigos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Futuro cenário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Perda do interesse na carreira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Possível declínio da ciência brasileira</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Content Placeholder 3" descr="wellcome1"/>
          <p:cNvPicPr/>
          <p:nvPr/>
        </p:nvPicPr>
        <p:blipFill>
          <a:blip r:embed="rId1"/>
          <a:stretch>
            <a:fillRect/>
          </a:stretch>
        </p:blipFill>
        <p:spPr>
          <a:xfrm>
            <a:off x="1019160" y="463680"/>
            <a:ext cx="10069560" cy="5441760"/>
          </a:xfrm>
          <a:prstGeom prst="rect">
            <a:avLst/>
          </a:prstGeom>
          <a:ln w="0">
            <a:noFill/>
          </a:ln>
        </p:spPr>
      </p:pic>
      <p:sp>
        <p:nvSpPr>
          <p:cNvPr id="154" name="Text Box 5"/>
          <p:cNvSpPr/>
          <p:nvPr/>
        </p:nvSpPr>
        <p:spPr>
          <a:xfrm>
            <a:off x="4478040" y="6004080"/>
            <a:ext cx="343188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rgbClr val="000000"/>
                </a:solidFill>
                <a:latin typeface="Calibri"/>
              </a:rPr>
              <a:t>Fonte: Wellcome Trust, 2020</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Manifestos</a:t>
            </a:r>
            <a:endParaRPr lang="en-US" sz="4400" b="0" strike="noStrike" spc="-1">
              <a:solidFill>
                <a:srgbClr val="000000"/>
              </a:solidFill>
              <a:latin typeface="Calibri"/>
            </a:endParaRPr>
          </a:p>
        </p:txBody>
      </p:sp>
      <p:sp>
        <p:nvSpPr>
          <p:cNvPr id="156" name="Content Placeholder 2"/>
          <p:cNvSpPr txBox="1"/>
          <p:nvPr/>
        </p:nvSpPr>
        <p:spPr>
          <a:xfrm>
            <a:off x="334800" y="1420560"/>
            <a:ext cx="11018880" cy="5343840"/>
          </a:xfrm>
          <a:prstGeom prst="rect">
            <a:avLst/>
          </a:prstGeom>
          <a:noFill/>
          <a:ln w="0">
            <a:noFill/>
          </a:ln>
        </p:spPr>
        <p:txBody>
          <a:bodyPr>
            <a:normAutofit fontScale="76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Várias iniciativas/guidelines surgiram para lidar com o mal uso das métricas nos sistemas de avaliação da política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San Francisco Declaration on Research Assessment (DORA) - 2013</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Leiden Manifesto - 2015</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Metric Tide - 2015 </a:t>
            </a:r>
            <a:r>
              <a:rPr lang="" altLang="en-US" sz="2800" b="0" strike="noStrike" spc="-1">
                <a:solidFill>
                  <a:srgbClr val="000000"/>
                </a:solidFill>
                <a:latin typeface="Calibri"/>
              </a:rPr>
              <a:t>-  Avaliação da pesquisa britânica (REF)</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Hong Kong Principles - 2019</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DORA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Um dos mais influentes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Site - assinaturas: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XXXX pessoas, XXXX organizações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Recomendações para pesquisadores, instituições, agências de fomento</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Recomendações DORA</a:t>
            </a:r>
            <a:endParaRPr lang="en-US" sz="4400" b="0" strike="noStrike" spc="-1">
              <a:solidFill>
                <a:srgbClr val="000000"/>
              </a:solidFill>
              <a:latin typeface="Calibri"/>
            </a:endParaRPr>
          </a:p>
        </p:txBody>
      </p:sp>
      <p:sp>
        <p:nvSpPr>
          <p:cNvPr id="158" name="Content Placeholder 2"/>
          <p:cNvSpPr txBox="1"/>
          <p:nvPr/>
        </p:nvSpPr>
        <p:spPr>
          <a:xfrm>
            <a:off x="838080" y="1825560"/>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Principal: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Não usar métricas a nível de periódico (como o fator de impacto) para avaliar pessoas.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Adicionar Garfield (2007), para ressaltar isso?</a:t>
            </a:r>
            <a:endParaRPr lang="en-US" alt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Recomendações DORA</a:t>
            </a:r>
            <a:endParaRPr lang="en-US" sz="4400" b="0" strike="noStrike" spc="-1">
              <a:solidFill>
                <a:srgbClr val="000000"/>
              </a:solidFill>
              <a:latin typeface="Calibri"/>
            </a:endParaRPr>
          </a:p>
        </p:txBody>
      </p:sp>
      <p:sp>
        <p:nvSpPr>
          <p:cNvPr id="160" name="Content Placeholder 2"/>
          <p:cNvSpPr txBox="1"/>
          <p:nvPr/>
        </p:nvSpPr>
        <p:spPr>
          <a:xfrm>
            <a:off x="838080" y="1825560"/>
            <a:ext cx="10515240" cy="4350960"/>
          </a:xfrm>
          <a:prstGeom prst="rect">
            <a:avLst/>
          </a:prstGeom>
          <a:noFill/>
          <a:ln w="0">
            <a:noFill/>
          </a:ln>
        </p:spPr>
        <p:txBody>
          <a:bodyPr>
            <a:normAutofit fontScale="27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Agências de financiamento/instituições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For the purposes of research assessment, consider the value and impact of all research outputs (including datasets and software) in addition to research publications, and consider a broad range of impact measures including qualitative indicators of research impact, such as influence on policy and practice.</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Editoras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Make available a range of article-level metrics to encourage a shift toward assessment based on the scientific content of an article rather than publication metrics of the journal in which it was published</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Organizações que provém métricas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Be open and transparent by providing data and methods used to calculate all metrics.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Pesquisadores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Challenge research assessment practices that rely inappropriately on Journal Impact Factors and promote and teach best practice that focuses on the value and influence of specific research outputs.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Avanços</a:t>
            </a:r>
            <a:endParaRPr lang="en-US" sz="4400" b="0" strike="noStrike" spc="-1">
              <a:solidFill>
                <a:srgbClr val="000000"/>
              </a:solidFill>
              <a:latin typeface="Calibri"/>
            </a:endParaRPr>
          </a:p>
        </p:txBody>
      </p:sp>
      <p:sp>
        <p:nvSpPr>
          <p:cNvPr id="162" name="Content Placeholder 2"/>
          <p:cNvSpPr txBox="1"/>
          <p:nvPr/>
        </p:nvSpPr>
        <p:spPr>
          <a:xfrm>
            <a:off x="838080" y="1825560"/>
            <a:ext cx="10515240" cy="4350960"/>
          </a:xfrm>
          <a:prstGeom prst="rect">
            <a:avLst/>
          </a:prstGeom>
          <a:noFill/>
          <a:ln w="0">
            <a:noFill/>
          </a:ln>
        </p:spPr>
        <p:txBody>
          <a:bodyPr>
            <a:normAutofit fontScale="34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Funding organizations in Europe (EMBO, Wellcome Trust, oth- ers), the United States (National Institutes of Health [NIH], Na- tional Science Foundation), and around the world (Australia, Canada, and others) have instituted, strengthened, and/or made more explicit their guidelines to curtail the use of JIFs and to allow researchers to articulate the significance of their own work, through selected and annotated bibliographies.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Scientific societies, such as EMBO and ASCB, are using JIF-inde- pendent mechanisms to evaluate potential awardees at the junior and senior levels.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Awareness: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Nobel laureates (Schekman, 2013; Nobel Prize, 2017) and blog- gers are speaking out against JIF, encouraging scientists, as articu- lated by Bruce Beutler, “to publish as high as is practical, don’t waste a lot of time on repeated attempts to get in the top tier.”</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International forums are taking place to discuss research assess- ment and the utility and impact of bibliometrics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DORA’s request of Thomson Reuters, the developer of JIF, to make their data more available and transparent has, in part, been answered (van Noorden, 2014), as the Web of Science (currently administered by Clarivate Analytics), now allows data to be directly downloaded from their site to Excel spreadsheets for independent analysis (see Figure 1).</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The launch and success of bioRxiv, and other preprint servers, together with their acceptance of this practice by almost all jour- nals, is enabling more rapid and efficient communication of re- sults. Indeed, I have relied on the availability of bioRxiv preprints to make positive decisions in hiring (as a department chairman), in funding (as a grant referee), and as an external referee for tenure decisions.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Olhar \parencite{hatch2020}</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Link para assinar o DORA: https://sfdora.org/sign/</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Zenodo - Hospedagem de artefatos de pesquisa (datasets, código...) e atribuição de DOI a eles.</a:t>
            </a:r>
            <a:endParaRPr lang="en-US" alt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Conclusão e perspectivas</a:t>
            </a:r>
            <a:endParaRPr lang="en-US" sz="4400" b="0" strike="noStrike" spc="-1">
              <a:solidFill>
                <a:srgbClr val="000000"/>
              </a:solidFill>
              <a:latin typeface="Calibri"/>
            </a:endParaRPr>
          </a:p>
        </p:txBody>
      </p:sp>
      <p:sp>
        <p:nvSpPr>
          <p:cNvPr id="164" name="Content Placeholder 2"/>
          <p:cNvSpPr txBox="1"/>
          <p:nvPr/>
        </p:nvSpPr>
        <p:spPr>
          <a:xfrm>
            <a:off x="838080" y="1825560"/>
            <a:ext cx="10515240" cy="4350960"/>
          </a:xfrm>
          <a:prstGeom prst="rect">
            <a:avLst/>
          </a:prstGeom>
          <a:noFill/>
          <a:ln w="0">
            <a:noFill/>
          </a:ln>
        </p:spPr>
        <p:txBody>
          <a:bodyPr>
            <a:normAutofit fontScale="38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 cientometria é  essencial para estudar a prática da ciência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Entretanto, um (mal) uso exacerbado de indicadores para avaliar a produção científica molda a dinâmica que a cientometria se propõe a estudar.</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Produtivismo, individualismo e competitividade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Práticas questionáveis que minam a ciência aos olhos do público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Ciência como produto em vez de bem público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Maior presença de outros outputs ceintificos em avaliações individuais: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Datasets, Código, Orientações, Eventos (Extensão ou não)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Múltiplos inputs (ex: indices clássicos + altmetricos)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 Avaliações mais holísticas da produção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O *mal uso* de qualquer indicador para avaliação invariavelmente terá impactos danosos ao avaliado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Temos responsabilidade e voz nesse assunto</a:t>
            </a:r>
            <a:endParaRPr lang="en-US" sz="2800" b="0" strike="noStrike" spc="-1">
              <a:solidFill>
                <a:srgbClr val="000000"/>
              </a:solidFill>
              <a:latin typeface="Calibri"/>
            </a:endParaRPr>
          </a:p>
        </p:txBody>
      </p:sp>
      <p:pic>
        <p:nvPicPr>
          <p:cNvPr id="2" name="Picture 1"/>
          <p:cNvPicPr>
            <a:picLocks noChangeAspect="1"/>
          </p:cNvPicPr>
          <p:nvPr/>
        </p:nvPicPr>
        <p:blipFill>
          <a:blip r:embed="rId1"/>
          <a:stretch>
            <a:fillRect/>
          </a:stretch>
        </p:blipFill>
        <p:spPr>
          <a:xfrm>
            <a:off x="8174355" y="2495550"/>
            <a:ext cx="3856990" cy="1866900"/>
          </a:xfrm>
          <a:prstGeom prst="rect">
            <a:avLst/>
          </a:prstGeom>
        </p:spPr>
      </p:pic>
      <p:sp>
        <p:nvSpPr>
          <p:cNvPr id="3" name="Text Box 2"/>
          <p:cNvSpPr txBox="1"/>
          <p:nvPr/>
        </p:nvSpPr>
        <p:spPr>
          <a:xfrm>
            <a:off x="9206865" y="4362450"/>
            <a:ext cx="2540000" cy="645160"/>
          </a:xfrm>
          <a:prstGeom prst="rect">
            <a:avLst/>
          </a:prstGeom>
          <a:noFill/>
        </p:spPr>
        <p:txBody>
          <a:bodyPr wrap="square" rtlCol="0" anchor="t">
            <a:spAutoFit/>
          </a:bodyPr>
          <a:p>
            <a:r>
              <a:rPr lang="en-US"/>
              <a:t>http://altmetrics.org/manifesto/</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p:nvPr/>
        </p:nvSpPr>
        <p:spPr>
          <a:xfrm>
            <a:off x="8890" y="158750"/>
            <a:ext cx="11973560" cy="672211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Lei de Lotka (192</a:t>
            </a:r>
            <a:r>
              <a:rPr lang="" altLang="en-US" sz="2400" b="0" strike="noStrike" spc="-1">
                <a:solidFill>
                  <a:srgbClr val="000000"/>
                </a:solidFill>
                <a:latin typeface="Calibri"/>
              </a:rPr>
              <a:t>6</a:t>
            </a:r>
            <a:r>
              <a:rPr 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000" b="0" strike="noStrike" spc="-1">
                <a:solidFill>
                  <a:srgbClr val="000000"/>
                </a:solidFill>
                <a:latin typeface="Calibri"/>
              </a:rPr>
              <a:t>Autores com 1 contribuição em um campo - aprox.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Autores com n contribuições: 1/n</a:t>
            </a:r>
            <a:r>
              <a:rPr lang="en-US" altLang="en-US" sz="2000" b="0" strike="noStrike" spc="-1" baseline="30000">
                <a:solidFill>
                  <a:srgbClr val="000000"/>
                </a:solidFill>
                <a:latin typeface="Calibri"/>
              </a:rPr>
              <a:t>2</a:t>
            </a:r>
            <a:r>
              <a:rPr lang="en-US" altLang="en-US" sz="2000" b="0" strike="noStrike" spc="-1">
                <a:solidFill>
                  <a:srgbClr val="000000"/>
                </a:solidFill>
                <a:latin typeface="Calibri"/>
              </a:rPr>
              <a:t> dos com 1 contribuição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2 contrib: </a:t>
            </a:r>
            <a:r>
              <a:rPr lang="en-US" sz="2000" b="0" strike="noStrike" spc="-1">
                <a:solidFill>
                  <a:srgbClr val="000000"/>
                </a:solidFill>
                <a:latin typeface="Calibri"/>
              </a:rPr>
              <a:t>15% (1/2</a:t>
            </a:r>
            <a:r>
              <a:rPr lang="en-US" sz="2000" b="0" strike="noStrike" spc="-1" baseline="30000">
                <a:solidFill>
                  <a:srgbClr val="000000"/>
                </a:solidFill>
                <a:latin typeface="Calibri"/>
              </a:rPr>
              <a:t>2</a:t>
            </a:r>
            <a:r>
              <a:rPr lang="en-US" sz="2000" b="0" strike="noStrike" spc="-1">
                <a:solidFill>
                  <a:srgbClr val="000000"/>
                </a:solidFill>
                <a:latin typeface="Calibri"/>
              </a:rPr>
              <a:t> x 60)</a:t>
            </a:r>
            <a:r>
              <a:rPr lang="en-US" altLang="en-US" sz="2000" b="0" strike="noStrike" spc="-1">
                <a:solidFill>
                  <a:srgbClr val="000000"/>
                </a:solidFill>
                <a:latin typeface="Calibri"/>
              </a:rPr>
              <a:t>; 10 contrib: </a:t>
            </a:r>
            <a:r>
              <a:rPr lang="en-US" sz="2000" spc="-1">
                <a:solidFill>
                  <a:srgbClr val="000000"/>
                </a:solidFill>
                <a:latin typeface="Calibri"/>
                <a:sym typeface="+mn-ea"/>
              </a:rPr>
              <a:t>0,6% (1/10</a:t>
            </a:r>
            <a:r>
              <a:rPr lang="en-US" sz="2000" spc="-1" baseline="30000">
                <a:solidFill>
                  <a:srgbClr val="000000"/>
                </a:solidFill>
                <a:latin typeface="Calibri"/>
                <a:sym typeface="+mn-ea"/>
              </a:rPr>
              <a:t>2</a:t>
            </a:r>
            <a:r>
              <a:rPr lang="en-US" sz="2000" spc="-1">
                <a:solidFill>
                  <a:srgbClr val="000000"/>
                </a:solidFill>
                <a:latin typeface="Calibri"/>
                <a:sym typeface="+mn-ea"/>
              </a:rPr>
              <a:t> 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trike="noStrike" spc="-1">
                <a:solidFill>
                  <a:schemeClr val="tx1"/>
                </a:solidFill>
                <a:latin typeface="Calibri"/>
              </a:rPr>
              <a:t>Poucos pesquisadores - Muitas publicações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altLang="en-US" sz="2400" b="0" strike="noStrike" spc="-1">
                <a:solidFill>
                  <a:srgbClr val="000000"/>
                </a:solidFill>
                <a:latin typeface="Calibri"/>
              </a:rPr>
              <a:t>Lei de Bradford (</a:t>
            </a:r>
            <a:r>
              <a:rPr lang="" altLang="en-US" sz="2400" b="0" strike="noStrike" spc="-1">
                <a:solidFill>
                  <a:srgbClr val="000000"/>
                </a:solidFill>
                <a:latin typeface="Calibri"/>
              </a:rPr>
              <a:t>1934</a:t>
            </a:r>
            <a:r>
              <a:rPr lang="en-US" alt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Divide periódicos de um assunto em zonas com o mesmo nº de artigos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Zona “Core”: Publica mais artigos por periódico</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Outras zonas: N</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x N</a:t>
            </a:r>
            <a:r>
              <a:rPr lang="en-US" altLang="en-US" sz="2000" b="0" strike="noStrike" spc="-1" baseline="-25000">
                <a:solidFill>
                  <a:srgbClr val="000000"/>
                </a:solidFill>
                <a:latin typeface="Calibri"/>
              </a:rPr>
              <a:t>0</a:t>
            </a:r>
            <a:endParaRPr lang="en-US" altLang="en-US" sz="2000" b="0" strike="noStrike" spc="-1" baseline="-25000">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3 zonas (1/3 do total de artigos cada, N</a:t>
            </a:r>
            <a:r>
              <a:rPr lang="en-US" altLang="en-US" sz="2000" b="0" strike="noStrike" spc="-1" baseline="-25000">
                <a:solidFill>
                  <a:srgbClr val="000000"/>
                </a:solidFill>
                <a:latin typeface="Calibri"/>
              </a:rPr>
              <a:t>0</a:t>
            </a:r>
            <a:r>
              <a:rPr lang="en-US" altLang="en-US" sz="2000" b="0" strike="noStrike" spc="-1">
                <a:solidFill>
                  <a:srgbClr val="000000"/>
                </a:solidFill>
                <a:latin typeface="Calibri"/>
              </a:rPr>
              <a:t> = 100 e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3):</a:t>
            </a:r>
            <a:endParaRPr lang="en-US" alt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altLang="en-US" b="0" strike="noStrike" spc="-1">
                <a:solidFill>
                  <a:srgbClr val="000000"/>
                </a:solidFill>
                <a:latin typeface="Calibri"/>
              </a:rPr>
              <a:t>100 : 300 : 900</a:t>
            </a:r>
            <a:endParaRPr lang="en-US" alt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strike="noStrike" spc="-1">
                <a:solidFill>
                  <a:schemeClr val="tx1"/>
                </a:solidFill>
                <a:latin typeface="Calibri"/>
              </a:rPr>
              <a:t>Poucos periódicos - Muitos artigos</a:t>
            </a:r>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342900" indent="-342900">
              <a:buFont typeface="Arial" panose="02080604020202020204" pitchFamily="34" charset="0"/>
              <a:buChar char="•"/>
            </a:pPr>
            <a:r>
              <a:rPr lang="en-US" altLang="en-US" sz="2400" b="0" strike="noStrike" spc="-1">
                <a:solidFill>
                  <a:srgbClr val="000000"/>
                </a:solidFill>
                <a:latin typeface="Calibri"/>
              </a:rPr>
              <a:t>Lei de Zipf (</a:t>
            </a:r>
            <a:r>
              <a:rPr lang="" altLang="en-US" sz="2400" b="0" strike="noStrike" spc="-1">
                <a:solidFill>
                  <a:srgbClr val="000000"/>
                </a:solidFill>
                <a:latin typeface="Calibri"/>
              </a:rPr>
              <a:t>1936</a:t>
            </a:r>
            <a:r>
              <a:rPr lang="en-US" alt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Contagem de palavras - Rank e frequência inv. proporcionais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Rank x Frequência = Constante</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1 x 30; 2 x 15; 3 x 10 ...</a:t>
            </a:r>
            <a:endParaRPr lang="en-US" alt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strike="noStrike" spc="-1">
                <a:solidFill>
                  <a:schemeClr val="tx1"/>
                </a:solidFill>
                <a:latin typeface="Calibri"/>
              </a:rPr>
              <a:t>Poucas palavras - Muitas ocorrências</a:t>
            </a:r>
            <a:endParaRPr lang="en-US" altLang="en-US" sz="2000" strike="noStrike" spc="-1">
              <a:solidFill>
                <a:schemeClr val="tx1"/>
              </a:solidFill>
              <a:latin typeface="Calibri"/>
            </a:endParaRPr>
          </a:p>
        </p:txBody>
      </p:sp>
      <p:sp>
        <p:nvSpPr>
          <p:cNvPr id="2" name="Text Box 1"/>
          <p:cNvSpPr txBox="1"/>
          <p:nvPr/>
        </p:nvSpPr>
        <p:spPr>
          <a:xfrm>
            <a:off x="8727440" y="2908935"/>
            <a:ext cx="3392170" cy="1076325"/>
          </a:xfrm>
          <a:prstGeom prst="rect">
            <a:avLst/>
          </a:prstGeom>
          <a:noFill/>
        </p:spPr>
        <p:txBody>
          <a:bodyPr wrap="square" rtlCol="0">
            <a:spAutoFit/>
          </a:bodyPr>
          <a:p>
            <a:r>
              <a:rPr lang="en-US" altLang="en-US" sz="1600"/>
              <a:t>n = nº da zona</a:t>
            </a:r>
            <a:endParaRPr lang="en-US" altLang="en-US" sz="1600"/>
          </a:p>
          <a:p>
            <a:r>
              <a:rPr lang="en-US" altLang="en-US" sz="1600"/>
              <a:t>N = Nº de periódicos na zona n</a:t>
            </a:r>
            <a:endParaRPr lang="en-US" altLang="en-US" sz="1600"/>
          </a:p>
          <a:p>
            <a:r>
              <a:rPr lang="en-US" altLang="en-US" sz="1600"/>
              <a:t>k = Constante de Bradford</a:t>
            </a:r>
            <a:endParaRPr lang="en-US" altLang="en-US" sz="1600"/>
          </a:p>
          <a:p>
            <a:r>
              <a:rPr lang="en-US" altLang="en-US" sz="1600">
                <a:sym typeface="+mn-ea"/>
              </a:rPr>
              <a:t>N</a:t>
            </a:r>
            <a:r>
              <a:rPr lang="en-US" altLang="en-US" sz="1600" baseline="30000">
                <a:sym typeface="+mn-ea"/>
              </a:rPr>
              <a:t>0</a:t>
            </a:r>
            <a:r>
              <a:rPr lang="en-US" altLang="en-US" sz="1600">
                <a:sym typeface="+mn-ea"/>
              </a:rPr>
              <a:t> = Periódicos na zona “core”</a:t>
            </a:r>
            <a:endParaRPr lang="en-US"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p:nvPr/>
        </p:nvSpPr>
        <p:spPr>
          <a:xfrm>
            <a:off x="8890" y="158750"/>
            <a:ext cx="11973560" cy="672211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Lei de Lotka (192</a:t>
            </a:r>
            <a:r>
              <a:rPr lang="en-US" altLang="en-US" sz="2400" b="0" strike="noStrike" spc="-1">
                <a:solidFill>
                  <a:srgbClr val="000000"/>
                </a:solidFill>
                <a:latin typeface="Calibri"/>
              </a:rPr>
              <a:t>6</a:t>
            </a:r>
            <a:r>
              <a:rPr 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Autores com 1 contribuição em um campo - aprox.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Autores com n contribuições: 1/n</a:t>
            </a:r>
            <a:r>
              <a:rPr lang="en-US" altLang="en-US" sz="2000" b="0" strike="noStrike" spc="-1" baseline="30000">
                <a:solidFill>
                  <a:srgbClr val="000000"/>
                </a:solidFill>
                <a:latin typeface="Calibri"/>
              </a:rPr>
              <a:t>2</a:t>
            </a:r>
            <a:r>
              <a:rPr lang="en-US" altLang="en-US" sz="2000" b="0" strike="noStrike" spc="-1">
                <a:solidFill>
                  <a:srgbClr val="000000"/>
                </a:solidFill>
                <a:latin typeface="Calibri"/>
              </a:rPr>
              <a:t> dos com 1 contribuição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2 contrib: </a:t>
            </a:r>
            <a:r>
              <a:rPr lang="en-US" sz="2000" b="0" strike="noStrike" spc="-1">
                <a:solidFill>
                  <a:srgbClr val="000000"/>
                </a:solidFill>
                <a:latin typeface="Calibri"/>
              </a:rPr>
              <a:t>15% (1/2</a:t>
            </a:r>
            <a:r>
              <a:rPr lang="en-US" sz="2000" b="0" strike="noStrike" spc="-1" baseline="30000">
                <a:solidFill>
                  <a:srgbClr val="000000"/>
                </a:solidFill>
                <a:latin typeface="Calibri"/>
              </a:rPr>
              <a:t>2</a:t>
            </a:r>
            <a:r>
              <a:rPr lang="en-US" sz="2000" b="0" strike="noStrike" spc="-1">
                <a:solidFill>
                  <a:srgbClr val="000000"/>
                </a:solidFill>
                <a:latin typeface="Calibri"/>
              </a:rPr>
              <a:t> x 60)</a:t>
            </a:r>
            <a:r>
              <a:rPr lang="en-US" altLang="en-US" sz="2000" b="0" strike="noStrike" spc="-1">
                <a:solidFill>
                  <a:srgbClr val="000000"/>
                </a:solidFill>
                <a:latin typeface="Calibri"/>
              </a:rPr>
              <a:t>; 10 contrib: </a:t>
            </a:r>
            <a:r>
              <a:rPr lang="en-US" sz="2000" spc="-1">
                <a:solidFill>
                  <a:srgbClr val="000000"/>
                </a:solidFill>
                <a:latin typeface="Calibri"/>
                <a:sym typeface="+mn-ea"/>
              </a:rPr>
              <a:t>0,6% (1/10</a:t>
            </a:r>
            <a:r>
              <a:rPr lang="en-US" sz="2000" spc="-1" baseline="30000">
                <a:solidFill>
                  <a:srgbClr val="000000"/>
                </a:solidFill>
                <a:latin typeface="Calibri"/>
                <a:sym typeface="+mn-ea"/>
              </a:rPr>
              <a:t>2</a:t>
            </a:r>
            <a:r>
              <a:rPr lang="en-US" sz="2000" spc="-1">
                <a:solidFill>
                  <a:srgbClr val="000000"/>
                </a:solidFill>
                <a:latin typeface="Calibri"/>
                <a:sym typeface="+mn-ea"/>
              </a:rPr>
              <a:t> 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1" strike="noStrike" spc="-1">
                <a:solidFill>
                  <a:srgbClr val="FF0000"/>
                </a:solidFill>
                <a:latin typeface="Calibri"/>
              </a:rPr>
              <a:t>Poucos pesquisadores - Muitas publicações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altLang="en-US" sz="2400" b="0" strike="noStrike" spc="-1">
                <a:solidFill>
                  <a:srgbClr val="000000"/>
                </a:solidFill>
                <a:latin typeface="Calibri"/>
              </a:rPr>
              <a:t>Lei de dispersão de Bradford (1934)</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Divide periódicos de um assunto em zonas com o mesmo nº de artigos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Zona “Core”: Publica mais artigos por periódico</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Outras zonas: N</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x N</a:t>
            </a:r>
            <a:r>
              <a:rPr lang="en-US" altLang="en-US" sz="2000" b="0" strike="noStrike" spc="-1" baseline="-25000">
                <a:solidFill>
                  <a:srgbClr val="000000"/>
                </a:solidFill>
                <a:latin typeface="Calibri"/>
              </a:rPr>
              <a:t>0</a:t>
            </a:r>
            <a:endParaRPr lang="en-US" altLang="en-US" sz="2000" b="0" strike="noStrike" spc="-1" baseline="-25000">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3 zonas (1/3 do total de artigos cada, N</a:t>
            </a:r>
            <a:r>
              <a:rPr lang="en-US" altLang="en-US" sz="2000" b="0" strike="noStrike" spc="-1" baseline="-25000">
                <a:solidFill>
                  <a:srgbClr val="000000"/>
                </a:solidFill>
                <a:latin typeface="Calibri"/>
              </a:rPr>
              <a:t>0</a:t>
            </a:r>
            <a:r>
              <a:rPr lang="en-US" altLang="en-US" sz="2000" b="0" strike="noStrike" spc="-1">
                <a:solidFill>
                  <a:srgbClr val="000000"/>
                </a:solidFill>
                <a:latin typeface="Calibri"/>
              </a:rPr>
              <a:t> = 100 e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3):</a:t>
            </a:r>
            <a:endParaRPr lang="en-US" alt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altLang="en-US" b="0" strike="noStrike" spc="-1">
                <a:solidFill>
                  <a:srgbClr val="000000"/>
                </a:solidFill>
                <a:latin typeface="Calibri"/>
              </a:rPr>
              <a:t>100 : 300 : 900</a:t>
            </a:r>
            <a:endParaRPr lang="en-US" alt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1" strike="noStrike" spc="-1">
                <a:solidFill>
                  <a:srgbClr val="FF0000"/>
                </a:solidFill>
                <a:latin typeface="Calibri"/>
              </a:rPr>
              <a:t>Poucos periódicos - Muitos artigos</a:t>
            </a:r>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342900" indent="-342900">
              <a:buFont typeface="Arial" panose="02080604020202020204" pitchFamily="34" charset="0"/>
              <a:buChar char="•"/>
            </a:pPr>
            <a:r>
              <a:rPr lang="en-US" altLang="en-US" sz="2400" b="0" strike="noStrike" spc="-1">
                <a:solidFill>
                  <a:srgbClr val="000000"/>
                </a:solidFill>
                <a:latin typeface="Calibri"/>
              </a:rPr>
              <a:t>Lei de Zipf (1936)</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Contagem de palavras - Rank e frequência inv. proporcionais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Rank x Frequência = Constante</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1 x 30; 2 x 15; 3 x 10 ...</a:t>
            </a:r>
            <a:endParaRPr lang="en-US" alt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1" strike="noStrike" spc="-1">
                <a:solidFill>
                  <a:srgbClr val="FF0000"/>
                </a:solidFill>
                <a:latin typeface="Calibri"/>
              </a:rPr>
              <a:t>Poucas palavras - Muitas ocorrências</a:t>
            </a:r>
            <a:endParaRPr lang="en-US" altLang="en-US" sz="2000" b="1" strike="noStrike" spc="-1">
              <a:solidFill>
                <a:srgbClr val="FF0000"/>
              </a:solidFill>
              <a:latin typeface="Calibri"/>
            </a:endParaRPr>
          </a:p>
        </p:txBody>
      </p:sp>
      <p:sp>
        <p:nvSpPr>
          <p:cNvPr id="2" name="Text Box 1"/>
          <p:cNvSpPr txBox="1"/>
          <p:nvPr/>
        </p:nvSpPr>
        <p:spPr>
          <a:xfrm>
            <a:off x="8727440" y="2908935"/>
            <a:ext cx="3392170" cy="1076325"/>
          </a:xfrm>
          <a:prstGeom prst="rect">
            <a:avLst/>
          </a:prstGeom>
          <a:noFill/>
        </p:spPr>
        <p:txBody>
          <a:bodyPr wrap="square" rtlCol="0">
            <a:spAutoFit/>
          </a:bodyPr>
          <a:p>
            <a:r>
              <a:rPr lang="en-US" altLang="en-US" sz="1600"/>
              <a:t>n = nº da zona</a:t>
            </a:r>
            <a:endParaRPr lang="en-US" altLang="en-US" sz="1600"/>
          </a:p>
          <a:p>
            <a:r>
              <a:rPr lang="en-US" altLang="en-US" sz="1600"/>
              <a:t>N = Nº de periódicos na zona n</a:t>
            </a:r>
            <a:endParaRPr lang="en-US" altLang="en-US" sz="1600"/>
          </a:p>
          <a:p>
            <a:r>
              <a:rPr lang="en-US" altLang="en-US" sz="1600"/>
              <a:t>k = Constante de Bradford</a:t>
            </a:r>
            <a:endParaRPr lang="en-US" altLang="en-US" sz="1600"/>
          </a:p>
          <a:p>
            <a:r>
              <a:rPr lang="en-US" altLang="en-US" sz="1600">
                <a:sym typeface="+mn-ea"/>
              </a:rPr>
              <a:t>N</a:t>
            </a:r>
            <a:r>
              <a:rPr lang="en-US" altLang="en-US" sz="1600" baseline="30000">
                <a:sym typeface="+mn-ea"/>
              </a:rPr>
              <a:t>0</a:t>
            </a:r>
            <a:r>
              <a:rPr lang="en-US" altLang="en-US" sz="1600">
                <a:sym typeface="+mn-ea"/>
              </a:rPr>
              <a:t> = Periódicos na zona “core”</a:t>
            </a:r>
            <a:endParaRPr lang="en-US" altLang="en-US" sz="1600">
              <a:sym typeface="+mn-ea"/>
            </a:endParaRPr>
          </a:p>
        </p:txBody>
      </p:sp>
      <p:sp>
        <p:nvSpPr>
          <p:cNvPr id="3" name="Text Box 2"/>
          <p:cNvSpPr txBox="1"/>
          <p:nvPr/>
        </p:nvSpPr>
        <p:spPr>
          <a:xfrm>
            <a:off x="9452610" y="5412740"/>
            <a:ext cx="2529840" cy="829945"/>
          </a:xfrm>
          <a:prstGeom prst="rect">
            <a:avLst/>
          </a:prstGeom>
          <a:noFill/>
          <a:ln>
            <a:solidFill>
              <a:srgbClr val="FF0000"/>
            </a:solidFill>
          </a:ln>
        </p:spPr>
        <p:txBody>
          <a:bodyPr wrap="square" rtlCol="0">
            <a:spAutoFit/>
          </a:bodyPr>
          <a:p>
            <a:pPr algn="ctr"/>
            <a:r>
              <a:rPr lang="en-US" altLang="en-US" sz="2400"/>
              <a:t>Distribuições assimétricas</a:t>
            </a:r>
            <a:endParaRPr lang="en-US" altLang="en-US" sz="2400"/>
          </a:p>
        </p:txBody>
      </p:sp>
      <p:cxnSp>
        <p:nvCxnSpPr>
          <p:cNvPr id="4" name="Straight Arrow Connector 3"/>
          <p:cNvCxnSpPr/>
          <p:nvPr/>
        </p:nvCxnSpPr>
        <p:spPr>
          <a:xfrm>
            <a:off x="7103745" y="1772920"/>
            <a:ext cx="2376805" cy="3672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807075" y="4161790"/>
            <a:ext cx="3673475" cy="12833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240145" y="5445125"/>
            <a:ext cx="3168015" cy="7918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p:nvPr/>
        </p:nvSpPr>
        <p:spPr>
          <a:xfrm>
            <a:off x="335915" y="-12065"/>
            <a:ext cx="8375650" cy="1325245"/>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Eugene Garfield (1925-2017)</a:t>
            </a:r>
            <a:endParaRPr lang="en-US" sz="4400" b="0" strike="noStrike" spc="-1">
              <a:solidFill>
                <a:srgbClr val="000000"/>
              </a:solidFill>
              <a:latin typeface="Calibri"/>
            </a:endParaRPr>
          </a:p>
        </p:txBody>
      </p:sp>
      <p:sp>
        <p:nvSpPr>
          <p:cNvPr id="105" name="Content Placeholder 2"/>
          <p:cNvSpPr txBox="1"/>
          <p:nvPr/>
        </p:nvSpPr>
        <p:spPr>
          <a:xfrm>
            <a:off x="83160" y="1057320"/>
            <a:ext cx="9464400" cy="566496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1955 - Science Citation Index (SCI)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Sistema de recuperação de </a:t>
            </a:r>
            <a:r>
              <a:rPr lang="" altLang="en-US" sz="2400" b="0" strike="noStrike" spc="-1">
                <a:solidFill>
                  <a:srgbClr val="000000"/>
                </a:solidFill>
                <a:latin typeface="Calibri"/>
              </a:rPr>
              <a:t>informação (Database)</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spc="-1">
                <a:solidFill>
                  <a:srgbClr val="000000"/>
                </a:solidFill>
                <a:latin typeface="Calibri"/>
                <a:sym typeface="+mn-ea"/>
              </a:rPr>
              <a:t>“Quem citou o artigo X”?</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a:t>
            </a:r>
            <a:r>
              <a:rPr lang="" altLang="en-US" sz="2400" b="0" strike="noStrike" spc="-1">
                <a:solidFill>
                  <a:srgbClr val="000000"/>
                </a:solidFill>
                <a:latin typeface="Calibri"/>
              </a:rPr>
              <a:t>Indentificador único: (Código da revista)-(Código do artigo)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 altLang="en-US" sz="2400" b="0" strike="noStrike" spc="-1">
                <a:solidFill>
                  <a:srgbClr val="000000"/>
                </a:solidFill>
                <a:latin typeface="Calibri"/>
              </a:rPr>
              <a:t>Facilita r</a:t>
            </a:r>
            <a:r>
              <a:rPr lang="en-US" sz="2400" b="0" strike="noStrike" spc="-1">
                <a:solidFill>
                  <a:srgbClr val="000000"/>
                </a:solidFill>
                <a:latin typeface="Calibri"/>
              </a:rPr>
              <a:t>ecuperação d</a:t>
            </a:r>
            <a:r>
              <a:rPr lang="" altLang="en-US" sz="2400" b="0" strike="noStrike" spc="-1">
                <a:solidFill>
                  <a:srgbClr val="000000"/>
                </a:solidFill>
                <a:latin typeface="Calibri"/>
              </a:rPr>
              <a:t>o nº de</a:t>
            </a:r>
            <a:r>
              <a:rPr lang="en-US" sz="2400" b="0" strike="noStrike" spc="-1">
                <a:solidFill>
                  <a:srgbClr val="000000"/>
                </a:solidFill>
                <a:latin typeface="Calibri"/>
              </a:rPr>
              <a:t> citações para:</a:t>
            </a:r>
            <a:endParaRPr lang="en-US" sz="28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Artigos</a:t>
            </a:r>
            <a:r>
              <a:rPr lang="" altLang="en-US" sz="2400" b="0" strike="noStrike" spc="-1">
                <a:solidFill>
                  <a:srgbClr val="000000"/>
                </a:solidFill>
                <a:latin typeface="Calibri"/>
              </a:rPr>
              <a:t>	</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Revistas</a:t>
            </a:r>
            <a:endParaRPr lang="en-US" sz="24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400" spc="-1">
              <a:solidFill>
                <a:srgbClr val="000000"/>
              </a:solidFill>
              <a:latin typeface="Calibri"/>
              <a:sym typeface="+mn-ea"/>
            </a:endParaRPr>
          </a:p>
          <a:p>
            <a:pPr marL="228600" lvl="0" indent="-227965">
              <a:lnSpc>
                <a:spcPct val="90000"/>
              </a:lnSpc>
              <a:spcBef>
                <a:spcPts val="500"/>
              </a:spcBef>
              <a:buClr>
                <a:srgbClr val="000000"/>
              </a:buClr>
              <a:buFont typeface="Arial"/>
              <a:buChar char="•"/>
            </a:pPr>
            <a:r>
              <a:rPr lang="" altLang="en-US" sz="2400" spc="-1">
                <a:solidFill>
                  <a:srgbClr val="000000"/>
                </a:solidFill>
                <a:latin typeface="Calibri"/>
                <a:sym typeface="+mn-ea"/>
              </a:rPr>
              <a:t>Base</a:t>
            </a:r>
            <a:r>
              <a:rPr lang="en-US" sz="2400" spc="-1">
                <a:solidFill>
                  <a:srgbClr val="000000"/>
                </a:solidFill>
                <a:latin typeface="Calibri"/>
                <a:sym typeface="+mn-ea"/>
              </a:rPr>
              <a:t> dos bancos de dados de citação modern</a:t>
            </a:r>
            <a:r>
              <a:rPr lang="en-US" altLang="en-US" sz="2400" spc="-1">
                <a:solidFill>
                  <a:srgbClr val="000000"/>
                </a:solidFill>
                <a:latin typeface="Calibri"/>
                <a:sym typeface="+mn-ea"/>
              </a:rPr>
              <a:t>o</a:t>
            </a:r>
            <a:r>
              <a:rPr lang="en-US" sz="2400" spc="-1">
                <a:solidFill>
                  <a:srgbClr val="000000"/>
                </a:solidFill>
                <a:latin typeface="Calibri"/>
                <a:sym typeface="+mn-ea"/>
              </a:rPr>
              <a:t>s</a:t>
            </a:r>
            <a:endParaRPr lang="en-US" sz="24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sz="2400" spc="-1">
                <a:solidFill>
                  <a:srgbClr val="000000"/>
                </a:solidFill>
                <a:latin typeface="Calibri"/>
                <a:sym typeface="+mn-ea"/>
              </a:rPr>
              <a:t>Problema - quantidade de informação (1955)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50000 periódicos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1 a 3 milhões de novos artigos por ano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Seleção de periódicos mais relevantes (“Core” - Bradford)</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spc="-1">
                <a:solidFill>
                  <a:srgbClr val="000000"/>
                </a:solidFill>
                <a:latin typeface="Calibri"/>
                <a:sym typeface="+mn-ea"/>
              </a:rPr>
              <a:t>Cobertura &lt; 100% : Perda de informação - databases atuais</a:t>
            </a:r>
            <a:br>
              <a:rPr lang="en-US" sz="2400" spc="-1">
                <a:solidFill>
                  <a:srgbClr val="000000"/>
                </a:solidFill>
                <a:latin typeface="Calibri"/>
                <a:sym typeface="+mn-ea"/>
              </a:rPr>
            </a:br>
            <a:endParaRPr lang="en-US" sz="2400" b="0" strike="noStrike" spc="-1">
              <a:solidFill>
                <a:srgbClr val="000000"/>
              </a:solidFill>
              <a:latin typeface="Calibri"/>
            </a:endParaRPr>
          </a:p>
        </p:txBody>
      </p:sp>
      <p:pic>
        <p:nvPicPr>
          <p:cNvPr id="102" name="Picture 3"/>
          <p:cNvPicPr/>
          <p:nvPr/>
        </p:nvPicPr>
        <p:blipFill>
          <a:blip r:embed="rId1"/>
          <a:srcRect b="17940"/>
          <a:stretch>
            <a:fillRect/>
          </a:stretch>
        </p:blipFill>
        <p:spPr>
          <a:xfrm>
            <a:off x="9258935" y="2530475"/>
            <a:ext cx="2924175" cy="3950335"/>
          </a:xfrm>
          <a:prstGeom prst="rect">
            <a:avLst/>
          </a:prstGeom>
          <a:ln w="0">
            <a:noFill/>
          </a:ln>
        </p:spPr>
      </p:pic>
      <p:sp>
        <p:nvSpPr>
          <p:cNvPr id="2" name="Text Box 1"/>
          <p:cNvSpPr txBox="1"/>
          <p:nvPr/>
        </p:nvSpPr>
        <p:spPr>
          <a:xfrm>
            <a:off x="9961880" y="6527800"/>
            <a:ext cx="1821815" cy="275590"/>
          </a:xfrm>
          <a:prstGeom prst="rect">
            <a:avLst/>
          </a:prstGeom>
          <a:noFill/>
        </p:spPr>
        <p:txBody>
          <a:bodyPr wrap="square" rtlCol="0">
            <a:spAutoFit/>
          </a:bodyPr>
          <a:p>
            <a:r>
              <a:rPr lang="" altLang="en-US" sz="1200"/>
              <a:t>Fonte: Garfield(1955)</a:t>
            </a:r>
            <a:endParaRPr lang="" altLang="en-US" sz="1200"/>
          </a:p>
        </p:txBody>
      </p:sp>
      <p:pic>
        <p:nvPicPr>
          <p:cNvPr id="3" name="Picture 2"/>
          <p:cNvPicPr>
            <a:picLocks noChangeAspect="1"/>
          </p:cNvPicPr>
          <p:nvPr/>
        </p:nvPicPr>
        <p:blipFill>
          <a:blip r:embed="rId2"/>
          <a:stretch>
            <a:fillRect/>
          </a:stretch>
        </p:blipFill>
        <p:spPr>
          <a:xfrm>
            <a:off x="9961880" y="-12065"/>
            <a:ext cx="1908175" cy="1920240"/>
          </a:xfrm>
          <a:prstGeom prst="rect">
            <a:avLst/>
          </a:prstGeom>
        </p:spPr>
      </p:pic>
      <p:sp>
        <p:nvSpPr>
          <p:cNvPr id="4" name="Text Box 3"/>
          <p:cNvSpPr txBox="1"/>
          <p:nvPr/>
        </p:nvSpPr>
        <p:spPr>
          <a:xfrm>
            <a:off x="10033635" y="1957070"/>
            <a:ext cx="1708150" cy="306705"/>
          </a:xfrm>
          <a:prstGeom prst="rect">
            <a:avLst/>
          </a:prstGeom>
          <a:noFill/>
        </p:spPr>
        <p:txBody>
          <a:bodyPr wrap="square" rtlCol="0">
            <a:spAutoFit/>
          </a:bodyPr>
          <a:p>
            <a:pPr algn="ctr"/>
            <a:r>
              <a:rPr lang="en-US" altLang="en-US" sz="1400"/>
              <a:t>Fonte: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ontent Placeholder 2"/>
          <p:cNvSpPr txBox="1"/>
          <p:nvPr/>
        </p:nvSpPr>
        <p:spPr>
          <a:xfrm>
            <a:off x="-1270" y="1170940"/>
            <a:ext cx="9204960" cy="5692140"/>
          </a:xfrm>
          <a:prstGeom prst="rect">
            <a:avLst/>
          </a:prstGeom>
          <a:noFill/>
          <a:ln w="0">
            <a:noFill/>
          </a:ln>
        </p:spPr>
        <p:txBody>
          <a:bodyPr>
            <a:normAutofit/>
          </a:bodyPr>
          <a:p>
            <a:pPr marL="343535" indent="-342900">
              <a:lnSpc>
                <a:spcPct val="90000"/>
              </a:lnSpc>
              <a:spcBef>
                <a:spcPts val="1000"/>
              </a:spcBef>
              <a:buClr>
                <a:srgbClr val="000000"/>
              </a:buClr>
              <a:buFont typeface="Arial" panose="02080604020202020204" pitchFamily="34" charset="0"/>
              <a:buChar char="•"/>
            </a:pPr>
            <a:r>
              <a:rPr lang="en-US" sz="2400" b="0" strike="noStrike" spc="-1">
                <a:solidFill>
                  <a:srgbClr val="000000"/>
                </a:solidFill>
                <a:latin typeface="Calibri"/>
              </a:rPr>
              <a:t>1956 - Institute for Scientific information (ISI)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Fornecer serviços/informações cientométricas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 altLang="en-US" sz="2400" b="0" strike="noStrike" spc="-1">
                <a:solidFill>
                  <a:srgbClr val="000000"/>
                </a:solidFill>
                <a:latin typeface="Calibri"/>
              </a:rPr>
              <a:t>Atualmente: Popriedade da Clarivate Analytics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Dois principais produtos:</a:t>
            </a:r>
            <a:endParaRPr lang="en-US" sz="2400" b="0" strike="noStrike" spc="-1">
              <a:solidFill>
                <a:srgbClr val="000000"/>
              </a:solidFill>
              <a:latin typeface="Calibri"/>
            </a:endParaRPr>
          </a:p>
          <a:p>
            <a:pPr marL="1371600" lvl="2" indent="-456565">
              <a:lnSpc>
                <a:spcPct val="90000"/>
              </a:lnSpc>
              <a:spcBef>
                <a:spcPts val="500"/>
              </a:spcBef>
              <a:buClr>
                <a:srgbClr val="000000"/>
              </a:buClr>
              <a:buFont typeface="Arial"/>
              <a:buAutoNum type="arabicPeriod"/>
            </a:pPr>
            <a:r>
              <a:rPr lang="en-US" sz="2400" b="0" strike="noStrike" spc="-1">
                <a:solidFill>
                  <a:srgbClr val="000000"/>
                </a:solidFill>
                <a:latin typeface="Calibri"/>
              </a:rPr>
              <a:t>Web of Science (WoS) - 1997</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Banco de dados de citações</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Combinação de diferentes Índices de Citação</a:t>
            </a:r>
            <a:endParaRPr 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 altLang="en-US" sz="2000" b="0" strike="noStrike" spc="-1">
                <a:solidFill>
                  <a:srgbClr val="000000"/>
                </a:solidFill>
                <a:latin typeface="Calibri"/>
              </a:rPr>
              <a:t>Science Citation Index - SCI</a:t>
            </a:r>
            <a:endParaRPr lang="" alt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 altLang="en-US" sz="2000" b="0" strike="noStrike" spc="-1">
                <a:solidFill>
                  <a:srgbClr val="000000"/>
                </a:solidFill>
                <a:latin typeface="Calibri"/>
              </a:rPr>
              <a:t>Social Sciences Citation Index - SSCI</a:t>
            </a:r>
            <a:endParaRPr lang="" alt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 altLang="en-US" sz="2000" b="0" strike="noStrike" spc="-1">
                <a:solidFill>
                  <a:srgbClr val="000000"/>
                </a:solidFill>
                <a:latin typeface="Calibri"/>
              </a:rPr>
              <a:t>Arts &amp; Humanities Citation Index - A&amp;HCI</a:t>
            </a:r>
            <a:endParaRPr lang="en-US" sz="2000" b="0" strike="noStrike" spc="-1">
              <a:solidFill>
                <a:srgbClr val="000000"/>
              </a:solidFill>
              <a:latin typeface="Calibri"/>
            </a:endParaRPr>
          </a:p>
          <a:p>
            <a:pPr marL="1371600" lvl="2" indent="-456565">
              <a:lnSpc>
                <a:spcPct val="90000"/>
              </a:lnSpc>
              <a:spcBef>
                <a:spcPts val="500"/>
              </a:spcBef>
              <a:buClr>
                <a:srgbClr val="000000"/>
              </a:buClr>
              <a:buFont typeface="Arial"/>
              <a:buAutoNum type="arabicPeriod"/>
            </a:pPr>
            <a:r>
              <a:rPr lang="en-US" sz="2400" b="0" strike="noStrike" spc="-1">
                <a:solidFill>
                  <a:srgbClr val="000000"/>
                </a:solidFill>
                <a:latin typeface="Calibri"/>
              </a:rPr>
              <a:t>Journal Citation Reports (JCR) - 1976</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Publicação anual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Estatística descritiva sobre a publicação científica</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Diversos indicadores cientométricos</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1" strike="noStrike" spc="-1">
                <a:solidFill>
                  <a:srgbClr val="000000"/>
                </a:solidFill>
                <a:latin typeface="Calibri"/>
              </a:rPr>
              <a:t>Journal Impact Factor (JIF) ou Fator de Impacto (FI)</a:t>
            </a: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p:txBody>
      </p:sp>
      <p:sp>
        <p:nvSpPr>
          <p:cNvPr id="107" name="Title 4"/>
          <p:cNvSpPr txBox="1"/>
          <p:nvPr/>
        </p:nvSpPr>
        <p:spPr>
          <a:xfrm>
            <a:off x="533520" y="-2736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Eugene Garfield (1925-2017)</a:t>
            </a:r>
            <a:endParaRPr lang="en-US" sz="4400" b="0" strike="noStrike" spc="-1">
              <a:solidFill>
                <a:srgbClr val="000000"/>
              </a:solidFill>
              <a:latin typeface="Calibri"/>
            </a:endParaRPr>
          </a:p>
        </p:txBody>
      </p:sp>
      <p:pic>
        <p:nvPicPr>
          <p:cNvPr id="2" name="Picture 1"/>
          <p:cNvPicPr>
            <a:picLocks noChangeAspect="1"/>
          </p:cNvPicPr>
          <p:nvPr/>
        </p:nvPicPr>
        <p:blipFill>
          <a:blip r:embed="rId1"/>
          <a:stretch>
            <a:fillRect/>
          </a:stretch>
        </p:blipFill>
        <p:spPr>
          <a:xfrm>
            <a:off x="8613140" y="1511300"/>
            <a:ext cx="3455035" cy="1031875"/>
          </a:xfrm>
          <a:prstGeom prst="rect">
            <a:avLst/>
          </a:prstGeom>
        </p:spPr>
      </p:pic>
      <p:sp>
        <p:nvSpPr>
          <p:cNvPr id="3" name="Text Box 2"/>
          <p:cNvSpPr txBox="1"/>
          <p:nvPr/>
        </p:nvSpPr>
        <p:spPr>
          <a:xfrm>
            <a:off x="8846185" y="2621280"/>
            <a:ext cx="2794635" cy="368300"/>
          </a:xfrm>
          <a:prstGeom prst="rect">
            <a:avLst/>
          </a:prstGeom>
          <a:noFill/>
        </p:spPr>
        <p:txBody>
          <a:bodyPr wrap="square" rtlCol="0">
            <a:spAutoFit/>
          </a:bodyPr>
          <a:p>
            <a:pPr algn="ctr"/>
            <a:r>
              <a:rPr lang="" altLang="en-US"/>
              <a:t>Fonte: Wikipedia</a:t>
            </a:r>
            <a:endParaRPr lang=""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p:nvPr/>
        </p:nvSpPr>
        <p:spPr>
          <a:xfrm>
            <a:off x="364490" y="-108585"/>
            <a:ext cx="8222615" cy="1325245"/>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Citation Indexing Databases</a:t>
            </a:r>
            <a:endParaRPr lang="en-US" sz="4400" b="0" strike="noStrike" spc="-1">
              <a:solidFill>
                <a:srgbClr val="000000"/>
              </a:solidFill>
              <a:latin typeface="Calibri"/>
            </a:endParaRPr>
          </a:p>
        </p:txBody>
      </p:sp>
      <p:sp>
        <p:nvSpPr>
          <p:cNvPr id="109" name="Content Placeholder 2"/>
          <p:cNvSpPr txBox="1"/>
          <p:nvPr/>
        </p:nvSpPr>
        <p:spPr>
          <a:xfrm>
            <a:off x="252095" y="1059815"/>
            <a:ext cx="7981950" cy="546354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Web of Science (ISI) e Scopus (Elsevier)</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Databases pagas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Escolha de revistas a serem indexadas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Cobertura variável dependendo do campo</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Boa cobertura para ciências naturais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Moderada para ciências sociais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 altLang="en-US" sz="2000" b="0" strike="noStrike" spc="-1">
                <a:solidFill>
                  <a:srgbClr val="000000"/>
                </a:solidFill>
                <a:latin typeface="Calibri"/>
              </a:rPr>
              <a:t>Pobre </a:t>
            </a:r>
            <a:r>
              <a:rPr lang="en-US" sz="2000" b="0" strike="noStrike" spc="-1">
                <a:solidFill>
                  <a:srgbClr val="000000"/>
                </a:solidFill>
                <a:latin typeface="Calibri"/>
              </a:rPr>
              <a:t>para humanas/artes</a:t>
            </a:r>
            <a:endParaRPr lang="en-US" sz="2000" b="0" strike="noStrike" spc="-1">
              <a:solidFill>
                <a:srgbClr val="000000"/>
              </a:solidFill>
              <a:latin typeface="Calibri"/>
            </a:endParaRPr>
          </a:p>
          <a:p>
            <a:pPr>
              <a:lnSpc>
                <a:spcPct val="90000"/>
              </a:lnSpc>
              <a:spcBef>
                <a:spcPts val="1000"/>
              </a:spcBef>
            </a:pP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Google Scholar</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Gratuita</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Vasculha a Web por documentos com citações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Cobertura bem maior</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Qualidade da informação de citação é menor</a:t>
            </a:r>
            <a:endParaRPr lang="en-US" sz="2400" b="0" strike="noStrike" spc="-1">
              <a:solidFill>
                <a:srgbClr val="000000"/>
              </a:solidFill>
              <a:latin typeface="Calibri"/>
            </a:endParaRPr>
          </a:p>
          <a:p>
            <a:endParaRPr lang="en-US" sz="2400" b="0" strike="noStrike" spc="-1">
              <a:solidFill>
                <a:srgbClr val="000000"/>
              </a:solidFill>
              <a:latin typeface="Calibri"/>
            </a:endParaRPr>
          </a:p>
          <a:p>
            <a:endParaRPr lang="en-US" sz="2400" b="0" strike="noStrike" spc="-1">
              <a:solidFill>
                <a:srgbClr val="000000"/>
              </a:solidFill>
              <a:latin typeface="Calibri"/>
            </a:endParaRPr>
          </a:p>
        </p:txBody>
      </p:sp>
      <p:pic>
        <p:nvPicPr>
          <p:cNvPr id="8" name="Picture 7"/>
          <p:cNvPicPr>
            <a:picLocks noChangeAspect="1"/>
          </p:cNvPicPr>
          <p:nvPr/>
        </p:nvPicPr>
        <p:blipFill>
          <a:blip r:embed="rId1"/>
          <a:stretch>
            <a:fillRect/>
          </a:stretch>
        </p:blipFill>
        <p:spPr>
          <a:xfrm>
            <a:off x="8990330" y="2371725"/>
            <a:ext cx="3142615" cy="1009650"/>
          </a:xfrm>
          <a:prstGeom prst="rect">
            <a:avLst/>
          </a:prstGeom>
        </p:spPr>
      </p:pic>
      <p:pic>
        <p:nvPicPr>
          <p:cNvPr id="9" name="Picture 8"/>
          <p:cNvPicPr>
            <a:picLocks noChangeAspect="1"/>
          </p:cNvPicPr>
          <p:nvPr/>
        </p:nvPicPr>
        <p:blipFill>
          <a:blip r:embed="rId2"/>
          <a:stretch>
            <a:fillRect/>
          </a:stretch>
        </p:blipFill>
        <p:spPr>
          <a:xfrm>
            <a:off x="9084945" y="4017010"/>
            <a:ext cx="2809240" cy="1076325"/>
          </a:xfrm>
          <a:prstGeom prst="rect">
            <a:avLst/>
          </a:prstGeom>
        </p:spPr>
      </p:pic>
      <p:pic>
        <p:nvPicPr>
          <p:cNvPr id="10" name="Picture 9"/>
          <p:cNvPicPr>
            <a:picLocks noChangeAspect="1"/>
          </p:cNvPicPr>
          <p:nvPr/>
        </p:nvPicPr>
        <p:blipFill>
          <a:blip r:embed="rId3"/>
          <a:stretch>
            <a:fillRect/>
          </a:stretch>
        </p:blipFill>
        <p:spPr>
          <a:xfrm>
            <a:off x="9156700" y="394335"/>
            <a:ext cx="2809240" cy="1436370"/>
          </a:xfrm>
          <a:prstGeom prst="rect">
            <a:avLst/>
          </a:prstGeom>
        </p:spPr>
      </p:pic>
      <p:sp>
        <p:nvSpPr>
          <p:cNvPr id="11" name="Text Box 10"/>
          <p:cNvSpPr txBox="1"/>
          <p:nvPr/>
        </p:nvSpPr>
        <p:spPr>
          <a:xfrm>
            <a:off x="9171305" y="5457190"/>
            <a:ext cx="2794635" cy="368300"/>
          </a:xfrm>
          <a:prstGeom prst="rect">
            <a:avLst/>
          </a:prstGeom>
          <a:noFill/>
        </p:spPr>
        <p:txBody>
          <a:bodyPr wrap="square" rtlCol="0">
            <a:spAutoFit/>
          </a:bodyPr>
          <a:p>
            <a:pPr algn="ctr"/>
            <a:r>
              <a:rPr lang="en-US" altLang="en-US"/>
              <a:t>Fonte: Wikipedia</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23532</Words>
  <Application>WPS Presentation</Application>
  <PresentationFormat/>
  <Paragraphs>736</Paragraphs>
  <Slides>46</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46</vt:i4>
      </vt:variant>
    </vt:vector>
  </HeadingPairs>
  <TitlesOfParts>
    <vt:vector size="64" baseType="lpstr">
      <vt:lpstr>Arial</vt:lpstr>
      <vt:lpstr>SimSun</vt:lpstr>
      <vt:lpstr>Wingdings</vt:lpstr>
      <vt:lpstr>Calibri Light</vt:lpstr>
      <vt:lpstr>Calibri</vt:lpstr>
      <vt:lpstr>Times New Roman</vt:lpstr>
      <vt:lpstr>Symbol</vt:lpstr>
      <vt:lpstr>Arial</vt:lpstr>
      <vt:lpstr>DejaVu Sans</vt:lpstr>
      <vt:lpstr>微软雅黑</vt:lpstr>
      <vt:lpstr>Droid Sans Fallback</vt:lpstr>
      <vt:lpstr/>
      <vt:lpstr>Arial Unicode MS</vt:lpstr>
      <vt:lpstr>Standard Symbols PS</vt:lpstr>
      <vt:lpstr>Pothana2000</vt:lpstr>
      <vt:lpstr>FontAwesome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Journal metrics - CiteScore (CS)</vt:lpstr>
      <vt:lpstr>Journal metrics </vt:lpstr>
      <vt:lpstr>Author metrics - Índice h</vt:lpstr>
      <vt:lpstr>Author metrics - Índice h</vt:lpstr>
      <vt:lpstr>Author metrics - Índice h</vt:lpstr>
      <vt:lpstr>Author metrics - Índice h</vt:lpstr>
      <vt:lpstr>Article metrics - Altmetria</vt:lpstr>
      <vt:lpstr>PowerPoint 演示文稿</vt:lpstr>
      <vt:lpstr>PowerPoint 演示文稿</vt:lpstr>
      <vt:lpstr>O q as métricas medem afinal?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Bibliometria e a avaliação da publicação científica</dc:title>
  <dc:creator>gabriel</dc:creator>
  <cp:lastModifiedBy>gabriel</cp:lastModifiedBy>
  <cp:revision>163</cp:revision>
  <dcterms:created xsi:type="dcterms:W3CDTF">2021-06-24T14:38:07Z</dcterms:created>
  <dcterms:modified xsi:type="dcterms:W3CDTF">2021-06-24T14:38:07Z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y fmtid="{D5CDD505-2E9C-101B-9397-08002B2CF9AE}" pid="3" name="PresentationFormat">
    <vt:lpwstr>Widescreen</vt:lpwstr>
  </property>
  <property fmtid="{D5CDD505-2E9C-101B-9397-08002B2CF9AE}" pid="4" name="Slides">
    <vt:i4>41</vt:i4>
  </property>
</Properties>
</file>