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11"/>
  </p:notesMasterIdLst>
  <p:sldIdLst>
    <p:sldId id="256" r:id="rId4"/>
    <p:sldId id="258" r:id="rId5"/>
    <p:sldId id="342" r:id="rId6"/>
    <p:sldId id="344" r:id="rId7"/>
    <p:sldId id="346" r:id="rId8"/>
    <p:sldId id="263" r:id="rId9"/>
    <p:sldId id="264" r:id="rId10"/>
    <p:sldId id="265" r:id="rId12"/>
    <p:sldId id="266" r:id="rId13"/>
    <p:sldId id="267" r:id="rId14"/>
    <p:sldId id="291" r:id="rId15"/>
    <p:sldId id="296" r:id="rId16"/>
    <p:sldId id="297" r:id="rId17"/>
    <p:sldId id="298" r:id="rId18"/>
    <p:sldId id="300" r:id="rId19"/>
    <p:sldId id="301" r:id="rId20"/>
    <p:sldId id="302" r:id="rId21"/>
    <p:sldId id="310" r:id="rId22"/>
    <p:sldId id="311" r:id="rId23"/>
    <p:sldId id="316" r:id="rId24"/>
    <p:sldId id="315" r:id="rId25"/>
    <p:sldId id="319" r:id="rId26"/>
    <p:sldId id="269" r:id="rId27"/>
    <p:sldId id="349" r:id="rId28"/>
    <p:sldId id="351" r:id="rId29"/>
    <p:sldId id="272" r:id="rId30"/>
    <p:sldId id="352" r:id="rId31"/>
    <p:sldId id="274" r:id="rId32"/>
    <p:sldId id="353" r:id="rId33"/>
    <p:sldId id="354" r:id="rId34"/>
    <p:sldId id="279" r:id="rId35"/>
    <p:sldId id="355" r:id="rId36"/>
    <p:sldId id="280" r:id="rId37"/>
    <p:sldId id="281" r:id="rId38"/>
    <p:sldId id="282" r:id="rId39"/>
    <p:sldId id="283" r:id="rId40"/>
    <p:sldId id="356" r:id="rId41"/>
    <p:sldId id="284" r:id="rId42"/>
    <p:sldId id="285" r:id="rId43"/>
    <p:sldId id="286" r:id="rId44"/>
    <p:sldId id="287" r:id="rId45"/>
    <p:sldId id="347" r:id="rId46"/>
    <p:sldId id="288" r:id="rId47"/>
    <p:sldId id="359" r:id="rId48"/>
    <p:sldId id="289" r:id="rId49"/>
    <p:sldId id="361" r:id="rId50"/>
    <p:sldId id="362" r:id="rId51"/>
    <p:sldId id="363" r:id="rId52"/>
    <p:sldId id="365" r:id="rId53"/>
    <p:sldId id="366" r:id="rId54"/>
    <p:sldId id="393" r:id="rId55"/>
    <p:sldId id="394" r:id="rId56"/>
  </p:sldIdLst>
  <p:sldSz cx="12192000" cy="6858000"/>
  <p:notesSz cx="7103745" cy="102342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notesMaster" Target="notesMasters/notes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p:spPr>
        <p:txBody>
          <a:bodyPr lIns="0" tIns="0" rIns="0" bIns="0" anchor="ctr">
            <a:noAutofit/>
          </a:bodyPr>
          <a:p>
            <a:r>
              <a:rPr lang="en-US" sz="1800" b="0" strike="noStrike" spc="-1">
                <a:solidFill>
                  <a:srgbClr val="000000"/>
                </a:solidFill>
                <a:latin typeface="Calibri"/>
              </a:rPr>
              <a:t>Click to move the slide</a:t>
            </a:r>
            <a:endParaRPr lang="en-US" sz="1800" b="0" strike="noStrike" spc="-1">
              <a:solidFill>
                <a:srgbClr val="000000"/>
              </a:solidFill>
              <a:latin typeface="Calibri"/>
            </a:endParaRPr>
          </a:p>
        </p:txBody>
      </p:sp>
      <p:sp>
        <p:nvSpPr>
          <p:cNvPr id="83" name="PlaceHolder 2"/>
          <p:cNvSpPr>
            <a:spLocks noGrp="1"/>
          </p:cNvSpPr>
          <p:nvPr>
            <p:ph type="body"/>
          </p:nvPr>
        </p:nvSpPr>
        <p:spPr>
          <a:xfrm>
            <a:off x="777240" y="4777560"/>
            <a:ext cx="6217560" cy="4525920"/>
          </a:xfrm>
          <a:prstGeom prst="rect">
            <a:avLst/>
          </a:prstGeom>
        </p:spPr>
        <p:txBody>
          <a:bodyPr lIns="0" tIns="0" rIns="0" bIns="0">
            <a:noAutofit/>
          </a:bodyPr>
          <a:p>
            <a:r>
              <a:rPr lang="en-US" sz="2000" b="0" strike="noStrike" spc="-1">
                <a:latin typeface="Arial"/>
              </a:rPr>
              <a:t>Click to edit the notes format</a:t>
            </a:r>
            <a:endParaRPr lang="en-US" sz="2000" b="0" strike="noStrike" spc="-1">
              <a:latin typeface="Arial"/>
            </a:endParaRPr>
          </a:p>
        </p:txBody>
      </p:sp>
      <p:sp>
        <p:nvSpPr>
          <p:cNvPr id="84" name="PlaceHolder 3"/>
          <p:cNvSpPr>
            <a:spLocks noGrp="1"/>
          </p:cNvSpPr>
          <p:nvPr>
            <p:ph type="hdr"/>
          </p:nvPr>
        </p:nvSpPr>
        <p:spPr>
          <a:xfrm>
            <a:off x="0" y="0"/>
            <a:ext cx="3372840" cy="502560"/>
          </a:xfrm>
          <a:prstGeom prst="rect">
            <a:avLst/>
          </a:prstGeom>
        </p:spPr>
        <p:txBody>
          <a:bodyPr lIns="0" tIns="0" rIns="0" bIns="0">
            <a:noAutofit/>
          </a:bodyPr>
          <a:p>
            <a:r>
              <a:rPr lang="en-US" sz="1400" b="0" strike="noStrike" spc="-1">
                <a:latin typeface="Times New Roman"/>
              </a:rPr>
              <a:t>&lt;header&gt;</a:t>
            </a:r>
            <a:endParaRPr lang="en-US" sz="1400" b="0" strike="noStrike" spc="-1">
              <a:latin typeface="Times New Roman"/>
            </a:endParaRPr>
          </a:p>
        </p:txBody>
      </p:sp>
      <p:sp>
        <p:nvSpPr>
          <p:cNvPr id="85" name="PlaceHolder 4"/>
          <p:cNvSpPr>
            <a:spLocks noGrp="1"/>
          </p:cNvSpPr>
          <p:nvPr>
            <p:ph type="dt"/>
          </p:nvPr>
        </p:nvSpPr>
        <p:spPr>
          <a:xfrm>
            <a:off x="4399200" y="0"/>
            <a:ext cx="3372840" cy="502560"/>
          </a:xfrm>
          <a:prstGeom prst="rect">
            <a:avLst/>
          </a:prstGeom>
        </p:spPr>
        <p:txBody>
          <a:bodyPr lIns="0" tIns="0" rIns="0" bIns="0">
            <a:noAutofit/>
          </a:bodyPr>
          <a:p>
            <a:pPr algn="r"/>
            <a:r>
              <a:rPr lang="en-US" sz="1400" b="0" strike="noStrike" spc="-1">
                <a:latin typeface="Times New Roman"/>
              </a:rPr>
              <a:t>&lt;date/time&gt;</a:t>
            </a:r>
            <a:endParaRPr lang="en-US" sz="1400" b="0" strike="noStrike" spc="-1">
              <a:latin typeface="Times New Roman"/>
            </a:endParaRPr>
          </a:p>
        </p:txBody>
      </p:sp>
      <p:sp>
        <p:nvSpPr>
          <p:cNvPr id="86" name="PlaceHolder 5"/>
          <p:cNvSpPr>
            <a:spLocks noGrp="1"/>
          </p:cNvSpPr>
          <p:nvPr>
            <p:ph type="ftr"/>
          </p:nvPr>
        </p:nvSpPr>
        <p:spPr>
          <a:xfrm>
            <a:off x="0" y="9555480"/>
            <a:ext cx="3372840" cy="502560"/>
          </a:xfrm>
          <a:prstGeom prst="rect">
            <a:avLst/>
          </a:prstGeom>
        </p:spPr>
        <p:txBody>
          <a:bodyPr lIns="0" tIns="0" rIns="0" bIns="0" anchor="b">
            <a:noAutofit/>
          </a:bodyPr>
          <a:p>
            <a:r>
              <a:rPr lang="en-US" sz="1400" b="0" strike="noStrike" spc="-1">
                <a:latin typeface="Times New Roman"/>
              </a:rPr>
              <a:t>&lt;footer&gt;</a:t>
            </a:r>
            <a:endParaRPr lang="en-US" sz="1400" b="0" strike="noStrike" spc="-1">
              <a:latin typeface="Times New Roman"/>
            </a:endParaRPr>
          </a:p>
        </p:txBody>
      </p:sp>
      <p:sp>
        <p:nvSpPr>
          <p:cNvPr id="87" name="PlaceHolder 6"/>
          <p:cNvSpPr>
            <a:spLocks noGrp="1"/>
          </p:cNvSpPr>
          <p:nvPr>
            <p:ph type="sldNum"/>
          </p:nvPr>
        </p:nvSpPr>
        <p:spPr>
          <a:xfrm>
            <a:off x="4399200" y="9555480"/>
            <a:ext cx="3372840" cy="502560"/>
          </a:xfrm>
          <a:prstGeom prst="rect">
            <a:avLst/>
          </a:prstGeom>
        </p:spPr>
        <p:txBody>
          <a:bodyPr lIns="0" tIns="0" rIns="0" bIns="0" anchor="b">
            <a:noAutofit/>
          </a:bodyPr>
          <a:p>
            <a:pPr algn="r"/>
            <a:fld id="{688125C6-0841-4021-8D24-467CF601A8D0}" type="slidenum">
              <a:rPr lang="en-US" sz="1400" b="0" strike="noStrike" spc="-1">
                <a:latin typeface="Times New Roman"/>
              </a:rPr>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481680" y="1279440"/>
            <a:ext cx="6140160" cy="3453840"/>
          </a:xfrm>
          <a:prstGeom prst="rect">
            <a:avLst/>
          </a:prstGeom>
        </p:spPr>
      </p:sp>
      <p:sp>
        <p:nvSpPr>
          <p:cNvPr id="166" name="PlaceHolder 2"/>
          <p:cNvSpPr>
            <a:spLocks noGrp="1"/>
          </p:cNvSpPr>
          <p:nvPr>
            <p:ph type="body"/>
          </p:nvPr>
        </p:nvSpPr>
        <p:spPr>
          <a:xfrm>
            <a:off x="710280" y="4925160"/>
            <a:ext cx="5682600" cy="4029480"/>
          </a:xfrm>
          <a:prstGeom prst="rect">
            <a:avLst/>
          </a:prstGeom>
        </p:spPr>
        <p:txBody>
          <a:bodyPr>
            <a:noAutofit/>
          </a:bodyPr>
          <a:p>
            <a:pPr marL="215900" indent="-215900">
              <a:lnSpc>
                <a:spcPct val="100000"/>
              </a:lnSpc>
            </a:pPr>
            <a:r>
              <a:rPr lang="en-US" sz="2000" b="0" strike="noStrike" spc="-1">
                <a:latin typeface="Arial"/>
              </a:rPr>
              <a:t>A citation index is built on the fact that citations in science serve as linkages between similar research items, and lead to matching or related scientific literature, such as journal articles, conference proceedings, abstracts, etc. In addition, literature which shows the greatest impact in a particular field, or more than one discipline, can be easily located through a citation index. For example, a paper's influence can be determined by linking to all the papers that have cited it. In this way, current trends, patterns, and emerging fields of research can be assessed. Eugene Garfield, the "father of citation indexing of academic literature,"[3] who launched the Science Citation Index (SCI), which in turn led to the Web of Science,[4] wrote:</a:t>
            </a:r>
            <a:endParaRPr lang="en-US" sz="2000" b="0" strike="noStrike" spc="-1">
              <a:latin typeface="Arial"/>
            </a:endParaRPr>
          </a:p>
          <a:p>
            <a:pPr marL="215900" indent="-215900">
              <a:lnSpc>
                <a:spcPct val="100000"/>
              </a:lnSpc>
            </a:pPr>
            <a:endParaRPr lang="en-US" sz="2000" b="0" strike="noStrike" spc="-1">
              <a:latin typeface="Arial"/>
            </a:endParaRPr>
          </a:p>
          <a:p>
            <a:pPr marL="215900" indent="-215900">
              <a:lnSpc>
                <a:spcPct val="100000"/>
              </a:lnSpc>
            </a:pPr>
            <a:r>
              <a:rPr lang="en-US" sz="2000" b="0" strike="noStrike" spc="-1">
                <a:latin typeface="Arial"/>
              </a:rPr>
              <a:t>Citations are the formal, explicit linkages between papers that have particular points in common. A citation index is built around these linkages. It lists publications that have been cited and identifies the sources of the citations. Anyone conducting a literature search can find from one to dozens of additional papers on a subject just by knowing one that has been cited. And every paper that is found provides a list of new citations with which to continue the search. The simplicity of citation indexing is one of its main strengths.[5]</a:t>
            </a:r>
            <a:endParaRPr lang="en-US" sz="2000" b="0" strike="noStrike" spc="-1">
              <a:latin typeface="Arial"/>
            </a:endParaRPr>
          </a:p>
          <a:p>
            <a:pPr marL="215900" indent="-215900">
              <a:lnSpc>
                <a:spcPct val="100000"/>
              </a:lnSpc>
            </a:pPr>
            <a:endParaRPr lang="en-US" sz="2000" b="0" strike="noStrike" spc="-1">
              <a:latin typeface="Arial"/>
            </a:endParaRPr>
          </a:p>
          <a:p>
            <a:pPr marL="215900" indent="-215900">
              <a:lnSpc>
                <a:spcPct val="100000"/>
              </a:lnSpc>
            </a:pPr>
            <a:r>
              <a:rPr lang="en-US" sz="2000" b="0" strike="noStrike" spc="-1">
                <a:latin typeface="Arial"/>
              </a:rPr>
              <a:t>https://clarivate.com/webofsciencegroup/solutions/the-history-of-isi/</a:t>
            </a:r>
            <a:endParaRPr lang="en-US" sz="20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p:cNvSpPr>
          <p:nvPr>
            <p:ph type="sldImg"/>
          </p:nvPr>
        </p:nvSpPr>
        <p:spPr>
          <a:xfrm>
            <a:off x="481680" y="1279440"/>
            <a:ext cx="6140160" cy="3453840"/>
          </a:xfrm>
          <a:prstGeom prst="rect">
            <a:avLst/>
          </a:prstGeom>
        </p:spPr>
      </p:sp>
      <p:sp>
        <p:nvSpPr>
          <p:cNvPr id="168" name="PlaceHolder 2"/>
          <p:cNvSpPr>
            <a:spLocks noGrp="1"/>
          </p:cNvSpPr>
          <p:nvPr>
            <p:ph type="body"/>
          </p:nvPr>
        </p:nvSpPr>
        <p:spPr>
          <a:xfrm>
            <a:off x="710280" y="4925160"/>
            <a:ext cx="5682600" cy="4029480"/>
          </a:xfrm>
          <a:prstGeom prst="rect">
            <a:avLst/>
          </a:prstGeom>
        </p:spPr>
        <p:txBody>
          <a:bodyPr>
            <a:noAutofit/>
          </a:bodyPr>
          <a:p>
            <a:pPr marL="215900" indent="-215900">
              <a:lnSpc>
                <a:spcPct val="100000"/>
              </a:lnSpc>
            </a:pPr>
            <a:r>
              <a:rPr lang="en-US" sz="2000" b="0" strike="noStrike" spc="-1">
                <a:latin typeface="Arial"/>
              </a:rPr>
              <a:t>Scielo Citation Index - Scielo CI - Foi incorporado ao WoS</a:t>
            </a:r>
            <a:endParaRPr lang="en-US" sz="20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https://www.enago.com/academy/what-are-different-research-metrics/</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https://www.enago.com/academy/what-are-different-research-metrics/</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https://www.enago.com/academy/what-are-different-research-metrics/</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https://www.enago.com/academy/what-are-different-research-metrics/</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https://www.enago.com/academy/what-are-different-research-metrics/</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https://www.enago.com/academy/what-are-different-research-metrics/</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https://www.enago.com/academy/what-are-different-research-metrics/</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noAutofit/>
          </a:bodyPr>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tIns="0" rIns="0" bIns="0">
            <a:normAutofit/>
          </a:bodyPr>
          <a:p>
            <a:endParaRPr lang="en-US" sz="2800" b="0" strike="noStrike" spc="-1">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tIns="0" rIns="0" bIns="0" anchor="ctr">
            <a:noAutofit/>
          </a:bodyPr>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tIns="0" rIns="0" bIns="0">
            <a:normAutofit/>
          </a:bodyPr>
          <a:p>
            <a:endParaRPr lang="en-US" sz="2800" b="0" strike="noStrike" spc="-1">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tIns="0" rIns="0" bIns="0">
            <a:normAutofit/>
          </a:bodyPr>
          <a:p>
            <a:endParaRPr lang="en-US" sz="2800" b="0" strike="noStrike" spc="-1">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p>
            <a:endParaRPr lang="en-US"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p>
            <a:endParaRPr lang="en-US"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p>
            <a:endParaRPr lang="en-US"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2" name="PlaceHolder 2"/>
          <p:cNvSpPr>
            <a:spLocks noGrp="1"/>
          </p:cNvSpPr>
          <p:nvPr>
            <p:ph type="dt"/>
          </p:nvPr>
        </p:nvSpPr>
        <p:spPr>
          <a:xfrm>
            <a:off x="838080" y="6356520"/>
            <a:ext cx="2742840" cy="364680"/>
          </a:xfrm>
          <a:prstGeom prst="rect">
            <a:avLst/>
          </a:prstGeom>
        </p:spPr>
        <p:txBody>
          <a:bodyPr anchor="ctr">
            <a:noAutofit/>
          </a:bodyPr>
          <a:p>
            <a:endParaRPr lang="en-US" sz="2400" b="0" strike="noStrike" spc="-1">
              <a:latin typeface="Times New Roman"/>
            </a:endParaRPr>
          </a:p>
        </p:txBody>
      </p:sp>
      <p:sp>
        <p:nvSpPr>
          <p:cNvPr id="3" name="PlaceHolder 3"/>
          <p:cNvSpPr>
            <a:spLocks noGrp="1"/>
          </p:cNvSpPr>
          <p:nvPr>
            <p:ph type="ftr"/>
          </p:nvPr>
        </p:nvSpPr>
        <p:spPr>
          <a:xfrm>
            <a:off x="4038480" y="6356520"/>
            <a:ext cx="4114440" cy="364680"/>
          </a:xfrm>
          <a:prstGeom prst="rect">
            <a:avLst/>
          </a:prstGeom>
        </p:spPr>
        <p:txBody>
          <a:bodyPr anchor="ctr">
            <a:noAutofit/>
          </a:bodyPr>
          <a:p>
            <a:endParaRPr lang="en-US" sz="2400" b="0" strike="noStrike" spc="-1">
              <a:latin typeface="Times New Roman"/>
            </a:endParaRPr>
          </a:p>
        </p:txBody>
      </p:sp>
      <p:sp>
        <p:nvSpPr>
          <p:cNvPr id="4" name="PlaceHolder 4"/>
          <p:cNvSpPr>
            <a:spLocks noGrp="1"/>
          </p:cNvSpPr>
          <p:nvPr>
            <p:ph type="sldNum"/>
          </p:nvPr>
        </p:nvSpPr>
        <p:spPr>
          <a:xfrm>
            <a:off x="8610480" y="6356520"/>
            <a:ext cx="2742840" cy="364680"/>
          </a:xfrm>
          <a:prstGeom prst="rect">
            <a:avLst/>
          </a:prstGeom>
        </p:spPr>
        <p:txBody>
          <a:bodyPr anchor="ctr">
            <a:noAutofit/>
          </a:bodyPr>
          <a:p>
            <a:endParaRPr lang="en-US" sz="2400" b="0" strike="noStrike" spc="-1">
              <a:latin typeface="Times New Roman"/>
            </a:endParaRPr>
          </a:p>
        </p:txBody>
      </p:sp>
      <p:sp>
        <p:nvSpPr>
          <p:cNvPr id="5" name="PlaceHolder 5"/>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a:rPr>
              <a:t>Click to edit the outline text format</a:t>
            </a:r>
            <a:endParaRPr lang="en-US" sz="2800" b="0" strike="noStrike" spc="-1">
              <a:solidFill>
                <a:srgbClr val="000000"/>
              </a:solidFill>
              <a:latin typeface="Calibri"/>
            </a:endParaRPr>
          </a:p>
          <a:p>
            <a:pPr marL="864235" lvl="1" indent="-323850">
              <a:spcBef>
                <a:spcPts val="1135"/>
              </a:spcBef>
              <a:buClr>
                <a:srgbClr val="000000"/>
              </a:buClr>
              <a:buSzPct val="75000"/>
              <a:buFont typeface="Symbol" charset="2"/>
              <a:buChar char=""/>
            </a:pPr>
            <a:r>
              <a:rPr lang="en-US" sz="2000" b="0" strike="noStrike" spc="-1">
                <a:solidFill>
                  <a:srgbClr val="000000"/>
                </a:solidFill>
                <a:latin typeface="Calibri"/>
              </a:rPr>
              <a:t>Second Outline Level</a:t>
            </a:r>
            <a:endParaRPr lang="en-US" sz="2000" b="0" strike="noStrike" spc="-1">
              <a:solidFill>
                <a:srgbClr val="000000"/>
              </a:solidFill>
              <a:latin typeface="Calibri"/>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a:rPr>
              <a:t>Third Outline Level</a:t>
            </a:r>
            <a:endParaRPr lang="en-US" sz="1800" b="0" strike="noStrike" spc="-1">
              <a:solidFill>
                <a:srgbClr val="000000"/>
              </a:solidFill>
              <a:latin typeface="Calibri"/>
            </a:endParaRPr>
          </a:p>
          <a:p>
            <a:pPr marL="1727835" lvl="3" indent="-215900">
              <a:spcBef>
                <a:spcPts val="565"/>
              </a:spcBef>
              <a:buClr>
                <a:srgbClr val="000000"/>
              </a:buClr>
              <a:buSzPct val="75000"/>
              <a:buFont typeface="Symbol" charset="2"/>
              <a:buChar char=""/>
            </a:pPr>
            <a:r>
              <a:rPr lang="en-US" sz="1800" b="0" strike="noStrike" spc="-1">
                <a:solidFill>
                  <a:srgbClr val="000000"/>
                </a:solidFill>
                <a:latin typeface="Calibri"/>
              </a:rPr>
              <a:t>Fourth Outline Level</a:t>
            </a:r>
            <a:endParaRPr lang="en-US" sz="1800" b="0" strike="noStrike" spc="-1">
              <a:solidFill>
                <a:srgbClr val="000000"/>
              </a:solidFill>
              <a:latin typeface="Calibri"/>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Fifth Outline Level</a:t>
            </a:r>
            <a:endParaRPr lang="en-US" sz="2000" b="0" strike="noStrike" spc="-1">
              <a:solidFill>
                <a:srgbClr val="000000"/>
              </a:solidFill>
              <a:latin typeface="Calibri"/>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Sixth Outline Level</a:t>
            </a:r>
            <a:endParaRPr lang="en-US" sz="2000" b="0" strike="noStrike" spc="-1">
              <a:solidFill>
                <a:srgbClr val="000000"/>
              </a:solidFill>
              <a:latin typeface="Calibri"/>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Seventh Outline Level</a:t>
            </a:r>
            <a:endParaRPr lang="en-US" sz="20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Click to edit Master text styles</a:t>
            </a:r>
            <a:endParaRPr lang="en-US" sz="28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Second level</a:t>
            </a:r>
            <a:endParaRPr lang="en-US" sz="24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000" b="0" strike="noStrike" spc="-1">
                <a:solidFill>
                  <a:srgbClr val="000000"/>
                </a:solidFill>
                <a:latin typeface="Calibri"/>
              </a:rPr>
              <a:t>Third level</a:t>
            </a:r>
            <a:endParaRPr lang="en-US" sz="2000" b="0" strike="noStrike" spc="-1">
              <a:solidFill>
                <a:srgbClr val="000000"/>
              </a:solidFill>
              <a:latin typeface="Calibri"/>
            </a:endParaRPr>
          </a:p>
          <a:p>
            <a:pPr marL="1600200" lvl="3" indent="-227965">
              <a:lnSpc>
                <a:spcPct val="90000"/>
              </a:lnSpc>
              <a:spcBef>
                <a:spcPts val="500"/>
              </a:spcBef>
              <a:buClr>
                <a:srgbClr val="000000"/>
              </a:buClr>
              <a:buFont typeface="Arial"/>
              <a:buChar char="•"/>
            </a:pPr>
            <a:r>
              <a:rPr lang="en-US" sz="1800" b="0" strike="noStrike" spc="-1">
                <a:solidFill>
                  <a:srgbClr val="000000"/>
                </a:solidFill>
                <a:latin typeface="Calibri"/>
              </a:rPr>
              <a:t>Fourth level</a:t>
            </a:r>
            <a:endParaRPr lang="en-US" sz="1800" b="0" strike="noStrike" spc="-1">
              <a:solidFill>
                <a:srgbClr val="000000"/>
              </a:solidFill>
              <a:latin typeface="Calibri"/>
            </a:endParaRPr>
          </a:p>
          <a:p>
            <a:pPr marL="2057400" lvl="4" indent="-227965">
              <a:lnSpc>
                <a:spcPct val="90000"/>
              </a:lnSpc>
              <a:spcBef>
                <a:spcPts val="500"/>
              </a:spcBef>
              <a:buClr>
                <a:srgbClr val="000000"/>
              </a:buClr>
              <a:buFont typeface="Arial"/>
              <a:buChar char="•"/>
            </a:pPr>
            <a:r>
              <a:rPr lang="en-US" sz="1800" b="0" strike="noStrike" spc="-1">
                <a:solidFill>
                  <a:srgbClr val="000000"/>
                </a:solidFill>
                <a:latin typeface="Calibri"/>
              </a:rPr>
              <a:t>Fifth level</a:t>
            </a:r>
            <a:endParaRPr lang="en-US" sz="1800" b="0" strike="noStrike" spc="-1">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endParaRPr lang="en-US" sz="2400" b="0" strike="noStrike" spc="-1">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lang="en-US" sz="2400" b="0" strike="noStrike" spc="-1">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endParaRPr lang="en-US"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3.xml"/><Relationship Id="rId2" Type="http://schemas.openxmlformats.org/officeDocument/2006/relationships/image" Target="../media/image16.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3.xml"/><Relationship Id="rId2" Type="http://schemas.openxmlformats.org/officeDocument/2006/relationships/image" Target="../media/image16.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3.xml"/><Relationship Id="rId2" Type="http://schemas.openxmlformats.org/officeDocument/2006/relationships/image" Target="../media/image18.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4.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4.xml"/><Relationship Id="rId2" Type="http://schemas.openxmlformats.org/officeDocument/2006/relationships/image" Target="../media/image22.png"/><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4.xml"/><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9.png"/><Relationship Id="rId1" Type="http://schemas.openxmlformats.org/officeDocument/2006/relationships/image" Target="../media/image27.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0.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7.png"/><Relationship Id="rId1" Type="http://schemas.openxmlformats.org/officeDocument/2006/relationships/image" Target="../media/image3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3.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1"/>
          <p:cNvSpPr txBox="1"/>
          <p:nvPr/>
        </p:nvSpPr>
        <p:spPr>
          <a:xfrm>
            <a:off x="1380370" y="2916355"/>
            <a:ext cx="9143640" cy="2387160"/>
          </a:xfrm>
          <a:prstGeom prst="rect">
            <a:avLst/>
          </a:prstGeom>
          <a:noFill/>
          <a:ln w="0">
            <a:noFill/>
          </a:ln>
        </p:spPr>
        <p:txBody>
          <a:bodyPr anchor="b">
            <a:normAutofit fontScale="92000"/>
          </a:bodyPr>
          <a:p>
            <a:pPr algn="ctr">
              <a:lnSpc>
                <a:spcPct val="90000"/>
              </a:lnSpc>
            </a:pPr>
            <a:r>
              <a:rPr lang="en-US" sz="6000" b="0" strike="noStrike" spc="-1">
                <a:solidFill>
                  <a:srgbClr val="000000"/>
                </a:solidFill>
                <a:latin typeface="Calibri Light"/>
              </a:rPr>
              <a:t>Bibliometria e a avaliação da publicação científica</a:t>
            </a:r>
            <a:endParaRPr lang="en-US" sz="6000" b="0" strike="noStrike" spc="-1">
              <a:solidFill>
                <a:srgbClr val="000000"/>
              </a:solidFill>
              <a:latin typeface="Calibri"/>
            </a:endParaRPr>
          </a:p>
        </p:txBody>
      </p:sp>
      <p:sp>
        <p:nvSpPr>
          <p:cNvPr id="89" name="Subtitle 2"/>
          <p:cNvSpPr txBox="1"/>
          <p:nvPr/>
        </p:nvSpPr>
        <p:spPr>
          <a:xfrm>
            <a:off x="1380370" y="5675755"/>
            <a:ext cx="9143640" cy="670320"/>
          </a:xfrm>
          <a:prstGeom prst="rect">
            <a:avLst/>
          </a:prstGeom>
          <a:noFill/>
          <a:ln w="0">
            <a:noFill/>
          </a:ln>
        </p:spPr>
        <p:txBody>
          <a:bodyPr>
            <a:noAutofit/>
          </a:bodyPr>
          <a:p>
            <a:pPr algn="ctr">
              <a:lnSpc>
                <a:spcPct val="90000"/>
              </a:lnSpc>
              <a:spcBef>
                <a:spcPts val="1000"/>
              </a:spcBef>
              <a:tabLst>
                <a:tab pos="0" algn="l"/>
              </a:tabLst>
            </a:pPr>
            <a:r>
              <a:rPr lang="en-US" sz="2400" b="0" strike="noStrike" spc="-1">
                <a:solidFill>
                  <a:srgbClr val="000000"/>
                </a:solidFill>
                <a:latin typeface="Calibri"/>
              </a:rPr>
              <a:t>Gabriel Alves Vieira</a:t>
            </a:r>
            <a:endParaRPr lang="en-US" sz="2400" b="0" strike="noStrike" spc="-1">
              <a:latin typeface="Arial"/>
            </a:endParaRPr>
          </a:p>
        </p:txBody>
      </p:sp>
      <p:sp>
        <p:nvSpPr>
          <p:cNvPr id="2" name="Text Box 1"/>
          <p:cNvSpPr txBox="1"/>
          <p:nvPr/>
        </p:nvSpPr>
        <p:spPr>
          <a:xfrm>
            <a:off x="1275715" y="358140"/>
            <a:ext cx="8889365" cy="1198880"/>
          </a:xfrm>
          <a:prstGeom prst="rect">
            <a:avLst/>
          </a:prstGeom>
          <a:noFill/>
        </p:spPr>
        <p:txBody>
          <a:bodyPr wrap="square" rtlCol="0">
            <a:spAutoFit/>
          </a:bodyPr>
          <a:p>
            <a:pPr algn="ctr"/>
            <a:r>
              <a:rPr lang="en-US" altLang="en-US" sz="2400"/>
              <a:t>Universidade Federal do Rio de Janeiro</a:t>
            </a:r>
            <a:endParaRPr lang="en-US" altLang="en-US" sz="2400"/>
          </a:p>
          <a:p>
            <a:pPr algn="ctr"/>
            <a:r>
              <a:rPr lang="en-US" altLang="en-US" sz="2400"/>
              <a:t>Instituto de Bioquímica Médica Leopoldo de Meis</a:t>
            </a:r>
            <a:endParaRPr lang="en-US" altLang="en-US" sz="2400"/>
          </a:p>
          <a:p>
            <a:pPr algn="ctr"/>
            <a:r>
              <a:rPr lang="en-US" altLang="en-US" sz="2400"/>
              <a:t>ECG - Exame de Conhecimentos Gerais</a:t>
            </a:r>
            <a:endParaRPr lang="en-US" altLang="en-US" sz="2400"/>
          </a:p>
        </p:txBody>
      </p:sp>
      <p:pic>
        <p:nvPicPr>
          <p:cNvPr id="3" name="Picture 2"/>
          <p:cNvPicPr>
            <a:picLocks noChangeAspect="1"/>
          </p:cNvPicPr>
          <p:nvPr/>
        </p:nvPicPr>
        <p:blipFill>
          <a:blip r:embed="rId1"/>
          <a:stretch>
            <a:fillRect/>
          </a:stretch>
        </p:blipFill>
        <p:spPr>
          <a:xfrm>
            <a:off x="171450" y="6985"/>
            <a:ext cx="1567815" cy="2303780"/>
          </a:xfrm>
          <a:prstGeom prst="rect">
            <a:avLst/>
          </a:prstGeom>
        </p:spPr>
      </p:pic>
      <p:pic>
        <p:nvPicPr>
          <p:cNvPr id="5" name="Picture 4"/>
          <p:cNvPicPr>
            <a:picLocks noChangeAspect="1"/>
          </p:cNvPicPr>
          <p:nvPr/>
        </p:nvPicPr>
        <p:blipFill>
          <a:blip r:embed="rId2"/>
          <a:stretch>
            <a:fillRect/>
          </a:stretch>
        </p:blipFill>
        <p:spPr>
          <a:xfrm>
            <a:off x="9537065" y="37465"/>
            <a:ext cx="2635885" cy="1866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
          <p:cNvSpPr txBox="1"/>
          <p:nvPr/>
        </p:nvSpPr>
        <p:spPr>
          <a:xfrm>
            <a:off x="838080" y="-2505"/>
            <a:ext cx="10515240" cy="1325160"/>
          </a:xfrm>
          <a:prstGeom prst="rect">
            <a:avLst/>
          </a:prstGeom>
          <a:noFill/>
          <a:ln w="0">
            <a:noFill/>
          </a:ln>
        </p:spPr>
        <p:txBody>
          <a:bodyPr anchor="ctr">
            <a:normAutofit/>
          </a:bodyPr>
          <a:p>
            <a:pPr>
              <a:lnSpc>
                <a:spcPct val="90000"/>
              </a:lnSpc>
            </a:pPr>
            <a:r>
              <a:rPr lang="en-US" sz="4400" b="0" strike="noStrike" spc="-1">
                <a:solidFill>
                  <a:srgbClr val="000000"/>
                </a:solidFill>
                <a:latin typeface="Calibri Light"/>
              </a:rPr>
              <a:t>Avaliação da publicação científica</a:t>
            </a:r>
            <a:endParaRPr lang="en-US" sz="4400" b="0" strike="noStrike" spc="-1">
              <a:solidFill>
                <a:srgbClr val="000000"/>
              </a:solidFill>
              <a:latin typeface="Calibri"/>
            </a:endParaRPr>
          </a:p>
        </p:txBody>
      </p:sp>
      <p:sp>
        <p:nvSpPr>
          <p:cNvPr id="120" name="Content Placeholder 2"/>
          <p:cNvSpPr txBox="1"/>
          <p:nvPr/>
        </p:nvSpPr>
        <p:spPr>
          <a:xfrm>
            <a:off x="838200" y="1395095"/>
            <a:ext cx="10514965" cy="5183505"/>
          </a:xfrm>
          <a:prstGeom prst="rect">
            <a:avLst/>
          </a:prstGeom>
          <a:noFill/>
          <a:ln w="0">
            <a:noFill/>
          </a:ln>
        </p:spPr>
        <p:txBody>
          <a:bodyPr>
            <a:normAutofit/>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Revisão por pares - Clássica</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Indicadores (métricas)</a:t>
            </a:r>
            <a:endParaRPr lang="en-US" sz="28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Databases</a:t>
            </a:r>
            <a:r>
              <a:rPr lang="en-US" altLang="en-US" sz="2400" b="0" strike="noStrike" spc="-1">
                <a:solidFill>
                  <a:srgbClr val="000000"/>
                </a:solidFill>
                <a:latin typeface="Calibri"/>
              </a:rPr>
              <a:t>/journals</a:t>
            </a:r>
            <a:r>
              <a:rPr lang="en-US" sz="2400" b="0" strike="noStrike" spc="-1">
                <a:solidFill>
                  <a:srgbClr val="000000"/>
                </a:solidFill>
                <a:latin typeface="Calibri"/>
              </a:rPr>
              <a:t> costumam fornecer métricas</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Fazem uso de </a:t>
            </a:r>
            <a:r>
              <a:rPr lang="en-US" sz="2400" b="1" strike="noStrike" spc="-1">
                <a:solidFill>
                  <a:srgbClr val="000000"/>
                </a:solidFill>
                <a:latin typeface="Calibri"/>
              </a:rPr>
              <a:t>citações</a:t>
            </a:r>
            <a:endParaRPr lang="en-US" sz="24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000" b="0" strike="noStrike" spc="-1">
                <a:solidFill>
                  <a:srgbClr val="000000"/>
                </a:solidFill>
                <a:latin typeface="Calibri"/>
              </a:rPr>
              <a:t>Quanto mais citações, maior a </a:t>
            </a:r>
            <a:r>
              <a:rPr lang="en-US" altLang="en-US" sz="2000" b="0" strike="noStrike" spc="-1">
                <a:solidFill>
                  <a:srgbClr val="000000"/>
                </a:solidFill>
                <a:latin typeface="Calibri"/>
              </a:rPr>
              <a:t>“</a:t>
            </a:r>
            <a:r>
              <a:rPr lang="en-US" sz="2000" b="0" strike="noStrike" spc="-1">
                <a:solidFill>
                  <a:srgbClr val="000000"/>
                </a:solidFill>
                <a:latin typeface="Calibri"/>
              </a:rPr>
              <a:t>qualidade</a:t>
            </a:r>
            <a:r>
              <a:rPr lang="en-US" altLang="en-US" sz="2000" b="0" strike="noStrike" spc="-1">
                <a:solidFill>
                  <a:srgbClr val="000000"/>
                </a:solidFill>
                <a:latin typeface="Calibri"/>
              </a:rPr>
              <a:t>”</a:t>
            </a:r>
            <a:r>
              <a:rPr lang="en-US" sz="2000" b="0" strike="noStrike" spc="-1">
                <a:solidFill>
                  <a:srgbClr val="000000"/>
                </a:solidFill>
                <a:latin typeface="Calibri"/>
              </a:rPr>
              <a:t> (impacto)</a:t>
            </a:r>
            <a:endParaRPr lang="en-US" sz="20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sz="2000" b="0" strike="noStrike" spc="-1">
                <a:solidFill>
                  <a:srgbClr val="000000"/>
                </a:solidFill>
                <a:latin typeface="Calibri"/>
              </a:rPr>
              <a:t>Tempo de acúmulo de citações - Janela de citação</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400" b="0" strike="noStrike" spc="-1">
                <a:solidFill>
                  <a:srgbClr val="000000"/>
                </a:solidFill>
                <a:latin typeface="Calibri"/>
              </a:rPr>
              <a:t>Três</a:t>
            </a:r>
            <a:r>
              <a:rPr lang="en-US" sz="2400" b="0" strike="noStrike" spc="-1">
                <a:solidFill>
                  <a:srgbClr val="000000"/>
                </a:solidFill>
                <a:latin typeface="Calibri"/>
              </a:rPr>
              <a:t> níveis principais:</a:t>
            </a:r>
            <a:endParaRPr lang="en-US" sz="24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000" b="0" strike="noStrike" spc="-1">
                <a:solidFill>
                  <a:srgbClr val="000000"/>
                </a:solidFill>
                <a:latin typeface="Calibri"/>
              </a:rPr>
              <a:t>Journal-level metrics (Fator de impacto)</a:t>
            </a:r>
            <a:endParaRPr lang="en-US" sz="20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000" b="0" strike="noStrike" spc="-1">
                <a:solidFill>
                  <a:srgbClr val="000000"/>
                </a:solidFill>
                <a:latin typeface="Calibri"/>
              </a:rPr>
              <a:t>Author-level metrics (Índice H)</a:t>
            </a:r>
            <a:endParaRPr lang="en-US" sz="20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000" b="0" strike="noStrike" spc="-1">
                <a:solidFill>
                  <a:srgbClr val="000000"/>
                </a:solidFill>
                <a:latin typeface="Calibri"/>
              </a:rPr>
              <a:t>Article-level metrics (Altmetria)</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Úteis, porém limitados</a:t>
            </a:r>
            <a:endParaRPr lang="en-US" sz="24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000" b="0" strike="noStrike" spc="-1">
                <a:solidFill>
                  <a:srgbClr val="000000"/>
                </a:solidFill>
                <a:latin typeface="Calibri"/>
              </a:rPr>
              <a:t>Críticas - mal uso das métricas</a:t>
            </a:r>
            <a:endParaRPr lang="en-US" sz="20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000" b="0" strike="noStrike" spc="-1">
                <a:solidFill>
                  <a:srgbClr val="000000"/>
                </a:solidFill>
                <a:latin typeface="Calibri"/>
              </a:rPr>
              <a:t>Conhecimento dos usos e desusos</a:t>
            </a:r>
            <a:endParaRPr lang="en-US" sz="2000" b="0" strike="noStrike" spc="-1">
              <a:solidFill>
                <a:srgbClr val="000000"/>
              </a:solidFill>
              <a:latin typeface="Calibri"/>
            </a:endParaRPr>
          </a:p>
          <a:p>
            <a:endParaRPr lang="en-US" sz="20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
          <p:cNvSpPr txBox="1"/>
          <p:nvPr/>
        </p:nvSpPr>
        <p:spPr>
          <a:xfrm>
            <a:off x="838080" y="-146015"/>
            <a:ext cx="10515240" cy="1325160"/>
          </a:xfrm>
          <a:prstGeom prst="rect">
            <a:avLst/>
          </a:prstGeom>
          <a:noFill/>
          <a:ln w="0">
            <a:noFill/>
          </a:ln>
        </p:spPr>
        <p:txBody>
          <a:bodyPr anchor="ctr">
            <a:normAutofit/>
          </a:bodyPr>
          <a:p>
            <a:pPr>
              <a:lnSpc>
                <a:spcPct val="90000"/>
              </a:lnSpc>
            </a:pPr>
            <a:r>
              <a:rPr lang="en-US" altLang="en-US" sz="4000" b="0" strike="noStrike" spc="-1">
                <a:solidFill>
                  <a:srgbClr val="000000"/>
                </a:solidFill>
                <a:latin typeface="Calibri Light"/>
              </a:rPr>
              <a:t>Journal metrics - Fator de Impacto (FI)</a:t>
            </a:r>
            <a:endParaRPr lang="en-US" altLang="en-US" sz="4000" b="0" strike="noStrike" spc="-1">
              <a:solidFill>
                <a:srgbClr val="000000"/>
              </a:solidFill>
              <a:latin typeface="Calibri Light"/>
            </a:endParaRPr>
          </a:p>
        </p:txBody>
      </p:sp>
      <p:sp>
        <p:nvSpPr>
          <p:cNvPr id="120" name="Content Placeholder 2"/>
          <p:cNvSpPr txBox="1"/>
          <p:nvPr/>
        </p:nvSpPr>
        <p:spPr>
          <a:xfrm>
            <a:off x="-20955" y="1107440"/>
            <a:ext cx="6720840" cy="5765800"/>
          </a:xfrm>
          <a:prstGeom prst="rect">
            <a:avLst/>
          </a:prstGeom>
          <a:noFill/>
          <a:ln w="0">
            <a:noFill/>
          </a:ln>
        </p:spPr>
        <p:txBody>
          <a:bodyPr>
            <a:normAutofit lnSpcReduction="20000"/>
          </a:bodyPr>
          <a:p>
            <a:pPr marL="228600"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Criado por Garfield e Sher (1963)</a:t>
            </a: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b="0" strike="noStrike" spc="-1">
                <a:solidFill>
                  <a:srgbClr val="000000"/>
                </a:solidFill>
                <a:latin typeface="Calibri"/>
              </a:rPr>
              <a:t> </a:t>
            </a:r>
            <a:r>
              <a:rPr lang="en-US" altLang="en-US" spc="-1">
                <a:solidFill>
                  <a:srgbClr val="000000"/>
                </a:solidFill>
                <a:latin typeface="Calibri"/>
                <a:sym typeface="+mn-ea"/>
              </a:rPr>
              <a:t>Selecionar</a:t>
            </a:r>
            <a:r>
              <a:rPr lang="en-US" spc="-1">
                <a:solidFill>
                  <a:srgbClr val="000000"/>
                </a:solidFill>
                <a:latin typeface="Calibri"/>
                <a:sym typeface="+mn-ea"/>
              </a:rPr>
              <a:t> </a:t>
            </a:r>
            <a:r>
              <a:rPr lang="en-US" altLang="en-US" spc="-1">
                <a:solidFill>
                  <a:srgbClr val="000000"/>
                </a:solidFill>
                <a:latin typeface="Calibri"/>
                <a:sym typeface="+mn-ea"/>
              </a:rPr>
              <a:t>revistas mais relevantes para:</a:t>
            </a:r>
            <a:endParaRPr lang="en-US" altLang="en-US"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spc="-1">
                <a:solidFill>
                  <a:srgbClr val="000000"/>
                </a:solidFill>
                <a:latin typeface="Calibri"/>
                <a:sym typeface="+mn-ea"/>
              </a:rPr>
              <a:t>Science Citation Index</a:t>
            </a:r>
            <a:endParaRPr lang="en-US" altLang="en-US" sz="1600"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spc="-1">
                <a:solidFill>
                  <a:srgbClr val="000000"/>
                </a:solidFill>
                <a:latin typeface="Calibri"/>
                <a:sym typeface="+mn-ea"/>
              </a:rPr>
              <a:t>Bibliotecas institucionais (assinaturas)</a:t>
            </a:r>
            <a:endParaRPr lang="en-US" altLang="en-US" spc="-1">
              <a:solidFill>
                <a:srgbClr val="000000"/>
              </a:solidFill>
              <a:latin typeface="Calibri"/>
              <a:sym typeface="+mn-ea"/>
            </a:endParaRPr>
          </a:p>
          <a:p>
            <a:pPr marL="685800" lvl="1" indent="-227965">
              <a:lnSpc>
                <a:spcPct val="90000"/>
              </a:lnSpc>
              <a:spcBef>
                <a:spcPts val="1000"/>
              </a:spcBef>
              <a:buClr>
                <a:srgbClr val="000000"/>
              </a:buClr>
              <a:buFont typeface="Arial"/>
              <a:buChar char="•"/>
            </a:pPr>
            <a:r>
              <a:rPr lang="en-US" altLang="en-US" spc="-1">
                <a:solidFill>
                  <a:srgbClr val="000000"/>
                </a:solidFill>
                <a:latin typeface="Calibri"/>
                <a:sym typeface="+mn-ea"/>
              </a:rPr>
              <a:t>Popularização com o Journal Citation Records</a:t>
            </a:r>
            <a:endParaRPr lang="en-US" altLang="en-US"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spc="-1">
                <a:solidFill>
                  <a:srgbClr val="000000"/>
                </a:solidFill>
                <a:latin typeface="Calibri"/>
                <a:sym typeface="+mn-ea"/>
              </a:rPr>
              <a:t>Amplamente utilizado</a:t>
            </a:r>
            <a:endParaRPr lang="en-US" altLang="en-US" sz="1600"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spc="-1">
                <a:solidFill>
                  <a:srgbClr val="000000"/>
                </a:solidFill>
                <a:latin typeface="Calibri"/>
                <a:sym typeface="+mn-ea"/>
              </a:rPr>
              <a:t>Avaliação de artigos, pesquisadores, instituições...</a:t>
            </a:r>
            <a:endParaRPr lang="en-US" altLang="en-US" sz="1600"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spc="-1">
                <a:solidFill>
                  <a:srgbClr val="000000"/>
                </a:solidFill>
                <a:latin typeface="Calibri"/>
                <a:sym typeface="+mn-ea"/>
              </a:rPr>
              <a:t>Calculado com base na indexação do WoS </a:t>
            </a:r>
            <a:endParaRPr lang="en-US" b="0" strike="noStrike" spc="-1">
              <a:solidFill>
                <a:srgbClr val="000000"/>
              </a:solidFill>
              <a:latin typeface="Calibri"/>
            </a:endParaRPr>
          </a:p>
          <a:p>
            <a:pPr>
              <a:lnSpc>
                <a:spcPct val="90000"/>
              </a:lnSpc>
              <a:spcBef>
                <a:spcPts val="1000"/>
              </a:spcBef>
              <a:tabLst>
                <a:tab pos="0" algn="l"/>
              </a:tabLst>
            </a:pPr>
            <a:endParaRPr lang="en-US" b="0" strike="noStrike" spc="-1">
              <a:solidFill>
                <a:srgbClr val="000000"/>
              </a:solidFill>
              <a:latin typeface="Calibri"/>
            </a:endParaRPr>
          </a:p>
          <a:p>
            <a:pPr marL="342900" indent="-342900">
              <a:buFont typeface="Arial" panose="02080604020202020204" pitchFamily="34" charset="0"/>
              <a:buChar char="•"/>
            </a:pPr>
            <a:r>
              <a:rPr lang="en-US" altLang="en-US" sz="2000" b="0" strike="noStrike" spc="-1">
                <a:solidFill>
                  <a:srgbClr val="000000"/>
                </a:solidFill>
                <a:latin typeface="Calibri"/>
              </a:rPr>
              <a:t>Vantagens - Pendlebury (2008)</a:t>
            </a:r>
            <a:endParaRPr lang="en-US" altLang="en-US" sz="2000" b="0" strike="noStrike" spc="-1">
              <a:solidFill>
                <a:srgbClr val="000000"/>
              </a:solidFill>
              <a:latin typeface="Calibri"/>
            </a:endParaRPr>
          </a:p>
          <a:p>
            <a:pPr marL="800100" lvl="1" indent="-342900">
              <a:buFont typeface="Arial" panose="02080604020202020204" pitchFamily="34" charset="0"/>
              <a:buChar char="•"/>
            </a:pPr>
            <a:r>
              <a:rPr lang="en-US" altLang="en-US" b="0" strike="noStrike" spc="-1">
                <a:solidFill>
                  <a:srgbClr val="000000"/>
                </a:solidFill>
                <a:latin typeface="Calibri"/>
              </a:rPr>
              <a:t>Cálculo smiples</a:t>
            </a:r>
            <a:endParaRPr lang="en-US" altLang="en-US" b="0" strike="noStrike" spc="-1">
              <a:solidFill>
                <a:srgbClr val="000000"/>
              </a:solidFill>
              <a:latin typeface="Calibri"/>
            </a:endParaRPr>
          </a:p>
          <a:p>
            <a:pPr marL="1257300" lvl="2" indent="-342900">
              <a:buFont typeface="Arial" panose="02080604020202020204" pitchFamily="34" charset="0"/>
              <a:buChar char="•"/>
            </a:pPr>
            <a:r>
              <a:rPr lang="en-US" altLang="en-US" sz="1600" b="0" strike="noStrike" spc="-1">
                <a:solidFill>
                  <a:srgbClr val="000000"/>
                </a:solidFill>
                <a:latin typeface="Calibri"/>
              </a:rPr>
              <a:t>Média das citações daquele ano por artigo de uma revista</a:t>
            </a:r>
            <a:endParaRPr lang="en-US" altLang="en-US" sz="1600" b="0" strike="noStrike" spc="-1">
              <a:solidFill>
                <a:srgbClr val="000000"/>
              </a:solidFill>
              <a:latin typeface="Calibri"/>
            </a:endParaRPr>
          </a:p>
          <a:p>
            <a:pPr marL="1257300" lvl="2" indent="-342900">
              <a:buFont typeface="Arial" panose="02080604020202020204" pitchFamily="34" charset="0"/>
              <a:buChar char="•"/>
            </a:pPr>
            <a:r>
              <a:rPr lang="en-US" altLang="en-US" sz="1600" b="0" strike="noStrike" spc="-1">
                <a:solidFill>
                  <a:srgbClr val="000000"/>
                </a:solidFill>
                <a:latin typeface="Calibri"/>
              </a:rPr>
              <a:t>Considerados artigos dos últimos 2 anos</a:t>
            </a:r>
            <a:endParaRPr lang="en-US" altLang="en-US" sz="1600" b="0" strike="noStrike" spc="-1">
              <a:solidFill>
                <a:srgbClr val="000000"/>
              </a:solidFill>
              <a:latin typeface="Calibri"/>
            </a:endParaRPr>
          </a:p>
          <a:p>
            <a:pPr marL="800100" lvl="1" indent="-342900">
              <a:buFont typeface="Arial" panose="02080604020202020204" pitchFamily="34" charset="0"/>
              <a:buChar char="•"/>
            </a:pPr>
            <a:r>
              <a:rPr lang="en-US" altLang="en-US" b="0" strike="noStrike" spc="-1">
                <a:solidFill>
                  <a:srgbClr val="000000"/>
                </a:solidFill>
                <a:latin typeface="Calibri"/>
              </a:rPr>
              <a:t>Visão global das revistas influentes dentro de um dado </a:t>
            </a:r>
            <a:r>
              <a:rPr lang="en-US" altLang="en-US" b="0" i="1" strike="noStrike" spc="-1">
                <a:solidFill>
                  <a:srgbClr val="000000"/>
                </a:solidFill>
                <a:latin typeface="Calibri"/>
              </a:rPr>
              <a:t>corpus</a:t>
            </a:r>
            <a:endParaRPr lang="en-US" altLang="en-US" b="0" strike="noStrike" spc="-1">
              <a:solidFill>
                <a:srgbClr val="000000"/>
              </a:solidFill>
              <a:latin typeface="Calibri"/>
            </a:endParaRPr>
          </a:p>
          <a:p>
            <a:pPr marL="800100" lvl="1" indent="-342900">
              <a:buFont typeface="Arial" panose="02080604020202020204" pitchFamily="34" charset="0"/>
              <a:buChar char="•"/>
            </a:pPr>
            <a:r>
              <a:rPr lang="en-US" altLang="en-US" b="0" strike="noStrike" spc="-1">
                <a:solidFill>
                  <a:srgbClr val="000000"/>
                </a:solidFill>
                <a:latin typeface="Calibri"/>
              </a:rPr>
              <a:t>Publicado desde 1976</a:t>
            </a:r>
            <a:endParaRPr lang="en-US" altLang="en-US" b="0" strike="noStrike" spc="-1">
              <a:solidFill>
                <a:srgbClr val="000000"/>
              </a:solidFill>
              <a:latin typeface="Calibri"/>
            </a:endParaRPr>
          </a:p>
          <a:p>
            <a:pPr marL="1257300" lvl="2" indent="-342900">
              <a:buFont typeface="Arial" panose="02080604020202020204" pitchFamily="34" charset="0"/>
              <a:buChar char="•"/>
            </a:pPr>
            <a:r>
              <a:rPr lang="en-US" altLang="en-US" sz="1600" b="0" strike="noStrike" spc="-1">
                <a:solidFill>
                  <a:srgbClr val="000000"/>
                </a:solidFill>
                <a:latin typeface="Calibri"/>
              </a:rPr>
              <a:t>Permite estudar a mudança da influência das revistas ao longo do tempo</a:t>
            </a:r>
            <a:endParaRPr lang="en-US" altLang="en-US" b="0" strike="noStrike" spc="-1">
              <a:solidFill>
                <a:srgbClr val="000000"/>
              </a:solidFill>
              <a:latin typeface="Calibri"/>
            </a:endParaRPr>
          </a:p>
          <a:p>
            <a:pPr marL="342900" lvl="0" indent="-342900">
              <a:buFont typeface="Arial" panose="02080604020202020204" pitchFamily="34" charset="0"/>
              <a:buChar char="•"/>
            </a:pPr>
            <a:endParaRPr lang="en-US" altLang="en-US" b="0" strike="noStrike" spc="-1">
              <a:solidFill>
                <a:srgbClr val="000000"/>
              </a:solidFill>
              <a:latin typeface="Calibri"/>
            </a:endParaRPr>
          </a:p>
          <a:p>
            <a:pPr lvl="0" indent="0">
              <a:buFont typeface="Arial" panose="02080604020202020204" pitchFamily="34" charset="0"/>
              <a:buNone/>
            </a:pPr>
            <a:endParaRPr lang="en-US" altLang="en-US" b="0" strike="noStrike" spc="-1">
              <a:solidFill>
                <a:srgbClr val="000000"/>
              </a:solidFill>
              <a:latin typeface="Calibri"/>
            </a:endParaRPr>
          </a:p>
          <a:p>
            <a:pPr marL="342900" lvl="0" indent="-342900">
              <a:buFont typeface="Arial" panose="02080604020202020204" pitchFamily="34" charset="0"/>
              <a:buChar char="•"/>
            </a:pPr>
            <a:r>
              <a:rPr lang="en-US" altLang="en-US" sz="2000" b="0" strike="noStrike" spc="-1">
                <a:solidFill>
                  <a:srgbClr val="000000"/>
                </a:solidFill>
                <a:latin typeface="Calibri"/>
              </a:rPr>
              <a:t>Várias limitações - Mal usos</a:t>
            </a:r>
            <a:endParaRPr lang="en-US" altLang="en-US" sz="2000" b="0" strike="noStrike" spc="-1">
              <a:solidFill>
                <a:srgbClr val="000000"/>
              </a:solidFill>
              <a:latin typeface="Calibri"/>
            </a:endParaRPr>
          </a:p>
        </p:txBody>
      </p:sp>
      <p:sp>
        <p:nvSpPr>
          <p:cNvPr id="2" name="Text Box 1"/>
          <p:cNvSpPr txBox="1"/>
          <p:nvPr/>
        </p:nvSpPr>
        <p:spPr>
          <a:xfrm>
            <a:off x="8559800" y="4801870"/>
            <a:ext cx="2257425" cy="521970"/>
          </a:xfrm>
          <a:prstGeom prst="rect">
            <a:avLst/>
          </a:prstGeom>
          <a:noFill/>
        </p:spPr>
        <p:txBody>
          <a:bodyPr wrap="square" rtlCol="0" anchor="t">
            <a:spAutoFit/>
          </a:bodyPr>
          <a:p>
            <a:pPr algn="ctr"/>
            <a:r>
              <a:rPr lang="en-US" sz="1400"/>
              <a:t>https://jates.org/index.php/jatespath/Metrics</a:t>
            </a:r>
            <a:endParaRPr lang="en-US" sz="1400"/>
          </a:p>
        </p:txBody>
      </p:sp>
      <p:pic>
        <p:nvPicPr>
          <p:cNvPr id="3" name="Picture 2"/>
          <p:cNvPicPr>
            <a:picLocks noChangeAspect="1"/>
          </p:cNvPicPr>
          <p:nvPr/>
        </p:nvPicPr>
        <p:blipFill>
          <a:blip r:embed="rId1"/>
          <a:stretch>
            <a:fillRect/>
          </a:stretch>
        </p:blipFill>
        <p:spPr>
          <a:xfrm>
            <a:off x="7431405" y="2366010"/>
            <a:ext cx="4514215" cy="24358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
          <p:cNvSpPr txBox="1"/>
          <p:nvPr/>
        </p:nvSpPr>
        <p:spPr>
          <a:xfrm>
            <a:off x="766325" y="-2505"/>
            <a:ext cx="10515240" cy="1325160"/>
          </a:xfrm>
          <a:prstGeom prst="rect">
            <a:avLst/>
          </a:prstGeom>
          <a:noFill/>
          <a:ln w="0">
            <a:noFill/>
          </a:ln>
        </p:spPr>
        <p:txBody>
          <a:bodyPr anchor="ctr">
            <a:normAutofit/>
          </a:bodyPr>
          <a:p>
            <a:pPr>
              <a:lnSpc>
                <a:spcPct val="90000"/>
              </a:lnSpc>
            </a:pPr>
            <a:r>
              <a:rPr lang="en-US" altLang="en-US" sz="4000" b="0" strike="noStrike" spc="-1">
                <a:solidFill>
                  <a:srgbClr val="000000"/>
                </a:solidFill>
                <a:latin typeface="Calibri Light"/>
              </a:rPr>
              <a:t>Journal metrics - Fator de Impacto (FI)</a:t>
            </a:r>
            <a:endParaRPr lang="en-US" altLang="en-US" sz="4000" b="0" strike="noStrike" spc="-1">
              <a:solidFill>
                <a:srgbClr val="000000"/>
              </a:solidFill>
              <a:latin typeface="Calibri Light"/>
            </a:endParaRPr>
          </a:p>
        </p:txBody>
      </p:sp>
      <p:sp>
        <p:nvSpPr>
          <p:cNvPr id="120" name="Content Placeholder 2"/>
          <p:cNvSpPr txBox="1"/>
          <p:nvPr/>
        </p:nvSpPr>
        <p:spPr>
          <a:xfrm>
            <a:off x="-3175" y="1322705"/>
            <a:ext cx="6746240" cy="5550535"/>
          </a:xfrm>
          <a:prstGeom prst="rect">
            <a:avLst/>
          </a:prstGeom>
          <a:noFill/>
          <a:ln w="0">
            <a:noFill/>
          </a:ln>
        </p:spPr>
        <p:txBody>
          <a:bodyPr>
            <a:normAutofit/>
          </a:bodyPr>
          <a:p>
            <a:pPr marL="228600"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Uso da média</a:t>
            </a:r>
            <a:endParaRPr lang="en-US" alt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endParaRPr lang="en-US" alt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Média salarial - Empresa de 10 pessoas</a:t>
            </a: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15000 reais</a:t>
            </a:r>
            <a:endParaRPr lang="en-US" alt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endParaRPr lang="en-US" alt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endParaRPr lang="en-US" altLang="en-US" sz="24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
          <p:cNvSpPr txBox="1"/>
          <p:nvPr/>
        </p:nvSpPr>
        <p:spPr>
          <a:xfrm>
            <a:off x="627260" y="-2505"/>
            <a:ext cx="10515240" cy="1325160"/>
          </a:xfrm>
          <a:prstGeom prst="rect">
            <a:avLst/>
          </a:prstGeom>
          <a:noFill/>
          <a:ln w="0">
            <a:noFill/>
          </a:ln>
        </p:spPr>
        <p:txBody>
          <a:bodyPr anchor="ctr">
            <a:normAutofit/>
          </a:bodyPr>
          <a:p>
            <a:pPr>
              <a:lnSpc>
                <a:spcPct val="90000"/>
              </a:lnSpc>
            </a:pPr>
            <a:r>
              <a:rPr lang="en-US" altLang="en-US" sz="4000" b="0" strike="noStrike" spc="-1">
                <a:solidFill>
                  <a:srgbClr val="000000"/>
                </a:solidFill>
                <a:latin typeface="Calibri Light"/>
              </a:rPr>
              <a:t>Journal metrics - Fator de Impacto (FI)</a:t>
            </a:r>
            <a:endParaRPr lang="en-US" altLang="en-US" sz="4000" b="0" strike="noStrike" spc="-1">
              <a:solidFill>
                <a:srgbClr val="000000"/>
              </a:solidFill>
              <a:latin typeface="Calibri Light"/>
            </a:endParaRPr>
          </a:p>
        </p:txBody>
      </p:sp>
      <p:sp>
        <p:nvSpPr>
          <p:cNvPr id="120" name="Content Placeholder 2"/>
          <p:cNvSpPr txBox="1"/>
          <p:nvPr/>
        </p:nvSpPr>
        <p:spPr>
          <a:xfrm>
            <a:off x="-3175" y="1322705"/>
            <a:ext cx="7135495" cy="5550535"/>
          </a:xfrm>
          <a:prstGeom prst="rect">
            <a:avLst/>
          </a:prstGeom>
          <a:noFill/>
          <a:ln w="0">
            <a:noFill/>
          </a:ln>
        </p:spPr>
        <p:txBody>
          <a:bodyPr>
            <a:normAutofit/>
          </a:bodyPr>
          <a:p>
            <a:pPr marL="228600"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Uso da média</a:t>
            </a:r>
            <a:endParaRPr lang="en-US" alt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endParaRPr lang="en-US" alt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Média salarial - Empresa de 10 pessoas</a:t>
            </a: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15000 reais</a:t>
            </a:r>
            <a:endParaRPr lang="en-US" alt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endParaRPr lang="en-US" altLang="en-US" sz="2400" b="0" strike="noStrike" spc="-1">
              <a:solidFill>
                <a:srgbClr val="000000"/>
              </a:solidFill>
              <a:latin typeface="Calibri"/>
            </a:endParaRPr>
          </a:p>
          <a:p>
            <a:pPr marL="228600" lvl="0"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Distribuição assimétrica dos salários</a:t>
            </a: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Poucas pessoas ganham muito</a:t>
            </a:r>
            <a:endParaRPr lang="en-US" altLang="en-US" sz="20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000" spc="-1">
                <a:solidFill>
                  <a:srgbClr val="000000"/>
                </a:solidFill>
                <a:latin typeface="Calibri"/>
                <a:sym typeface="+mn-ea"/>
              </a:rPr>
              <a:t>Média não representa bem os salários individuais - Superestimação</a:t>
            </a:r>
            <a:endParaRPr lang="en-US" altLang="en-US" sz="2000" b="0" strike="noStrike" spc="-1">
              <a:solidFill>
                <a:srgbClr val="000000"/>
              </a:solidFill>
              <a:latin typeface="Calibri"/>
              <a:sym typeface="+mn-ea"/>
            </a:endParaRPr>
          </a:p>
        </p:txBody>
      </p:sp>
      <p:sp>
        <p:nvSpPr>
          <p:cNvPr id="4" name="Text Box 3"/>
          <p:cNvSpPr txBox="1"/>
          <p:nvPr/>
        </p:nvSpPr>
        <p:spPr>
          <a:xfrm>
            <a:off x="8366760" y="1047750"/>
            <a:ext cx="1908810" cy="3138170"/>
          </a:xfrm>
          <a:prstGeom prst="rect">
            <a:avLst/>
          </a:prstGeom>
          <a:noFill/>
        </p:spPr>
        <p:txBody>
          <a:bodyPr wrap="square" rtlCol="0">
            <a:spAutoFit/>
          </a:bodyPr>
          <a:p>
            <a:r>
              <a:rPr lang="en-US" altLang="en-US" b="1"/>
              <a:t>Salários:</a:t>
            </a:r>
            <a:endParaRPr lang="en-US" altLang="en-US"/>
          </a:p>
          <a:p>
            <a:r>
              <a:rPr lang="en-US" altLang="en-US"/>
              <a:t>60000</a:t>
            </a:r>
            <a:endParaRPr lang="en-US" altLang="en-US"/>
          </a:p>
          <a:p>
            <a:r>
              <a:rPr lang="en-US" altLang="en-US"/>
              <a:t>55000</a:t>
            </a:r>
            <a:endParaRPr lang="en-US" altLang="en-US"/>
          </a:p>
          <a:p>
            <a:r>
              <a:rPr lang="en-US" altLang="en-US"/>
              <a:t>15000</a:t>
            </a:r>
            <a:endParaRPr lang="en-US" altLang="en-US"/>
          </a:p>
          <a:p>
            <a:r>
              <a:rPr lang="en-US" altLang="en-US"/>
              <a:t>5000</a:t>
            </a:r>
            <a:endParaRPr lang="en-US" altLang="en-US"/>
          </a:p>
          <a:p>
            <a:r>
              <a:rPr lang="en-US" altLang="en-US"/>
              <a:t>2000</a:t>
            </a:r>
            <a:endParaRPr lang="en-US" altLang="en-US"/>
          </a:p>
          <a:p>
            <a:r>
              <a:rPr lang="en-US" altLang="en-US"/>
              <a:t>2000</a:t>
            </a:r>
            <a:endParaRPr lang="en-US" altLang="en-US"/>
          </a:p>
          <a:p>
            <a:r>
              <a:rPr lang="en-US" altLang="en-US"/>
              <a:t>2000</a:t>
            </a:r>
            <a:endParaRPr lang="en-US" altLang="en-US"/>
          </a:p>
          <a:p>
            <a:r>
              <a:rPr lang="en-US" altLang="en-US"/>
              <a:t>2000</a:t>
            </a:r>
            <a:endParaRPr lang="en-US" altLang="en-US"/>
          </a:p>
          <a:p>
            <a:r>
              <a:rPr lang="en-US" altLang="en-US"/>
              <a:t>2000</a:t>
            </a:r>
            <a:endParaRPr lang="en-US" altLang="en-US"/>
          </a:p>
          <a:p>
            <a:r>
              <a:rPr lang="en-US" altLang="en-US"/>
              <a:t>2000</a:t>
            </a:r>
            <a:endParaRPr lang="en-US" altLang="en-US"/>
          </a:p>
        </p:txBody>
      </p:sp>
      <p:sp>
        <p:nvSpPr>
          <p:cNvPr id="5" name="Text Box 4"/>
          <p:cNvSpPr txBox="1"/>
          <p:nvPr/>
        </p:nvSpPr>
        <p:spPr>
          <a:xfrm>
            <a:off x="6613525" y="6399530"/>
            <a:ext cx="5444490" cy="275590"/>
          </a:xfrm>
          <a:prstGeom prst="rect">
            <a:avLst/>
          </a:prstGeom>
          <a:noFill/>
        </p:spPr>
        <p:txBody>
          <a:bodyPr wrap="square" rtlCol="0" anchor="t">
            <a:spAutoFit/>
          </a:bodyPr>
          <a:p>
            <a:pPr algn="ctr"/>
            <a:r>
              <a:rPr lang="en-US" sz="1200"/>
              <a:t>https://www.biologyforlife.com/skew.html</a:t>
            </a:r>
            <a:endParaRPr lang="en-US" sz="1200"/>
          </a:p>
        </p:txBody>
      </p:sp>
      <p:pic>
        <p:nvPicPr>
          <p:cNvPr id="6" name="Picture 5"/>
          <p:cNvPicPr>
            <a:picLocks noChangeAspect="1"/>
          </p:cNvPicPr>
          <p:nvPr/>
        </p:nvPicPr>
        <p:blipFill>
          <a:blip r:embed="rId1"/>
          <a:stretch>
            <a:fillRect/>
          </a:stretch>
        </p:blipFill>
        <p:spPr>
          <a:xfrm>
            <a:off x="6786245" y="4183380"/>
            <a:ext cx="5176520" cy="22161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7981315" y="1017270"/>
            <a:ext cx="3664585" cy="2040890"/>
          </a:xfrm>
          <a:prstGeom prst="rect">
            <a:avLst/>
          </a:prstGeom>
        </p:spPr>
      </p:pic>
      <p:sp>
        <p:nvSpPr>
          <p:cNvPr id="119" name="Title 1"/>
          <p:cNvSpPr txBox="1"/>
          <p:nvPr/>
        </p:nvSpPr>
        <p:spPr>
          <a:xfrm>
            <a:off x="398660" y="-2505"/>
            <a:ext cx="10515240" cy="1325160"/>
          </a:xfrm>
          <a:prstGeom prst="rect">
            <a:avLst/>
          </a:prstGeom>
          <a:noFill/>
          <a:ln w="0">
            <a:noFill/>
          </a:ln>
        </p:spPr>
        <p:txBody>
          <a:bodyPr anchor="ctr">
            <a:normAutofit/>
          </a:bodyPr>
          <a:p>
            <a:pPr>
              <a:lnSpc>
                <a:spcPct val="90000"/>
              </a:lnSpc>
            </a:pPr>
            <a:r>
              <a:rPr lang="en-US" altLang="en-US" sz="4000" b="0" strike="noStrike" spc="-1">
                <a:solidFill>
                  <a:srgbClr val="000000"/>
                </a:solidFill>
                <a:latin typeface="Calibri Light"/>
              </a:rPr>
              <a:t>Journal metrics - Fator de Impacto (FI)</a:t>
            </a:r>
            <a:endParaRPr lang="en-US" altLang="en-US" sz="4000" b="0" strike="noStrike" spc="-1">
              <a:solidFill>
                <a:srgbClr val="000000"/>
              </a:solidFill>
              <a:latin typeface="Calibri Light"/>
            </a:endParaRPr>
          </a:p>
        </p:txBody>
      </p:sp>
      <p:sp>
        <p:nvSpPr>
          <p:cNvPr id="120" name="Content Placeholder 2"/>
          <p:cNvSpPr txBox="1"/>
          <p:nvPr/>
        </p:nvSpPr>
        <p:spPr>
          <a:xfrm>
            <a:off x="23495" y="1322705"/>
            <a:ext cx="6087110" cy="5550535"/>
          </a:xfrm>
          <a:prstGeom prst="rect">
            <a:avLst/>
          </a:prstGeom>
          <a:noFill/>
          <a:ln w="0">
            <a:noFill/>
          </a:ln>
        </p:spPr>
        <p:txBody>
          <a:bodyPr>
            <a:normAutofit/>
          </a:bodyPr>
          <a:p>
            <a:pPr marL="228600"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Uso da média</a:t>
            </a:r>
            <a:endParaRPr lang="en-US" alt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endParaRPr lang="en-US" alt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Média de citações - Nature chemistry (2014)</a:t>
            </a: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23.8</a:t>
            </a:r>
            <a:endParaRPr lang="en-US" alt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endParaRPr lang="en-US" altLang="en-US" sz="2400" b="0" strike="noStrike" spc="-1">
              <a:solidFill>
                <a:srgbClr val="000000"/>
              </a:solidFill>
              <a:latin typeface="Calibri"/>
            </a:endParaRPr>
          </a:p>
          <a:p>
            <a:pPr marL="228600" lvl="0"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Distribuição assimétrica das citações</a:t>
            </a: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b="0" strike="noStrike" spc="-1">
                <a:solidFill>
                  <a:srgbClr val="000000"/>
                </a:solidFill>
                <a:latin typeface="Calibri"/>
              </a:rPr>
              <a:t>Poucos artigos ganham muitas citações</a:t>
            </a:r>
            <a:endParaRPr lang="en-US" altLang="en-US"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pc="-1">
                <a:solidFill>
                  <a:srgbClr val="000000"/>
                </a:solidFill>
                <a:latin typeface="Calibri"/>
                <a:sym typeface="+mn-ea"/>
              </a:rPr>
              <a:t>Média não representa bem as citações dos artigos individuais - Superestimação</a:t>
            </a:r>
            <a:endParaRPr lang="en-US" altLang="en-US" spc="-1">
              <a:solidFill>
                <a:srgbClr val="000000"/>
              </a:solidFill>
              <a:latin typeface="Calibri"/>
              <a:sym typeface="+mn-ea"/>
            </a:endParaRPr>
          </a:p>
          <a:p>
            <a:pPr marL="228600" lvl="0" indent="-227965">
              <a:lnSpc>
                <a:spcPct val="90000"/>
              </a:lnSpc>
              <a:spcBef>
                <a:spcPts val="1000"/>
              </a:spcBef>
              <a:buClr>
                <a:srgbClr val="000000"/>
              </a:buClr>
              <a:buFont typeface="Arial"/>
              <a:buChar char="•"/>
            </a:pPr>
            <a:endParaRPr lang="en-US" altLang="en-US" b="0" strike="noStrike" spc="-1">
              <a:solidFill>
                <a:srgbClr val="000000"/>
              </a:solidFill>
              <a:latin typeface="Calibri"/>
              <a:sym typeface="+mn-ea"/>
            </a:endParaRPr>
          </a:p>
          <a:p>
            <a:pPr marL="228600" lvl="0" indent="-227965">
              <a:lnSpc>
                <a:spcPct val="90000"/>
              </a:lnSpc>
              <a:spcBef>
                <a:spcPts val="1000"/>
              </a:spcBef>
              <a:buClr>
                <a:srgbClr val="000000"/>
              </a:buClr>
              <a:buFont typeface="Arial"/>
              <a:buChar char="•"/>
            </a:pPr>
            <a:r>
              <a:rPr lang="en-US" altLang="en-US" sz="2400" b="0" strike="noStrike" spc="-1">
                <a:solidFill>
                  <a:srgbClr val="000000"/>
                </a:solidFill>
                <a:latin typeface="Calibri"/>
                <a:sym typeface="+mn-ea"/>
              </a:rPr>
              <a:t>Mal uso do FI:</a:t>
            </a:r>
            <a:endParaRPr lang="en-US" altLang="en-US" sz="2400" b="0" strike="noStrike" spc="-1">
              <a:solidFill>
                <a:srgbClr val="000000"/>
              </a:solidFill>
              <a:latin typeface="Calibri"/>
              <a:sym typeface="+mn-ea"/>
            </a:endParaRPr>
          </a:p>
          <a:p>
            <a:pPr marL="685800" lvl="1" indent="-227965">
              <a:lnSpc>
                <a:spcPct val="90000"/>
              </a:lnSpc>
              <a:spcBef>
                <a:spcPts val="1000"/>
              </a:spcBef>
              <a:buClr>
                <a:srgbClr val="000000"/>
              </a:buClr>
              <a:buFont typeface="Arial"/>
              <a:buChar char="•"/>
            </a:pPr>
            <a:r>
              <a:rPr lang="en-US" altLang="en-US" b="1" strike="noStrike" spc="-1">
                <a:solidFill>
                  <a:srgbClr val="000000"/>
                </a:solidFill>
                <a:latin typeface="Calibri"/>
                <a:sym typeface="+mn-ea"/>
              </a:rPr>
              <a:t>Avaliar artigos individuais ou pessoas</a:t>
            </a:r>
            <a:endParaRPr lang="en-US" altLang="en-US" b="0" strike="noStrike" spc="-1">
              <a:solidFill>
                <a:srgbClr val="000000"/>
              </a:solidFill>
              <a:latin typeface="Calibri"/>
              <a:sym typeface="+mn-ea"/>
            </a:endParaRPr>
          </a:p>
          <a:p>
            <a:pPr marL="685800" lvl="1" indent="-227965">
              <a:lnSpc>
                <a:spcPct val="90000"/>
              </a:lnSpc>
              <a:spcBef>
                <a:spcPts val="1000"/>
              </a:spcBef>
              <a:buClr>
                <a:srgbClr val="000000"/>
              </a:buClr>
              <a:buFont typeface="Arial"/>
              <a:buChar char="•"/>
            </a:pPr>
            <a:endParaRPr lang="en-US" altLang="en-US" b="0" strike="noStrike" spc="-1">
              <a:solidFill>
                <a:srgbClr val="000000"/>
              </a:solidFill>
              <a:latin typeface="Calibri"/>
              <a:sym typeface="+mn-ea"/>
            </a:endParaRPr>
          </a:p>
        </p:txBody>
      </p:sp>
      <p:pic>
        <p:nvPicPr>
          <p:cNvPr id="6" name="Picture 5"/>
          <p:cNvPicPr>
            <a:picLocks noChangeAspect="1"/>
          </p:cNvPicPr>
          <p:nvPr/>
        </p:nvPicPr>
        <p:blipFill>
          <a:blip r:embed="rId2"/>
          <a:stretch>
            <a:fillRect/>
          </a:stretch>
        </p:blipFill>
        <p:spPr>
          <a:xfrm>
            <a:off x="6325235" y="2848610"/>
            <a:ext cx="5728335" cy="3568065"/>
          </a:xfrm>
          <a:prstGeom prst="rect">
            <a:avLst/>
          </a:prstGeom>
        </p:spPr>
      </p:pic>
      <p:sp>
        <p:nvSpPr>
          <p:cNvPr id="8" name="Text Box 7"/>
          <p:cNvSpPr txBox="1"/>
          <p:nvPr/>
        </p:nvSpPr>
        <p:spPr>
          <a:xfrm>
            <a:off x="7717155" y="6416675"/>
            <a:ext cx="4192905" cy="368300"/>
          </a:xfrm>
          <a:prstGeom prst="rect">
            <a:avLst/>
          </a:prstGeom>
          <a:noFill/>
        </p:spPr>
        <p:txBody>
          <a:bodyPr wrap="square" rtlCol="0" anchor="t">
            <a:spAutoFit/>
          </a:bodyPr>
          <a:p>
            <a:pPr algn="ctr"/>
            <a:r>
              <a:rPr lang="en-US" altLang="en-US" sz="900"/>
              <a:t>Fonte: </a:t>
            </a:r>
            <a:r>
              <a:rPr lang="en-US" sz="900"/>
              <a:t>https://chemistrycommunity.nature.com/posts/46947-nature-chemistry-s-2014-impact-factor-citation-distribution</a:t>
            </a:r>
            <a:endParaRPr lang="en-US" sz="9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
          <p:cNvSpPr txBox="1"/>
          <p:nvPr/>
        </p:nvSpPr>
        <p:spPr>
          <a:xfrm>
            <a:off x="398660" y="-146015"/>
            <a:ext cx="10515240" cy="1325160"/>
          </a:xfrm>
          <a:prstGeom prst="rect">
            <a:avLst/>
          </a:prstGeom>
          <a:noFill/>
          <a:ln w="0">
            <a:noFill/>
          </a:ln>
        </p:spPr>
        <p:txBody>
          <a:bodyPr anchor="ctr">
            <a:normAutofit/>
          </a:bodyPr>
          <a:p>
            <a:pPr>
              <a:lnSpc>
                <a:spcPct val="90000"/>
              </a:lnSpc>
            </a:pPr>
            <a:r>
              <a:rPr lang="en-US" altLang="en-US" sz="4000" b="0" strike="noStrike" spc="-1">
                <a:solidFill>
                  <a:srgbClr val="000000"/>
                </a:solidFill>
                <a:latin typeface="Calibri Light"/>
              </a:rPr>
              <a:t>Journal metrics - Fator de Impacto (FI)</a:t>
            </a:r>
            <a:endParaRPr lang="en-US" altLang="en-US" sz="4000" b="0" strike="noStrike" spc="-1">
              <a:solidFill>
                <a:srgbClr val="000000"/>
              </a:solidFill>
              <a:latin typeface="Calibri Light"/>
            </a:endParaRPr>
          </a:p>
        </p:txBody>
      </p:sp>
      <p:sp>
        <p:nvSpPr>
          <p:cNvPr id="120" name="Content Placeholder 2"/>
          <p:cNvSpPr txBox="1"/>
          <p:nvPr/>
        </p:nvSpPr>
        <p:spPr>
          <a:xfrm>
            <a:off x="117475" y="1009015"/>
            <a:ext cx="6475730" cy="5806440"/>
          </a:xfrm>
          <a:prstGeom prst="rect">
            <a:avLst/>
          </a:prstGeom>
          <a:noFill/>
          <a:ln w="0">
            <a:noFill/>
          </a:ln>
        </p:spPr>
        <p:txBody>
          <a:bodyPr>
            <a:normAutofit lnSpcReduction="10000"/>
          </a:bodyPr>
          <a:p>
            <a:pPr marL="228600"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Fator de impacto pode ser manipulado</a:t>
            </a: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b="0" strike="noStrike" spc="-1">
                <a:solidFill>
                  <a:srgbClr val="000000"/>
                </a:solidFill>
                <a:latin typeface="Calibri"/>
              </a:rPr>
              <a:t>“Gaming” editorial - Aumentar IF</a:t>
            </a:r>
            <a:endParaRPr lang="en-US" altLang="en-US" sz="2000" b="0" strike="noStrike" spc="-1">
              <a:solidFill>
                <a:srgbClr val="000000"/>
              </a:solidFill>
              <a:latin typeface="Calibri"/>
            </a:endParaRPr>
          </a:p>
          <a:p>
            <a:pPr marL="228600" indent="-227965">
              <a:lnSpc>
                <a:spcPct val="60000"/>
              </a:lnSpc>
              <a:spcBef>
                <a:spcPts val="1000"/>
              </a:spcBef>
              <a:buClr>
                <a:srgbClr val="000000"/>
              </a:buClr>
              <a:buFont typeface="Arial"/>
              <a:buChar char="•"/>
            </a:pPr>
            <a:endParaRPr lang="en-US" alt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Priorizar publicação de revisões</a:t>
            </a: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b="0" strike="noStrike" spc="-1">
                <a:solidFill>
                  <a:srgbClr val="000000"/>
                </a:solidFill>
                <a:latin typeface="Calibri"/>
              </a:rPr>
              <a:t>Mais citadas que artigos originais </a:t>
            </a:r>
            <a:endParaRPr lang="en-US" altLang="en-US" sz="2000" b="0" strike="noStrike" spc="-1">
              <a:solidFill>
                <a:srgbClr val="000000"/>
              </a:solidFill>
              <a:latin typeface="Calibri"/>
            </a:endParaRPr>
          </a:p>
          <a:p>
            <a:pPr marL="685800" lvl="1" indent="-227965">
              <a:lnSpc>
                <a:spcPct val="70000"/>
              </a:lnSpc>
              <a:spcBef>
                <a:spcPts val="1000"/>
              </a:spcBef>
              <a:buClr>
                <a:srgbClr val="000000"/>
              </a:buClr>
              <a:buFont typeface="Arial"/>
              <a:buChar char="•"/>
            </a:pPr>
            <a:endParaRPr lang="en-US" altLang="en-US" sz="2000" b="0" strike="noStrike" spc="-1">
              <a:solidFill>
                <a:srgbClr val="000000"/>
              </a:solidFill>
              <a:latin typeface="Calibri"/>
            </a:endParaRPr>
          </a:p>
          <a:p>
            <a:pPr marL="228600" lvl="0"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Pressionar autores a citar papers da revista</a:t>
            </a:r>
            <a:endParaRPr lang="en-US" altLang="en-US" sz="2400" b="0" strike="noStrike" spc="-1">
              <a:solidFill>
                <a:srgbClr val="000000"/>
              </a:solidFill>
              <a:latin typeface="Calibri"/>
            </a:endParaRPr>
          </a:p>
          <a:p>
            <a:pPr marL="228600" indent="-227965">
              <a:lnSpc>
                <a:spcPct val="70000"/>
              </a:lnSpc>
              <a:spcBef>
                <a:spcPts val="1000"/>
              </a:spcBef>
              <a:buClr>
                <a:srgbClr val="000000"/>
              </a:buClr>
              <a:buFont typeface="Arial"/>
              <a:buChar char="•"/>
            </a:pPr>
            <a:endParaRPr lang="en-US" altLang="en-US" sz="2400" b="0" strike="noStrike" spc="-1">
              <a:solidFill>
                <a:srgbClr val="000000"/>
              </a:solidFill>
              <a:latin typeface="Calibri"/>
            </a:endParaRPr>
          </a:p>
          <a:p>
            <a:pPr marL="228600" lvl="0" indent="-227965">
              <a:lnSpc>
                <a:spcPct val="90000"/>
              </a:lnSpc>
              <a:spcBef>
                <a:spcPts val="1000"/>
              </a:spcBef>
              <a:buClr>
                <a:srgbClr val="000000"/>
              </a:buClr>
              <a:buFont typeface="Arial"/>
              <a:buChar char="•"/>
            </a:pPr>
            <a:r>
              <a:rPr lang="en-US" altLang="en-US" sz="2000" b="0" strike="noStrike" spc="-1">
                <a:solidFill>
                  <a:srgbClr val="000000"/>
                </a:solidFill>
                <a:latin typeface="Calibri"/>
                <a:sym typeface="+mn-ea"/>
              </a:rPr>
              <a:t>Pendlebury (2008)</a:t>
            </a:r>
            <a:endParaRPr lang="en-US" altLang="en-US" sz="2000" b="0" strike="noStrike" spc="-1">
              <a:solidFill>
                <a:srgbClr val="000000"/>
              </a:solidFill>
              <a:latin typeface="Calibri"/>
              <a:sym typeface="+mn-ea"/>
            </a:endParaRPr>
          </a:p>
          <a:p>
            <a:pPr marL="685800" lvl="1" indent="-227965">
              <a:lnSpc>
                <a:spcPct val="90000"/>
              </a:lnSpc>
              <a:spcBef>
                <a:spcPts val="1000"/>
              </a:spcBef>
              <a:buClr>
                <a:srgbClr val="000000"/>
              </a:buClr>
              <a:buFont typeface="Arial"/>
              <a:buChar char="•"/>
            </a:pPr>
            <a:r>
              <a:rPr lang="en-US" altLang="en-US" b="0" strike="noStrike" spc="-1">
                <a:solidFill>
                  <a:srgbClr val="000000"/>
                </a:solidFill>
                <a:latin typeface="Calibri"/>
                <a:sym typeface="+mn-ea"/>
              </a:rPr>
              <a:t>Citable items = Artigos originais + revisões</a:t>
            </a:r>
            <a:endParaRPr lang="en-US" altLang="en-US" sz="2000" b="0" strike="noStrike" spc="-1">
              <a:solidFill>
                <a:srgbClr val="000000"/>
              </a:solidFill>
              <a:latin typeface="Calibri"/>
              <a:sym typeface="+mn-ea"/>
            </a:endParaRPr>
          </a:p>
          <a:p>
            <a:pPr marL="685800" lvl="1" indent="-227965">
              <a:lnSpc>
                <a:spcPct val="90000"/>
              </a:lnSpc>
              <a:spcBef>
                <a:spcPts val="1000"/>
              </a:spcBef>
              <a:buClr>
                <a:srgbClr val="000000"/>
              </a:buClr>
              <a:buFont typeface="Arial"/>
              <a:buChar char="•"/>
            </a:pPr>
            <a:r>
              <a:rPr lang="en-US" altLang="en-US" b="0" strike="noStrike" spc="-1">
                <a:solidFill>
                  <a:srgbClr val="000000"/>
                </a:solidFill>
                <a:latin typeface="Calibri"/>
                <a:sym typeface="+mn-ea"/>
              </a:rPr>
              <a:t>Editoriais, cartas, correções</a:t>
            </a:r>
            <a:endParaRPr lang="en-US" altLang="en-US" b="0" strike="noStrike"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b="0" strike="noStrike" spc="-1">
                <a:solidFill>
                  <a:srgbClr val="000000"/>
                </a:solidFill>
                <a:latin typeface="Calibri"/>
                <a:sym typeface="+mn-ea"/>
              </a:rPr>
              <a:t>Não entram no denominador</a:t>
            </a:r>
            <a:endParaRPr lang="en-US" altLang="en-US" sz="1600" b="0" strike="noStrike"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b="0" strike="noStrike" spc="-1">
                <a:solidFill>
                  <a:srgbClr val="000000"/>
                </a:solidFill>
                <a:latin typeface="Calibri"/>
                <a:sym typeface="+mn-ea"/>
              </a:rPr>
              <a:t>Citações entram no numerador</a:t>
            </a:r>
            <a:endParaRPr lang="en-US" altLang="en-US" sz="1600" b="0" strike="noStrike"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spc="-1">
                <a:solidFill>
                  <a:srgbClr val="000000"/>
                </a:solidFill>
                <a:latin typeface="Calibri"/>
                <a:sym typeface="+mn-ea"/>
              </a:rPr>
              <a:t>FI maior que a média</a:t>
            </a:r>
            <a:endParaRPr lang="en-US" altLang="en-US" sz="1600" b="0" strike="noStrike"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b="0" strike="noStrike" spc="-1">
                <a:solidFill>
                  <a:srgbClr val="000000"/>
                </a:solidFill>
                <a:latin typeface="Calibri"/>
                <a:sym typeface="+mn-ea"/>
              </a:rPr>
              <a:t>Revista pode focar nesses itens</a:t>
            </a:r>
            <a:endParaRPr lang="en-US" altLang="en-US" sz="1600" b="0" strike="noStrike" spc="-1">
              <a:solidFill>
                <a:srgbClr val="000000"/>
              </a:solidFill>
              <a:latin typeface="Calibri"/>
              <a:sym typeface="+mn-ea"/>
            </a:endParaRPr>
          </a:p>
          <a:p>
            <a:pPr marL="685800" lvl="1" indent="-227965">
              <a:lnSpc>
                <a:spcPct val="90000"/>
              </a:lnSpc>
              <a:spcBef>
                <a:spcPts val="1000"/>
              </a:spcBef>
              <a:buClr>
                <a:srgbClr val="000000"/>
              </a:buClr>
              <a:buFont typeface="Arial"/>
              <a:buChar char="•"/>
            </a:pPr>
            <a:r>
              <a:rPr lang="en-US" altLang="en-US" b="0" strike="noStrike" spc="-1">
                <a:solidFill>
                  <a:srgbClr val="000000"/>
                </a:solidFill>
                <a:latin typeface="Calibri"/>
                <a:sym typeface="+mn-ea"/>
              </a:rPr>
              <a:t>O que entra no denominador?</a:t>
            </a:r>
            <a:r>
              <a:rPr lang="en-US" altLang="en-US" sz="1600" b="0" strike="noStrike" spc="-1">
                <a:solidFill>
                  <a:srgbClr val="000000"/>
                </a:solidFill>
                <a:latin typeface="Calibri"/>
                <a:sym typeface="+mn-ea"/>
              </a:rPr>
              <a:t> </a:t>
            </a:r>
            <a:endParaRPr lang="en-US" altLang="en-US" sz="1600" b="0" strike="noStrike"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b="0" strike="noStrike" spc="-1">
                <a:solidFill>
                  <a:srgbClr val="000000"/>
                </a:solidFill>
                <a:latin typeface="Calibri"/>
                <a:sym typeface="+mn-ea"/>
              </a:rPr>
              <a:t>Crítica - Falta de transparência</a:t>
            </a:r>
            <a:endParaRPr lang="en-US" altLang="en-US" sz="1600" b="0" strike="noStrike" spc="-1">
              <a:solidFill>
                <a:srgbClr val="000000"/>
              </a:solidFill>
              <a:latin typeface="Calibri"/>
              <a:sym typeface="+mn-ea"/>
            </a:endParaRPr>
          </a:p>
          <a:p>
            <a:pPr marL="685800" lvl="1" indent="-227965">
              <a:lnSpc>
                <a:spcPct val="90000"/>
              </a:lnSpc>
              <a:spcBef>
                <a:spcPts val="1000"/>
              </a:spcBef>
              <a:buClr>
                <a:srgbClr val="000000"/>
              </a:buClr>
              <a:buFont typeface="Arial"/>
              <a:buChar char="•"/>
            </a:pPr>
            <a:endParaRPr lang="en-US" altLang="en-US" b="0" strike="noStrike" spc="-1">
              <a:solidFill>
                <a:srgbClr val="000000"/>
              </a:solidFill>
              <a:latin typeface="Calibri"/>
              <a:sym typeface="+mn-ea"/>
            </a:endParaRPr>
          </a:p>
          <a:p>
            <a:pPr marL="685800" lvl="1" indent="-227965">
              <a:lnSpc>
                <a:spcPct val="90000"/>
              </a:lnSpc>
              <a:spcBef>
                <a:spcPts val="1000"/>
              </a:spcBef>
              <a:buClr>
                <a:srgbClr val="000000"/>
              </a:buClr>
              <a:buFont typeface="Arial"/>
              <a:buChar char="•"/>
            </a:pPr>
            <a:endParaRPr lang="en-US" altLang="en-US" b="0" strike="noStrike" spc="-1">
              <a:solidFill>
                <a:srgbClr val="000000"/>
              </a:solidFill>
              <a:latin typeface="Calibri"/>
              <a:sym typeface="+mn-ea"/>
            </a:endParaRPr>
          </a:p>
        </p:txBody>
      </p:sp>
      <p:sp>
        <p:nvSpPr>
          <p:cNvPr id="2" name="Text Box 1"/>
          <p:cNvSpPr txBox="1"/>
          <p:nvPr/>
        </p:nvSpPr>
        <p:spPr>
          <a:xfrm>
            <a:off x="7575550" y="3060065"/>
            <a:ext cx="3625215" cy="245110"/>
          </a:xfrm>
          <a:prstGeom prst="rect">
            <a:avLst/>
          </a:prstGeom>
          <a:noFill/>
        </p:spPr>
        <p:txBody>
          <a:bodyPr wrap="square" rtlCol="0" anchor="t">
            <a:spAutoFit/>
          </a:bodyPr>
          <a:p>
            <a:pPr algn="ctr"/>
            <a:r>
              <a:rPr lang="en-US" altLang="en-US" sz="1000"/>
              <a:t>Fonte: </a:t>
            </a:r>
            <a:r>
              <a:rPr lang="en-US" sz="1000"/>
              <a:t>https://jates.org/index.php/jatespath/Metrics</a:t>
            </a:r>
            <a:endParaRPr lang="en-US" sz="1000"/>
          </a:p>
        </p:txBody>
      </p:sp>
      <p:pic>
        <p:nvPicPr>
          <p:cNvPr id="3" name="Picture 2"/>
          <p:cNvPicPr>
            <a:picLocks noChangeAspect="1"/>
          </p:cNvPicPr>
          <p:nvPr/>
        </p:nvPicPr>
        <p:blipFill>
          <a:blip r:embed="rId1"/>
          <a:srcRect t="8498" r="11211" b="18483"/>
          <a:stretch>
            <a:fillRect/>
          </a:stretch>
        </p:blipFill>
        <p:spPr>
          <a:xfrm>
            <a:off x="7431405" y="1209675"/>
            <a:ext cx="4008120" cy="1778635"/>
          </a:xfrm>
          <a:prstGeom prst="rect">
            <a:avLst/>
          </a:prstGeom>
        </p:spPr>
      </p:pic>
      <p:pic>
        <p:nvPicPr>
          <p:cNvPr id="9" name="Picture 8"/>
          <p:cNvPicPr>
            <a:picLocks noChangeAspect="1"/>
          </p:cNvPicPr>
          <p:nvPr/>
        </p:nvPicPr>
        <p:blipFill>
          <a:blip r:embed="rId2"/>
          <a:stretch>
            <a:fillRect/>
          </a:stretch>
        </p:blipFill>
        <p:spPr>
          <a:xfrm>
            <a:off x="6804025" y="3305175"/>
            <a:ext cx="5158105" cy="3213100"/>
          </a:xfrm>
          <a:prstGeom prst="rect">
            <a:avLst/>
          </a:prstGeom>
        </p:spPr>
      </p:pic>
      <p:sp>
        <p:nvSpPr>
          <p:cNvPr id="10" name="Text Box 9"/>
          <p:cNvSpPr txBox="1"/>
          <p:nvPr/>
        </p:nvSpPr>
        <p:spPr>
          <a:xfrm>
            <a:off x="7359650" y="6518275"/>
            <a:ext cx="4335145" cy="368300"/>
          </a:xfrm>
          <a:prstGeom prst="rect">
            <a:avLst/>
          </a:prstGeom>
          <a:noFill/>
        </p:spPr>
        <p:txBody>
          <a:bodyPr wrap="square" rtlCol="0" anchor="t">
            <a:spAutoFit/>
          </a:bodyPr>
          <a:p>
            <a:pPr algn="ctr"/>
            <a:r>
              <a:rPr lang="en-US" altLang="en-US" sz="900"/>
              <a:t>Fonte: </a:t>
            </a:r>
            <a:r>
              <a:rPr lang="en-US" sz="900"/>
              <a:t>https://chemistrycommunity.nature.com/posts/46947-nature-chemistry-s-2014-impact-factor-citation-distribution</a:t>
            </a:r>
            <a:endParaRPr lang="en-US" sz="9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
          <p:cNvSpPr txBox="1"/>
          <p:nvPr/>
        </p:nvSpPr>
        <p:spPr>
          <a:xfrm>
            <a:off x="398660" y="-217770"/>
            <a:ext cx="10515240" cy="1325160"/>
          </a:xfrm>
          <a:prstGeom prst="rect">
            <a:avLst/>
          </a:prstGeom>
          <a:noFill/>
          <a:ln w="0">
            <a:noFill/>
          </a:ln>
        </p:spPr>
        <p:txBody>
          <a:bodyPr anchor="ctr">
            <a:normAutofit/>
          </a:bodyPr>
          <a:p>
            <a:pPr>
              <a:lnSpc>
                <a:spcPct val="90000"/>
              </a:lnSpc>
            </a:pPr>
            <a:r>
              <a:rPr lang="en-US" altLang="en-US" sz="4000" b="0" strike="noStrike" spc="-1">
                <a:solidFill>
                  <a:srgbClr val="000000"/>
                </a:solidFill>
                <a:latin typeface="Calibri Light"/>
              </a:rPr>
              <a:t>Journal metrics - Fator de Impacto (FI)</a:t>
            </a:r>
            <a:endParaRPr lang="en-US" altLang="en-US" sz="4000" b="0" strike="noStrike" spc="-1">
              <a:solidFill>
                <a:srgbClr val="000000"/>
              </a:solidFill>
              <a:latin typeface="Calibri Light"/>
            </a:endParaRPr>
          </a:p>
        </p:txBody>
      </p:sp>
      <p:sp>
        <p:nvSpPr>
          <p:cNvPr id="120" name="Content Placeholder 2"/>
          <p:cNvSpPr txBox="1"/>
          <p:nvPr/>
        </p:nvSpPr>
        <p:spPr>
          <a:xfrm>
            <a:off x="37465" y="865505"/>
            <a:ext cx="6555740" cy="5949950"/>
          </a:xfrm>
          <a:prstGeom prst="rect">
            <a:avLst/>
          </a:prstGeom>
          <a:noFill/>
          <a:ln w="0">
            <a:noFill/>
          </a:ln>
        </p:spPr>
        <p:txBody>
          <a:bodyPr>
            <a:normAutofit/>
          </a:bodyPr>
          <a:p>
            <a:pPr marL="228600"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Mal uso: Usar FI para comparar áreas distintas</a:t>
            </a:r>
            <a:endParaRPr lang="en-US" altLang="en-US" sz="1600" b="0" strike="noStrike" spc="-1">
              <a:solidFill>
                <a:srgbClr val="000000"/>
              </a:solidFill>
              <a:latin typeface="Calibri"/>
              <a:sym typeface="+mn-ea"/>
            </a:endParaRPr>
          </a:p>
          <a:p>
            <a:pPr marL="685800" lvl="1" indent="-227965">
              <a:lnSpc>
                <a:spcPct val="10000"/>
              </a:lnSpc>
              <a:spcBef>
                <a:spcPts val="1000"/>
              </a:spcBef>
              <a:buClr>
                <a:srgbClr val="000000"/>
              </a:buClr>
              <a:buFont typeface="Arial"/>
              <a:buChar char="•"/>
            </a:pPr>
            <a:endParaRPr lang="en-US" altLang="en-US" b="0" strike="noStrike" spc="-1">
              <a:solidFill>
                <a:srgbClr val="000000"/>
              </a:solidFill>
              <a:latin typeface="Calibri"/>
              <a:sym typeface="+mn-ea"/>
            </a:endParaRPr>
          </a:p>
          <a:p>
            <a:pPr marL="228600" lvl="0" indent="-227965">
              <a:lnSpc>
                <a:spcPct val="90000"/>
              </a:lnSpc>
              <a:spcBef>
                <a:spcPts val="1000"/>
              </a:spcBef>
              <a:buClr>
                <a:srgbClr val="000000"/>
              </a:buClr>
              <a:buFont typeface="Arial"/>
              <a:buChar char="•"/>
            </a:pPr>
            <a:r>
              <a:rPr lang="en-US" altLang="en-US" sz="2000" b="0" strike="noStrike" spc="-1">
                <a:solidFill>
                  <a:srgbClr val="000000"/>
                </a:solidFill>
                <a:latin typeface="Calibri"/>
                <a:sym typeface="+mn-ea"/>
              </a:rPr>
              <a:t>Diferentes áreas (Strehl, 2005):</a:t>
            </a:r>
            <a:endParaRPr lang="en-US" altLang="en-US" sz="2400" b="0" strike="noStrike" spc="-1">
              <a:solidFill>
                <a:srgbClr val="000000"/>
              </a:solidFill>
              <a:latin typeface="Calibri"/>
              <a:sym typeface="+mn-ea"/>
            </a:endParaRPr>
          </a:p>
          <a:p>
            <a:pPr marL="685800" lvl="1" indent="-227965">
              <a:lnSpc>
                <a:spcPct val="90000"/>
              </a:lnSpc>
              <a:spcBef>
                <a:spcPts val="1000"/>
              </a:spcBef>
              <a:buClr>
                <a:srgbClr val="000000"/>
              </a:buClr>
              <a:buFont typeface="Arial"/>
              <a:buChar char="•"/>
            </a:pPr>
            <a:r>
              <a:rPr lang="en-US" altLang="en-US" b="1" strike="noStrike" spc="-1">
                <a:solidFill>
                  <a:srgbClr val="000000"/>
                </a:solidFill>
                <a:latin typeface="Calibri"/>
                <a:sym typeface="+mn-ea"/>
              </a:rPr>
              <a:t>Diferenças em taxas de publicação e citação em periódicos</a:t>
            </a:r>
            <a:endParaRPr lang="en-US" altLang="en-US" b="0" strike="noStrike"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b="0" strike="noStrike" spc="-1">
                <a:solidFill>
                  <a:srgbClr val="000000"/>
                </a:solidFill>
                <a:latin typeface="Calibri"/>
                <a:sym typeface="+mn-ea"/>
              </a:rPr>
              <a:t>Humanas - Publicação em livros</a:t>
            </a:r>
            <a:endParaRPr lang="en-US" altLang="en-US" sz="1600" b="0" strike="noStrike"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b="0" strike="noStrike" spc="-1">
                <a:solidFill>
                  <a:srgbClr val="000000"/>
                </a:solidFill>
                <a:latin typeface="Calibri"/>
                <a:sym typeface="+mn-ea"/>
              </a:rPr>
              <a:t>Computação - Eventos</a:t>
            </a:r>
            <a:endParaRPr lang="en-US" altLang="en-US" sz="1600" b="0" strike="noStrike"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b="0" strike="noStrike" spc="-1">
                <a:solidFill>
                  <a:srgbClr val="000000"/>
                </a:solidFill>
                <a:latin typeface="Calibri"/>
                <a:sym typeface="+mn-ea"/>
              </a:rPr>
              <a:t>Diferenças no IF</a:t>
            </a:r>
            <a:endParaRPr lang="en-US" altLang="en-US" b="0" strike="noStrike" spc="-1">
              <a:solidFill>
                <a:srgbClr val="000000"/>
              </a:solidFill>
              <a:latin typeface="Calibri"/>
              <a:sym typeface="+mn-ea"/>
            </a:endParaRPr>
          </a:p>
          <a:p>
            <a:pPr marL="685800" lvl="1" indent="-227965">
              <a:lnSpc>
                <a:spcPct val="90000"/>
              </a:lnSpc>
              <a:spcBef>
                <a:spcPts val="1000"/>
              </a:spcBef>
              <a:buClr>
                <a:srgbClr val="000000"/>
              </a:buClr>
              <a:buFont typeface="Arial"/>
              <a:buChar char="•"/>
            </a:pPr>
            <a:r>
              <a:rPr lang="en-US" altLang="en-US" b="1" strike="noStrike" spc="-1">
                <a:solidFill>
                  <a:srgbClr val="000000"/>
                </a:solidFill>
                <a:latin typeface="Calibri"/>
                <a:sym typeface="+mn-ea"/>
              </a:rPr>
              <a:t>Diferença na obsolescência da informação</a:t>
            </a:r>
            <a:endParaRPr lang="en-US" altLang="en-US" b="1" strike="noStrike"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spc="-1">
                <a:solidFill>
                  <a:srgbClr val="000000"/>
                </a:solidFill>
                <a:latin typeface="Calibri"/>
                <a:sym typeface="+mn-ea"/>
              </a:rPr>
              <a:t>Diminuição do uso da informação ao longo do tempo</a:t>
            </a:r>
            <a:endParaRPr lang="en-US" altLang="en-US" sz="1600" b="0" strike="noStrike"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1600" b="0" strike="noStrike" spc="-1">
                <a:solidFill>
                  <a:srgbClr val="000000"/>
                </a:solidFill>
                <a:latin typeface="Calibri"/>
                <a:sym typeface="+mn-ea"/>
              </a:rPr>
              <a:t>Meia-vida das citações</a:t>
            </a:r>
            <a:endParaRPr lang="en-US" altLang="en-US" sz="1600" b="0" strike="noStrike" spc="-1">
              <a:solidFill>
                <a:srgbClr val="000000"/>
              </a:solidFill>
              <a:latin typeface="Calibri"/>
              <a:sym typeface="+mn-ea"/>
            </a:endParaRPr>
          </a:p>
          <a:p>
            <a:pPr marL="1600200" lvl="3" indent="-227965">
              <a:lnSpc>
                <a:spcPct val="90000"/>
              </a:lnSpc>
              <a:spcBef>
                <a:spcPts val="1000"/>
              </a:spcBef>
              <a:buClr>
                <a:srgbClr val="000000"/>
              </a:buClr>
              <a:buFont typeface="Arial"/>
              <a:buChar char="•"/>
            </a:pPr>
            <a:r>
              <a:rPr lang="en-US" altLang="en-US" sz="1400" b="0" strike="noStrike" spc="-1">
                <a:solidFill>
                  <a:srgbClr val="000000"/>
                </a:solidFill>
                <a:latin typeface="Calibri"/>
                <a:sym typeface="+mn-ea"/>
              </a:rPr>
              <a:t>Tempo para que 50% das citações recebidas por um periódico apareçam na literatura</a:t>
            </a:r>
            <a:endParaRPr lang="en-US" altLang="en-US" sz="1400" b="0" strike="noStrike" spc="-1">
              <a:solidFill>
                <a:srgbClr val="000000"/>
              </a:solidFill>
              <a:latin typeface="Calibri"/>
              <a:sym typeface="+mn-ea"/>
            </a:endParaRPr>
          </a:p>
          <a:p>
            <a:pPr marL="1600200" lvl="3" indent="-227965">
              <a:lnSpc>
                <a:spcPct val="90000"/>
              </a:lnSpc>
              <a:spcBef>
                <a:spcPts val="1000"/>
              </a:spcBef>
              <a:buClr>
                <a:srgbClr val="000000"/>
              </a:buClr>
              <a:buFont typeface="Arial"/>
              <a:buChar char="•"/>
            </a:pPr>
            <a:r>
              <a:rPr lang="en-US" altLang="en-US" sz="1400" b="0" strike="noStrike" spc="-1">
                <a:solidFill>
                  <a:srgbClr val="000000"/>
                </a:solidFill>
                <a:latin typeface="Calibri"/>
                <a:sym typeface="+mn-ea"/>
              </a:rPr>
              <a:t>FI - Janela de citação de 2 anos</a:t>
            </a:r>
            <a:endParaRPr lang="en-US" altLang="en-US" sz="1400" b="0" strike="noStrike" spc="-1">
              <a:solidFill>
                <a:srgbClr val="000000"/>
              </a:solidFill>
              <a:latin typeface="Calibri"/>
              <a:sym typeface="+mn-ea"/>
            </a:endParaRPr>
          </a:p>
          <a:p>
            <a:pPr marL="1600200" lvl="3" indent="-227965">
              <a:lnSpc>
                <a:spcPct val="90000"/>
              </a:lnSpc>
              <a:spcBef>
                <a:spcPts val="1000"/>
              </a:spcBef>
              <a:buClr>
                <a:srgbClr val="000000"/>
              </a:buClr>
              <a:buFont typeface="Arial"/>
              <a:buChar char="•"/>
            </a:pPr>
            <a:r>
              <a:rPr lang="en-US" altLang="en-US" sz="1400" b="0" strike="noStrike" spc="-1">
                <a:solidFill>
                  <a:srgbClr val="000000"/>
                </a:solidFill>
                <a:latin typeface="Calibri"/>
                <a:sym typeface="+mn-ea"/>
              </a:rPr>
              <a:t>Favorecimento de disciplinas com meia-vida curta</a:t>
            </a:r>
            <a:endParaRPr lang="en-US" altLang="en-US" sz="1400" b="0" strike="noStrike" spc="-1">
              <a:solidFill>
                <a:srgbClr val="000000"/>
              </a:solidFill>
              <a:latin typeface="Calibri"/>
              <a:sym typeface="+mn-ea"/>
            </a:endParaRPr>
          </a:p>
          <a:p>
            <a:pPr marL="635" lvl="0" indent="0">
              <a:lnSpc>
                <a:spcPct val="90000"/>
              </a:lnSpc>
              <a:spcBef>
                <a:spcPts val="1000"/>
              </a:spcBef>
              <a:buClr>
                <a:srgbClr val="000000"/>
              </a:buClr>
              <a:buFont typeface="Arial"/>
              <a:buNone/>
            </a:pPr>
            <a:endParaRPr lang="en-US" altLang="en-US" b="0" strike="noStrike" spc="-1">
              <a:solidFill>
                <a:srgbClr val="000000"/>
              </a:solidFill>
              <a:latin typeface="Calibri"/>
              <a:sym typeface="+mn-ea"/>
            </a:endParaRPr>
          </a:p>
          <a:p>
            <a:pPr marL="228600" lvl="0" indent="-227965">
              <a:lnSpc>
                <a:spcPct val="90000"/>
              </a:lnSpc>
              <a:spcBef>
                <a:spcPts val="1000"/>
              </a:spcBef>
              <a:buClr>
                <a:srgbClr val="000000"/>
              </a:buClr>
              <a:buFont typeface="Arial"/>
              <a:buChar char="•"/>
            </a:pPr>
            <a:r>
              <a:rPr lang="en-US" altLang="en-US" b="0" strike="noStrike" spc="-1">
                <a:solidFill>
                  <a:srgbClr val="000000"/>
                </a:solidFill>
                <a:latin typeface="Calibri"/>
                <a:sym typeface="+mn-ea"/>
              </a:rPr>
              <a:t>Indicadores normalizados por campo</a:t>
            </a:r>
            <a:endParaRPr lang="en-US" altLang="en-US" b="0" strike="noStrike" spc="-1">
              <a:solidFill>
                <a:srgbClr val="000000"/>
              </a:solidFill>
              <a:latin typeface="Calibri"/>
              <a:sym typeface="+mn-ea"/>
            </a:endParaRPr>
          </a:p>
          <a:p>
            <a:pPr marL="685800" lvl="1" indent="-227965">
              <a:lnSpc>
                <a:spcPct val="90000"/>
              </a:lnSpc>
              <a:spcBef>
                <a:spcPts val="1000"/>
              </a:spcBef>
              <a:buClr>
                <a:srgbClr val="000000"/>
              </a:buClr>
              <a:buFont typeface="Arial"/>
              <a:buChar char="•"/>
            </a:pPr>
            <a:endParaRPr lang="en-US" altLang="en-US" b="0" strike="noStrike" spc="-1">
              <a:solidFill>
                <a:srgbClr val="000000"/>
              </a:solidFill>
              <a:latin typeface="Calibri"/>
              <a:sym typeface="+mn-ea"/>
            </a:endParaRPr>
          </a:p>
          <a:p>
            <a:pPr marL="228600" lvl="0" indent="-227965">
              <a:lnSpc>
                <a:spcPct val="90000"/>
              </a:lnSpc>
              <a:spcBef>
                <a:spcPts val="1000"/>
              </a:spcBef>
              <a:buClr>
                <a:srgbClr val="000000"/>
              </a:buClr>
              <a:buFont typeface="Arial"/>
              <a:buChar char="•"/>
            </a:pPr>
            <a:endParaRPr lang="en-US" altLang="en-US" b="0" strike="noStrike" spc="-1">
              <a:solidFill>
                <a:srgbClr val="000000"/>
              </a:solidFill>
              <a:latin typeface="Calibri"/>
              <a:sym typeface="+mn-ea"/>
            </a:endParaRPr>
          </a:p>
        </p:txBody>
      </p:sp>
      <p:pic>
        <p:nvPicPr>
          <p:cNvPr id="4" name="Picture 3"/>
          <p:cNvPicPr>
            <a:picLocks noChangeAspect="1"/>
          </p:cNvPicPr>
          <p:nvPr/>
        </p:nvPicPr>
        <p:blipFill>
          <a:blip r:embed="rId1"/>
          <a:stretch>
            <a:fillRect/>
          </a:stretch>
        </p:blipFill>
        <p:spPr>
          <a:xfrm>
            <a:off x="6521450" y="3562350"/>
            <a:ext cx="5607685" cy="2861945"/>
          </a:xfrm>
          <a:prstGeom prst="rect">
            <a:avLst/>
          </a:prstGeom>
        </p:spPr>
      </p:pic>
      <p:pic>
        <p:nvPicPr>
          <p:cNvPr id="5" name="Picture 4"/>
          <p:cNvPicPr>
            <a:picLocks noChangeAspect="1"/>
          </p:cNvPicPr>
          <p:nvPr/>
        </p:nvPicPr>
        <p:blipFill>
          <a:blip r:embed="rId2"/>
          <a:stretch>
            <a:fillRect/>
          </a:stretch>
        </p:blipFill>
        <p:spPr>
          <a:xfrm>
            <a:off x="6736715" y="721995"/>
            <a:ext cx="5309870" cy="2840355"/>
          </a:xfrm>
          <a:prstGeom prst="rect">
            <a:avLst/>
          </a:prstGeom>
        </p:spPr>
      </p:pic>
      <p:sp>
        <p:nvSpPr>
          <p:cNvPr id="6" name="Text Box 5"/>
          <p:cNvSpPr txBox="1"/>
          <p:nvPr/>
        </p:nvSpPr>
        <p:spPr>
          <a:xfrm>
            <a:off x="8226425" y="6447155"/>
            <a:ext cx="2615565" cy="368300"/>
          </a:xfrm>
          <a:prstGeom prst="rect">
            <a:avLst/>
          </a:prstGeom>
          <a:noFill/>
        </p:spPr>
        <p:txBody>
          <a:bodyPr wrap="square" rtlCol="0">
            <a:spAutoFit/>
          </a:bodyPr>
          <a:p>
            <a:pPr algn="ctr"/>
            <a:r>
              <a:rPr lang="en-US" altLang="en-US"/>
              <a:t>Fonte: Strehl (2005)</a:t>
            </a:r>
            <a:endParaRPr lang="en-US"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080" y="78020"/>
            <a:ext cx="10515240" cy="1325160"/>
          </a:xfrm>
        </p:spPr>
        <p:txBody>
          <a:bodyPr/>
          <a:p>
            <a:r>
              <a:rPr lang="en-US" altLang="en-US" sz="4800" b="0" strike="noStrike">
                <a:solidFill>
                  <a:srgbClr val="000000"/>
                </a:solidFill>
                <a:latin typeface="Calibri Light"/>
                <a:sym typeface="+mn-ea"/>
              </a:rPr>
              <a:t>Journal metrics - </a:t>
            </a:r>
            <a:r>
              <a:rPr lang="en-US" altLang="en-US" sz="4800"/>
              <a:t>CiteScore (CS)</a:t>
            </a:r>
            <a:endParaRPr lang="en-US" altLang="en-US" sz="4800"/>
          </a:p>
        </p:txBody>
      </p:sp>
      <p:sp>
        <p:nvSpPr>
          <p:cNvPr id="3" name="Subtitle 2"/>
          <p:cNvSpPr>
            <a:spLocks noGrp="1"/>
          </p:cNvSpPr>
          <p:nvPr>
            <p:ph type="subTitle"/>
          </p:nvPr>
        </p:nvSpPr>
        <p:spPr>
          <a:xfrm>
            <a:off x="838200" y="1238885"/>
            <a:ext cx="10514965" cy="5506720"/>
          </a:xfrm>
        </p:spPr>
        <p:txBody>
          <a:bodyPr/>
          <a:p>
            <a:pPr marL="285750" indent="-285750">
              <a:buFont typeface="Arial" panose="02080604020202020204" pitchFamily="34" charset="0"/>
              <a:buChar char="•"/>
            </a:pPr>
            <a:r>
              <a:rPr lang="en-US" altLang="en-US" sz="2800"/>
              <a:t>Métrica do Scopus (2016)</a:t>
            </a:r>
            <a:endParaRPr lang="en-US" altLang="en-US" sz="2800"/>
          </a:p>
          <a:p>
            <a:pPr marL="285750" indent="-285750">
              <a:buFont typeface="Arial" panose="02080604020202020204" pitchFamily="34" charset="0"/>
              <a:buChar char="•"/>
            </a:pPr>
            <a:endParaRPr lang="en-US" altLang="en-US" sz="2400"/>
          </a:p>
          <a:p>
            <a:pPr marL="285750" indent="-285750">
              <a:buFont typeface="Arial" panose="02080604020202020204" pitchFamily="34" charset="0"/>
              <a:buChar char="•"/>
            </a:pPr>
            <a:r>
              <a:rPr lang="en-US" altLang="en-US" sz="2400"/>
              <a:t>Cálculo:</a:t>
            </a:r>
            <a:endParaRPr lang="en-US" altLang="en-US" sz="2400"/>
          </a:p>
          <a:p>
            <a:pPr marL="742950" lvl="1" indent="-285750">
              <a:buFont typeface="Arial" panose="02080604020202020204" pitchFamily="34" charset="0"/>
              <a:buChar char="•"/>
            </a:pPr>
            <a:r>
              <a:rPr lang="en-US" altLang="en-US" sz="2000"/>
              <a:t>Num: Contagem de citações do ano N</a:t>
            </a:r>
            <a:endParaRPr lang="en-US" altLang="en-US" sz="2000"/>
          </a:p>
          <a:p>
            <a:pPr marL="742950" lvl="1" indent="-285750">
              <a:buFont typeface="Arial" panose="02080604020202020204" pitchFamily="34" charset="0"/>
              <a:buChar char="•"/>
            </a:pPr>
            <a:r>
              <a:rPr lang="en-US" altLang="en-US" sz="2000"/>
              <a:t>Den: Documentos dos últimos 3 anos</a:t>
            </a:r>
            <a:endParaRPr lang="en-US" altLang="en-US" sz="2400"/>
          </a:p>
          <a:p>
            <a:pPr marL="285750" indent="-285750">
              <a:buFont typeface="Arial" panose="02080604020202020204" pitchFamily="34" charset="0"/>
              <a:buChar char="•"/>
            </a:pPr>
            <a:endParaRPr lang="en-US" altLang="en-US" sz="2400"/>
          </a:p>
          <a:p>
            <a:pPr marL="285750" indent="-285750">
              <a:buFont typeface="Arial" panose="02080604020202020204" pitchFamily="34" charset="0"/>
              <a:buChar char="•"/>
            </a:pPr>
            <a:r>
              <a:rPr lang="en-US" altLang="en-US" sz="2400"/>
              <a:t>Maior competidor do FI (Teixeira, 2020)</a:t>
            </a:r>
            <a:endParaRPr lang="en-US" altLang="en-US" sz="2400"/>
          </a:p>
          <a:p>
            <a:pPr marL="742950" lvl="1" indent="-285750">
              <a:buFont typeface="Arial" panose="02080604020202020204" pitchFamily="34" charset="0"/>
              <a:buChar char="•"/>
            </a:pPr>
            <a:r>
              <a:rPr lang="en-US" altLang="en-US" sz="2000"/>
              <a:t>Disponível para mais revistas (38000 vs 12500)</a:t>
            </a:r>
            <a:endParaRPr lang="en-US" altLang="en-US" sz="2000"/>
          </a:p>
          <a:p>
            <a:pPr marL="742950" lvl="1" indent="-285750">
              <a:buFont typeface="Arial" panose="02080604020202020204" pitchFamily="34" charset="0"/>
              <a:buChar char="•"/>
            </a:pPr>
            <a:r>
              <a:rPr lang="en-US" altLang="en-US" sz="2000"/>
              <a:t>Mais transparente sobre seu cálculo</a:t>
            </a:r>
            <a:endParaRPr lang="en-US" altLang="en-US" sz="2000"/>
          </a:p>
          <a:p>
            <a:pPr marL="1200150" lvl="2" indent="-285750">
              <a:buFont typeface="Arial" panose="02080604020202020204" pitchFamily="34" charset="0"/>
              <a:buChar char="•"/>
            </a:pPr>
            <a:r>
              <a:rPr lang="en-US" altLang="en-US" sz="1800"/>
              <a:t>Aceita documentos de diversos tipos</a:t>
            </a:r>
            <a:endParaRPr lang="en-US" altLang="en-US" sz="1800"/>
          </a:p>
          <a:p>
            <a:pPr marL="1200150" lvl="2" indent="-285750">
              <a:buFont typeface="Arial" panose="02080604020202020204" pitchFamily="34" charset="0"/>
              <a:buChar char="•"/>
            </a:pPr>
            <a:r>
              <a:rPr lang="en-US" altLang="en-US" sz="1800"/>
              <a:t>Associado a livros</a:t>
            </a:r>
            <a:endParaRPr lang="en-US" altLang="en-US" sz="1800"/>
          </a:p>
          <a:p>
            <a:pPr marL="742950" lvl="1" indent="-285750">
              <a:buFont typeface="Arial" panose="02080604020202020204" pitchFamily="34" charset="0"/>
              <a:buChar char="•"/>
            </a:pPr>
            <a:r>
              <a:rPr lang="en-US" altLang="en-US" sz="1800"/>
              <a:t>Janela de citação de 3 anos</a:t>
            </a:r>
            <a:endParaRPr lang="en-US" altLang="en-US" sz="1800"/>
          </a:p>
          <a:p>
            <a:pPr marL="1200150" lvl="2" indent="-285750">
              <a:buFont typeface="Arial" panose="02080604020202020204" pitchFamily="34" charset="0"/>
              <a:buChar char="•"/>
            </a:pPr>
            <a:r>
              <a:rPr lang="en-US" altLang="en-US" sz="1800"/>
              <a:t>Mais adequada para várias disciplinas</a:t>
            </a:r>
            <a:endParaRPr lang="en-US" altLang="en-US" sz="2000"/>
          </a:p>
          <a:p>
            <a:pPr marL="742950" lvl="1" indent="-285750">
              <a:buFont typeface="Arial" panose="02080604020202020204" pitchFamily="34" charset="0"/>
              <a:buChar char="•"/>
            </a:pPr>
            <a:endParaRPr lang="en-US" altLang="en-US" sz="2000"/>
          </a:p>
          <a:p>
            <a:pPr marL="285750" lvl="0" indent="-285750">
              <a:buFont typeface="Arial" panose="02080604020202020204" pitchFamily="34" charset="0"/>
              <a:buChar char="•"/>
            </a:pPr>
            <a:r>
              <a:rPr lang="en-US" altLang="en-US" sz="2000"/>
              <a:t>Ainda possui limitações</a:t>
            </a:r>
            <a:endParaRPr lang="en-US" altLang="en-US" sz="2000"/>
          </a:p>
          <a:p>
            <a:pPr marL="742950" lvl="1" indent="-285750">
              <a:buFont typeface="Arial" panose="02080604020202020204" pitchFamily="34" charset="0"/>
              <a:buChar char="•"/>
            </a:pPr>
            <a:r>
              <a:rPr lang="en-US" altLang="en-US" sz="2000"/>
              <a:t>Não deve ser usado para avaliar publicações/pesquisadores individuais</a:t>
            </a:r>
            <a:endParaRPr lang="en-US" altLang="en-US" sz="2000"/>
          </a:p>
          <a:p>
            <a:pPr marL="742950" lvl="1" indent="-285750">
              <a:buFont typeface="Arial" panose="02080604020202020204" pitchFamily="34" charset="0"/>
              <a:buChar char="•"/>
            </a:pPr>
            <a:r>
              <a:rPr lang="en-US" altLang="en-US" sz="2000"/>
              <a:t>Não é normalizado por campo - inadequado para comparar disciplinas</a:t>
            </a:r>
            <a:endParaRPr lang="en-US" altLang="en-US" sz="2000"/>
          </a:p>
        </p:txBody>
      </p:sp>
      <p:pic>
        <p:nvPicPr>
          <p:cNvPr id="4" name="Picture 3"/>
          <p:cNvPicPr>
            <a:picLocks noChangeAspect="1"/>
          </p:cNvPicPr>
          <p:nvPr/>
        </p:nvPicPr>
        <p:blipFill>
          <a:blip r:embed="rId1"/>
          <a:srcRect r="20194"/>
          <a:stretch>
            <a:fillRect/>
          </a:stretch>
        </p:blipFill>
        <p:spPr>
          <a:xfrm>
            <a:off x="7642225" y="1331595"/>
            <a:ext cx="4498975" cy="2082165"/>
          </a:xfrm>
          <a:prstGeom prst="rect">
            <a:avLst/>
          </a:prstGeom>
        </p:spPr>
      </p:pic>
      <p:sp>
        <p:nvSpPr>
          <p:cNvPr id="5" name="Text Box 4"/>
          <p:cNvSpPr txBox="1"/>
          <p:nvPr/>
        </p:nvSpPr>
        <p:spPr>
          <a:xfrm>
            <a:off x="8547100" y="3403600"/>
            <a:ext cx="2917825" cy="275590"/>
          </a:xfrm>
          <a:prstGeom prst="rect">
            <a:avLst/>
          </a:prstGeom>
          <a:noFill/>
        </p:spPr>
        <p:txBody>
          <a:bodyPr wrap="square" rtlCol="0">
            <a:spAutoFit/>
          </a:bodyPr>
          <a:p>
            <a:r>
              <a:rPr lang="en-US" altLang="en-US" sz="1200"/>
              <a:t>Fonte: Roldan-Valadez et al. (2019)</a:t>
            </a:r>
            <a:endParaRPr lang="en-US" altLang="en-US"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080" y="-158200"/>
            <a:ext cx="10515240" cy="1325160"/>
          </a:xfrm>
        </p:spPr>
        <p:txBody>
          <a:bodyPr/>
          <a:p>
            <a:r>
              <a:rPr lang="en-US" altLang="en-US" sz="4800" b="0" strike="noStrike">
                <a:solidFill>
                  <a:srgbClr val="000000"/>
                </a:solidFill>
                <a:latin typeface="Calibri Light"/>
                <a:sym typeface="+mn-ea"/>
              </a:rPr>
              <a:t>Author metrics - Índice h</a:t>
            </a:r>
            <a:endParaRPr lang="en-US" altLang="en-US" sz="4800" b="0" strike="noStrike">
              <a:solidFill>
                <a:srgbClr val="000000"/>
              </a:solidFill>
              <a:latin typeface="Calibri Light"/>
              <a:sym typeface="+mn-ea"/>
            </a:endParaRPr>
          </a:p>
        </p:txBody>
      </p:sp>
      <p:sp>
        <p:nvSpPr>
          <p:cNvPr id="3" name="Subtitle 2"/>
          <p:cNvSpPr>
            <a:spLocks noGrp="1"/>
          </p:cNvSpPr>
          <p:nvPr>
            <p:ph type="subTitle"/>
          </p:nvPr>
        </p:nvSpPr>
        <p:spPr>
          <a:xfrm>
            <a:off x="-7620" y="1167130"/>
            <a:ext cx="7583170" cy="5506720"/>
          </a:xfrm>
        </p:spPr>
        <p:txBody>
          <a:bodyPr/>
          <a:p>
            <a:pPr marL="285750" indent="-285750">
              <a:buFont typeface="Arial" panose="02080604020202020204" pitchFamily="34" charset="0"/>
              <a:buChar char="•"/>
            </a:pPr>
            <a:r>
              <a:rPr lang="en-US" altLang="en-US" sz="2400"/>
              <a:t>Criado pelo físico Jorge E. Hirsch (2005)</a:t>
            </a:r>
            <a:endParaRPr lang="en-US" altLang="en-US" sz="2800"/>
          </a:p>
          <a:p>
            <a:pPr marL="742950" lvl="1" indent="-285750">
              <a:buFont typeface="Arial" panose="02080604020202020204" pitchFamily="34" charset="0"/>
              <a:buChar char="•"/>
            </a:pPr>
            <a:r>
              <a:rPr lang="en-US" altLang="en-US" sz="2000"/>
              <a:t>Objetivo: avaliar pesquisadores  individuais</a:t>
            </a:r>
            <a:endParaRPr lang="en-US" altLang="en-US" sz="2400"/>
          </a:p>
          <a:p>
            <a:pPr marL="742950" lvl="1" indent="-285750">
              <a:buFont typeface="Arial" panose="02080604020202020204" pitchFamily="34" charset="0"/>
              <a:buChar char="•"/>
            </a:pPr>
            <a:endParaRPr lang="en-US" altLang="en-US" sz="2400"/>
          </a:p>
          <a:p>
            <a:pPr marL="285750" lvl="0" indent="-285750">
              <a:buFont typeface="Arial" panose="02080604020202020204" pitchFamily="34" charset="0"/>
              <a:buChar char="•"/>
            </a:pPr>
            <a:r>
              <a:rPr lang="en-US" altLang="en-US" sz="2400"/>
              <a:t>Cálculo</a:t>
            </a:r>
            <a:endParaRPr lang="en-US" altLang="en-US" sz="2400"/>
          </a:p>
          <a:p>
            <a:pPr marL="742950" lvl="1" indent="-285750">
              <a:buFont typeface="Arial" panose="02080604020202020204" pitchFamily="34" charset="0"/>
              <a:buChar char="•"/>
            </a:pPr>
            <a:r>
              <a:rPr lang="en-US" altLang="en-US" sz="1800"/>
              <a:t>O índice h de um determinado pesquisado é [h] se: </a:t>
            </a:r>
            <a:endParaRPr lang="en-US" altLang="en-US" sz="1800"/>
          </a:p>
          <a:p>
            <a:pPr marL="1257300" lvl="2" indent="-342900">
              <a:buFont typeface="Arial" panose="02080604020202020204" pitchFamily="34" charset="0"/>
              <a:buAutoNum type="arabicPeriod"/>
            </a:pPr>
            <a:r>
              <a:rPr lang="en-US" altLang="en-US" sz="1600"/>
              <a:t>[h] entre seus [N] artigos têm pelo menos [h] citações cada</a:t>
            </a:r>
            <a:endParaRPr lang="en-US" altLang="en-US" sz="1600"/>
          </a:p>
          <a:p>
            <a:pPr marL="1257300" lvl="2" indent="-342900">
              <a:buFont typeface="Arial" panose="02080604020202020204" pitchFamily="34" charset="0"/>
              <a:buAutoNum type="arabicPeriod"/>
            </a:pPr>
            <a:r>
              <a:rPr lang="en-US" altLang="en-US" sz="1600"/>
              <a:t>os outros artigos [N-h] têm menos que h citações cada.</a:t>
            </a:r>
            <a:endParaRPr lang="en-US" altLang="en-US" sz="1600"/>
          </a:p>
          <a:p>
            <a:pPr marL="800100" lvl="1" indent="-342900">
              <a:buFont typeface="Arial" panose="02080604020202020204" pitchFamily="34" charset="0"/>
              <a:buChar char="•"/>
            </a:pPr>
            <a:r>
              <a:rPr lang="en-US" altLang="en-US" sz="1800"/>
              <a:t>h-core: Publicações cujo nº de citações &gt; h</a:t>
            </a:r>
            <a:endParaRPr lang="en-US" altLang="en-US" sz="2000"/>
          </a:p>
          <a:p>
            <a:pPr marL="285750" lvl="0" indent="-285750">
              <a:lnSpc>
                <a:spcPct val="80000"/>
              </a:lnSpc>
              <a:buFont typeface="Arial" panose="02080604020202020204" pitchFamily="34" charset="0"/>
              <a:buChar char="•"/>
            </a:pPr>
            <a:endParaRPr lang="en-US" altLang="en-US" sz="2400"/>
          </a:p>
          <a:p>
            <a:pPr marL="285750" lvl="0" indent="-285750">
              <a:buFont typeface="Arial" panose="02080604020202020204" pitchFamily="34" charset="0"/>
              <a:buChar char="•"/>
            </a:pPr>
            <a:r>
              <a:rPr lang="en-US" altLang="en-US" sz="2400"/>
              <a:t>Vantagens</a:t>
            </a:r>
            <a:endParaRPr lang="en-US" altLang="en-US" sz="2800"/>
          </a:p>
          <a:p>
            <a:pPr marL="742950" lvl="1" indent="-285750">
              <a:buFont typeface="Arial" panose="02080604020202020204" pitchFamily="34" charset="0"/>
              <a:buChar char="•"/>
            </a:pPr>
            <a:r>
              <a:rPr lang="en-US" altLang="en-US" sz="2000"/>
              <a:t>Fácil de entender/calcular (WoS, Scopus e GS)</a:t>
            </a:r>
            <a:endParaRPr lang="en-US" altLang="en-US" sz="2000"/>
          </a:p>
          <a:p>
            <a:pPr marL="742950" lvl="1" indent="-285750">
              <a:buFont typeface="Arial" panose="02080604020202020204" pitchFamily="34" charset="0"/>
              <a:buChar char="•"/>
            </a:pPr>
            <a:r>
              <a:rPr lang="en-US" altLang="en-US" sz="2000"/>
              <a:t>Faz uma combinação de:</a:t>
            </a:r>
            <a:endParaRPr lang="en-US" altLang="en-US" sz="2000"/>
          </a:p>
          <a:p>
            <a:pPr marL="1200150" lvl="2" indent="-285750">
              <a:buFont typeface="Arial" panose="02080604020202020204" pitchFamily="34" charset="0"/>
              <a:buChar char="•"/>
            </a:pPr>
            <a:r>
              <a:rPr lang="en-US" altLang="en-US" sz="1800"/>
              <a:t>Impacto (citações)</a:t>
            </a:r>
            <a:endParaRPr lang="en-US" altLang="en-US" sz="1800"/>
          </a:p>
          <a:p>
            <a:pPr marL="1200150" lvl="2" indent="-285750">
              <a:buFont typeface="Arial" panose="02080604020202020204" pitchFamily="34" charset="0"/>
              <a:buChar char="•"/>
            </a:pPr>
            <a:r>
              <a:rPr lang="en-US" altLang="en-US" sz="1800"/>
              <a:t>Produtividade (artigos)</a:t>
            </a:r>
            <a:endParaRPr lang="en-US" altLang="en-US" sz="2000"/>
          </a:p>
          <a:p>
            <a:pPr marL="742950" lvl="1" indent="-285750">
              <a:buFont typeface="Arial" panose="02080604020202020204" pitchFamily="34" charset="0"/>
              <a:buChar char="•"/>
            </a:pPr>
            <a:r>
              <a:rPr lang="en-US" altLang="en-US" sz="2000"/>
              <a:t>Pode ser usado para qualquer coleção de artigos</a:t>
            </a:r>
            <a:endParaRPr lang="en-US" altLang="en-US" sz="2000"/>
          </a:p>
          <a:p>
            <a:pPr marL="1200150" lvl="2" indent="-285750">
              <a:buFont typeface="Arial" panose="02080604020202020204" pitchFamily="34" charset="0"/>
              <a:buChar char="•"/>
            </a:pPr>
            <a:r>
              <a:rPr lang="en-US" altLang="en-US" sz="1800"/>
              <a:t>Indivíduos, grupos de pesquisa, instituições, revistas...</a:t>
            </a:r>
            <a:endParaRPr lang="en-US" altLang="en-US" sz="2800"/>
          </a:p>
          <a:p>
            <a:pPr marL="285750" lvl="0" indent="-285750">
              <a:lnSpc>
                <a:spcPct val="70000"/>
              </a:lnSpc>
              <a:buFont typeface="Arial" panose="02080604020202020204" pitchFamily="34" charset="0"/>
              <a:buChar char="•"/>
            </a:pPr>
            <a:endParaRPr lang="en-US" altLang="en-US" sz="2400"/>
          </a:p>
          <a:p>
            <a:pPr marL="285750" lvl="0" indent="-285750">
              <a:buFont typeface="Arial" panose="02080604020202020204" pitchFamily="34" charset="0"/>
              <a:buChar char="•"/>
            </a:pPr>
            <a:r>
              <a:rPr lang="en-US" altLang="en-US" sz="2400"/>
              <a:t>Limitações</a:t>
            </a:r>
            <a:endParaRPr lang="en-US" altLang="en-US" sz="2400"/>
          </a:p>
        </p:txBody>
      </p:sp>
      <p:sp>
        <p:nvSpPr>
          <p:cNvPr id="7" name="Text Box 6"/>
          <p:cNvSpPr txBox="1"/>
          <p:nvPr/>
        </p:nvSpPr>
        <p:spPr>
          <a:xfrm>
            <a:off x="7893050" y="6349365"/>
            <a:ext cx="4255135" cy="460375"/>
          </a:xfrm>
          <a:prstGeom prst="rect">
            <a:avLst/>
          </a:prstGeom>
          <a:noFill/>
        </p:spPr>
        <p:txBody>
          <a:bodyPr wrap="square" rtlCol="0" anchor="t">
            <a:spAutoFit/>
          </a:bodyPr>
          <a:p>
            <a:pPr algn="ctr"/>
            <a:r>
              <a:rPr lang="en-US" sz="1200"/>
              <a:t>https://toptipbio.com/wp-content/uploads/2017/09/h-index-example.jpg</a:t>
            </a:r>
            <a:endParaRPr lang="en-US" sz="1200"/>
          </a:p>
        </p:txBody>
      </p:sp>
      <p:pic>
        <p:nvPicPr>
          <p:cNvPr id="8" name="Picture 7"/>
          <p:cNvPicPr>
            <a:picLocks noChangeAspect="1"/>
          </p:cNvPicPr>
          <p:nvPr/>
        </p:nvPicPr>
        <p:blipFill>
          <a:blip r:embed="rId1"/>
          <a:srcRect l="53857"/>
          <a:stretch>
            <a:fillRect/>
          </a:stretch>
        </p:blipFill>
        <p:spPr>
          <a:xfrm>
            <a:off x="8709660" y="2086610"/>
            <a:ext cx="3438525" cy="4262120"/>
          </a:xfrm>
          <a:prstGeom prst="rect">
            <a:avLst/>
          </a:prstGeom>
        </p:spPr>
      </p:pic>
      <p:pic>
        <p:nvPicPr>
          <p:cNvPr id="9" name="Picture 8"/>
          <p:cNvPicPr>
            <a:picLocks noChangeAspect="1"/>
          </p:cNvPicPr>
          <p:nvPr/>
        </p:nvPicPr>
        <p:blipFill>
          <a:blip r:embed="rId1"/>
          <a:srcRect l="1464" r="82782"/>
          <a:stretch>
            <a:fillRect/>
          </a:stretch>
        </p:blipFill>
        <p:spPr>
          <a:xfrm>
            <a:off x="7830185" y="2087880"/>
            <a:ext cx="1172210" cy="4260850"/>
          </a:xfrm>
          <a:prstGeom prst="rect">
            <a:avLst/>
          </a:prstGeom>
        </p:spPr>
      </p:pic>
      <p:sp>
        <p:nvSpPr>
          <p:cNvPr id="10" name="Text Box 9"/>
          <p:cNvSpPr txBox="1"/>
          <p:nvPr/>
        </p:nvSpPr>
        <p:spPr>
          <a:xfrm>
            <a:off x="8387080" y="1316990"/>
            <a:ext cx="2767330" cy="645160"/>
          </a:xfrm>
          <a:prstGeom prst="rect">
            <a:avLst/>
          </a:prstGeom>
          <a:noFill/>
        </p:spPr>
        <p:txBody>
          <a:bodyPr wrap="square" rtlCol="0">
            <a:spAutoFit/>
          </a:bodyPr>
          <a:p>
            <a:pPr algn="ctr"/>
            <a:r>
              <a:rPr lang="en-US" altLang="en-US" b="1"/>
              <a:t>Qual o índice h desse pesquisador?</a:t>
            </a:r>
            <a:endParaRPr lang="en-US" altLang="en-US"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080" y="-158200"/>
            <a:ext cx="10515240" cy="1325160"/>
          </a:xfrm>
        </p:spPr>
        <p:txBody>
          <a:bodyPr/>
          <a:p>
            <a:r>
              <a:rPr lang="en-US" altLang="en-US" sz="4800" b="0" strike="noStrike">
                <a:solidFill>
                  <a:srgbClr val="000000"/>
                </a:solidFill>
                <a:latin typeface="Calibri Light"/>
                <a:sym typeface="+mn-ea"/>
              </a:rPr>
              <a:t>Author metrics - Índice h</a:t>
            </a:r>
            <a:endParaRPr lang="en-US" altLang="en-US" sz="4800" b="0" strike="noStrike">
              <a:solidFill>
                <a:srgbClr val="000000"/>
              </a:solidFill>
              <a:latin typeface="Calibri Light"/>
              <a:sym typeface="+mn-ea"/>
            </a:endParaRPr>
          </a:p>
        </p:txBody>
      </p:sp>
      <p:sp>
        <p:nvSpPr>
          <p:cNvPr id="3" name="Subtitle 2"/>
          <p:cNvSpPr>
            <a:spLocks noGrp="1"/>
          </p:cNvSpPr>
          <p:nvPr>
            <p:ph type="subTitle"/>
          </p:nvPr>
        </p:nvSpPr>
        <p:spPr>
          <a:xfrm>
            <a:off x="-7620" y="1167130"/>
            <a:ext cx="7583170" cy="5506720"/>
          </a:xfrm>
        </p:spPr>
        <p:txBody>
          <a:bodyPr/>
          <a:p>
            <a:pPr marL="285750" indent="-285750">
              <a:buFont typeface="Arial" panose="02080604020202020204" pitchFamily="34" charset="0"/>
              <a:buChar char="•"/>
            </a:pPr>
            <a:r>
              <a:rPr lang="en-US" altLang="en-US" sz="2400"/>
              <a:t>Criado pelo físico Jorge E. Hirsch (2005)</a:t>
            </a:r>
            <a:endParaRPr lang="en-US" altLang="en-US" sz="2800"/>
          </a:p>
          <a:p>
            <a:pPr marL="742950" lvl="1" indent="-285750">
              <a:buFont typeface="Arial" panose="02080604020202020204" pitchFamily="34" charset="0"/>
              <a:buChar char="•"/>
            </a:pPr>
            <a:r>
              <a:rPr lang="en-US" altLang="en-US" sz="2000"/>
              <a:t>Objetivo: avaliar pesquisadores  individuais</a:t>
            </a:r>
            <a:endParaRPr lang="en-US" altLang="en-US" sz="2400"/>
          </a:p>
          <a:p>
            <a:pPr marL="742950" lvl="1" indent="-285750">
              <a:buFont typeface="Arial" panose="02080604020202020204" pitchFamily="34" charset="0"/>
              <a:buChar char="•"/>
            </a:pPr>
            <a:endParaRPr lang="en-US" altLang="en-US" sz="2400"/>
          </a:p>
          <a:p>
            <a:pPr marL="285750" lvl="0" indent="-285750">
              <a:buFont typeface="Arial" panose="02080604020202020204" pitchFamily="34" charset="0"/>
              <a:buChar char="•"/>
            </a:pPr>
            <a:r>
              <a:rPr lang="en-US" altLang="en-US" sz="2400"/>
              <a:t>Cálculo</a:t>
            </a:r>
            <a:endParaRPr lang="en-US" altLang="en-US" sz="2400"/>
          </a:p>
          <a:p>
            <a:pPr marL="742950" lvl="1" indent="-285750">
              <a:buFont typeface="Arial" panose="02080604020202020204" pitchFamily="34" charset="0"/>
              <a:buChar char="•"/>
            </a:pPr>
            <a:r>
              <a:rPr lang="en-US" altLang="en-US" sz="1800"/>
              <a:t>O índice h de um determinado pesquisado é [h] se: </a:t>
            </a:r>
            <a:endParaRPr lang="en-US" altLang="en-US" sz="1800"/>
          </a:p>
          <a:p>
            <a:pPr marL="1257300" lvl="2" indent="-342900">
              <a:buFont typeface="Arial" panose="02080604020202020204" pitchFamily="34" charset="0"/>
              <a:buAutoNum type="arabicPeriod"/>
            </a:pPr>
            <a:r>
              <a:rPr lang="en-US" altLang="en-US" sz="1600"/>
              <a:t>[h] entre seus [N] artigos têm pelo menos [h] citações cada</a:t>
            </a:r>
            <a:endParaRPr lang="en-US" altLang="en-US" sz="1600"/>
          </a:p>
          <a:p>
            <a:pPr marL="1257300" lvl="2" indent="-342900">
              <a:buFont typeface="Arial" panose="02080604020202020204" pitchFamily="34" charset="0"/>
              <a:buAutoNum type="arabicPeriod"/>
            </a:pPr>
            <a:r>
              <a:rPr lang="en-US" altLang="en-US" sz="1600"/>
              <a:t>os outros artigos [N-h] têm menos que h citações cada.</a:t>
            </a:r>
            <a:endParaRPr lang="en-US" altLang="en-US" sz="1600"/>
          </a:p>
          <a:p>
            <a:pPr marL="800100" lvl="1" indent="-342900">
              <a:buFont typeface="Arial" panose="02080604020202020204" pitchFamily="34" charset="0"/>
              <a:buChar char="•"/>
            </a:pPr>
            <a:r>
              <a:rPr lang="en-US" altLang="en-US" sz="1800"/>
              <a:t>h-core: Publicações cujo nº de citações &gt; h</a:t>
            </a:r>
            <a:endParaRPr lang="en-US" altLang="en-US" sz="2000"/>
          </a:p>
          <a:p>
            <a:pPr marL="285750" lvl="0" indent="-285750">
              <a:lnSpc>
                <a:spcPct val="80000"/>
              </a:lnSpc>
              <a:buFont typeface="Arial" panose="02080604020202020204" pitchFamily="34" charset="0"/>
              <a:buChar char="•"/>
            </a:pPr>
            <a:endParaRPr lang="en-US" altLang="en-US" sz="2400"/>
          </a:p>
          <a:p>
            <a:pPr marL="285750" lvl="0" indent="-285750">
              <a:buFont typeface="Arial" panose="02080604020202020204" pitchFamily="34" charset="0"/>
              <a:buChar char="•"/>
            </a:pPr>
            <a:r>
              <a:rPr lang="en-US" altLang="en-US" sz="2400"/>
              <a:t>Vantagens</a:t>
            </a:r>
            <a:endParaRPr lang="en-US" altLang="en-US" sz="2800"/>
          </a:p>
          <a:p>
            <a:pPr marL="742950" lvl="1" indent="-285750">
              <a:buFont typeface="Arial" panose="02080604020202020204" pitchFamily="34" charset="0"/>
              <a:buChar char="•"/>
            </a:pPr>
            <a:r>
              <a:rPr lang="en-US" altLang="en-US" sz="2000"/>
              <a:t>Fácil de entender/calcular (WoS, Scopus e GS)</a:t>
            </a:r>
            <a:endParaRPr lang="en-US" altLang="en-US" sz="2000"/>
          </a:p>
          <a:p>
            <a:pPr marL="742950" lvl="1" indent="-285750">
              <a:buFont typeface="Arial" panose="02080604020202020204" pitchFamily="34" charset="0"/>
              <a:buChar char="•"/>
            </a:pPr>
            <a:r>
              <a:rPr lang="en-US" altLang="en-US" sz="2000"/>
              <a:t>Faz uma combinação de:</a:t>
            </a:r>
            <a:endParaRPr lang="en-US" altLang="en-US" sz="2000"/>
          </a:p>
          <a:p>
            <a:pPr marL="1200150" lvl="2" indent="-285750">
              <a:buFont typeface="Arial" panose="02080604020202020204" pitchFamily="34" charset="0"/>
              <a:buChar char="•"/>
            </a:pPr>
            <a:r>
              <a:rPr lang="en-US" altLang="en-US" sz="1800"/>
              <a:t>Impacto (citações)</a:t>
            </a:r>
            <a:endParaRPr lang="en-US" altLang="en-US" sz="1800"/>
          </a:p>
          <a:p>
            <a:pPr marL="1200150" lvl="2" indent="-285750">
              <a:buFont typeface="Arial" panose="02080604020202020204" pitchFamily="34" charset="0"/>
              <a:buChar char="•"/>
            </a:pPr>
            <a:r>
              <a:rPr lang="en-US" altLang="en-US" sz="1800"/>
              <a:t>Produtividade (artigos)</a:t>
            </a:r>
            <a:endParaRPr lang="en-US" altLang="en-US" sz="2000"/>
          </a:p>
          <a:p>
            <a:pPr marL="742950" lvl="1" indent="-285750">
              <a:buFont typeface="Arial" panose="02080604020202020204" pitchFamily="34" charset="0"/>
              <a:buChar char="•"/>
            </a:pPr>
            <a:r>
              <a:rPr lang="en-US" altLang="en-US" sz="2000"/>
              <a:t>Pode ser usado para qualquer coleção de artigos</a:t>
            </a:r>
            <a:endParaRPr lang="en-US" altLang="en-US" sz="2000"/>
          </a:p>
          <a:p>
            <a:pPr marL="1200150" lvl="2" indent="-285750">
              <a:buFont typeface="Arial" panose="02080604020202020204" pitchFamily="34" charset="0"/>
              <a:buChar char="•"/>
            </a:pPr>
            <a:r>
              <a:rPr lang="en-US" altLang="en-US" sz="1800"/>
              <a:t>Indivíduos, grupos de pesquisa, instituições, revistas...</a:t>
            </a:r>
            <a:endParaRPr lang="en-US" altLang="en-US" sz="2800"/>
          </a:p>
          <a:p>
            <a:pPr marL="285750" lvl="0" indent="-285750">
              <a:lnSpc>
                <a:spcPct val="70000"/>
              </a:lnSpc>
              <a:buFont typeface="Arial" panose="02080604020202020204" pitchFamily="34" charset="0"/>
              <a:buChar char="•"/>
            </a:pPr>
            <a:endParaRPr lang="en-US" altLang="en-US" sz="2400"/>
          </a:p>
          <a:p>
            <a:pPr marL="285750" lvl="0" indent="-285750">
              <a:buFont typeface="Arial" panose="02080604020202020204" pitchFamily="34" charset="0"/>
              <a:buChar char="•"/>
            </a:pPr>
            <a:r>
              <a:rPr lang="en-US" altLang="en-US" sz="2400"/>
              <a:t>Limitações - Criação de várias outras métricas</a:t>
            </a:r>
            <a:endParaRPr lang="en-US" altLang="en-US" sz="2400"/>
          </a:p>
        </p:txBody>
      </p:sp>
      <p:sp>
        <p:nvSpPr>
          <p:cNvPr id="7" name="Text Box 6"/>
          <p:cNvSpPr txBox="1"/>
          <p:nvPr/>
        </p:nvSpPr>
        <p:spPr>
          <a:xfrm>
            <a:off x="7893050" y="6349365"/>
            <a:ext cx="4255135" cy="460375"/>
          </a:xfrm>
          <a:prstGeom prst="rect">
            <a:avLst/>
          </a:prstGeom>
          <a:noFill/>
        </p:spPr>
        <p:txBody>
          <a:bodyPr wrap="square" rtlCol="0" anchor="t">
            <a:spAutoFit/>
          </a:bodyPr>
          <a:p>
            <a:pPr algn="ctr"/>
            <a:r>
              <a:rPr lang="en-US" sz="1200"/>
              <a:t>https://toptipbio.com/wp-content/uploads/2017/09/h-index-example.jpg</a:t>
            </a:r>
            <a:endParaRPr lang="en-US" sz="1200"/>
          </a:p>
        </p:txBody>
      </p:sp>
      <p:pic>
        <p:nvPicPr>
          <p:cNvPr id="8" name="Picture 7"/>
          <p:cNvPicPr>
            <a:picLocks noChangeAspect="1"/>
          </p:cNvPicPr>
          <p:nvPr/>
        </p:nvPicPr>
        <p:blipFill>
          <a:blip r:embed="rId1"/>
          <a:srcRect l="53857"/>
          <a:stretch>
            <a:fillRect/>
          </a:stretch>
        </p:blipFill>
        <p:spPr>
          <a:xfrm>
            <a:off x="8709660" y="2086610"/>
            <a:ext cx="3438525" cy="4262120"/>
          </a:xfrm>
          <a:prstGeom prst="rect">
            <a:avLst/>
          </a:prstGeom>
        </p:spPr>
      </p:pic>
      <p:pic>
        <p:nvPicPr>
          <p:cNvPr id="9" name="Picture 8"/>
          <p:cNvPicPr>
            <a:picLocks noChangeAspect="1"/>
          </p:cNvPicPr>
          <p:nvPr/>
        </p:nvPicPr>
        <p:blipFill>
          <a:blip r:embed="rId1"/>
          <a:srcRect l="1464" r="82782"/>
          <a:stretch>
            <a:fillRect/>
          </a:stretch>
        </p:blipFill>
        <p:spPr>
          <a:xfrm>
            <a:off x="7830185" y="2087880"/>
            <a:ext cx="1172210" cy="4260850"/>
          </a:xfrm>
          <a:prstGeom prst="rect">
            <a:avLst/>
          </a:prstGeom>
        </p:spPr>
      </p:pic>
      <p:sp>
        <p:nvSpPr>
          <p:cNvPr id="10" name="Text Box 9"/>
          <p:cNvSpPr txBox="1"/>
          <p:nvPr/>
        </p:nvSpPr>
        <p:spPr>
          <a:xfrm>
            <a:off x="8179435" y="819785"/>
            <a:ext cx="3764915" cy="1476375"/>
          </a:xfrm>
          <a:prstGeom prst="rect">
            <a:avLst/>
          </a:prstGeom>
          <a:noFill/>
        </p:spPr>
        <p:txBody>
          <a:bodyPr wrap="square" rtlCol="0">
            <a:spAutoFit/>
          </a:bodyPr>
          <a:p>
            <a:pPr algn="ctr"/>
            <a:r>
              <a:rPr lang="en-US" altLang="en-US"/>
              <a:t>h = 7</a:t>
            </a:r>
            <a:endParaRPr lang="en-US" altLang="en-US"/>
          </a:p>
          <a:p>
            <a:pPr algn="ctr"/>
            <a:r>
              <a:rPr lang="en-US" altLang="en-US"/>
              <a:t>Dentre todos os artigos do pesquisador, 7 possuem mais que 7 citações.</a:t>
            </a:r>
            <a:endParaRPr lang="en-US" altLang="en-US" b="1"/>
          </a:p>
          <a:p>
            <a:pPr algn="ctr"/>
            <a:endParaRPr lang="en-US" altLang="en-US" b="1"/>
          </a:p>
        </p:txBody>
      </p:sp>
      <p:cxnSp>
        <p:nvCxnSpPr>
          <p:cNvPr id="4" name="Straight Connector 3"/>
          <p:cNvCxnSpPr/>
          <p:nvPr/>
        </p:nvCxnSpPr>
        <p:spPr>
          <a:xfrm>
            <a:off x="7785735" y="5069205"/>
            <a:ext cx="4215130" cy="158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Right Brace 4"/>
          <p:cNvSpPr/>
          <p:nvPr/>
        </p:nvSpPr>
        <p:spPr>
          <a:xfrm>
            <a:off x="10560685" y="2708910"/>
            <a:ext cx="215900" cy="230441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6" name="Text Box 5"/>
          <p:cNvSpPr txBox="1"/>
          <p:nvPr/>
        </p:nvSpPr>
        <p:spPr>
          <a:xfrm>
            <a:off x="11010900" y="3677285"/>
            <a:ext cx="934085" cy="368300"/>
          </a:xfrm>
          <a:prstGeom prst="rect">
            <a:avLst/>
          </a:prstGeom>
          <a:noFill/>
        </p:spPr>
        <p:txBody>
          <a:bodyPr wrap="square" rtlCol="0">
            <a:spAutoFit/>
          </a:bodyPr>
          <a:p>
            <a:r>
              <a:rPr lang="en-US" altLang="en-US"/>
              <a:t>h = 7</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itle 1"/>
          <p:cNvSpPr txBox="1"/>
          <p:nvPr/>
        </p:nvSpPr>
        <p:spPr>
          <a:xfrm>
            <a:off x="838080" y="237960"/>
            <a:ext cx="10515240" cy="1325160"/>
          </a:xfrm>
          <a:prstGeom prst="rect">
            <a:avLst/>
          </a:prstGeom>
          <a:noFill/>
          <a:ln w="0">
            <a:noFill/>
          </a:ln>
        </p:spPr>
        <p:txBody>
          <a:bodyPr anchor="ctr">
            <a:noAutofit/>
          </a:bodyPr>
          <a:p>
            <a:pPr>
              <a:lnSpc>
                <a:spcPct val="90000"/>
              </a:lnSpc>
            </a:pPr>
            <a:r>
              <a:rPr lang="en-US" sz="4400" b="0" strike="noStrike" spc="-1">
                <a:solidFill>
                  <a:srgbClr val="000000"/>
                </a:solidFill>
                <a:latin typeface="Calibri Light"/>
              </a:rPr>
              <a:t>Conceituando diferentes “metrias”</a:t>
            </a:r>
            <a:endParaRPr lang="en-US" sz="4400" b="0" strike="noStrike" spc="-1">
              <a:solidFill>
                <a:srgbClr val="000000"/>
              </a:solidFill>
              <a:latin typeface="Calibri"/>
            </a:endParaRPr>
          </a:p>
        </p:txBody>
      </p:sp>
      <p:sp>
        <p:nvSpPr>
          <p:cNvPr id="93" name="Content Placeholder 2"/>
          <p:cNvSpPr txBox="1"/>
          <p:nvPr/>
        </p:nvSpPr>
        <p:spPr>
          <a:xfrm>
            <a:off x="295910" y="1475740"/>
            <a:ext cx="11057255" cy="5222875"/>
          </a:xfrm>
          <a:prstGeom prst="rect">
            <a:avLst/>
          </a:prstGeom>
          <a:noFill/>
          <a:ln w="0">
            <a:noFill/>
          </a:ln>
        </p:spPr>
        <p:txBody>
          <a:bodyPr/>
          <a:p>
            <a:pPr marL="228600" indent="-227965">
              <a:lnSpc>
                <a:spcPct val="90000"/>
              </a:lnSpc>
              <a:spcBef>
                <a:spcPts val="1000"/>
              </a:spcBef>
              <a:buClr>
                <a:srgbClr val="000000"/>
              </a:buClr>
              <a:buFont typeface="Arial"/>
              <a:buChar char="•"/>
            </a:pPr>
            <a:r>
              <a:rPr lang="en-US" sz="2000" b="1" strike="noStrike" spc="-1">
                <a:solidFill>
                  <a:srgbClr val="000000"/>
                </a:solidFill>
                <a:latin typeface="Calibri"/>
              </a:rPr>
              <a:t>Informetria</a:t>
            </a:r>
            <a:r>
              <a:rPr lang="en-US" sz="2000" b="0" strike="noStrike" spc="-1">
                <a:solidFill>
                  <a:srgbClr val="000000"/>
                </a:solidFill>
                <a:latin typeface="Calibri"/>
              </a:rPr>
              <a:t>: “O estudo da aplicação de métodos matemáticos aos objetos da ciência da informação” </a:t>
            </a:r>
            <a:r>
              <a:rPr lang="en-US" altLang="en-US" sz="2000" b="0" strike="noStrike" spc="-1">
                <a:solidFill>
                  <a:srgbClr val="000000"/>
                </a:solidFill>
                <a:latin typeface="Calibri"/>
              </a:rPr>
              <a:t>(Nacke, 1979)</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b="0" strike="noStrike" spc="-1">
                <a:solidFill>
                  <a:srgbClr val="000000"/>
                </a:solidFill>
                <a:latin typeface="Calibri"/>
              </a:rPr>
              <a:t> Mais geral, cobre todos os tipos de informações</a:t>
            </a:r>
            <a:endParaRPr lang="en-US" b="0" strike="noStrike" spc="-1">
              <a:solidFill>
                <a:srgbClr val="000000"/>
              </a:solidFill>
              <a:latin typeface="Calibri"/>
            </a:endParaRPr>
          </a:p>
          <a:p>
            <a:pPr>
              <a:lnSpc>
                <a:spcPct val="90000"/>
              </a:lnSpc>
              <a:spcBef>
                <a:spcPts val="1000"/>
              </a:spcBef>
            </a:pPr>
            <a:endParaRPr lang="en-US"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000" b="1" strike="noStrike" spc="-1">
                <a:solidFill>
                  <a:srgbClr val="000000"/>
                </a:solidFill>
                <a:latin typeface="Calibri"/>
              </a:rPr>
              <a:t>Bibliometria</a:t>
            </a:r>
            <a:r>
              <a:rPr lang="en-US" sz="2000" b="0" strike="noStrike" spc="-1">
                <a:solidFill>
                  <a:srgbClr val="000000"/>
                </a:solidFill>
                <a:latin typeface="Calibri"/>
              </a:rPr>
              <a:t>: “A aplicação de métodos matemáticos e estatísticos a livros e outros meios de comunicação” </a:t>
            </a:r>
            <a:r>
              <a:rPr lang="en-US" altLang="en-US" sz="2000" b="0" strike="noStrike" spc="-1">
                <a:solidFill>
                  <a:srgbClr val="000000"/>
                </a:solidFill>
                <a:latin typeface="Calibri"/>
              </a:rPr>
              <a:t>(Pritchard, 1969)</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b="0" strike="noStrike" spc="-1">
                <a:solidFill>
                  <a:srgbClr val="000000"/>
                </a:solidFill>
                <a:latin typeface="Calibri"/>
              </a:rPr>
              <a:t>Engloba artigos publicados em periódicos</a:t>
            </a:r>
            <a:endParaRPr lang="en-US" b="0" strike="noStrike" spc="-1">
              <a:solidFill>
                <a:srgbClr val="000000"/>
              </a:solidFill>
              <a:latin typeface="Calibri"/>
            </a:endParaRPr>
          </a:p>
          <a:p>
            <a:pPr>
              <a:lnSpc>
                <a:spcPct val="90000"/>
              </a:lnSpc>
              <a:spcBef>
                <a:spcPts val="1000"/>
              </a:spcBef>
            </a:pPr>
            <a:endParaRPr lang="en-US"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000" b="1" strike="noStrike" spc="-1">
                <a:solidFill>
                  <a:srgbClr val="000000"/>
                </a:solidFill>
                <a:latin typeface="Calibri"/>
              </a:rPr>
              <a:t>Cientometria</a:t>
            </a:r>
            <a:r>
              <a:rPr lang="en-US" sz="2000" b="0" strike="noStrike" spc="-1">
                <a:solidFill>
                  <a:srgbClr val="000000"/>
                </a:solidFill>
                <a:latin typeface="Calibri"/>
              </a:rPr>
              <a:t>: </a:t>
            </a:r>
            <a:r>
              <a:rPr lang="en-US" altLang="en-US" sz="2000" b="0" strike="noStrike" spc="-1">
                <a:solidFill>
                  <a:srgbClr val="000000"/>
                </a:solidFill>
                <a:latin typeface="Calibri"/>
              </a:rPr>
              <a:t>“</a:t>
            </a:r>
            <a:r>
              <a:rPr lang="en-US" sz="2000" b="0" strike="noStrike" spc="-1">
                <a:solidFill>
                  <a:srgbClr val="000000"/>
                </a:solidFill>
                <a:latin typeface="Calibri"/>
              </a:rPr>
              <a:t>Os métodos quantitativos da pesquisa sobre o desenvolvimento da ciência como processo informacional</a:t>
            </a:r>
            <a:r>
              <a:rPr lang="en-US" altLang="en-US" sz="2000" b="0" strike="noStrike" spc="-1">
                <a:solidFill>
                  <a:srgbClr val="000000"/>
                </a:solidFill>
                <a:latin typeface="Calibri"/>
              </a:rPr>
              <a:t>” (Nalimov, 1971)</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b="0" strike="noStrike" spc="-1">
                <a:solidFill>
                  <a:srgbClr val="000000"/>
                </a:solidFill>
                <a:latin typeface="Calibri"/>
              </a:rPr>
              <a:t>Visa avaliar a pesquisa científica</a:t>
            </a:r>
            <a:endParaRPr lang="en-US"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b="0" strike="noStrike" spc="-1">
                <a:solidFill>
                  <a:srgbClr val="000000"/>
                </a:solidFill>
                <a:latin typeface="Calibri"/>
              </a:rPr>
              <a:t>Disseminação da informação: artigos </a:t>
            </a:r>
            <a:endParaRPr lang="en-US" altLang="en-US"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b="0" strike="noStrike" spc="-1">
                <a:solidFill>
                  <a:srgbClr val="000000"/>
                </a:solidFill>
                <a:latin typeface="Calibri"/>
              </a:rPr>
              <a:t>Sobreposição com a bibliometria</a:t>
            </a:r>
            <a:endParaRPr lang="en-US"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b="0" strike="noStrike" spc="-1">
                <a:solidFill>
                  <a:srgbClr val="000000"/>
                </a:solidFill>
                <a:latin typeface="Calibri"/>
              </a:rPr>
              <a:t>Grande foco em citações</a:t>
            </a:r>
            <a:endParaRPr lang="en-US"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1600" b="0" strike="noStrike" spc="-1">
                <a:solidFill>
                  <a:srgbClr val="000000"/>
                </a:solidFill>
                <a:latin typeface="Calibri"/>
              </a:rPr>
              <a:t>Citações ligam pessoas, idéias, revistas e instituições</a:t>
            </a:r>
            <a:endParaRPr lang="en-US" sz="16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1600" b="0" strike="noStrike" spc="-1">
                <a:solidFill>
                  <a:srgbClr val="000000"/>
                </a:solidFill>
                <a:latin typeface="Calibri"/>
              </a:rPr>
              <a:t>Formam uma rede que pode ser analisada quantitativamente</a:t>
            </a:r>
            <a:endParaRPr lang="en-US" sz="16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66325" y="-229955"/>
            <a:ext cx="10515240" cy="1325160"/>
          </a:xfrm>
        </p:spPr>
        <p:txBody>
          <a:bodyPr/>
          <a:p>
            <a:r>
              <a:rPr lang="en-US" altLang="en-US" sz="4800" b="0" strike="noStrike">
                <a:solidFill>
                  <a:srgbClr val="000000"/>
                </a:solidFill>
                <a:latin typeface="Calibri Light"/>
                <a:sym typeface="+mn-ea"/>
              </a:rPr>
              <a:t>Author metrics - Índice h</a:t>
            </a:r>
            <a:endParaRPr lang="en-US" altLang="en-US" sz="4800" b="0" strike="noStrike">
              <a:solidFill>
                <a:srgbClr val="000000"/>
              </a:solidFill>
              <a:latin typeface="Calibri Light"/>
              <a:sym typeface="+mn-ea"/>
            </a:endParaRPr>
          </a:p>
        </p:txBody>
      </p:sp>
      <p:sp>
        <p:nvSpPr>
          <p:cNvPr id="3" name="Subtitle 2"/>
          <p:cNvSpPr>
            <a:spLocks noGrp="1"/>
          </p:cNvSpPr>
          <p:nvPr>
            <p:ph type="subTitle"/>
          </p:nvPr>
        </p:nvSpPr>
        <p:spPr>
          <a:xfrm>
            <a:off x="-20955" y="808355"/>
            <a:ext cx="7678420" cy="5506720"/>
          </a:xfrm>
        </p:spPr>
        <p:txBody>
          <a:bodyPr/>
          <a:p>
            <a:pPr marL="285750" indent="-285750">
              <a:buFont typeface="Arial" panose="02080604020202020204" pitchFamily="34" charset="0"/>
              <a:buChar char="•"/>
            </a:pPr>
            <a:r>
              <a:rPr lang="en-US" altLang="en-US" sz="2000" b="1"/>
              <a:t>Varia entre as diferentes disciplinas</a:t>
            </a:r>
            <a:endParaRPr lang="en-US" altLang="en-US" sz="2000" b="1"/>
          </a:p>
          <a:p>
            <a:pPr marL="742950" lvl="1" indent="-285750">
              <a:buFont typeface="Arial" panose="02080604020202020204" pitchFamily="34" charset="0"/>
              <a:buChar char="•"/>
            </a:pPr>
            <a:r>
              <a:rPr lang="en-US" altLang="en-US" sz="1800" b="0"/>
              <a:t>Comparar pesquisadores de diferentes áreas (sem normalização) - Mal uso</a:t>
            </a:r>
            <a:endParaRPr lang="en-US" altLang="en-US" sz="2000" b="1"/>
          </a:p>
          <a:p>
            <a:pPr marL="285750" indent="-285750">
              <a:lnSpc>
                <a:spcPct val="70000"/>
              </a:lnSpc>
              <a:buFont typeface="Arial" panose="02080604020202020204" pitchFamily="34" charset="0"/>
              <a:buChar char="•"/>
            </a:pPr>
            <a:endParaRPr lang="en-US" altLang="en-US" sz="2000" b="1"/>
          </a:p>
          <a:p>
            <a:pPr marL="285750" indent="-285750">
              <a:buFont typeface="Arial" panose="02080604020202020204" pitchFamily="34" charset="0"/>
              <a:buChar char="•"/>
            </a:pPr>
            <a:r>
              <a:rPr lang="en-US" altLang="en-US" sz="2000" b="1"/>
              <a:t>Pode ser influenciado por auto-citações</a:t>
            </a:r>
            <a:endParaRPr lang="en-US" altLang="en-US" sz="2000" b="1"/>
          </a:p>
          <a:p>
            <a:pPr marL="742950" lvl="1" indent="-285750">
              <a:buFont typeface="Arial" panose="02080604020202020204" pitchFamily="34" charset="0"/>
              <a:buChar char="•"/>
            </a:pPr>
            <a:r>
              <a:rPr lang="en-US" altLang="en-US" sz="1800" b="0">
                <a:sym typeface="+mn-ea"/>
              </a:rPr>
              <a:t>Autor citado pelo menos h</a:t>
            </a:r>
            <a:r>
              <a:rPr lang="en-US" altLang="en-US" sz="1800" b="0" baseline="30000">
                <a:sym typeface="+mn-ea"/>
              </a:rPr>
              <a:t>2 </a:t>
            </a:r>
            <a:r>
              <a:rPr lang="en-US" altLang="en-US" sz="1800" b="0" baseline="0">
                <a:sym typeface="+mn-ea"/>
              </a:rPr>
              <a:t>vezes</a:t>
            </a:r>
            <a:endParaRPr lang="en-US" altLang="en-US" sz="1800" b="0"/>
          </a:p>
          <a:p>
            <a:pPr marL="742950" lvl="1" indent="-285750">
              <a:buFont typeface="Arial" panose="02080604020202020204" pitchFamily="34" charset="0"/>
              <a:buChar char="•"/>
            </a:pPr>
            <a:r>
              <a:rPr lang="en-US" altLang="en-US" sz="1800" b="0"/>
              <a:t>h = 7: 7 papers com pelo menos 7 citações cada (7</a:t>
            </a:r>
            <a:r>
              <a:rPr lang="en-US" altLang="en-US" sz="1800" b="0" baseline="30000"/>
              <a:t>2 </a:t>
            </a:r>
            <a:r>
              <a:rPr lang="en-US" altLang="en-US" sz="1800" b="0" baseline="0"/>
              <a:t>)</a:t>
            </a:r>
            <a:endParaRPr lang="en-US" altLang="en-US" sz="1800" b="0" baseline="0"/>
          </a:p>
          <a:p>
            <a:pPr marL="742950" lvl="1" indent="-285750">
              <a:buFont typeface="Arial" panose="02080604020202020204" pitchFamily="34" charset="0"/>
              <a:buChar char="•"/>
            </a:pPr>
            <a:r>
              <a:rPr lang="en-US" altLang="en-US" sz="1800" b="0" baseline="0"/>
              <a:t>Quanto maior o valor de h:</a:t>
            </a:r>
            <a:endParaRPr lang="en-US" altLang="en-US" sz="1800" b="0" baseline="0"/>
          </a:p>
          <a:p>
            <a:pPr marL="1200150" lvl="2" indent="-285750">
              <a:buFont typeface="Arial" panose="02080604020202020204" pitchFamily="34" charset="0"/>
              <a:buChar char="•"/>
            </a:pPr>
            <a:r>
              <a:rPr lang="en-US" altLang="en-US" sz="1800" b="0" baseline="0"/>
              <a:t>Mais difícil aumentá-lo (exponencial)</a:t>
            </a:r>
            <a:endParaRPr lang="en-US" altLang="en-US" sz="2000" b="1"/>
          </a:p>
          <a:p>
            <a:pPr marL="285750" indent="-285750">
              <a:lnSpc>
                <a:spcPct val="70000"/>
              </a:lnSpc>
              <a:buFont typeface="Arial" panose="02080604020202020204" pitchFamily="34" charset="0"/>
              <a:buChar char="•"/>
            </a:pPr>
            <a:endParaRPr lang="en-US" altLang="en-US" sz="2000" b="1"/>
          </a:p>
          <a:p>
            <a:pPr marL="285750" indent="-285750">
              <a:buFont typeface="Arial" panose="02080604020202020204" pitchFamily="34" charset="0"/>
              <a:buChar char="•"/>
            </a:pPr>
            <a:r>
              <a:rPr lang="en-US" altLang="en-US" sz="2000" b="1"/>
              <a:t>Não é afetado por nº de citações do h-core</a:t>
            </a:r>
            <a:endParaRPr lang="en-US" altLang="en-US" sz="2400" b="1"/>
          </a:p>
          <a:p>
            <a:pPr marL="742950" lvl="1" indent="-285750">
              <a:buFont typeface="Arial" panose="02080604020202020204" pitchFamily="34" charset="0"/>
              <a:buChar char="•"/>
            </a:pPr>
            <a:r>
              <a:rPr lang="en-US" altLang="en-US" sz="2000" b="0"/>
              <a:t>Se um paper é adicionado ao h-core</a:t>
            </a:r>
            <a:endParaRPr lang="en-US" altLang="en-US" sz="2000" b="0"/>
          </a:p>
          <a:p>
            <a:pPr marL="1200150" lvl="2" indent="-285750">
              <a:buFont typeface="Arial" panose="02080604020202020204" pitchFamily="34" charset="0"/>
              <a:buChar char="•"/>
            </a:pPr>
            <a:r>
              <a:rPr lang="en-US" altLang="en-US" sz="1800" b="0"/>
              <a:t>Independente do nº de citações, o h aumenta em 1</a:t>
            </a:r>
            <a:endParaRPr lang="en-US" altLang="en-US" sz="1800" b="0"/>
          </a:p>
          <a:p>
            <a:pPr marL="1200150" lvl="2" indent="-285750">
              <a:buFont typeface="Arial" panose="02080604020202020204" pitchFamily="34" charset="0"/>
              <a:buChar char="•"/>
            </a:pPr>
            <a:r>
              <a:rPr lang="en-US" altLang="en-US" sz="1800" b="0"/>
              <a:t>Citações em excesso (acima do valor h) não são consideradas</a:t>
            </a:r>
            <a:endParaRPr lang="en-US" altLang="en-US" sz="2000"/>
          </a:p>
          <a:p>
            <a:pPr marL="742950" lvl="1" indent="-285750">
              <a:buFont typeface="Arial" panose="02080604020202020204" pitchFamily="34" charset="0"/>
              <a:buChar char="•"/>
            </a:pPr>
            <a:r>
              <a:rPr lang="en-US" altLang="en-US" sz="2000"/>
              <a:t>Dois autores - mesmo índice h - diferente nº de citações</a:t>
            </a:r>
            <a:endParaRPr lang="en-US" altLang="en-US" sz="2000"/>
          </a:p>
          <a:p>
            <a:pPr marL="742950" lvl="1" indent="-285750">
              <a:buFont typeface="Arial" panose="02080604020202020204" pitchFamily="34" charset="0"/>
              <a:buChar char="•"/>
            </a:pPr>
            <a:r>
              <a:rPr lang="en-US" altLang="en-US" sz="2000"/>
              <a:t>Índice g (Egghe, 2016)</a:t>
            </a:r>
            <a:endParaRPr lang="en-US" altLang="en-US" sz="2000"/>
          </a:p>
          <a:p>
            <a:pPr marL="1200150" lvl="2" indent="-285750">
              <a:buFont typeface="Arial" panose="02080604020202020204" pitchFamily="34" charset="0"/>
              <a:buChar char="•"/>
            </a:pPr>
            <a:r>
              <a:rPr lang="en-US" altLang="en-US" sz="2000"/>
              <a:t>g é o número de artigos que apresentam acúmulo de citações igual ou maior a g</a:t>
            </a:r>
            <a:r>
              <a:rPr lang="en-US" altLang="en-US" sz="2000" baseline="30000"/>
              <a:t>2</a:t>
            </a:r>
            <a:endParaRPr lang="en-US" altLang="en-US" sz="2000"/>
          </a:p>
          <a:p>
            <a:pPr marL="1200150" lvl="2" indent="-285750">
              <a:buFont typeface="Arial" panose="02080604020202020204" pitchFamily="34" charset="0"/>
              <a:buChar char="•"/>
            </a:pPr>
            <a:r>
              <a:rPr lang="en-US" altLang="en-US" sz="2000"/>
              <a:t>g &gt;= h</a:t>
            </a:r>
            <a:endParaRPr lang="en-US" altLang="en-US" sz="2000"/>
          </a:p>
          <a:p>
            <a:pPr marL="742950" lvl="1" indent="-285750">
              <a:buFont typeface="Arial" panose="02080604020202020204" pitchFamily="34" charset="0"/>
              <a:buChar char="•"/>
            </a:pPr>
            <a:endParaRPr lang="en-US" altLang="en-US" sz="2000"/>
          </a:p>
          <a:p>
            <a:pPr marL="285750" lvl="0" indent="-285750">
              <a:buFont typeface="Arial" panose="02080604020202020204" pitchFamily="34" charset="0"/>
              <a:buChar char="•"/>
            </a:pPr>
            <a:endParaRPr lang="en-US" altLang="en-US" sz="2000"/>
          </a:p>
        </p:txBody>
      </p:sp>
      <p:pic>
        <p:nvPicPr>
          <p:cNvPr id="11" name="Picture 10"/>
          <p:cNvPicPr>
            <a:picLocks noChangeAspect="1"/>
          </p:cNvPicPr>
          <p:nvPr/>
        </p:nvPicPr>
        <p:blipFill>
          <a:blip r:embed="rId1"/>
          <a:srcRect l="53857"/>
          <a:stretch>
            <a:fillRect/>
          </a:stretch>
        </p:blipFill>
        <p:spPr>
          <a:xfrm>
            <a:off x="8709660" y="2230120"/>
            <a:ext cx="3438525" cy="4262120"/>
          </a:xfrm>
          <a:prstGeom prst="rect">
            <a:avLst/>
          </a:prstGeom>
        </p:spPr>
      </p:pic>
      <p:pic>
        <p:nvPicPr>
          <p:cNvPr id="12" name="Picture 11"/>
          <p:cNvPicPr>
            <a:picLocks noChangeAspect="1"/>
          </p:cNvPicPr>
          <p:nvPr/>
        </p:nvPicPr>
        <p:blipFill>
          <a:blip r:embed="rId1"/>
          <a:srcRect l="1464" r="82782"/>
          <a:stretch>
            <a:fillRect/>
          </a:stretch>
        </p:blipFill>
        <p:spPr>
          <a:xfrm>
            <a:off x="7830185" y="2231390"/>
            <a:ext cx="1172210" cy="4260850"/>
          </a:xfrm>
          <a:prstGeom prst="rect">
            <a:avLst/>
          </a:prstGeom>
        </p:spPr>
      </p:pic>
      <p:sp>
        <p:nvSpPr>
          <p:cNvPr id="13" name="Text Box 12"/>
          <p:cNvSpPr txBox="1"/>
          <p:nvPr/>
        </p:nvSpPr>
        <p:spPr>
          <a:xfrm>
            <a:off x="7892415" y="819785"/>
            <a:ext cx="3764915" cy="1753235"/>
          </a:xfrm>
          <a:prstGeom prst="rect">
            <a:avLst/>
          </a:prstGeom>
          <a:noFill/>
        </p:spPr>
        <p:txBody>
          <a:bodyPr wrap="square" rtlCol="0">
            <a:spAutoFit/>
          </a:bodyPr>
          <a:p>
            <a:pPr algn="ctr"/>
            <a:r>
              <a:rPr lang="en-US" altLang="en-US"/>
              <a:t>g = 10</a:t>
            </a:r>
            <a:endParaRPr lang="en-US" altLang="en-US"/>
          </a:p>
          <a:p>
            <a:pPr algn="ctr"/>
            <a:r>
              <a:rPr lang="en-US" altLang="en-US"/>
              <a:t>Os top 10 artigos mais citados do pesquisador apresentam acúmulo de citações igual ou maior a 100</a:t>
            </a:r>
            <a:endParaRPr lang="en-US" altLang="en-US" b="1"/>
          </a:p>
          <a:p>
            <a:pPr algn="ctr"/>
            <a:endParaRPr lang="en-US" altLang="en-US" b="1"/>
          </a:p>
        </p:txBody>
      </p:sp>
      <p:sp>
        <p:nvSpPr>
          <p:cNvPr id="14" name="Text Box 13"/>
          <p:cNvSpPr txBox="1"/>
          <p:nvPr/>
        </p:nvSpPr>
        <p:spPr>
          <a:xfrm>
            <a:off x="7893050" y="6349365"/>
            <a:ext cx="4255135" cy="460375"/>
          </a:xfrm>
          <a:prstGeom prst="rect">
            <a:avLst/>
          </a:prstGeom>
          <a:noFill/>
        </p:spPr>
        <p:txBody>
          <a:bodyPr wrap="square" rtlCol="0" anchor="t">
            <a:spAutoFit/>
          </a:bodyPr>
          <a:p>
            <a:pPr algn="ctr"/>
            <a:r>
              <a:rPr lang="en-US" sz="1200"/>
              <a:t>https://toptipbio.com/wp-content/uploads/2017/09/h-index-example.jpg</a:t>
            </a:r>
            <a:endParaRPr lang="en-US" sz="1200"/>
          </a:p>
        </p:txBody>
      </p:sp>
      <p:sp>
        <p:nvSpPr>
          <p:cNvPr id="15" name="Right Brace 14"/>
          <p:cNvSpPr/>
          <p:nvPr/>
        </p:nvSpPr>
        <p:spPr>
          <a:xfrm>
            <a:off x="10426065" y="2843530"/>
            <a:ext cx="552450" cy="3352800"/>
          </a:xfrm>
          <a:prstGeom prst="rightBrace">
            <a:avLst/>
          </a:prstGeom>
          <a:noFill/>
          <a:ln w="9525" cap="flat" cmpd="sng" algn="ctr">
            <a:solidFill>
              <a:srgbClr val="FF0000"/>
            </a:solidFill>
            <a:prstDash val="solid"/>
            <a:miter/>
          </a:ln>
          <a:effectLst/>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16" name="Text Box 15"/>
          <p:cNvSpPr txBox="1"/>
          <p:nvPr/>
        </p:nvSpPr>
        <p:spPr>
          <a:xfrm>
            <a:off x="10992485" y="4338320"/>
            <a:ext cx="1155700" cy="368300"/>
          </a:xfrm>
          <a:prstGeom prst="rect">
            <a:avLst/>
          </a:prstGeom>
          <a:noFill/>
        </p:spPr>
        <p:txBody>
          <a:bodyPr wrap="square" rtlCol="0">
            <a:spAutoFit/>
          </a:bodyPr>
          <a:p>
            <a:r>
              <a:rPr lang="en-US" altLang="en-US"/>
              <a:t>g = 10</a:t>
            </a:r>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080" y="-158200"/>
            <a:ext cx="10515240" cy="1325160"/>
          </a:xfrm>
        </p:spPr>
        <p:txBody>
          <a:bodyPr/>
          <a:p>
            <a:r>
              <a:rPr lang="en-US" altLang="en-US" sz="4800" b="0" strike="noStrike">
                <a:solidFill>
                  <a:srgbClr val="000000"/>
                </a:solidFill>
                <a:latin typeface="Calibri Light"/>
                <a:sym typeface="+mn-ea"/>
              </a:rPr>
              <a:t>Author metrics - Índice h</a:t>
            </a:r>
            <a:endParaRPr lang="en-US" altLang="en-US" sz="4800" b="0" strike="noStrike">
              <a:solidFill>
                <a:srgbClr val="000000"/>
              </a:solidFill>
              <a:latin typeface="Calibri Light"/>
              <a:sym typeface="+mn-ea"/>
            </a:endParaRPr>
          </a:p>
        </p:txBody>
      </p:sp>
      <p:sp>
        <p:nvSpPr>
          <p:cNvPr id="3" name="Subtitle 2"/>
          <p:cNvSpPr>
            <a:spLocks noGrp="1"/>
          </p:cNvSpPr>
          <p:nvPr>
            <p:ph type="subTitle"/>
          </p:nvPr>
        </p:nvSpPr>
        <p:spPr>
          <a:xfrm>
            <a:off x="-20955" y="1023620"/>
            <a:ext cx="7678420" cy="5506720"/>
          </a:xfrm>
        </p:spPr>
        <p:txBody>
          <a:bodyPr/>
          <a:p>
            <a:pPr marL="285750" indent="-285750">
              <a:buFont typeface="Arial" panose="02080604020202020204" pitchFamily="34" charset="0"/>
              <a:buChar char="•"/>
            </a:pPr>
            <a:r>
              <a:rPr lang="en-US" altLang="en-US" sz="2000" b="1"/>
              <a:t>Correlacionado ao tempo de existência das publicações</a:t>
            </a:r>
            <a:endParaRPr lang="en-US" altLang="en-US" sz="2000"/>
          </a:p>
          <a:p>
            <a:pPr marL="742950" lvl="1" indent="-285750">
              <a:buFont typeface="Arial" panose="02080604020202020204" pitchFamily="34" charset="0"/>
              <a:buChar char="•"/>
            </a:pPr>
            <a:r>
              <a:rPr lang="en-US" altLang="en-US" sz="1800"/>
              <a:t>Continua crescendo para cientistas inativos</a:t>
            </a:r>
            <a:endParaRPr lang="en-US" altLang="en-US" sz="1800"/>
          </a:p>
          <a:p>
            <a:pPr marL="742950" lvl="1" indent="-285750">
              <a:buFont typeface="Arial" panose="02080604020202020204" pitchFamily="34" charset="0"/>
              <a:buChar char="•"/>
            </a:pPr>
            <a:r>
              <a:rPr lang="en-US" altLang="en-US" sz="1800"/>
              <a:t>Jovens pesquisadores em desvantagem</a:t>
            </a:r>
            <a:endParaRPr lang="en-US" altLang="en-US" sz="1800"/>
          </a:p>
          <a:p>
            <a:pPr marL="742950" lvl="1" indent="-285750">
              <a:buFont typeface="Arial" panose="02080604020202020204" pitchFamily="34" charset="0"/>
              <a:buChar char="•"/>
            </a:pPr>
            <a:r>
              <a:rPr lang="en-US" altLang="en-US" sz="1800"/>
              <a:t>O índice h não permite comparar pesquisadores em diferentes estágios de suas carreiras</a:t>
            </a:r>
            <a:endParaRPr lang="en-US" altLang="en-US" sz="1800"/>
          </a:p>
          <a:p>
            <a:pPr marL="742950" lvl="1" indent="-285750">
              <a:buFont typeface="Arial" panose="02080604020202020204" pitchFamily="34" charset="0"/>
              <a:buChar char="•"/>
            </a:pPr>
            <a:r>
              <a:rPr lang="en-US" altLang="en-US" sz="1800"/>
              <a:t>Quociente/patâmetro m (Hirsch, 2005)</a:t>
            </a:r>
            <a:endParaRPr lang="en-US" altLang="en-US" sz="1800"/>
          </a:p>
          <a:p>
            <a:pPr marL="1200150" lvl="2" indent="-285750">
              <a:buFont typeface="Arial" panose="02080604020202020204" pitchFamily="34" charset="0"/>
              <a:buChar char="•"/>
            </a:pPr>
            <a:r>
              <a:rPr lang="en-US" altLang="en-US" sz="1800">
                <a:sym typeface="+mn-ea"/>
              </a:rPr>
              <a:t>Normalização pelo tempo de atividade</a:t>
            </a:r>
            <a:endParaRPr lang="en-US" altLang="en-US" sz="1800"/>
          </a:p>
          <a:p>
            <a:pPr marL="1200150" lvl="2" indent="-285750">
              <a:buFont typeface="Arial" panose="02080604020202020204" pitchFamily="34" charset="0"/>
              <a:buChar char="•"/>
            </a:pPr>
            <a:r>
              <a:rPr lang="en-US" altLang="en-US" sz="1800"/>
              <a:t>Divisão do índice h pelo número de anos desde a primeira publicação do pesquisador</a:t>
            </a:r>
            <a:endParaRPr lang="en-US" altLang="en-US" sz="2000"/>
          </a:p>
          <a:p>
            <a:pPr marL="1200150" lvl="2" indent="-285750">
              <a:buFont typeface="Arial" panose="02080604020202020204" pitchFamily="34" charset="0"/>
              <a:buChar char="•"/>
            </a:pPr>
            <a:endParaRPr lang="en-US" altLang="en-US" sz="2000"/>
          </a:p>
          <a:p>
            <a:pPr marL="285750" lvl="0" indent="-285750">
              <a:buFont typeface="Arial" panose="02080604020202020204" pitchFamily="34" charset="0"/>
              <a:buChar char="•"/>
            </a:pPr>
            <a:r>
              <a:rPr lang="en-US" altLang="en-US" sz="2000" b="1"/>
              <a:t>Dependente do número total de publicações</a:t>
            </a:r>
            <a:endParaRPr lang="en-US" altLang="en-US" sz="2000"/>
          </a:p>
          <a:p>
            <a:pPr marL="742950" lvl="1" indent="-285750">
              <a:buFont typeface="Arial" panose="02080604020202020204" pitchFamily="34" charset="0"/>
              <a:buChar char="•"/>
            </a:pPr>
            <a:r>
              <a:rPr lang="en-US" altLang="en-US" sz="2000"/>
              <a:t>Autores com poucas publicações  em desvantagem</a:t>
            </a:r>
            <a:endParaRPr lang="en-US" altLang="en-US" sz="2000"/>
          </a:p>
          <a:p>
            <a:pPr marL="1200150" lvl="2" indent="-285750">
              <a:buFont typeface="Arial" panose="02080604020202020204" pitchFamily="34" charset="0"/>
              <a:buChar char="•"/>
            </a:pPr>
            <a:r>
              <a:rPr lang="en-US" altLang="en-US" sz="2000"/>
              <a:t>Mesmo se tiverem alto nº de citações</a:t>
            </a:r>
            <a:endParaRPr lang="en-US" altLang="en-US" sz="2000"/>
          </a:p>
          <a:p>
            <a:pPr marL="742950" lvl="1" indent="-285750">
              <a:buFont typeface="Arial" panose="02080604020202020204" pitchFamily="34" charset="0"/>
              <a:buChar char="•"/>
            </a:pPr>
            <a:r>
              <a:rPr lang="en-US" altLang="en-US" sz="2000"/>
              <a:t>Thomas Kuhn</a:t>
            </a:r>
            <a:endParaRPr lang="en-US" altLang="en-US" sz="2000"/>
          </a:p>
          <a:p>
            <a:pPr marL="1200150" lvl="2" indent="-285750">
              <a:buFont typeface="Arial" panose="02080604020202020204" pitchFamily="34" charset="0"/>
              <a:buChar char="•"/>
            </a:pPr>
            <a:r>
              <a:rPr lang="en-US" altLang="en-US" sz="2000"/>
              <a:t>Citações totais no Google Scholar: Top 20</a:t>
            </a:r>
            <a:endParaRPr lang="en-US" altLang="en-US" sz="2000"/>
          </a:p>
          <a:p>
            <a:pPr marL="1200150" lvl="2" indent="-285750">
              <a:buFont typeface="Arial" panose="02080604020202020204" pitchFamily="34" charset="0"/>
              <a:buChar char="•"/>
            </a:pPr>
            <a:r>
              <a:rPr lang="en-US" altLang="en-US" sz="2000"/>
              <a:t>h-index: 64</a:t>
            </a:r>
            <a:endParaRPr lang="en-US" altLang="en-US" sz="2000"/>
          </a:p>
          <a:p>
            <a:pPr marL="742950" lvl="1" indent="-285750">
              <a:buFont typeface="Arial" panose="02080604020202020204" pitchFamily="34" charset="0"/>
              <a:buChar char="•"/>
            </a:pPr>
            <a:r>
              <a:rPr lang="en-US" altLang="en-US" sz="2000"/>
              <a:t>Diferentes métricas - resultados extremos</a:t>
            </a:r>
            <a:endParaRPr lang="en-US" altLang="en-US" sz="2000"/>
          </a:p>
        </p:txBody>
      </p:sp>
      <p:pic>
        <p:nvPicPr>
          <p:cNvPr id="4" name="Picture 3"/>
          <p:cNvPicPr>
            <a:picLocks noChangeAspect="1"/>
          </p:cNvPicPr>
          <p:nvPr/>
        </p:nvPicPr>
        <p:blipFill>
          <a:blip r:embed="rId1"/>
          <a:stretch>
            <a:fillRect/>
          </a:stretch>
        </p:blipFill>
        <p:spPr>
          <a:xfrm>
            <a:off x="9728200" y="89535"/>
            <a:ext cx="2084070" cy="3707130"/>
          </a:xfrm>
          <a:prstGeom prst="rect">
            <a:avLst/>
          </a:prstGeom>
        </p:spPr>
      </p:pic>
      <p:sp>
        <p:nvSpPr>
          <p:cNvPr id="5" name="Text Box 4"/>
          <p:cNvSpPr txBox="1"/>
          <p:nvPr/>
        </p:nvSpPr>
        <p:spPr>
          <a:xfrm>
            <a:off x="9393555" y="3857625"/>
            <a:ext cx="2753995" cy="306705"/>
          </a:xfrm>
          <a:prstGeom prst="rect">
            <a:avLst/>
          </a:prstGeom>
          <a:noFill/>
        </p:spPr>
        <p:txBody>
          <a:bodyPr wrap="square" rtlCol="0">
            <a:spAutoFit/>
          </a:bodyPr>
          <a:p>
            <a:pPr algn="ctr"/>
            <a:r>
              <a:rPr lang="en-US" altLang="en-US" sz="1400"/>
              <a:t>Fonte: amazon.com.br</a:t>
            </a:r>
            <a:endParaRPr lang="en-US" altLang="en-US" sz="1400"/>
          </a:p>
        </p:txBody>
      </p:sp>
      <p:pic>
        <p:nvPicPr>
          <p:cNvPr id="6" name="Picture 5"/>
          <p:cNvPicPr>
            <a:picLocks noChangeAspect="1"/>
          </p:cNvPicPr>
          <p:nvPr/>
        </p:nvPicPr>
        <p:blipFill>
          <a:blip r:embed="rId2"/>
          <a:srcRect r="31745" b="241"/>
          <a:stretch>
            <a:fillRect/>
          </a:stretch>
        </p:blipFill>
        <p:spPr>
          <a:xfrm>
            <a:off x="7315200" y="4878070"/>
            <a:ext cx="4870450" cy="1002030"/>
          </a:xfrm>
          <a:prstGeom prst="rect">
            <a:avLst/>
          </a:prstGeom>
        </p:spPr>
      </p:pic>
      <p:sp>
        <p:nvSpPr>
          <p:cNvPr id="7" name="Text Box 6"/>
          <p:cNvSpPr txBox="1"/>
          <p:nvPr/>
        </p:nvSpPr>
        <p:spPr>
          <a:xfrm>
            <a:off x="8426450" y="5982970"/>
            <a:ext cx="2753995" cy="306705"/>
          </a:xfrm>
          <a:prstGeom prst="rect">
            <a:avLst/>
          </a:prstGeom>
          <a:noFill/>
        </p:spPr>
        <p:txBody>
          <a:bodyPr wrap="square" rtlCol="0">
            <a:spAutoFit/>
          </a:bodyPr>
          <a:p>
            <a:pPr algn="ctr"/>
            <a:r>
              <a:rPr lang="en-US" altLang="en-US" sz="1400"/>
              <a:t>Fonte: Google Scholar</a:t>
            </a:r>
            <a:endParaRPr lang="en-US" altLang="en-US"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080" y="-158200"/>
            <a:ext cx="10515240" cy="1325160"/>
          </a:xfrm>
        </p:spPr>
        <p:txBody>
          <a:bodyPr/>
          <a:p>
            <a:r>
              <a:rPr lang="en-US" altLang="en-US" sz="4800" b="0" strike="noStrike">
                <a:solidFill>
                  <a:srgbClr val="000000"/>
                </a:solidFill>
                <a:latin typeface="Calibri Light"/>
                <a:sym typeface="+mn-ea"/>
              </a:rPr>
              <a:t>Article metrics - Altmetria</a:t>
            </a:r>
            <a:endParaRPr lang="en-US" altLang="en-US" sz="4800" b="0" strike="noStrike">
              <a:solidFill>
                <a:srgbClr val="000000"/>
              </a:solidFill>
              <a:latin typeface="Calibri Light"/>
              <a:sym typeface="+mn-ea"/>
            </a:endParaRPr>
          </a:p>
        </p:txBody>
      </p:sp>
      <p:sp>
        <p:nvSpPr>
          <p:cNvPr id="4" name="Subtitle 3"/>
          <p:cNvSpPr>
            <a:spLocks noGrp="1"/>
          </p:cNvSpPr>
          <p:nvPr>
            <p:ph type="subTitle"/>
          </p:nvPr>
        </p:nvSpPr>
        <p:spPr>
          <a:xfrm>
            <a:off x="-20955" y="880110"/>
            <a:ext cx="9413875" cy="5760720"/>
          </a:xfrm>
        </p:spPr>
        <p:txBody>
          <a:bodyPr/>
          <a:p>
            <a:pPr marL="285750" lvl="0" indent="-285750">
              <a:buFont typeface="Arial" panose="02080604020202020204" pitchFamily="34" charset="0"/>
              <a:buChar char="•"/>
            </a:pPr>
            <a:r>
              <a:rPr lang="en-US" altLang="en-US" sz="2400"/>
              <a:t>Altmetrics - “Alternative metrics”</a:t>
            </a:r>
            <a:endParaRPr lang="en-US" altLang="en-US" sz="2400"/>
          </a:p>
          <a:p>
            <a:pPr marL="742950" lvl="1" indent="-285750">
              <a:buFont typeface="Arial" panose="02080604020202020204" pitchFamily="34" charset="0"/>
              <a:buChar char="•"/>
            </a:pPr>
            <a:r>
              <a:rPr lang="en-US" altLang="en-US" sz="2000"/>
              <a:t>O foco não é em citações de artigos </a:t>
            </a:r>
            <a:endParaRPr lang="en-US" altLang="en-US" sz="2000"/>
          </a:p>
          <a:p>
            <a:pPr marL="742950" lvl="1" indent="-285750">
              <a:buFont typeface="Arial" panose="02080604020202020204" pitchFamily="34" charset="0"/>
              <a:buChar char="•"/>
            </a:pPr>
            <a:r>
              <a:rPr lang="en-US" altLang="en-US" sz="2000"/>
              <a:t>Medir a atividade online de um determinado trabalho</a:t>
            </a:r>
            <a:endParaRPr lang="en-US" altLang="en-US" sz="2000"/>
          </a:p>
          <a:p>
            <a:pPr marL="742950" lvl="1" indent="-285750">
              <a:buFont typeface="Arial" panose="02080604020202020204" pitchFamily="34" charset="0"/>
              <a:buChar char="•"/>
            </a:pPr>
            <a:r>
              <a:rPr lang="en-US" altLang="en-US" sz="2000"/>
              <a:t>Avaliação de impacto a partir de diferentes fontes</a:t>
            </a:r>
            <a:endParaRPr lang="en-US" altLang="en-US" sz="1800"/>
          </a:p>
          <a:p>
            <a:pPr marL="1200150" lvl="2" indent="-285750">
              <a:buFont typeface="Arial" panose="02080604020202020204" pitchFamily="34" charset="0"/>
              <a:buChar char="•"/>
            </a:pPr>
            <a:r>
              <a:rPr lang="en-US" altLang="en-US" sz="2000">
                <a:sym typeface="+mn-ea"/>
              </a:rPr>
              <a:t>Visualizações e downloads: ResearchGate/site do periódico</a:t>
            </a:r>
            <a:endParaRPr lang="en-US" altLang="en-US" sz="1800"/>
          </a:p>
          <a:p>
            <a:pPr marL="1200150" lvl="2" indent="-285750">
              <a:buFont typeface="Arial" panose="02080604020202020204" pitchFamily="34" charset="0"/>
              <a:buChar char="•"/>
            </a:pPr>
            <a:r>
              <a:rPr lang="en-US" altLang="en-US" sz="2000"/>
              <a:t>Discussão em mídias sociais/blogs</a:t>
            </a:r>
            <a:endParaRPr lang="en-US" altLang="en-US" sz="2000"/>
          </a:p>
          <a:p>
            <a:pPr marL="1200150" lvl="2" indent="-285750">
              <a:buFont typeface="Arial" panose="02080604020202020204" pitchFamily="34" charset="0"/>
              <a:buChar char="•"/>
            </a:pPr>
            <a:r>
              <a:rPr lang="en-US" altLang="en-US" sz="2000"/>
              <a:t>Citações em páginas da Wikipedia</a:t>
            </a:r>
            <a:endParaRPr lang="en-US" altLang="en-US" sz="2400"/>
          </a:p>
          <a:p>
            <a:pPr marL="914400" lvl="2" indent="0">
              <a:buFont typeface="Arial" panose="02080604020202020204" pitchFamily="34" charset="0"/>
              <a:buNone/>
            </a:pPr>
            <a:endParaRPr lang="en-US" altLang="en-US" sz="2400"/>
          </a:p>
          <a:p>
            <a:pPr marL="285750" lvl="0" indent="-285750">
              <a:lnSpc>
                <a:spcPct val="20000"/>
              </a:lnSpc>
              <a:buFont typeface="Arial" panose="02080604020202020204" pitchFamily="34" charset="0"/>
              <a:buChar char="•"/>
            </a:pPr>
            <a:endParaRPr lang="en-US" altLang="en-US" sz="2400"/>
          </a:p>
          <a:p>
            <a:pPr marL="285750" lvl="0" indent="-285750">
              <a:buFont typeface="Arial" panose="02080604020202020204" pitchFamily="34" charset="0"/>
              <a:buChar char="•"/>
            </a:pPr>
            <a:r>
              <a:rPr lang="en-US" altLang="en-US" sz="2400"/>
              <a:t>Desvantagens</a:t>
            </a:r>
            <a:endParaRPr lang="en-US" altLang="en-US" sz="2400"/>
          </a:p>
          <a:p>
            <a:pPr marL="742950" lvl="1" indent="-285750">
              <a:buFont typeface="Arial" panose="02080604020202020204" pitchFamily="34" charset="0"/>
              <a:buChar char="•"/>
            </a:pPr>
            <a:r>
              <a:rPr lang="en-US" altLang="en-US" sz="2000"/>
              <a:t>Manipulável - “compra” de likes e tweets</a:t>
            </a:r>
            <a:endParaRPr lang="en-US" altLang="en-US" sz="2000"/>
          </a:p>
          <a:p>
            <a:pPr marL="742950" lvl="1" indent="-285750">
              <a:buFont typeface="Arial" panose="02080604020202020204" pitchFamily="34" charset="0"/>
              <a:buChar char="•"/>
            </a:pPr>
            <a:r>
              <a:rPr lang="en-US" altLang="en-US" sz="2000"/>
              <a:t>Alto engajamento não significa que o trabalho é excelente</a:t>
            </a:r>
            <a:endParaRPr lang="en-US" altLang="en-US" sz="2000"/>
          </a:p>
          <a:p>
            <a:pPr marL="1200150" lvl="2" indent="-285750">
              <a:buFont typeface="Arial" panose="02080604020202020204" pitchFamily="34" charset="0"/>
              <a:buChar char="•"/>
            </a:pPr>
            <a:r>
              <a:rPr lang="en-US" altLang="en-US" sz="2000"/>
              <a:t>Tópico é controverso ou está na moda</a:t>
            </a:r>
            <a:endParaRPr lang="en-US" altLang="en-US" sz="2000"/>
          </a:p>
          <a:p>
            <a:pPr marL="742950" lvl="1" indent="-285750">
              <a:buFont typeface="Arial" panose="02080604020202020204" pitchFamily="34" charset="0"/>
              <a:buChar char="•"/>
            </a:pPr>
            <a:r>
              <a:rPr lang="en-US" altLang="en-US" sz="2000"/>
              <a:t>Dados podem ser alterados ou deletados</a:t>
            </a:r>
            <a:endParaRPr lang="en-US" altLang="en-US" sz="2000"/>
          </a:p>
          <a:p>
            <a:pPr marL="742950" lvl="1" indent="-285750">
              <a:buFont typeface="Arial" panose="02080604020202020204" pitchFamily="34" charset="0"/>
              <a:buChar char="•"/>
            </a:pPr>
            <a:r>
              <a:rPr lang="en-US" altLang="en-US" sz="2000"/>
              <a:t>Recente: Desenvolvimento teórico incipiente</a:t>
            </a:r>
            <a:endParaRPr lang="en-US" altLang="en-US" sz="1800"/>
          </a:p>
          <a:p>
            <a:pPr marL="285750" lvl="0" indent="-285750">
              <a:buFont typeface="Arial" panose="02080604020202020204" pitchFamily="34" charset="0"/>
              <a:buChar char="•"/>
            </a:pPr>
            <a:endParaRPr lang="en-US" altLang="en-US" sz="2000"/>
          </a:p>
          <a:p>
            <a:pPr marL="285750" lvl="0" indent="-285750">
              <a:buFont typeface="Arial" panose="02080604020202020204" pitchFamily="34" charset="0"/>
              <a:buChar char="•"/>
            </a:pPr>
            <a:r>
              <a:rPr lang="en-US" altLang="en-US" sz="2400"/>
              <a:t>Área promissora</a:t>
            </a:r>
            <a:endParaRPr lang="en-US" altLang="en-US" sz="2400"/>
          </a:p>
          <a:p>
            <a:pPr marL="742950" lvl="1" indent="-285750">
              <a:buFont typeface="Arial" panose="02080604020202020204" pitchFamily="34" charset="0"/>
              <a:buChar char="•"/>
            </a:pPr>
            <a:r>
              <a:rPr lang="en-US" altLang="en-US" sz="2000"/>
              <a:t>Impacto acadêmico (cientometria) + público (altmetria)</a:t>
            </a:r>
            <a:endParaRPr lang="en-US" altLang="en-US" sz="2000"/>
          </a:p>
        </p:txBody>
      </p:sp>
      <p:pic>
        <p:nvPicPr>
          <p:cNvPr id="8" name="Picture 7"/>
          <p:cNvPicPr>
            <a:picLocks noChangeAspect="1"/>
          </p:cNvPicPr>
          <p:nvPr/>
        </p:nvPicPr>
        <p:blipFill>
          <a:blip r:embed="rId1"/>
          <a:stretch>
            <a:fillRect/>
          </a:stretch>
        </p:blipFill>
        <p:spPr>
          <a:xfrm>
            <a:off x="9392920" y="158750"/>
            <a:ext cx="2542540" cy="5981065"/>
          </a:xfrm>
          <a:prstGeom prst="rect">
            <a:avLst/>
          </a:prstGeom>
        </p:spPr>
      </p:pic>
      <p:sp>
        <p:nvSpPr>
          <p:cNvPr id="9" name="Text Box 8"/>
          <p:cNvSpPr txBox="1"/>
          <p:nvPr/>
        </p:nvSpPr>
        <p:spPr>
          <a:xfrm>
            <a:off x="9392920" y="6205855"/>
            <a:ext cx="2540000" cy="645160"/>
          </a:xfrm>
          <a:prstGeom prst="rect">
            <a:avLst/>
          </a:prstGeom>
          <a:noFill/>
        </p:spPr>
        <p:txBody>
          <a:bodyPr wrap="square" rtlCol="0" anchor="t">
            <a:spAutoFit/>
          </a:bodyPr>
          <a:p>
            <a:r>
              <a:rPr lang="en-US" altLang="en-US" sz="1200"/>
              <a:t>Fonte: </a:t>
            </a:r>
            <a:r>
              <a:rPr lang="en-US" sz="1200"/>
              <a:t>https://www.altmetric.com/details/77676422</a:t>
            </a:r>
            <a:endParaRPr lang="en-US"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itle 1"/>
          <p:cNvSpPr txBox="1"/>
          <p:nvPr/>
        </p:nvSpPr>
        <p:spPr>
          <a:xfrm>
            <a:off x="838080" y="149775"/>
            <a:ext cx="10515240" cy="1325160"/>
          </a:xfrm>
          <a:prstGeom prst="rect">
            <a:avLst/>
          </a:prstGeom>
          <a:noFill/>
          <a:ln w="0">
            <a:noFill/>
          </a:ln>
        </p:spPr>
        <p:txBody>
          <a:bodyPr anchor="ctr">
            <a:noAutofit/>
          </a:bodyPr>
          <a:p>
            <a:pPr>
              <a:lnSpc>
                <a:spcPct val="90000"/>
              </a:lnSpc>
            </a:pPr>
            <a:r>
              <a:rPr lang="en-US" sz="4400" b="0" strike="noStrike" spc="-1">
                <a:solidFill>
                  <a:srgbClr val="000000"/>
                </a:solidFill>
                <a:latin typeface="Calibri Light"/>
              </a:rPr>
              <a:t>Métricas vs. </a:t>
            </a:r>
            <a:r>
              <a:rPr lang="en-US" sz="4400" b="0" i="1" strike="noStrike" spc="-1">
                <a:solidFill>
                  <a:srgbClr val="000000"/>
                </a:solidFill>
                <a:latin typeface="Calibri Light"/>
              </a:rPr>
              <a:t>peer review</a:t>
            </a:r>
            <a:endParaRPr lang="en-US" sz="4400" b="0" strike="noStrike" spc="-1">
              <a:solidFill>
                <a:srgbClr val="000000"/>
              </a:solidFill>
              <a:latin typeface="Calibri"/>
            </a:endParaRPr>
          </a:p>
        </p:txBody>
      </p:sp>
      <p:sp>
        <p:nvSpPr>
          <p:cNvPr id="124" name="Content Placeholder 2"/>
          <p:cNvSpPr txBox="1"/>
          <p:nvPr/>
        </p:nvSpPr>
        <p:spPr>
          <a:xfrm>
            <a:off x="74295" y="1403985"/>
            <a:ext cx="11771630" cy="5504180"/>
          </a:xfrm>
          <a:prstGeom prst="rect">
            <a:avLst/>
          </a:prstGeom>
          <a:noFill/>
          <a:ln w="0">
            <a:noFill/>
          </a:ln>
        </p:spPr>
        <p:txBody>
          <a:bodyPr>
            <a:normAutofit fontScale="90000" lnSpcReduction="10000"/>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Aumento da produção científica</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2400" b="0" strike="noStrike" spc="-1">
                <a:solidFill>
                  <a:srgbClr val="000000"/>
                </a:solidFill>
                <a:latin typeface="Calibri"/>
              </a:rPr>
              <a:t>Peer-review mais dispendioso</a:t>
            </a:r>
            <a:endParaRPr 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Processo qualitativo/Falta de transparência</a:t>
            </a:r>
            <a:endParaRPr lang="en-US" altLang="en-US" sz="24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Abusos - Conflitos de interesse</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r>
              <a:rPr lang="en-US" sz="2800" b="0" strike="noStrike" spc="-1">
                <a:solidFill>
                  <a:srgbClr val="000000"/>
                </a:solidFill>
                <a:latin typeface="Calibri"/>
              </a:rPr>
              <a:t>Maior incorporação das métricas na avaliação</a:t>
            </a: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tabLst>
                <a:tab pos="0" algn="l"/>
              </a:tabLst>
            </a:pPr>
            <a:r>
              <a:rPr lang="en-US" altLang="en-US" sz="2400" spc="-1">
                <a:solidFill>
                  <a:srgbClr val="000000"/>
                </a:solidFill>
                <a:latin typeface="Calibri"/>
                <a:sym typeface="+mn-ea"/>
              </a:rPr>
              <a:t>Diferentes níveis: Nacional a individual</a:t>
            </a:r>
            <a:endParaRPr 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tabLst>
                <a:tab pos="0" algn="l"/>
              </a:tabLst>
            </a:pPr>
            <a:r>
              <a:rPr lang="en-US" sz="2400" spc="-1">
                <a:solidFill>
                  <a:srgbClr val="000000"/>
                </a:solidFill>
                <a:latin typeface="Calibri"/>
                <a:sym typeface="+mn-ea"/>
              </a:rPr>
              <a:t>Contratação, financiamento</a:t>
            </a:r>
            <a:r>
              <a:rPr lang="en-US" altLang="en-US" sz="2400" spc="-1">
                <a:solidFill>
                  <a:srgbClr val="000000"/>
                </a:solidFill>
                <a:latin typeface="Calibri"/>
                <a:sym typeface="+mn-ea"/>
              </a:rPr>
              <a:t>, etc...</a:t>
            </a: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tabLst>
                <a:tab pos="0" algn="l"/>
              </a:tabLst>
            </a:pPr>
            <a:r>
              <a:rPr lang="en-US" altLang="en-US" sz="2400" b="0" strike="noStrike" spc="-1">
                <a:solidFill>
                  <a:srgbClr val="000000"/>
                </a:solidFill>
                <a:latin typeface="Calibri"/>
              </a:rPr>
              <a:t>Métricas superiores a peer-review (Abramo &amp; D'Angelo, 2011)</a:t>
            </a:r>
            <a:endParaRPr lang="en-US" altLang="en-US" sz="2400" b="0" strike="noStrike" spc="-1">
              <a:solidFill>
                <a:srgbClr val="000000"/>
              </a:solidFill>
              <a:latin typeface="Calibri"/>
            </a:endParaRPr>
          </a:p>
          <a:p>
            <a:pPr marL="1143000" lvl="2" indent="-227965">
              <a:lnSpc>
                <a:spcPct val="90000"/>
              </a:lnSpc>
              <a:spcBef>
                <a:spcPts val="1000"/>
              </a:spcBef>
              <a:buClr>
                <a:srgbClr val="000000"/>
              </a:buClr>
              <a:buFont typeface="Arial"/>
              <a:buChar char="•"/>
              <a:tabLst>
                <a:tab pos="0" algn="l"/>
              </a:tabLst>
            </a:pPr>
            <a:r>
              <a:rPr lang="en-US" altLang="en-US" sz="2400" b="0" strike="noStrike" spc="-1">
                <a:solidFill>
                  <a:srgbClr val="000000"/>
                </a:solidFill>
                <a:latin typeface="Calibri"/>
              </a:rPr>
              <a:t>Acurácia, robustez, funcionalidade, tempo e dinheiro</a:t>
            </a:r>
            <a:endParaRPr lang="en-US" altLang="en-US" sz="2400" b="0" strike="noStrike" spc="-1">
              <a:solidFill>
                <a:srgbClr val="000000"/>
              </a:solidFill>
              <a:latin typeface="Calibri"/>
            </a:endParaRPr>
          </a:p>
          <a:p>
            <a:pPr marL="1143000" lvl="2" indent="-227965">
              <a:lnSpc>
                <a:spcPct val="90000"/>
              </a:lnSpc>
              <a:spcBef>
                <a:spcPts val="1000"/>
              </a:spcBef>
              <a:buClr>
                <a:srgbClr val="000000"/>
              </a:buClr>
              <a:buFont typeface="Arial"/>
              <a:buChar char="•"/>
              <a:tabLst>
                <a:tab pos="0" algn="l"/>
              </a:tabLst>
            </a:pPr>
            <a:r>
              <a:rPr lang="en-US" altLang="en-US" sz="2400" b="0" strike="noStrike" spc="-1">
                <a:solidFill>
                  <a:srgbClr val="000000"/>
                </a:solidFill>
                <a:latin typeface="Calibri"/>
              </a:rPr>
              <a:t>Altos índices de correlação para várias áreas</a:t>
            </a:r>
            <a:endParaRPr lang="en-US" altLang="en-US" sz="2400" b="0" strike="noStrike" spc="-1">
              <a:solidFill>
                <a:srgbClr val="000000"/>
              </a:solidFill>
              <a:latin typeface="Calibri"/>
            </a:endParaRPr>
          </a:p>
          <a:p>
            <a:pPr marL="1600200" lvl="3" indent="-227965">
              <a:lnSpc>
                <a:spcPct val="90000"/>
              </a:lnSpc>
              <a:spcBef>
                <a:spcPts val="1000"/>
              </a:spcBef>
              <a:buClr>
                <a:srgbClr val="000000"/>
              </a:buClr>
              <a:buFont typeface="Arial"/>
              <a:buChar char="•"/>
              <a:tabLst>
                <a:tab pos="0" algn="l"/>
              </a:tabLst>
            </a:pPr>
            <a:r>
              <a:rPr lang="en-US" altLang="en-US" sz="2400" b="0" strike="noStrike" spc="-1">
                <a:solidFill>
                  <a:srgbClr val="000000"/>
                </a:solidFill>
                <a:latin typeface="Calibri"/>
              </a:rPr>
              <a:t>Exceção: Ciências humanas e sociais</a:t>
            </a:r>
            <a:endParaRPr lang="en-US" altLang="en-US" sz="2400" b="0" strike="noStrike" spc="-1">
              <a:solidFill>
                <a:srgbClr val="000000"/>
              </a:solidFill>
              <a:latin typeface="Calibri"/>
            </a:endParaRPr>
          </a:p>
          <a:p>
            <a:pPr marL="2057400" lvl="4" indent="-227965">
              <a:lnSpc>
                <a:spcPct val="90000"/>
              </a:lnSpc>
              <a:spcBef>
                <a:spcPts val="1000"/>
              </a:spcBef>
              <a:buClr>
                <a:srgbClr val="000000"/>
              </a:buClr>
              <a:buFont typeface="Arial"/>
              <a:buChar char="•"/>
              <a:tabLst>
                <a:tab pos="0" algn="l"/>
              </a:tabLst>
            </a:pPr>
            <a:r>
              <a:rPr lang="en-US" altLang="en-US" sz="2400" b="0" strike="noStrike" spc="-1">
                <a:solidFill>
                  <a:srgbClr val="000000"/>
                </a:solidFill>
                <a:latin typeface="Calibri"/>
              </a:rPr>
              <a:t>Menor disponibilidade de dados de citação</a:t>
            </a: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tabLst>
                <a:tab pos="0" algn="l"/>
              </a:tabLst>
            </a:pPr>
            <a:endParaRPr lang="en-US" sz="24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14655" y="-65405"/>
            <a:ext cx="11650345" cy="1325245"/>
          </a:xfrm>
        </p:spPr>
        <p:txBody>
          <a:bodyPr/>
          <a:p>
            <a:r>
              <a:rPr lang="en-US" altLang="en-US" sz="3200"/>
              <a:t>Citações e qualidade</a:t>
            </a:r>
            <a:endParaRPr lang="en-US" altLang="en-US" sz="3200"/>
          </a:p>
        </p:txBody>
      </p:sp>
      <p:sp>
        <p:nvSpPr>
          <p:cNvPr id="3" name="Subtitle 2"/>
          <p:cNvSpPr>
            <a:spLocks noGrp="1"/>
          </p:cNvSpPr>
          <p:nvPr>
            <p:ph type="subTitle"/>
          </p:nvPr>
        </p:nvSpPr>
        <p:spPr>
          <a:xfrm>
            <a:off x="57785" y="1047115"/>
            <a:ext cx="11753850" cy="5792470"/>
          </a:xfrm>
        </p:spPr>
        <p:txBody>
          <a:bodyPr/>
          <a:p>
            <a:pPr marL="457200" indent="-457200">
              <a:buFont typeface="Arial" panose="02080604020202020204" pitchFamily="34" charset="0"/>
              <a:buChar char="•"/>
            </a:pPr>
            <a:r>
              <a:rPr lang="en-US" altLang="en-US" sz="2800"/>
              <a:t>Qualidade:</a:t>
            </a:r>
            <a:endParaRPr lang="en-US" altLang="en-US" sz="2800"/>
          </a:p>
          <a:p>
            <a:pPr marL="1200150" lvl="2" indent="-285750">
              <a:buFont typeface="Arial" panose="02080604020202020204" pitchFamily="34" charset="0"/>
              <a:buChar char="•"/>
            </a:pPr>
            <a:r>
              <a:rPr lang="en-US" altLang="en-US" sz="2400"/>
              <a:t>Propriedade da publicação e da pesquisa contida nela</a:t>
            </a:r>
            <a:endParaRPr lang="en-US" altLang="en-US" sz="2400"/>
          </a:p>
          <a:p>
            <a:pPr marL="1200150" lvl="2" indent="-285750">
              <a:buFont typeface="Arial" panose="02080604020202020204" pitchFamily="34" charset="0"/>
              <a:buChar char="•"/>
            </a:pPr>
            <a:r>
              <a:rPr lang="en-US" altLang="en-US" sz="2400"/>
              <a:t>Multidimensional e relativa</a:t>
            </a:r>
            <a:r>
              <a:rPr lang="en-US" altLang="en-US" sz="2000"/>
              <a:t> </a:t>
            </a:r>
            <a:endParaRPr lang="en-US" altLang="en-US" sz="2400"/>
          </a:p>
          <a:p>
            <a:pPr marL="742950" lvl="1" indent="-285750">
              <a:buFont typeface="Arial" panose="02080604020202020204" pitchFamily="34" charset="0"/>
              <a:buChar char="•"/>
            </a:pPr>
            <a:r>
              <a:rPr lang="en-US" altLang="en-US" sz="2800"/>
              <a:t>Importância:</a:t>
            </a:r>
            <a:endParaRPr lang="en-US" altLang="en-US" sz="2800"/>
          </a:p>
          <a:p>
            <a:pPr marL="1200150" lvl="2" indent="-285750">
              <a:buFont typeface="Arial" panose="02080604020202020204" pitchFamily="34" charset="0"/>
              <a:buChar char="•"/>
            </a:pPr>
            <a:r>
              <a:rPr lang="en-US" altLang="en-US" sz="2400"/>
              <a:t>Potencial de influenciar outras pesquisas se a comunicação científica fosse perfeita</a:t>
            </a:r>
            <a:endParaRPr lang="en-US" altLang="en-US" sz="2400"/>
          </a:p>
          <a:p>
            <a:pPr marL="742950" lvl="1" indent="-285750">
              <a:buFont typeface="Arial" panose="02080604020202020204" pitchFamily="34" charset="0"/>
              <a:buChar char="•"/>
            </a:pPr>
            <a:r>
              <a:rPr lang="en-US" altLang="en-US" sz="2800"/>
              <a:t>Impacto</a:t>
            </a:r>
            <a:endParaRPr lang="en-US" altLang="en-US" sz="2800"/>
          </a:p>
          <a:p>
            <a:pPr marL="1200150" lvl="2" indent="-285750">
              <a:buFont typeface="Arial" panose="02080604020202020204" pitchFamily="34" charset="0"/>
              <a:buChar char="•"/>
            </a:pPr>
            <a:r>
              <a:rPr lang="en-US" altLang="en-US" sz="2400"/>
              <a:t>Influência efetiva em outras pesquisas</a:t>
            </a:r>
            <a:endParaRPr lang="en-US" altLang="en-US" sz="2800"/>
          </a:p>
          <a:p>
            <a:pPr marL="1200150" lvl="2" indent="-285750">
              <a:buFont typeface="Arial" panose="02080604020202020204" pitchFamily="34" charset="0"/>
              <a:buChar char="•"/>
            </a:pPr>
            <a:endParaRPr lang="en-US" altLang="en-US" sz="2400"/>
          </a:p>
          <a:p>
            <a:pPr marL="285750" lvl="0" indent="-285750">
              <a:buFont typeface="Arial" panose="02080604020202020204" pitchFamily="34" charset="0"/>
              <a:buChar char="•"/>
            </a:pPr>
            <a:r>
              <a:rPr lang="en-US" altLang="en-US" sz="2800"/>
              <a:t>Métricas</a:t>
            </a:r>
            <a:endParaRPr lang="en-US" altLang="en-US" sz="2800"/>
          </a:p>
          <a:p>
            <a:pPr marL="742950" lvl="1" indent="-285750">
              <a:buFont typeface="Arial" panose="02080604020202020204" pitchFamily="34" charset="0"/>
              <a:buChar char="•"/>
            </a:pPr>
            <a:r>
              <a:rPr lang="en-US" altLang="en-US" sz="2400"/>
              <a:t>Não medem qualidade</a:t>
            </a:r>
            <a:endParaRPr lang="en-US" altLang="en-US" sz="2800"/>
          </a:p>
          <a:p>
            <a:pPr marL="742950" lvl="1" indent="-285750">
              <a:buFont typeface="Arial" panose="02080604020202020204" pitchFamily="34" charset="0"/>
              <a:buChar char="•"/>
            </a:pPr>
            <a:r>
              <a:rPr lang="en-US" altLang="en-US" sz="2400"/>
              <a:t>Se baseiam em citações - medem </a:t>
            </a:r>
            <a:r>
              <a:rPr lang="en-US" altLang="en-US" sz="2400" b="0"/>
              <a:t>impacto</a:t>
            </a:r>
            <a:endParaRPr lang="en-US" altLang="en-US" sz="2400" b="0"/>
          </a:p>
          <a:p>
            <a:pPr marL="1200150" lvl="2" indent="-285750">
              <a:buFont typeface="Arial" panose="02080604020202020204" pitchFamily="34" charset="0"/>
              <a:buChar char="•"/>
            </a:pPr>
            <a:r>
              <a:rPr lang="en-US" altLang="en-US" sz="2000" b="0"/>
              <a:t>Aspecto bem específico da qualidade</a:t>
            </a:r>
            <a:endParaRPr lang="en-US" altLang="en-US" sz="2000" b="0"/>
          </a:p>
          <a:p>
            <a:pPr marL="1200150" lvl="2" indent="-285750">
              <a:buFont typeface="Arial" panose="02080604020202020204" pitchFamily="34" charset="0"/>
              <a:buChar char="•"/>
            </a:pPr>
            <a:r>
              <a:rPr lang="en-US" altLang="en-US" sz="2000" b="0"/>
              <a:t>Vários motivos para se citar - inclusive para se criticar (citações negativas)</a:t>
            </a:r>
            <a:endParaRPr lang="en-US" altLang="en-US" sz="2800" b="0"/>
          </a:p>
          <a:p>
            <a:pPr marL="742950" lvl="1" indent="-285750">
              <a:buFont typeface="Arial" panose="02080604020202020204" pitchFamily="34" charset="0"/>
              <a:buChar char="•"/>
            </a:pPr>
            <a:endParaRPr lang="en-US" altLang="en-US" sz="2400"/>
          </a:p>
          <a:p>
            <a:pPr marL="742950" lvl="1" indent="-285750">
              <a:buFont typeface="Arial" panose="02080604020202020204" pitchFamily="34" charset="0"/>
              <a:buChar char="•"/>
            </a:pPr>
            <a:endParaRPr lang="en-US" altLang="en-US" sz="2800"/>
          </a:p>
          <a:p>
            <a:pPr marL="1200150" lvl="2" indent="-285750">
              <a:buFont typeface="Arial" panose="02080604020202020204" pitchFamily="34" charset="0"/>
              <a:buChar char="•"/>
            </a:pPr>
            <a:endParaRPr lang="en-US" altLang="en-US" sz="3600"/>
          </a:p>
          <a:p>
            <a:pPr marL="742950" lvl="1" indent="-285750">
              <a:buFont typeface="Arial" panose="02080604020202020204" pitchFamily="34" charset="0"/>
              <a:buChar char="•"/>
            </a:pPr>
            <a:endParaRPr lang="en-US" altLang="en-US" sz="3600"/>
          </a:p>
          <a:p>
            <a:pPr marL="742950" lvl="1" indent="-285750">
              <a:buFont typeface="Arial" panose="02080604020202020204" pitchFamily="34" charset="0"/>
              <a:buChar char="•"/>
            </a:pPr>
            <a:endParaRPr lang="en-US" altLang="en-US" sz="3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p:nvPr>
        </p:nvSpPr>
        <p:spPr>
          <a:xfrm>
            <a:off x="57785" y="1090295"/>
            <a:ext cx="8120380" cy="4959985"/>
          </a:xfrm>
        </p:spPr>
        <p:txBody>
          <a:bodyPr/>
          <a:p>
            <a:pPr marL="457200" indent="-457200">
              <a:buFont typeface="Arial" panose="02080604020202020204" pitchFamily="34" charset="0"/>
              <a:buChar char="•"/>
            </a:pPr>
            <a:r>
              <a:rPr lang="en-US" altLang="en-US" sz="2800" b="0"/>
              <a:t>Distribuição assimétrica das citações:</a:t>
            </a:r>
            <a:endParaRPr lang="en-US" altLang="en-US" sz="2800" b="0"/>
          </a:p>
          <a:p>
            <a:pPr marL="914400" lvl="1" indent="-457200">
              <a:buFont typeface="Arial" panose="02080604020202020204" pitchFamily="34" charset="0"/>
              <a:buChar char="•"/>
            </a:pPr>
            <a:r>
              <a:rPr lang="en-US" altLang="en-US" sz="2400" b="0"/>
              <a:t>Maioria dos papers recebe poucas ou nenhuma citação</a:t>
            </a:r>
            <a:endParaRPr lang="en-US" altLang="en-US" sz="2400" b="0"/>
          </a:p>
          <a:p>
            <a:pPr marL="457200" indent="-457200">
              <a:buFont typeface="Arial" panose="02080604020202020204" pitchFamily="34" charset="0"/>
              <a:buChar char="•"/>
            </a:pPr>
            <a:endParaRPr lang="en-US" altLang="en-US" sz="2800" b="0"/>
          </a:p>
          <a:p>
            <a:pPr marL="457200" indent="-457200">
              <a:buFont typeface="Arial" panose="02080604020202020204" pitchFamily="34" charset="0"/>
              <a:buChar char="•"/>
            </a:pPr>
            <a:r>
              <a:rPr lang="en-US" altLang="en-US" sz="2800"/>
              <a:t>Pesquisas associadas a questões locais/nacionais</a:t>
            </a:r>
            <a:endParaRPr lang="en-US" altLang="en-US" sz="2800"/>
          </a:p>
          <a:p>
            <a:pPr marL="914400" lvl="1" indent="-457200">
              <a:buFont typeface="Arial" panose="02080604020202020204" pitchFamily="34" charset="0"/>
              <a:buChar char="•"/>
            </a:pPr>
            <a:r>
              <a:rPr lang="en-US" altLang="en-US" sz="2400"/>
              <a:t>Revistas com menor visibilidade</a:t>
            </a:r>
            <a:endParaRPr lang="en-US" altLang="en-US" sz="2400"/>
          </a:p>
          <a:p>
            <a:pPr marL="914400" lvl="1" indent="-457200">
              <a:buFont typeface="Arial" panose="02080604020202020204" pitchFamily="34" charset="0"/>
              <a:buChar char="•"/>
            </a:pPr>
            <a:r>
              <a:rPr lang="en-US" altLang="en-US" sz="2400"/>
              <a:t>Poucas citações</a:t>
            </a:r>
            <a:endParaRPr lang="en-US" altLang="en-US" sz="2400"/>
          </a:p>
          <a:p>
            <a:pPr marL="742950" lvl="1" indent="-285750">
              <a:buFont typeface="Arial" panose="02080604020202020204" pitchFamily="34" charset="0"/>
              <a:buChar char="•"/>
            </a:pPr>
            <a:endParaRPr lang="en-US" altLang="en-US" sz="3600"/>
          </a:p>
          <a:p>
            <a:pPr marL="285750" lvl="0" indent="-285750">
              <a:buFont typeface="Arial" panose="02080604020202020204" pitchFamily="34" charset="0"/>
              <a:buChar char="•"/>
            </a:pPr>
            <a:r>
              <a:rPr lang="en-US" altLang="en-US" sz="2800"/>
              <a:t>Peer-review</a:t>
            </a:r>
            <a:endParaRPr lang="en-US" altLang="en-US" sz="3600"/>
          </a:p>
          <a:p>
            <a:pPr marL="742950" lvl="1" indent="-285750">
              <a:buFont typeface="Arial" panose="02080604020202020204" pitchFamily="34" charset="0"/>
              <a:buChar char="•"/>
            </a:pPr>
            <a:r>
              <a:rPr lang="en-US" altLang="en-US" sz="2400"/>
              <a:t>Análise do </a:t>
            </a:r>
            <a:r>
              <a:rPr lang="en-US" altLang="en-US" sz="2400" b="1"/>
              <a:t>conteúdo </a:t>
            </a:r>
            <a:r>
              <a:rPr lang="en-US" altLang="en-US" sz="2400" b="0"/>
              <a:t>da pesquisa à luz do seu contexto cognitivo e social</a:t>
            </a:r>
            <a:endParaRPr lang="en-US" altLang="en-US" sz="2400" b="0"/>
          </a:p>
          <a:p>
            <a:pPr marL="742950" lvl="1" indent="-285750">
              <a:buFont typeface="Arial" panose="02080604020202020204" pitchFamily="34" charset="0"/>
              <a:buChar char="•"/>
            </a:pPr>
            <a:r>
              <a:rPr lang="en-US" altLang="en-US" sz="2400" b="0"/>
              <a:t>Captura aspectos da qualidade de um artigo não representados pelas métricas</a:t>
            </a:r>
            <a:endParaRPr lang="en-US" altLang="en-US" sz="2400" b="0"/>
          </a:p>
        </p:txBody>
      </p:sp>
      <p:sp>
        <p:nvSpPr>
          <p:cNvPr id="5" name="Title 4"/>
          <p:cNvSpPr>
            <a:spLocks noGrp="1"/>
          </p:cNvSpPr>
          <p:nvPr>
            <p:ph type="title"/>
          </p:nvPr>
        </p:nvSpPr>
        <p:spPr>
          <a:xfrm>
            <a:off x="380365" y="-52070"/>
            <a:ext cx="11650345" cy="1325245"/>
          </a:xfrm>
        </p:spPr>
        <p:txBody>
          <a:bodyPr/>
          <a:p>
            <a:r>
              <a:rPr lang="en-US" altLang="en-US" sz="3200"/>
              <a:t>Citações e qualidade</a:t>
            </a:r>
            <a:endParaRPr lang="en-US" altLang="en-US" sz="3200"/>
          </a:p>
        </p:txBody>
      </p:sp>
      <p:pic>
        <p:nvPicPr>
          <p:cNvPr id="6" name="Picture 5"/>
          <p:cNvPicPr>
            <a:picLocks noChangeAspect="1"/>
          </p:cNvPicPr>
          <p:nvPr/>
        </p:nvPicPr>
        <p:blipFill>
          <a:blip r:embed="rId1"/>
          <a:stretch>
            <a:fillRect/>
          </a:stretch>
        </p:blipFill>
        <p:spPr>
          <a:xfrm>
            <a:off x="7593330" y="224155"/>
            <a:ext cx="4509135" cy="3702685"/>
          </a:xfrm>
          <a:prstGeom prst="rect">
            <a:avLst/>
          </a:prstGeom>
        </p:spPr>
      </p:pic>
      <p:sp>
        <p:nvSpPr>
          <p:cNvPr id="7" name="Text Box 6"/>
          <p:cNvSpPr txBox="1"/>
          <p:nvPr/>
        </p:nvSpPr>
        <p:spPr>
          <a:xfrm>
            <a:off x="7572375" y="4003040"/>
            <a:ext cx="4458335" cy="645160"/>
          </a:xfrm>
          <a:prstGeom prst="rect">
            <a:avLst/>
          </a:prstGeom>
          <a:noFill/>
        </p:spPr>
        <p:txBody>
          <a:bodyPr wrap="square" rtlCol="0" anchor="t">
            <a:spAutoFit/>
          </a:bodyPr>
          <a:p>
            <a:pPr algn="ctr"/>
            <a:r>
              <a:rPr lang="en-US" altLang="en-US" sz="1200"/>
              <a:t>Fonte: </a:t>
            </a:r>
            <a:r>
              <a:rPr lang="en-US" sz="1200"/>
              <a:t>https://scholarlykitchen.sspnet.org/2016/07/18/will-citation-distributions-reduce-impact-factor-abuse/</a:t>
            </a:r>
            <a:endParaRPr lang="en-US" sz="1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p:nvPr/>
        </p:nvSpPr>
        <p:spPr>
          <a:xfrm>
            <a:off x="227330" y="-48895"/>
            <a:ext cx="11125835" cy="1325245"/>
          </a:xfrm>
          <a:prstGeom prst="rect">
            <a:avLst/>
          </a:prstGeom>
          <a:noFill/>
          <a:ln w="0">
            <a:noFill/>
          </a:ln>
        </p:spPr>
        <p:txBody>
          <a:bodyPr anchor="ctr">
            <a:noAutofit/>
          </a:bodyPr>
          <a:p>
            <a:pPr>
              <a:lnSpc>
                <a:spcPct val="90000"/>
              </a:lnSpc>
            </a:pPr>
            <a:r>
              <a:rPr lang="en-US" altLang="en-US" sz="3600" b="0" strike="noStrike" spc="-1">
                <a:solidFill>
                  <a:srgbClr val="000000"/>
                </a:solidFill>
                <a:latin typeface="Calibri Light"/>
              </a:rPr>
              <a:t>Uma bordagem balanceada (Butler, 2008)</a:t>
            </a:r>
            <a:endParaRPr lang="en-US" altLang="en-US" sz="3600" b="0" strike="noStrike" spc="-1">
              <a:solidFill>
                <a:srgbClr val="000000"/>
              </a:solidFill>
              <a:latin typeface="Calibri Light"/>
            </a:endParaRPr>
          </a:p>
        </p:txBody>
      </p:sp>
      <p:sp>
        <p:nvSpPr>
          <p:cNvPr id="130" name="Content Placeholder 2"/>
          <p:cNvSpPr txBox="1"/>
          <p:nvPr/>
        </p:nvSpPr>
        <p:spPr>
          <a:xfrm>
            <a:off x="-9525" y="1125855"/>
            <a:ext cx="11990070" cy="5910580"/>
          </a:xfrm>
          <a:prstGeom prst="rect">
            <a:avLst/>
          </a:prstGeom>
          <a:noFill/>
          <a:ln w="0">
            <a:noFill/>
          </a:ln>
        </p:spPr>
        <p:txBody>
          <a:bodyPr>
            <a:normAutofit fontScale="90000" lnSpcReduction="10000"/>
          </a:bodyPr>
          <a:p>
            <a:pPr marL="228600" indent="-227965">
              <a:lnSpc>
                <a:spcPct val="90000"/>
              </a:lnSpc>
              <a:spcBef>
                <a:spcPts val="1000"/>
              </a:spcBef>
              <a:buClr>
                <a:srgbClr val="000000"/>
              </a:buClr>
              <a:buFont typeface="Arial"/>
              <a:buChar char="•"/>
            </a:pPr>
            <a:r>
              <a:rPr lang="en-US" altLang="en-US" sz="2800" b="0" strike="noStrike" spc="-1">
                <a:solidFill>
                  <a:srgbClr val="000000"/>
                </a:solidFill>
                <a:latin typeface="Calibri"/>
              </a:rPr>
              <a:t>Usar tanto métricas quanto revisão por pares:</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800" b="0" strike="noStrike" spc="-1">
                <a:solidFill>
                  <a:srgbClr val="000000"/>
                </a:solidFill>
                <a:latin typeface="Calibri"/>
              </a:rPr>
              <a:t> Se</a:t>
            </a:r>
            <a:r>
              <a:rPr lang="en-US" sz="2800" b="0" strike="noStrike" spc="-1">
                <a:solidFill>
                  <a:srgbClr val="000000"/>
                </a:solidFill>
                <a:latin typeface="Calibri"/>
              </a:rPr>
              <a:t> complementam</a:t>
            </a:r>
            <a:r>
              <a:rPr lang="en-US" altLang="en-US" sz="2800" b="0" strike="noStrike" spc="-1">
                <a:solidFill>
                  <a:srgbClr val="000000"/>
                </a:solidFill>
                <a:latin typeface="Calibri"/>
              </a:rPr>
              <a:t>, dando uma visão mais ampla:</a:t>
            </a:r>
            <a:endParaRPr lang="en-US" altLang="en-US" sz="28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800" b="0" strike="noStrike" spc="-1">
                <a:solidFill>
                  <a:srgbClr val="000000"/>
                </a:solidFill>
                <a:latin typeface="Calibri"/>
              </a:rPr>
              <a:t> Recepção da comunidade científica e análise detida do conteúdo</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2800" b="0" strike="noStrike" spc="-1">
                <a:solidFill>
                  <a:srgbClr val="000000"/>
                </a:solidFill>
                <a:latin typeface="Calibri"/>
              </a:rPr>
              <a:t> </a:t>
            </a:r>
            <a:r>
              <a:rPr lang="en-US" altLang="en-US" sz="2800" b="0" strike="noStrike" spc="-1">
                <a:solidFill>
                  <a:srgbClr val="000000"/>
                </a:solidFill>
                <a:latin typeface="Calibri"/>
              </a:rPr>
              <a:t>Podem reduzir mutuamente seus viéses</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altLang="en-US" sz="2800" b="0" strike="noStrike" spc="-1">
                <a:solidFill>
                  <a:srgbClr val="000000"/>
                </a:solidFill>
                <a:latin typeface="Calibri"/>
              </a:rPr>
              <a:t>P</a:t>
            </a:r>
            <a:r>
              <a:rPr lang="en-US" sz="2800" b="0" strike="noStrike" spc="-1">
                <a:solidFill>
                  <a:srgbClr val="000000"/>
                </a:solidFill>
                <a:latin typeface="Calibri"/>
              </a:rPr>
              <a:t>ossu</a:t>
            </a:r>
            <a:r>
              <a:rPr lang="en-US" altLang="en-US" sz="2800" b="0" strike="noStrike" spc="-1">
                <a:solidFill>
                  <a:srgbClr val="000000"/>
                </a:solidFill>
                <a:latin typeface="Calibri"/>
              </a:rPr>
              <a:t>e</a:t>
            </a:r>
            <a:r>
              <a:rPr lang="en-US" sz="2800" b="0" strike="noStrike" spc="-1">
                <a:solidFill>
                  <a:srgbClr val="000000"/>
                </a:solidFill>
                <a:latin typeface="Calibri"/>
              </a:rPr>
              <a:t>m correlação em várias áreas</a:t>
            </a:r>
            <a:r>
              <a:rPr lang="en-US" altLang="en-US" sz="2800" b="0" strike="noStrike" spc="-1">
                <a:solidFill>
                  <a:srgbClr val="000000"/>
                </a:solidFill>
                <a:latin typeface="Calibri"/>
              </a:rPr>
              <a:t>:</a:t>
            </a:r>
            <a:endParaRPr lang="en-US" alt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800" b="0" strike="noStrike" spc="-1">
                <a:solidFill>
                  <a:srgbClr val="000000"/>
                </a:solidFill>
                <a:latin typeface="Calibri"/>
              </a:rPr>
              <a:t>Não é redundância</a:t>
            </a:r>
            <a:endParaRPr lang="en-US" alt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800" b="0" strike="noStrike" spc="-1">
                <a:solidFill>
                  <a:srgbClr val="000000"/>
                </a:solidFill>
                <a:latin typeface="Calibri"/>
              </a:rPr>
              <a:t>P</a:t>
            </a:r>
            <a:r>
              <a:rPr lang="en-US" sz="2800" b="0" strike="noStrike" spc="-1">
                <a:solidFill>
                  <a:srgbClr val="000000"/>
                </a:solidFill>
                <a:latin typeface="Calibri"/>
              </a:rPr>
              <a:t>ossibilidade de refinamento da avaliação</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altLang="en-US" sz="2800" b="0" strike="noStrike" spc="-1">
                <a:solidFill>
                  <a:srgbClr val="000000"/>
                </a:solidFill>
                <a:latin typeface="Calibri"/>
              </a:rPr>
              <a:t>Divergência - Discutida entre os avaliadores</a:t>
            </a:r>
            <a:endParaRPr lang="en-US" altLang="en-US" sz="2800" b="0" strike="noStrike" spc="-1">
              <a:solidFill>
                <a:srgbClr val="000000"/>
              </a:solidFill>
              <a:latin typeface="Calibri"/>
            </a:endParaRPr>
          </a:p>
          <a:p>
            <a:pPr marL="635" indent="0">
              <a:lnSpc>
                <a:spcPct val="70000"/>
              </a:lnSpc>
              <a:spcBef>
                <a:spcPts val="1000"/>
              </a:spcBef>
              <a:buClr>
                <a:srgbClr val="000000"/>
              </a:buClr>
              <a:buFont typeface="Arial"/>
              <a:buNone/>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altLang="en-US" sz="2800" b="0" strike="noStrike" spc="-1">
                <a:solidFill>
                  <a:srgbClr val="000000"/>
                </a:solidFill>
                <a:latin typeface="Calibri"/>
              </a:rPr>
              <a:t>Modelo misto peer-review e métricas</a:t>
            </a:r>
            <a:endParaRPr lang="en-US" alt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REF (Research Excelence Framework) - Reino Unido</a:t>
            </a:r>
            <a:endParaRPr lang="en-US" altLang="en-US" sz="24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Avaliação da qualidade - Peer-review associado a métricas</a:t>
            </a: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REF 2014 - The Metric Tide</a:t>
            </a:r>
            <a:endParaRPr lang="en-US" altLang="en-US" sz="24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“Métricas devem dar suporte, não suplantar, o julgamento de especialistas”</a:t>
            </a:r>
            <a:endParaRPr lang="en-US" altLang="en-US" sz="2000" b="0" strike="noStrike" spc="-1">
              <a:solidFill>
                <a:srgbClr val="000000"/>
              </a:solidFill>
              <a:latin typeface="Calibri"/>
            </a:endParaRPr>
          </a:p>
        </p:txBody>
      </p:sp>
      <p:pic>
        <p:nvPicPr>
          <p:cNvPr id="4" name="Picture 3"/>
          <p:cNvPicPr>
            <a:picLocks noChangeAspect="1"/>
          </p:cNvPicPr>
          <p:nvPr/>
        </p:nvPicPr>
        <p:blipFill>
          <a:blip r:embed="rId1"/>
          <a:stretch>
            <a:fillRect/>
          </a:stretch>
        </p:blipFill>
        <p:spPr>
          <a:xfrm>
            <a:off x="9692640" y="2533015"/>
            <a:ext cx="2328545" cy="3294380"/>
          </a:xfrm>
          <a:prstGeom prst="rect">
            <a:avLst/>
          </a:prstGeom>
        </p:spPr>
      </p:pic>
      <p:sp>
        <p:nvSpPr>
          <p:cNvPr id="5" name="Text Box 4"/>
          <p:cNvSpPr txBox="1"/>
          <p:nvPr/>
        </p:nvSpPr>
        <p:spPr>
          <a:xfrm>
            <a:off x="9429750" y="5838190"/>
            <a:ext cx="2847975" cy="398780"/>
          </a:xfrm>
          <a:prstGeom prst="rect">
            <a:avLst/>
          </a:prstGeom>
          <a:noFill/>
        </p:spPr>
        <p:txBody>
          <a:bodyPr wrap="square" rtlCol="0" anchor="t">
            <a:spAutoFit/>
          </a:bodyPr>
          <a:p>
            <a:pPr algn="ctr"/>
            <a:r>
              <a:rPr lang="en-US" altLang="en-US" sz="1000"/>
              <a:t>Fonte: </a:t>
            </a:r>
            <a:r>
              <a:rPr lang="en-US" sz="1000"/>
              <a:t>https://responsiblemetrics.org/the-metric-tide/</a:t>
            </a:r>
            <a:endParaRPr lang="en-US" sz="10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itle 1"/>
          <p:cNvSpPr txBox="1"/>
          <p:nvPr/>
        </p:nvSpPr>
        <p:spPr>
          <a:xfrm>
            <a:off x="42545" y="-208915"/>
            <a:ext cx="11972925" cy="1325245"/>
          </a:xfrm>
          <a:prstGeom prst="rect">
            <a:avLst/>
          </a:prstGeom>
          <a:noFill/>
          <a:ln w="0">
            <a:noFill/>
          </a:ln>
        </p:spPr>
        <p:txBody>
          <a:bodyPr anchor="ctr">
            <a:noAutofit/>
          </a:bodyPr>
          <a:p>
            <a:pPr>
              <a:lnSpc>
                <a:spcPct val="90000"/>
              </a:lnSpc>
            </a:pPr>
            <a:r>
              <a:rPr lang="en-US" altLang="en-US" sz="3200" b="0" strike="noStrike" spc="-1">
                <a:solidFill>
                  <a:srgbClr val="000000"/>
                </a:solidFill>
                <a:latin typeface="Calibri Light"/>
              </a:rPr>
              <a:t>Qualis e a avaliação da pós-graduação</a:t>
            </a:r>
            <a:r>
              <a:rPr lang="en-US" sz="3200" b="0" strike="noStrike" spc="-1">
                <a:solidFill>
                  <a:srgbClr val="000000"/>
                </a:solidFill>
                <a:latin typeface="Calibri Light"/>
              </a:rPr>
              <a:t> </a:t>
            </a:r>
            <a:r>
              <a:rPr lang="en-US" altLang="en-US" sz="3200" b="0" strike="noStrike" spc="-1">
                <a:solidFill>
                  <a:srgbClr val="000000"/>
                </a:solidFill>
                <a:latin typeface="Calibri Light"/>
              </a:rPr>
              <a:t>(Barata, 2016)</a:t>
            </a:r>
            <a:endParaRPr lang="en-US" altLang="en-US" sz="3200" b="0" strike="noStrike" spc="-1">
              <a:solidFill>
                <a:srgbClr val="000000"/>
              </a:solidFill>
              <a:latin typeface="Calibri Light"/>
            </a:endParaRPr>
          </a:p>
        </p:txBody>
      </p:sp>
      <p:sp>
        <p:nvSpPr>
          <p:cNvPr id="132" name="Content Placeholder 2"/>
          <p:cNvSpPr txBox="1"/>
          <p:nvPr/>
        </p:nvSpPr>
        <p:spPr>
          <a:xfrm>
            <a:off x="42545" y="829310"/>
            <a:ext cx="11972290" cy="5917565"/>
          </a:xfrm>
          <a:prstGeom prst="rect">
            <a:avLst/>
          </a:prstGeom>
          <a:noFill/>
          <a:ln w="0">
            <a:noFill/>
          </a:ln>
        </p:spPr>
        <p:txBody>
          <a:bodyPr/>
          <a:p>
            <a:pPr marL="228600" indent="-227965">
              <a:lnSpc>
                <a:spcPct val="90000"/>
              </a:lnSpc>
              <a:spcBef>
                <a:spcPts val="1000"/>
              </a:spcBef>
              <a:buClr>
                <a:srgbClr val="000000"/>
              </a:buClr>
              <a:buFont typeface="Arial"/>
              <a:buChar char="•"/>
            </a:pPr>
            <a:r>
              <a:rPr lang="en-US" sz="2400" b="0" strike="noStrike" spc="-1">
                <a:solidFill>
                  <a:srgbClr val="000000"/>
                </a:solidFill>
                <a:latin typeface="Calibri"/>
              </a:rPr>
              <a:t>C</a:t>
            </a:r>
            <a:r>
              <a:rPr lang="en-US" altLang="en-US" sz="2400" b="0" strike="noStrike" spc="-1">
                <a:solidFill>
                  <a:srgbClr val="000000"/>
                </a:solidFill>
                <a:latin typeface="Calibri"/>
              </a:rPr>
              <a:t>APES</a:t>
            </a:r>
            <a:endParaRPr lang="en-US"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000" b="0" strike="noStrike" spc="-1">
                <a:solidFill>
                  <a:srgbClr val="000000"/>
                </a:solidFill>
                <a:latin typeface="Calibri"/>
              </a:rPr>
              <a:t>Avaliação dos programas de pós-graduação</a:t>
            </a:r>
            <a:endParaRPr lang="en-US" sz="20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400" b="0" strike="noStrike" spc="-1">
                <a:solidFill>
                  <a:srgbClr val="000000"/>
                </a:solidFill>
                <a:latin typeface="Calibri"/>
              </a:rPr>
              <a:t>Qualis Periódicos</a:t>
            </a:r>
            <a:endParaRPr 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Ferramenta de avaliação da PG</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000" b="0" strike="noStrike" spc="-1">
                <a:solidFill>
                  <a:srgbClr val="000000"/>
                </a:solidFill>
                <a:latin typeface="Calibri"/>
              </a:rPr>
              <a:t>Divisão da produção em 49 áreas</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000" spc="-1">
                <a:solidFill>
                  <a:srgbClr val="000000"/>
                </a:solidFill>
                <a:latin typeface="Calibri"/>
                <a:sym typeface="+mn-ea"/>
              </a:rPr>
              <a:t>Um comitê para cada área</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000" b="0" strike="noStrike" spc="-1">
                <a:solidFill>
                  <a:srgbClr val="000000"/>
                </a:solidFill>
                <a:latin typeface="Calibri"/>
              </a:rPr>
              <a:t>Capes estabelece princípios gerais de avaliação</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000" b="0" strike="noStrike" spc="-1">
                <a:solidFill>
                  <a:srgbClr val="000000"/>
                </a:solidFill>
                <a:latin typeface="Calibri"/>
              </a:rPr>
              <a:t>Ajustes nos critérios e indicadores usados para clasificar periódicos em estratos (A1-2, B1-5, C)</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000" b="0" strike="noStrike" spc="-1">
                <a:solidFill>
                  <a:srgbClr val="000000"/>
                </a:solidFill>
                <a:latin typeface="Calibri"/>
              </a:rPr>
              <a:t>Lista de classificação dos periódicos - atualizada anualmente</a:t>
            </a:r>
            <a:endParaRPr lang="en-US" sz="20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sz="2000" b="0" strike="noStrike" spc="-1">
                <a:solidFill>
                  <a:srgbClr val="000000"/>
                </a:solidFill>
                <a:latin typeface="Calibri"/>
              </a:rPr>
              <a:t>Produção intelectual da PG avaliada com base na classificação do veículo (revista)</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000" b="0" strike="noStrike" spc="-1">
                <a:solidFill>
                  <a:srgbClr val="000000"/>
                </a:solidFill>
                <a:latin typeface="Calibri"/>
              </a:rPr>
              <a:t>29 áreas - </a:t>
            </a:r>
            <a:r>
              <a:rPr lang="en-US" sz="2000" b="1" strike="noStrike" spc="-1">
                <a:solidFill>
                  <a:srgbClr val="000000"/>
                </a:solidFill>
                <a:latin typeface="Calibri"/>
              </a:rPr>
              <a:t>FI como principal definidor</a:t>
            </a:r>
            <a:r>
              <a:rPr lang="en-US" sz="2000" b="0" strike="noStrike" spc="-1">
                <a:solidFill>
                  <a:srgbClr val="000000"/>
                </a:solidFill>
                <a:latin typeface="Calibri"/>
              </a:rPr>
              <a:t> da classificação </a:t>
            </a:r>
            <a:r>
              <a:rPr lang="en-US" altLang="en-US" sz="2000" b="0" strike="noStrike" spc="-1">
                <a:solidFill>
                  <a:srgbClr val="000000"/>
                </a:solidFill>
                <a:latin typeface="Calibri"/>
              </a:rPr>
              <a:t>(deoliveira, 2017)</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endParaRPr lang="en-US"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400" b="0" strike="noStrike" spc="-1">
                <a:solidFill>
                  <a:srgbClr val="000000"/>
                </a:solidFill>
                <a:latin typeface="Calibri"/>
              </a:rPr>
              <a:t>Periodicos multidisciplinares</a:t>
            </a:r>
            <a:endParaRPr lang="en-US"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b="0" strike="noStrike" spc="-1">
                <a:solidFill>
                  <a:srgbClr val="000000"/>
                </a:solidFill>
                <a:latin typeface="Calibri"/>
              </a:rPr>
              <a:t>Bem avaliados em uma área, mal avaliados em outra.</a:t>
            </a:r>
            <a:endParaRPr lang="en-US"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b="0" strike="noStrike" spc="-1">
                <a:solidFill>
                  <a:srgbClr val="000000"/>
                </a:solidFill>
                <a:latin typeface="Calibri"/>
              </a:rPr>
              <a:t>Pesquisador publica fora da área da sua PG é prejudicado.</a:t>
            </a:r>
            <a:endParaRPr lang="en-US" b="0" strike="noStrike" spc="-1">
              <a:solidFill>
                <a:srgbClr val="000000"/>
              </a:solidFill>
              <a:latin typeface="Calibri"/>
            </a:endParaRPr>
          </a:p>
        </p:txBody>
      </p:sp>
      <p:pic>
        <p:nvPicPr>
          <p:cNvPr id="4" name="Picture 3"/>
          <p:cNvPicPr>
            <a:picLocks noChangeAspect="1"/>
          </p:cNvPicPr>
          <p:nvPr/>
        </p:nvPicPr>
        <p:blipFill>
          <a:blip r:embed="rId1"/>
          <a:stretch>
            <a:fillRect/>
          </a:stretch>
        </p:blipFill>
        <p:spPr>
          <a:xfrm>
            <a:off x="9290050" y="991870"/>
            <a:ext cx="1818640" cy="1682750"/>
          </a:xfrm>
          <a:prstGeom prst="rect">
            <a:avLst/>
          </a:prstGeom>
        </p:spPr>
      </p:pic>
      <p:sp>
        <p:nvSpPr>
          <p:cNvPr id="5" name="Text Box 4"/>
          <p:cNvSpPr txBox="1"/>
          <p:nvPr/>
        </p:nvSpPr>
        <p:spPr>
          <a:xfrm>
            <a:off x="9189720" y="2746375"/>
            <a:ext cx="2018665" cy="337185"/>
          </a:xfrm>
          <a:prstGeom prst="rect">
            <a:avLst/>
          </a:prstGeom>
          <a:noFill/>
        </p:spPr>
        <p:txBody>
          <a:bodyPr wrap="square" rtlCol="0">
            <a:spAutoFit/>
          </a:bodyPr>
          <a:p>
            <a:pPr algn="ctr"/>
            <a:r>
              <a:rPr lang="en-US" altLang="en-US" sz="1600"/>
              <a:t>Fonte: Wikipedia</a:t>
            </a:r>
            <a:endParaRPr lang="en-US" altLang="en-US"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itle 1"/>
          <p:cNvSpPr txBox="1"/>
          <p:nvPr/>
        </p:nvSpPr>
        <p:spPr>
          <a:xfrm>
            <a:off x="479305" y="78020"/>
            <a:ext cx="10515240" cy="1325160"/>
          </a:xfrm>
          <a:prstGeom prst="rect">
            <a:avLst/>
          </a:prstGeom>
          <a:noFill/>
          <a:ln w="0">
            <a:noFill/>
          </a:ln>
        </p:spPr>
        <p:txBody>
          <a:bodyPr anchor="ctr">
            <a:noAutofit/>
          </a:bodyPr>
          <a:p>
            <a:pPr>
              <a:lnSpc>
                <a:spcPct val="90000"/>
              </a:lnSpc>
            </a:pPr>
            <a:r>
              <a:rPr lang="en-US" altLang="en-US" sz="3600" b="0" strike="noStrike" spc="-1">
                <a:solidFill>
                  <a:srgbClr val="000000"/>
                </a:solidFill>
                <a:latin typeface="Calibri"/>
              </a:rPr>
              <a:t>Qualis Referência (Perez, 2020)</a:t>
            </a:r>
            <a:endParaRPr lang="en-US" altLang="en-US" sz="3600" b="0" strike="noStrike" spc="-1">
              <a:solidFill>
                <a:srgbClr val="000000"/>
              </a:solidFill>
              <a:latin typeface="Calibri"/>
            </a:endParaRPr>
          </a:p>
        </p:txBody>
      </p:sp>
      <p:sp>
        <p:nvSpPr>
          <p:cNvPr id="134" name="Content Placeholder 2"/>
          <p:cNvSpPr txBox="1"/>
          <p:nvPr/>
        </p:nvSpPr>
        <p:spPr>
          <a:xfrm>
            <a:off x="140335" y="1214755"/>
            <a:ext cx="11806555" cy="5538470"/>
          </a:xfrm>
          <a:prstGeom prst="rect">
            <a:avLst/>
          </a:prstGeom>
          <a:noFill/>
          <a:ln w="0">
            <a:noFill/>
          </a:ln>
        </p:spPr>
        <p:txBody>
          <a:bodyPr>
            <a:noAutofit/>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Reformulação </a:t>
            </a:r>
            <a:r>
              <a:rPr lang="en-US" altLang="en-US" sz="2800" b="0" strike="noStrike" spc="-1">
                <a:solidFill>
                  <a:srgbClr val="000000"/>
                </a:solidFill>
                <a:latin typeface="Calibri"/>
              </a:rPr>
              <a:t>do qualis - Ainda em debate</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Visa criar um Qualis único, válido para todas as áreas</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Fortemente baseado em métricas para definir a posição dos periódicos nos estratos</a:t>
            </a:r>
            <a:endParaRPr lang="en-US" sz="28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000" b="0" strike="noStrike" spc="-1">
                <a:solidFill>
                  <a:srgbClr val="000000"/>
                </a:solidFill>
                <a:latin typeface="Calibri"/>
              </a:rPr>
              <a:t> Scopus (CiteScore)	</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000" b="0" strike="noStrike" spc="-1">
                <a:solidFill>
                  <a:srgbClr val="000000"/>
                </a:solidFill>
                <a:latin typeface="Calibri"/>
              </a:rPr>
              <a:t> WoS (FI)</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000" b="0" strike="noStrike" spc="-1">
                <a:solidFill>
                  <a:srgbClr val="000000"/>
                </a:solidFill>
                <a:latin typeface="Calibri"/>
              </a:rPr>
              <a:t> Google Scholar (h-index) - em menor nível</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endParaRPr lang="en-US" sz="20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altLang="en-US" sz="2400" spc="-1">
                <a:solidFill>
                  <a:srgbClr val="000000"/>
                </a:solidFill>
                <a:latin typeface="Calibri"/>
                <a:sym typeface="+mn-ea"/>
              </a:rPr>
              <a:t>“</a:t>
            </a:r>
            <a:r>
              <a:rPr lang="en-US" sz="2400" spc="-1">
                <a:solidFill>
                  <a:srgbClr val="000000"/>
                </a:solidFill>
                <a:latin typeface="Calibri"/>
                <a:sym typeface="+mn-ea"/>
              </a:rPr>
              <a:t>Qualis visa avaliar os programas de pós-graduação com base na qualidade dos veículos usados para sua produção intelectual, não o pesquisador</a:t>
            </a:r>
            <a:r>
              <a:rPr lang="en-US" altLang="en-US" sz="2400" spc="-1">
                <a:solidFill>
                  <a:srgbClr val="000000"/>
                </a:solidFill>
                <a:latin typeface="Calibri"/>
                <a:sym typeface="+mn-ea"/>
              </a:rPr>
              <a:t>”</a:t>
            </a:r>
            <a:r>
              <a:rPr lang="en-US" sz="2400" spc="-1">
                <a:solidFill>
                  <a:srgbClr val="000000"/>
                </a:solidFill>
                <a:latin typeface="Calibri"/>
                <a:sym typeface="+mn-ea"/>
              </a:rPr>
              <a:t> </a:t>
            </a:r>
            <a:r>
              <a:rPr lang="en-US" altLang="en-US" sz="2400" spc="-1">
                <a:solidFill>
                  <a:srgbClr val="000000"/>
                </a:solidFill>
                <a:latin typeface="Calibri"/>
                <a:sym typeface="+mn-ea"/>
              </a:rPr>
              <a:t>(Barata, 2016)</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000" spc="-1">
                <a:solidFill>
                  <a:srgbClr val="000000"/>
                </a:solidFill>
                <a:latin typeface="Calibri"/>
                <a:sym typeface="+mn-ea"/>
              </a:rPr>
              <a:t> Parte importante da definição da nota do programa</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000" spc="-1">
                <a:solidFill>
                  <a:srgbClr val="000000"/>
                </a:solidFill>
                <a:latin typeface="Calibri"/>
                <a:sym typeface="+mn-ea"/>
              </a:rPr>
              <a:t> Guia ações e políticas - Alocação de recursos </a:t>
            </a:r>
            <a:r>
              <a:rPr lang="en-US" altLang="en-US" sz="2000" spc="-1">
                <a:solidFill>
                  <a:srgbClr val="000000"/>
                </a:solidFill>
                <a:latin typeface="Calibri"/>
                <a:sym typeface="+mn-ea"/>
              </a:rPr>
              <a:t>para as diferentes PGs</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000" spc="-1">
                <a:solidFill>
                  <a:srgbClr val="000000"/>
                </a:solidFill>
                <a:latin typeface="Calibri"/>
                <a:sym typeface="+mn-ea"/>
              </a:rPr>
              <a:t> Efeitos diretos sobre carreira de professores/alunos</a:t>
            </a:r>
            <a:endParaRPr lang="en-US" sz="2000" b="0" strike="noStrike" spc="-1">
              <a:solidFill>
                <a:srgbClr val="000000"/>
              </a:solidFill>
              <a:latin typeface="Calibri"/>
            </a:endParaRPr>
          </a:p>
          <a:p>
            <a:pPr marL="228600" lvl="0" indent="-227965">
              <a:lnSpc>
                <a:spcPct val="90000"/>
              </a:lnSpc>
              <a:spcBef>
                <a:spcPts val="500"/>
              </a:spcBef>
              <a:buClr>
                <a:srgbClr val="000000"/>
              </a:buClr>
              <a:buFont typeface="Arial"/>
              <a:buChar char="•"/>
            </a:pPr>
            <a:endParaRPr lang="en-US" sz="20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itle 1"/>
          <p:cNvSpPr txBox="1"/>
          <p:nvPr/>
        </p:nvSpPr>
        <p:spPr>
          <a:xfrm>
            <a:off x="479305" y="78020"/>
            <a:ext cx="10515240" cy="1325160"/>
          </a:xfrm>
          <a:prstGeom prst="rect">
            <a:avLst/>
          </a:prstGeom>
          <a:noFill/>
          <a:ln w="0">
            <a:noFill/>
          </a:ln>
        </p:spPr>
        <p:txBody>
          <a:bodyPr anchor="ctr">
            <a:noAutofit/>
          </a:bodyPr>
          <a:p>
            <a:pPr>
              <a:lnSpc>
                <a:spcPct val="90000"/>
              </a:lnSpc>
            </a:pPr>
            <a:r>
              <a:rPr lang="en-US" altLang="en-US" sz="3600" b="0" strike="noStrike" spc="-1">
                <a:solidFill>
                  <a:srgbClr val="000000"/>
                </a:solidFill>
                <a:latin typeface="Calibri"/>
              </a:rPr>
              <a:t>Qualis Referência (Perez, 2020)</a:t>
            </a:r>
            <a:endParaRPr lang="en-US" altLang="en-US" sz="3600" b="0" strike="noStrike" spc="-1">
              <a:solidFill>
                <a:srgbClr val="000000"/>
              </a:solidFill>
              <a:latin typeface="Calibri"/>
            </a:endParaRPr>
          </a:p>
        </p:txBody>
      </p:sp>
      <p:sp>
        <p:nvSpPr>
          <p:cNvPr id="134" name="Content Placeholder 2"/>
          <p:cNvSpPr txBox="1"/>
          <p:nvPr/>
        </p:nvSpPr>
        <p:spPr>
          <a:xfrm>
            <a:off x="40640" y="1214755"/>
            <a:ext cx="11958320" cy="5538470"/>
          </a:xfrm>
          <a:prstGeom prst="rect">
            <a:avLst/>
          </a:prstGeom>
          <a:noFill/>
          <a:ln w="0">
            <a:noFill/>
          </a:ln>
        </p:spPr>
        <p:txBody>
          <a:bodyPr>
            <a:noAutofit/>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a:t>
            </a:r>
            <a:r>
              <a:rPr lang="en-US" altLang="en-US" sz="2800" b="0" strike="noStrike" spc="-1">
                <a:solidFill>
                  <a:srgbClr val="000000"/>
                </a:solidFill>
                <a:latin typeface="Calibri"/>
              </a:rPr>
              <a:t>Preocupações acerca de da implementação</a:t>
            </a:r>
            <a:endParaRPr lang="en-US" alt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2000" spc="-1">
                <a:solidFill>
                  <a:srgbClr val="000000"/>
                </a:solidFill>
                <a:latin typeface="Calibri"/>
                <a:sym typeface="+mn-ea"/>
              </a:rPr>
              <a:t>Periódicos brasileiros </a:t>
            </a:r>
            <a:r>
              <a:rPr lang="en-US" altLang="en-US" sz="2000" spc="-1">
                <a:solidFill>
                  <a:srgbClr val="000000"/>
                </a:solidFill>
                <a:latin typeface="Calibri"/>
                <a:sym typeface="+mn-ea"/>
              </a:rPr>
              <a:t>- </a:t>
            </a:r>
            <a:r>
              <a:rPr lang="en-US" sz="2000" spc="-1">
                <a:solidFill>
                  <a:srgbClr val="000000"/>
                </a:solidFill>
                <a:latin typeface="Calibri"/>
                <a:sym typeface="+mn-ea"/>
              </a:rPr>
              <a:t>Menos citações que os internacionais</a:t>
            </a:r>
            <a:endParaRPr lang="en-US" sz="20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000" spc="-1">
                <a:solidFill>
                  <a:srgbClr val="000000"/>
                </a:solidFill>
                <a:latin typeface="Calibri"/>
                <a:sym typeface="+mn-ea"/>
              </a:rPr>
              <a:t>Se comparar </a:t>
            </a:r>
            <a:r>
              <a:rPr lang="en-US" sz="2000" spc="-1">
                <a:solidFill>
                  <a:srgbClr val="000000"/>
                </a:solidFill>
                <a:latin typeface="Calibri"/>
                <a:sym typeface="+mn-ea"/>
              </a:rPr>
              <a:t> </a:t>
            </a:r>
            <a:r>
              <a:rPr lang="en-US" altLang="en-US" sz="2000" spc="-1">
                <a:solidFill>
                  <a:srgbClr val="000000"/>
                </a:solidFill>
                <a:latin typeface="Calibri"/>
                <a:sym typeface="+mn-ea"/>
              </a:rPr>
              <a:t>ambos com a mesma métrica:</a:t>
            </a:r>
            <a:endParaRPr lang="en-US" sz="2000"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2000" spc="-1">
                <a:solidFill>
                  <a:srgbClr val="000000"/>
                </a:solidFill>
                <a:latin typeface="Calibri"/>
                <a:sym typeface="+mn-ea"/>
              </a:rPr>
              <a:t>R</a:t>
            </a:r>
            <a:r>
              <a:rPr lang="en-US" sz="2000" spc="-1">
                <a:solidFill>
                  <a:srgbClr val="000000"/>
                </a:solidFill>
                <a:latin typeface="Calibri"/>
                <a:sym typeface="+mn-ea"/>
              </a:rPr>
              <a:t>evistas brasileiras nos estratos inferiores</a:t>
            </a:r>
            <a:endParaRPr lang="en-US" sz="20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000" spc="-1">
                <a:solidFill>
                  <a:srgbClr val="000000"/>
                </a:solidFill>
                <a:latin typeface="Calibri"/>
                <a:sym typeface="+mn-ea"/>
              </a:rPr>
              <a:t>Menos atrativas - Mudança do padrão de publicação dos pesquisadores:</a:t>
            </a:r>
            <a:endParaRPr lang="en-US" sz="2000"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2000" spc="-1">
                <a:solidFill>
                  <a:srgbClr val="000000"/>
                </a:solidFill>
                <a:latin typeface="Calibri"/>
                <a:sym typeface="+mn-ea"/>
              </a:rPr>
              <a:t>A</a:t>
            </a:r>
            <a:r>
              <a:rPr lang="en-US" sz="2000" spc="-1">
                <a:solidFill>
                  <a:srgbClr val="000000"/>
                </a:solidFill>
                <a:latin typeface="Calibri"/>
                <a:sym typeface="+mn-ea"/>
              </a:rPr>
              <a:t>linha</a:t>
            </a:r>
            <a:r>
              <a:rPr lang="en-US" altLang="en-US" sz="2000" spc="-1">
                <a:solidFill>
                  <a:srgbClr val="000000"/>
                </a:solidFill>
                <a:latin typeface="Calibri"/>
                <a:sym typeface="+mn-ea"/>
              </a:rPr>
              <a:t>mento das</a:t>
            </a:r>
            <a:r>
              <a:rPr lang="en-US" sz="2000" spc="-1">
                <a:solidFill>
                  <a:srgbClr val="000000"/>
                </a:solidFill>
                <a:latin typeface="Calibri"/>
                <a:sym typeface="+mn-ea"/>
              </a:rPr>
              <a:t> pesquisas com os interesses internacionais</a:t>
            </a:r>
            <a:endParaRPr lang="en-US" sz="2000"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altLang="en-US" sz="2000" spc="-1">
                <a:solidFill>
                  <a:srgbClr val="000000"/>
                </a:solidFill>
                <a:latin typeface="Calibri"/>
                <a:sym typeface="+mn-ea"/>
              </a:rPr>
              <a:t>Distanciamento de </a:t>
            </a:r>
            <a:r>
              <a:rPr lang="en-US" sz="2000" spc="-1">
                <a:solidFill>
                  <a:srgbClr val="000000"/>
                </a:solidFill>
                <a:latin typeface="Calibri"/>
                <a:sym typeface="+mn-ea"/>
              </a:rPr>
              <a:t>questões locais</a:t>
            </a:r>
            <a:endParaRPr lang="en-US" sz="2000" spc="-1">
              <a:solidFill>
                <a:srgbClr val="000000"/>
              </a:solidFill>
              <a:latin typeface="Calibri"/>
              <a:sym typeface="+mn-ea"/>
            </a:endParaRPr>
          </a:p>
          <a:p>
            <a:pPr marL="915035" lvl="2" indent="0">
              <a:lnSpc>
                <a:spcPct val="90000"/>
              </a:lnSpc>
              <a:spcBef>
                <a:spcPts val="1000"/>
              </a:spcBef>
              <a:buClr>
                <a:srgbClr val="000000"/>
              </a:buClr>
              <a:buFont typeface="Arial"/>
              <a:buNone/>
            </a:pPr>
            <a:endParaRPr lang="en-US" sz="20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Revistas nacionais sendo extintas (Internationalize or Perish)</a:t>
            </a:r>
            <a:endParaRPr lang="en-US" altLang="en-US" sz="20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Perderíamos veículos de disseminação de temas locais</a:t>
            </a:r>
            <a:endParaRPr lang="en-US" sz="20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2000" spc="-1">
                <a:solidFill>
                  <a:srgbClr val="000000"/>
                </a:solidFill>
                <a:latin typeface="Calibri"/>
                <a:sym typeface="+mn-ea"/>
              </a:rPr>
              <a:t>Maior competição </a:t>
            </a:r>
            <a:r>
              <a:rPr lang="en-US" altLang="en-US" sz="2000" spc="-1">
                <a:solidFill>
                  <a:srgbClr val="000000"/>
                </a:solidFill>
                <a:latin typeface="Calibri"/>
                <a:sym typeface="+mn-ea"/>
              </a:rPr>
              <a:t>por revistas internacionais</a:t>
            </a:r>
            <a:endParaRPr lang="en-US" sz="2000" spc="-1">
              <a:solidFill>
                <a:srgbClr val="000000"/>
              </a:solidFill>
              <a:latin typeface="Calibri"/>
              <a:sym typeface="+mn-ea"/>
            </a:endParaRPr>
          </a:p>
          <a:p>
            <a:pPr marL="1143000" lvl="2" indent="-227965">
              <a:lnSpc>
                <a:spcPct val="90000"/>
              </a:lnSpc>
              <a:spcBef>
                <a:spcPts val="1000"/>
              </a:spcBef>
              <a:buClr>
                <a:srgbClr val="000000"/>
              </a:buClr>
              <a:buFont typeface="Arial"/>
              <a:buChar char="•"/>
            </a:pPr>
            <a:r>
              <a:rPr lang="en-US" sz="2000" spc="-1">
                <a:solidFill>
                  <a:srgbClr val="000000"/>
                </a:solidFill>
                <a:latin typeface="Calibri"/>
                <a:sym typeface="+mn-ea"/>
              </a:rPr>
              <a:t>Autores e programas já inseridos internacionalmente seriam privilegiados</a:t>
            </a:r>
            <a:endParaRPr lang="en-US" sz="2000" b="0" strike="noStrike" spc="-1">
              <a:solidFill>
                <a:srgbClr val="000000"/>
              </a:solidFill>
              <a:latin typeface="Calibri"/>
            </a:endParaRPr>
          </a:p>
          <a:p>
            <a:pPr marL="228600" lvl="0" indent="-227965">
              <a:lnSpc>
                <a:spcPct val="90000"/>
              </a:lnSpc>
              <a:spcBef>
                <a:spcPts val="500"/>
              </a:spcBef>
              <a:buClr>
                <a:srgbClr val="000000"/>
              </a:buClr>
              <a:buFont typeface="Arial"/>
              <a:buChar char="•"/>
            </a:pPr>
            <a:endParaRPr lang="en-US" sz="20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080" y="-65490"/>
            <a:ext cx="10515240" cy="1325160"/>
          </a:xfrm>
        </p:spPr>
        <p:txBody>
          <a:bodyPr/>
          <a:p>
            <a:r>
              <a:rPr lang="en-US" altLang="en-US" sz="4000"/>
              <a:t>Origens (Urbizastegui, 2007)</a:t>
            </a:r>
            <a:endParaRPr lang="en-US" altLang="en-US" sz="4000"/>
          </a:p>
        </p:txBody>
      </p:sp>
      <p:sp>
        <p:nvSpPr>
          <p:cNvPr id="3" name="Subtitle 2"/>
          <p:cNvSpPr>
            <a:spLocks noGrp="1"/>
          </p:cNvSpPr>
          <p:nvPr>
            <p:ph type="subTitle"/>
          </p:nvPr>
        </p:nvSpPr>
        <p:spPr>
          <a:xfrm>
            <a:off x="346710" y="1260475"/>
            <a:ext cx="11006455" cy="5442585"/>
          </a:xfrm>
        </p:spPr>
        <p:txBody>
          <a:bodyPr/>
          <a:p>
            <a:pPr marL="285750" indent="-285750">
              <a:buFont typeface="Arial" panose="02080604020202020204" pitchFamily="34" charset="0"/>
              <a:buChar char="•"/>
            </a:pPr>
            <a:r>
              <a:rPr lang="en-US" altLang="en-US" sz="2000"/>
              <a:t>Frommichen e Balbi (Séc. XVIII-VIX)</a:t>
            </a:r>
            <a:endParaRPr lang="en-US" altLang="en-US" sz="1600"/>
          </a:p>
          <a:p>
            <a:pPr marL="742950" lvl="1" indent="-285750">
              <a:buFont typeface="Arial" panose="02080604020202020204" pitchFamily="34" charset="0"/>
              <a:buChar char="•"/>
            </a:pPr>
            <a:r>
              <a:rPr lang="en-US" altLang="en-US"/>
              <a:t>Métodos estatísticos</a:t>
            </a:r>
            <a:endParaRPr lang="en-US" altLang="en-US"/>
          </a:p>
          <a:p>
            <a:pPr marL="1200150" lvl="2" indent="-285750">
              <a:buFont typeface="Arial" panose="02080604020202020204" pitchFamily="34" charset="0"/>
              <a:buChar char="•"/>
            </a:pPr>
            <a:r>
              <a:rPr lang="en-US" altLang="en-US"/>
              <a:t>Publicação de livros e condições das bibliotecas na Europa</a:t>
            </a:r>
            <a:endParaRPr lang="en-US"/>
          </a:p>
          <a:p>
            <a:endParaRPr lang="en-US"/>
          </a:p>
          <a:p>
            <a:pPr marL="285750" indent="-285750">
              <a:buFont typeface="Arial" panose="02080604020202020204" pitchFamily="34" charset="0"/>
              <a:buChar char="•"/>
            </a:pPr>
            <a:r>
              <a:rPr lang="en-US" altLang="en-US"/>
              <a:t>Galton (1869)</a:t>
            </a:r>
            <a:endParaRPr lang="en-US" altLang="en-US"/>
          </a:p>
          <a:p>
            <a:pPr marL="742950" lvl="1" indent="-285750">
              <a:buFont typeface="Arial" panose="02080604020202020204" pitchFamily="34" charset="0"/>
              <a:buChar char="•"/>
            </a:pPr>
            <a:r>
              <a:rPr lang="en-US" altLang="en-US"/>
              <a:t>Identificação de cientistas eminentes por meio de citações</a:t>
            </a:r>
            <a:endParaRPr lang="en-US" altLang="en-US"/>
          </a:p>
          <a:p>
            <a:pPr marL="742950" lvl="1" indent="-285750">
              <a:buFont typeface="Arial" panose="02080604020202020204" pitchFamily="34" charset="0"/>
              <a:buChar char="•"/>
            </a:pPr>
            <a:r>
              <a:rPr lang="en-US" altLang="en-US"/>
              <a:t>Genialidade, não produtividade</a:t>
            </a:r>
            <a:endParaRPr lang="en-US"/>
          </a:p>
          <a:p>
            <a:endParaRPr lang="en-US"/>
          </a:p>
          <a:p>
            <a:pPr marL="285750" indent="-285750">
              <a:buFont typeface="Arial" panose="02080604020202020204" pitchFamily="34" charset="0"/>
              <a:buChar char="•"/>
            </a:pPr>
            <a:r>
              <a:rPr lang="en-US" altLang="en-US"/>
              <a:t>Coles &amp; Eales (1917)</a:t>
            </a:r>
            <a:endParaRPr lang="en-US" altLang="en-US"/>
          </a:p>
          <a:p>
            <a:pPr marL="742950" lvl="1" indent="-285750">
              <a:buFont typeface="Arial" panose="02080604020202020204" pitchFamily="34" charset="0"/>
              <a:buChar char="•"/>
            </a:pPr>
            <a:r>
              <a:rPr lang="en-US" altLang="en-US"/>
              <a:t>Análise estatística da literatura de Anatomia Comparada (1550-1860)</a:t>
            </a:r>
            <a:endParaRPr lang="en-US"/>
          </a:p>
          <a:p>
            <a:pPr marL="285750" indent="-285750">
              <a:buFont typeface="Arial" panose="02080604020202020204" pitchFamily="34" charset="0"/>
              <a:buChar char="•"/>
            </a:pPr>
            <a:endParaRPr lang="en-US" altLang="en-US"/>
          </a:p>
          <a:p>
            <a:pPr marL="285750" indent="-285750">
              <a:buFont typeface="Arial" panose="02080604020202020204" pitchFamily="34" charset="0"/>
              <a:buChar char="•"/>
            </a:pPr>
            <a:r>
              <a:rPr lang="en-US" altLang="en-US"/>
              <a:t>Dresden (1922)</a:t>
            </a:r>
            <a:endParaRPr lang="en-US" altLang="en-US"/>
          </a:p>
          <a:p>
            <a:pPr marL="742950" lvl="1" indent="-285750">
              <a:buFont typeface="Arial" panose="02080604020202020204" pitchFamily="34" charset="0"/>
              <a:buChar char="•"/>
            </a:pPr>
            <a:r>
              <a:rPr lang="en-US" altLang="en-US"/>
              <a:t>Primeira análise da produtividade de autores usando artigos</a:t>
            </a:r>
            <a:endParaRPr lang="en-US"/>
          </a:p>
          <a:p>
            <a:endParaRPr lang="en-US"/>
          </a:p>
          <a:p>
            <a:pPr marL="285750" indent="-285750">
              <a:buFont typeface="Arial" panose="02080604020202020204" pitchFamily="34" charset="0"/>
              <a:buChar char="•"/>
            </a:pPr>
            <a:r>
              <a:rPr lang="en-US" altLang="en-US"/>
              <a:t>Três leis clássicas da bibliometria</a:t>
            </a:r>
            <a:endParaRPr lang="en-US" altLang="en-US"/>
          </a:p>
          <a:p>
            <a:pPr marL="742950" lvl="1" indent="-285750">
              <a:buFont typeface="Arial" panose="02080604020202020204" pitchFamily="34" charset="0"/>
              <a:buChar char="•"/>
            </a:pPr>
            <a:r>
              <a:rPr lang="en-US" altLang="en-US"/>
              <a:t>Leis empíricas sobre o comportamento da literatura</a:t>
            </a:r>
            <a:endParaRPr lang="en-US" altLang="en-US"/>
          </a:p>
          <a:p>
            <a:pPr marL="1200150" lvl="2" indent="-285750">
              <a:buFont typeface="Arial" panose="02080604020202020204" pitchFamily="34" charset="0"/>
              <a:buChar char="•"/>
            </a:pPr>
            <a:r>
              <a:rPr lang="en-US" altLang="en-US"/>
              <a:t>Método de medição da produtividade de cientistas - Lei de Lotka (1926)</a:t>
            </a:r>
            <a:endParaRPr lang="en-US" altLang="en-US"/>
          </a:p>
          <a:p>
            <a:pPr marL="1200150" lvl="2" indent="-285750">
              <a:buFont typeface="Arial" panose="02080604020202020204" pitchFamily="34" charset="0"/>
              <a:buChar char="•"/>
            </a:pPr>
            <a:r>
              <a:rPr lang="en-US" altLang="en-US"/>
              <a:t>Lei de dispersão do conhecimento científico - Lei de Bradford (1934)</a:t>
            </a:r>
            <a:endParaRPr lang="en-US" altLang="en-US"/>
          </a:p>
          <a:p>
            <a:pPr marL="1200150" lvl="2" indent="-285750">
              <a:buFont typeface="Arial" panose="02080604020202020204" pitchFamily="34" charset="0"/>
              <a:buChar char="•"/>
            </a:pPr>
            <a:r>
              <a:rPr lang="en-US" altLang="en-US"/>
              <a:t>Modelo de distribuição e frequência de palavras em textos - Lei de Zipf (1936)</a:t>
            </a:r>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27940" y="919480"/>
            <a:ext cx="12247880" cy="501904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ontent Placeholder 2"/>
          <p:cNvSpPr txBox="1"/>
          <p:nvPr/>
        </p:nvSpPr>
        <p:spPr>
          <a:xfrm>
            <a:off x="92075" y="332740"/>
            <a:ext cx="11871960" cy="6250940"/>
          </a:xfrm>
          <a:prstGeom prst="rect">
            <a:avLst/>
          </a:prstGeom>
          <a:noFill/>
          <a:ln w="0">
            <a:noFill/>
          </a:ln>
        </p:spPr>
        <p:txBody>
          <a:bodyPr>
            <a:normAutofit/>
          </a:bodyPr>
          <a:p>
            <a:pPr marL="285750" indent="-285750">
              <a:lnSpc>
                <a:spcPct val="90000"/>
              </a:lnSpc>
              <a:spcBef>
                <a:spcPts val="1000"/>
              </a:spcBef>
              <a:buFont typeface="Arial" panose="02080604020202020204" pitchFamily="34" charset="0"/>
              <a:buChar char="•"/>
              <a:tabLst>
                <a:tab pos="0" algn="l"/>
              </a:tabLst>
            </a:pPr>
            <a:r>
              <a:rPr lang="en-US" sz="2800" b="0" strike="noStrike" spc="-1">
                <a:solidFill>
                  <a:srgbClr val="000000"/>
                </a:solidFill>
                <a:latin typeface="东文宋体" charset="0"/>
                <a:cs typeface="东文宋体" charset="0"/>
              </a:rPr>
              <a:t>↑</a:t>
            </a:r>
            <a:r>
              <a:rPr lang="en-US" sz="2800" b="0" strike="noStrike" spc="-1">
                <a:solidFill>
                  <a:srgbClr val="000000"/>
                </a:solidFill>
                <a:latin typeface="Calibri"/>
              </a:rPr>
              <a:t> produção científica nacional</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r>
              <a:rPr lang="en-US" sz="2800" b="0" strike="noStrike" spc="-1">
                <a:solidFill>
                  <a:srgbClr val="000000"/>
                </a:solidFill>
                <a:latin typeface="东文宋体" charset="0"/>
                <a:cs typeface="东文宋体" charset="0"/>
              </a:rPr>
              <a:t>↓</a:t>
            </a:r>
            <a:r>
              <a:rPr lang="en-US" sz="2800" b="0" strike="noStrike" spc="-1">
                <a:solidFill>
                  <a:srgbClr val="000000"/>
                </a:solidFill>
                <a:latin typeface="Calibri"/>
              </a:rPr>
              <a:t> financiamento</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r>
              <a:rPr lang="en-US" sz="2800" b="0" strike="noStrike" spc="-1">
                <a:solidFill>
                  <a:srgbClr val="000000"/>
                </a:solidFill>
                <a:latin typeface="Calibri"/>
              </a:rPr>
              <a:t>Aumento da competitividade</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tabLst>
                <a:tab pos="0" algn="l"/>
              </a:tabLst>
            </a:pPr>
            <a:r>
              <a:rPr lang="en-US" sz="2400" b="0" strike="noStrike" spc="-1">
                <a:solidFill>
                  <a:srgbClr val="000000"/>
                </a:solidFill>
                <a:latin typeface="Calibri"/>
              </a:rPr>
              <a:t>PROFIX:</a:t>
            </a:r>
            <a:endParaRPr lang="en-US" sz="2800" b="0" strike="noStrike" spc="-1">
              <a:solidFill>
                <a:srgbClr val="000000"/>
              </a:solidFill>
              <a:latin typeface="Calibri"/>
            </a:endParaRPr>
          </a:p>
          <a:p>
            <a:pPr marL="1143000" lvl="2" indent="-227965">
              <a:lnSpc>
                <a:spcPct val="90000"/>
              </a:lnSpc>
              <a:spcBef>
                <a:spcPts val="1000"/>
              </a:spcBef>
              <a:buClr>
                <a:srgbClr val="000000"/>
              </a:buClr>
              <a:buFont typeface="Arial"/>
              <a:buChar char="•"/>
              <a:tabLst>
                <a:tab pos="0" algn="l"/>
              </a:tabLst>
            </a:pPr>
            <a:r>
              <a:rPr lang="en-US" sz="2000" b="0" strike="noStrike" spc="-1">
                <a:solidFill>
                  <a:srgbClr val="000000"/>
                </a:solidFill>
                <a:latin typeface="Calibri"/>
              </a:rPr>
              <a:t>Jovens pesquisadores</a:t>
            </a:r>
            <a:endParaRPr lang="en-US" sz="2000" b="0" strike="noStrike" spc="-1">
              <a:solidFill>
                <a:srgbClr val="000000"/>
              </a:solidFill>
              <a:latin typeface="Calibri"/>
            </a:endParaRPr>
          </a:p>
          <a:p>
            <a:pPr marL="1143000" lvl="2" indent="-227965">
              <a:lnSpc>
                <a:spcPct val="90000"/>
              </a:lnSpc>
              <a:spcBef>
                <a:spcPts val="1000"/>
              </a:spcBef>
              <a:buClr>
                <a:srgbClr val="000000"/>
              </a:buClr>
              <a:buFont typeface="Arial"/>
              <a:buChar char="•"/>
              <a:tabLst>
                <a:tab pos="0" algn="l"/>
              </a:tabLst>
            </a:pPr>
            <a:r>
              <a:rPr lang="en-US" sz="2000" b="0" strike="noStrike" spc="-1">
                <a:solidFill>
                  <a:srgbClr val="000000"/>
                </a:solidFill>
                <a:latin typeface="Calibri"/>
              </a:rPr>
              <a:t>1154 candidatos para 100 bolsas</a:t>
            </a:r>
            <a:endParaRPr 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tabLst>
                <a:tab pos="0" algn="l"/>
              </a:tabLst>
            </a:pPr>
            <a:endParaRPr 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tabLst>
                <a:tab pos="0" algn="l"/>
              </a:tabLst>
            </a:pPr>
            <a:r>
              <a:rPr lang="en-US" sz="2400" b="0" strike="noStrike" spc="-1">
                <a:solidFill>
                  <a:srgbClr val="000000"/>
                </a:solidFill>
                <a:latin typeface="Calibri"/>
              </a:rPr>
              <a:t>Bolsas do CNPq:</a:t>
            </a:r>
            <a:endParaRPr lang="en-US" sz="2800" b="0" strike="noStrike" spc="-1">
              <a:solidFill>
                <a:srgbClr val="000000"/>
              </a:solidFill>
              <a:latin typeface="Calibri"/>
            </a:endParaRPr>
          </a:p>
          <a:p>
            <a:pPr marL="1143000" lvl="2" indent="-227965">
              <a:lnSpc>
                <a:spcPct val="90000"/>
              </a:lnSpc>
              <a:spcBef>
                <a:spcPts val="1000"/>
              </a:spcBef>
              <a:buClr>
                <a:srgbClr val="000000"/>
              </a:buClr>
              <a:buFont typeface="Arial"/>
              <a:buChar char="•"/>
              <a:tabLst>
                <a:tab pos="0" algn="l"/>
              </a:tabLst>
            </a:pPr>
            <a:r>
              <a:rPr lang="en-US" sz="2400" b="0" strike="noStrike" spc="-1">
                <a:solidFill>
                  <a:srgbClr val="000000"/>
                </a:solidFill>
                <a:latin typeface="Calibri"/>
              </a:rPr>
              <a:t>Seção: bioquímica, biofísica, fisiologia, farmacologia e neurociências</a:t>
            </a:r>
            <a:endParaRPr lang="en-US" sz="2400" b="0" strike="noStrike" spc="-1">
              <a:solidFill>
                <a:srgbClr val="000000"/>
              </a:solidFill>
              <a:latin typeface="Calibri"/>
            </a:endParaRPr>
          </a:p>
          <a:p>
            <a:pPr marL="1600200" lvl="3" indent="-227965">
              <a:lnSpc>
                <a:spcPct val="90000"/>
              </a:lnSpc>
              <a:spcBef>
                <a:spcPts val="1000"/>
              </a:spcBef>
              <a:buClr>
                <a:srgbClr val="000000"/>
              </a:buClr>
              <a:buFont typeface="Arial"/>
              <a:buChar char="•"/>
              <a:tabLst>
                <a:tab pos="0" algn="l"/>
              </a:tabLst>
            </a:pPr>
            <a:r>
              <a:rPr lang="en-US" sz="2400" b="0" strike="noStrike" spc="-1">
                <a:solidFill>
                  <a:srgbClr val="000000"/>
                </a:solidFill>
                <a:latin typeface="Calibri"/>
              </a:rPr>
              <a:t>437 inscrições de projetos</a:t>
            </a:r>
            <a:endParaRPr lang="en-US" sz="2400" b="0" strike="noStrike" spc="-1">
              <a:solidFill>
                <a:srgbClr val="000000"/>
              </a:solidFill>
              <a:latin typeface="Calibri"/>
            </a:endParaRPr>
          </a:p>
          <a:p>
            <a:pPr marL="1600200" lvl="3" indent="-227965">
              <a:lnSpc>
                <a:spcPct val="90000"/>
              </a:lnSpc>
              <a:spcBef>
                <a:spcPts val="1000"/>
              </a:spcBef>
              <a:buClr>
                <a:srgbClr val="000000"/>
              </a:buClr>
              <a:buFont typeface="Arial"/>
              <a:buChar char="•"/>
              <a:tabLst>
                <a:tab pos="0" algn="l"/>
              </a:tabLst>
            </a:pPr>
            <a:r>
              <a:rPr lang="en-US" sz="2400" b="0" strike="noStrike" spc="-1">
                <a:solidFill>
                  <a:srgbClr val="000000"/>
                </a:solidFill>
                <a:latin typeface="Calibri"/>
              </a:rPr>
              <a:t>267 aprovados por mérito científico</a:t>
            </a:r>
            <a:endParaRPr lang="en-US" sz="2400" b="0" strike="noStrike" spc="-1">
              <a:solidFill>
                <a:srgbClr val="000000"/>
              </a:solidFill>
              <a:latin typeface="Calibri"/>
            </a:endParaRPr>
          </a:p>
          <a:p>
            <a:pPr marL="1600200" lvl="3" indent="-227965">
              <a:lnSpc>
                <a:spcPct val="90000"/>
              </a:lnSpc>
              <a:spcBef>
                <a:spcPts val="1000"/>
              </a:spcBef>
              <a:buClr>
                <a:srgbClr val="000000"/>
              </a:buClr>
              <a:buFont typeface="Arial"/>
              <a:buChar char="•"/>
              <a:tabLst>
                <a:tab pos="0" algn="l"/>
              </a:tabLst>
            </a:pPr>
            <a:r>
              <a:rPr lang="en-US" sz="2400" b="0" strike="noStrike" spc="-1">
                <a:solidFill>
                  <a:srgbClr val="000000"/>
                </a:solidFill>
                <a:latin typeface="Calibri"/>
              </a:rPr>
              <a:t>20 projetos </a:t>
            </a:r>
            <a:r>
              <a:rPr lang="en-US" altLang="en-US" sz="2400" b="0" strike="noStrike" spc="-1">
                <a:solidFill>
                  <a:srgbClr val="000000"/>
                </a:solidFill>
                <a:latin typeface="Calibri"/>
              </a:rPr>
              <a:t>financiados</a:t>
            </a:r>
            <a:endParaRPr 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endParaRPr lang="en-US" sz="2400" b="0" strike="noStrike" spc="-1">
              <a:solidFill>
                <a:srgbClr val="000000"/>
              </a:solidFill>
              <a:latin typeface="Calibri"/>
            </a:endParaRPr>
          </a:p>
        </p:txBody>
      </p:sp>
      <p:pic>
        <p:nvPicPr>
          <p:cNvPr id="2" name="Picture 1"/>
          <p:cNvPicPr>
            <a:picLocks noChangeAspect="1"/>
          </p:cNvPicPr>
          <p:nvPr/>
        </p:nvPicPr>
        <p:blipFill>
          <a:blip r:embed="rId1"/>
          <a:srcRect l="1216" t="3575" r="3184" b="4201"/>
          <a:stretch>
            <a:fillRect/>
          </a:stretch>
        </p:blipFill>
        <p:spPr>
          <a:xfrm>
            <a:off x="5881370" y="117475"/>
            <a:ext cx="6209665" cy="37185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p:nvPr>
        </p:nvSpPr>
        <p:spPr>
          <a:xfrm>
            <a:off x="125095" y="280670"/>
            <a:ext cx="11228070" cy="6337300"/>
          </a:xfrm>
        </p:spPr>
        <p:txBody>
          <a:bodyPr/>
          <a:p>
            <a:pPr marL="228600" indent="-227965">
              <a:lnSpc>
                <a:spcPct val="90000"/>
              </a:lnSpc>
              <a:spcBef>
                <a:spcPts val="1000"/>
              </a:spcBef>
              <a:buClr>
                <a:srgbClr val="000000"/>
              </a:buClr>
              <a:buFont typeface="Arial"/>
              <a:buChar char="•"/>
              <a:tabLst>
                <a:tab pos="0" algn="l"/>
              </a:tabLst>
            </a:pPr>
            <a:r>
              <a:rPr lang="en-US" sz="2400" b="0" strike="noStrike">
                <a:solidFill>
                  <a:srgbClr val="000000"/>
                </a:solidFill>
                <a:latin typeface="Calibri"/>
                <a:sym typeface="+mn-ea"/>
              </a:rPr>
              <a:t>Cenário de distorção cultural</a:t>
            </a:r>
            <a:endParaRPr 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tabLst>
                <a:tab pos="0" algn="l"/>
              </a:tabLst>
            </a:pPr>
            <a:r>
              <a:rPr lang="en-US" sz="2400" b="0" strike="noStrike">
                <a:solidFill>
                  <a:srgbClr val="000000"/>
                </a:solidFill>
                <a:latin typeface="Calibri"/>
                <a:sym typeface="+mn-ea"/>
              </a:rPr>
              <a:t>Cientometria prevalece sobre o conhecimento</a:t>
            </a:r>
            <a:endParaRPr lang="en-US" sz="2400" b="0" strike="noStrike">
              <a:solidFill>
                <a:srgbClr val="000000"/>
              </a:solidFill>
              <a:latin typeface="Calibri"/>
              <a:sym typeface="+mn-ea"/>
            </a:endParaRPr>
          </a:p>
          <a:p>
            <a:pPr marL="685800" lvl="1" indent="-227965">
              <a:lnSpc>
                <a:spcPct val="90000"/>
              </a:lnSpc>
              <a:spcBef>
                <a:spcPts val="1000"/>
              </a:spcBef>
              <a:buClr>
                <a:srgbClr val="000000"/>
              </a:buClr>
              <a:buFont typeface="Arial"/>
              <a:buChar char="•"/>
              <a:tabLst>
                <a:tab pos="0" algn="l"/>
              </a:tabLst>
            </a:pPr>
            <a:r>
              <a:rPr lang="en-US" sz="2400" b="0" strike="noStrike">
                <a:solidFill>
                  <a:srgbClr val="000000"/>
                </a:solidFill>
                <a:latin typeface="Calibri"/>
                <a:sym typeface="+mn-ea"/>
              </a:rPr>
              <a:t>PROFIX e CNPq - Principal critério:</a:t>
            </a:r>
            <a:endParaRPr lang="en-US" sz="2400" b="0" strike="noStrike">
              <a:solidFill>
                <a:srgbClr val="000000"/>
              </a:solidFill>
              <a:latin typeface="Calibri"/>
              <a:sym typeface="+mn-ea"/>
            </a:endParaRPr>
          </a:p>
          <a:p>
            <a:pPr marL="685800" lvl="1" indent="-227965">
              <a:lnSpc>
                <a:spcPct val="90000"/>
              </a:lnSpc>
              <a:spcBef>
                <a:spcPts val="1000"/>
              </a:spcBef>
              <a:buClr>
                <a:srgbClr val="000000"/>
              </a:buClr>
              <a:buFont typeface="Arial"/>
              <a:buChar char="•"/>
              <a:tabLst>
                <a:tab pos="0" algn="l"/>
              </a:tabLst>
            </a:pPr>
            <a:r>
              <a:rPr lang="en-US" sz="2400" b="0" strike="noStrike">
                <a:solidFill>
                  <a:srgbClr val="000000"/>
                </a:solidFill>
                <a:latin typeface="Calibri"/>
                <a:sym typeface="+mn-ea"/>
              </a:rPr>
              <a:t>Background científico dos candidatos</a:t>
            </a:r>
            <a:endParaRPr lang="en-US" sz="2400" b="0" strike="noStrike">
              <a:solidFill>
                <a:srgbClr val="000000"/>
              </a:solidFill>
              <a:latin typeface="Calibri"/>
              <a:sym typeface="+mn-ea"/>
            </a:endParaRPr>
          </a:p>
          <a:p>
            <a:pPr marL="1143000" lvl="2" indent="-227965">
              <a:lnSpc>
                <a:spcPct val="90000"/>
              </a:lnSpc>
              <a:spcBef>
                <a:spcPts val="1000"/>
              </a:spcBef>
              <a:buClr>
                <a:srgbClr val="000000"/>
              </a:buClr>
              <a:buFont typeface="Arial"/>
              <a:buChar char="•"/>
              <a:tabLst>
                <a:tab pos="0" algn="l"/>
              </a:tabLst>
            </a:pPr>
            <a:r>
              <a:rPr lang="en-US" sz="2400" b="0" strike="noStrike">
                <a:solidFill>
                  <a:srgbClr val="000000"/>
                </a:solidFill>
                <a:latin typeface="Calibri"/>
                <a:sym typeface="+mn-ea"/>
              </a:rPr>
              <a:t>Número de publicações</a:t>
            </a:r>
            <a:endParaRPr lang="en-US" sz="2400" b="0" strike="noStrike">
              <a:solidFill>
                <a:srgbClr val="000000"/>
              </a:solidFill>
              <a:latin typeface="Calibri"/>
              <a:sym typeface="+mn-ea"/>
            </a:endParaRPr>
          </a:p>
          <a:p>
            <a:pPr marL="1143000" lvl="2" indent="-227965">
              <a:lnSpc>
                <a:spcPct val="90000"/>
              </a:lnSpc>
              <a:spcBef>
                <a:spcPts val="1000"/>
              </a:spcBef>
              <a:buClr>
                <a:srgbClr val="000000"/>
              </a:buClr>
              <a:buFont typeface="Arial"/>
              <a:buChar char="•"/>
              <a:tabLst>
                <a:tab pos="0" algn="l"/>
              </a:tabLst>
            </a:pPr>
            <a:r>
              <a:rPr lang="en-US" altLang="en-US" sz="2400" b="0" strike="noStrike">
                <a:solidFill>
                  <a:srgbClr val="000000"/>
                </a:solidFill>
                <a:latin typeface="Calibri"/>
                <a:sym typeface="+mn-ea"/>
              </a:rPr>
              <a:t>I</a:t>
            </a:r>
            <a:r>
              <a:rPr lang="en-US" sz="2400" b="0" strike="noStrike">
                <a:solidFill>
                  <a:srgbClr val="000000"/>
                </a:solidFill>
                <a:latin typeface="Calibri"/>
                <a:sym typeface="+mn-ea"/>
              </a:rPr>
              <a:t>mpacto das revistas onde foram publicados.</a:t>
            </a:r>
            <a:endParaRPr lang="en-US" sz="2400" b="0" strike="noStrike">
              <a:solidFill>
                <a:srgbClr val="000000"/>
              </a:solidFill>
              <a:latin typeface="Calibri"/>
              <a:sym typeface="+mn-ea"/>
            </a:endParaRPr>
          </a:p>
          <a:p>
            <a:pPr marL="915035" lvl="2" indent="0">
              <a:lnSpc>
                <a:spcPct val="90000"/>
              </a:lnSpc>
              <a:spcBef>
                <a:spcPts val="1000"/>
              </a:spcBef>
              <a:buClr>
                <a:srgbClr val="000000"/>
              </a:buClr>
              <a:buFont typeface="Arial"/>
              <a:buNone/>
              <a:tabLst>
                <a:tab pos="0" algn="l"/>
              </a:tabLst>
            </a:pPr>
            <a:endParaRPr 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r>
              <a:rPr lang="en-US" sz="2400" b="0" strike="noStrike">
                <a:solidFill>
                  <a:srgbClr val="000000"/>
                </a:solidFill>
                <a:latin typeface="Calibri"/>
                <a:sym typeface="+mn-ea"/>
              </a:rPr>
              <a:t>Sofrimento mental é o preço pago pela escassez de recursos</a:t>
            </a:r>
            <a:endParaRPr lang="en-US" sz="2400" b="0" strike="noStrike">
              <a:solidFill>
                <a:srgbClr val="000000"/>
              </a:solidFill>
              <a:latin typeface="Calibri"/>
              <a:sym typeface="+mn-ea"/>
            </a:endParaRPr>
          </a:p>
          <a:p>
            <a:pPr marL="228600" indent="-227965">
              <a:lnSpc>
                <a:spcPct val="90000"/>
              </a:lnSpc>
              <a:spcBef>
                <a:spcPts val="1000"/>
              </a:spcBef>
              <a:buClr>
                <a:srgbClr val="000000"/>
              </a:buClr>
              <a:buFont typeface="Arial"/>
              <a:buChar char="•"/>
              <a:tabLst>
                <a:tab pos="0" algn="l"/>
              </a:tabLst>
            </a:pPr>
            <a:r>
              <a:rPr lang="en-US" sz="2400" b="0" strike="noStrike">
                <a:solidFill>
                  <a:srgbClr val="000000"/>
                </a:solidFill>
                <a:latin typeface="Calibri"/>
                <a:sym typeface="+mn-ea"/>
              </a:rPr>
              <a:t>Cobrança e competição exacerbadas</a:t>
            </a:r>
            <a:endParaRPr lang="en-US" sz="2400" b="0" strike="noStrike">
              <a:solidFill>
                <a:srgbClr val="000000"/>
              </a:solidFill>
              <a:latin typeface="Calibri"/>
              <a:sym typeface="+mn-ea"/>
            </a:endParaRPr>
          </a:p>
          <a:p>
            <a:pPr marL="228600" indent="-227965">
              <a:lnSpc>
                <a:spcPct val="90000"/>
              </a:lnSpc>
              <a:spcBef>
                <a:spcPts val="1000"/>
              </a:spcBef>
              <a:buClr>
                <a:srgbClr val="000000"/>
              </a:buClr>
              <a:buFont typeface="Arial"/>
              <a:buChar char="•"/>
              <a:tabLst>
                <a:tab pos="0" algn="l"/>
              </a:tabLst>
            </a:pPr>
            <a:r>
              <a:rPr lang="en-US" sz="2400" b="0" strike="noStrike">
                <a:solidFill>
                  <a:srgbClr val="000000"/>
                </a:solidFill>
                <a:latin typeface="Calibri"/>
                <a:sym typeface="+mn-ea"/>
              </a:rPr>
              <a:t>Qual o impacto dessa situação para os indivíduos?</a:t>
            </a:r>
            <a:endParaRPr lang="en-US" b="0" strike="noStrike">
              <a:solidFill>
                <a:srgbClr val="000000"/>
              </a:solidFill>
              <a:latin typeface="Calibri"/>
              <a:sym typeface="+mn-ea"/>
            </a:endParaRPr>
          </a:p>
          <a:p>
            <a:pPr marL="228600" indent="-227965">
              <a:lnSpc>
                <a:spcPct val="90000"/>
              </a:lnSpc>
              <a:spcBef>
                <a:spcPts val="1000"/>
              </a:spcBef>
              <a:buClr>
                <a:srgbClr val="000000"/>
              </a:buClr>
              <a:buFont typeface="Arial"/>
              <a:buChar char="•"/>
              <a:tabLst>
                <a:tab pos="0" algn="l"/>
              </a:tabLst>
            </a:pPr>
            <a:endParaRPr lang="en-US" sz="2400"/>
          </a:p>
          <a:p>
            <a:pPr marL="228600" indent="-227965">
              <a:lnSpc>
                <a:spcPct val="90000"/>
              </a:lnSpc>
              <a:spcBef>
                <a:spcPts val="1000"/>
              </a:spcBef>
              <a:buClr>
                <a:srgbClr val="000000"/>
              </a:buClr>
              <a:buFont typeface="Arial"/>
              <a:buChar char="•"/>
              <a:tabLst>
                <a:tab pos="0" algn="l"/>
              </a:tabLst>
            </a:pPr>
            <a:r>
              <a:rPr lang="en-US" altLang="en-US" sz="2400"/>
              <a:t>Entrevistas com membros do IBqM:</a:t>
            </a:r>
            <a:endParaRPr lang="en-US" altLang="en-US" sz="2400"/>
          </a:p>
          <a:p>
            <a:pPr marL="685800" lvl="1" indent="-227965">
              <a:lnSpc>
                <a:spcPct val="90000"/>
              </a:lnSpc>
              <a:spcBef>
                <a:spcPts val="1000"/>
              </a:spcBef>
              <a:buClr>
                <a:srgbClr val="000000"/>
              </a:buClr>
              <a:buFont typeface="Arial"/>
              <a:buChar char="•"/>
              <a:tabLst>
                <a:tab pos="0" algn="l"/>
              </a:tabLst>
            </a:pPr>
            <a:r>
              <a:rPr lang="en-US" altLang="en-US" sz="2400"/>
              <a:t>25 entrevistas</a:t>
            </a:r>
            <a:endParaRPr lang="en-US" altLang="en-US" sz="2400"/>
          </a:p>
          <a:p>
            <a:pPr marL="685800" lvl="1" indent="-227965">
              <a:lnSpc>
                <a:spcPct val="90000"/>
              </a:lnSpc>
              <a:spcBef>
                <a:spcPts val="1000"/>
              </a:spcBef>
              <a:buClr>
                <a:srgbClr val="000000"/>
              </a:buClr>
              <a:buFont typeface="Arial"/>
              <a:buChar char="•"/>
              <a:tabLst>
                <a:tab pos="0" algn="l"/>
              </a:tabLst>
            </a:pPr>
            <a:r>
              <a:rPr lang="en-US" altLang="en-US" sz="2400"/>
              <a:t>Alunos de PG, Pós-Docs e Professores</a:t>
            </a:r>
            <a:endParaRPr lang="en-US" alt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itle 1"/>
          <p:cNvSpPr txBox="1"/>
          <p:nvPr/>
        </p:nvSpPr>
        <p:spPr>
          <a:xfrm>
            <a:off x="71755" y="365125"/>
            <a:ext cx="11725275" cy="1325245"/>
          </a:xfrm>
          <a:prstGeom prst="rect">
            <a:avLst/>
          </a:prstGeom>
          <a:noFill/>
          <a:ln w="0">
            <a:noFill/>
          </a:ln>
        </p:spPr>
        <p:txBody>
          <a:bodyPr anchor="ctr">
            <a:noAutofit/>
          </a:bodyPr>
          <a:p>
            <a:pPr algn="ctr">
              <a:lnSpc>
                <a:spcPct val="90000"/>
              </a:lnSpc>
            </a:pPr>
            <a:r>
              <a:rPr lang="en-US" sz="4000" b="1" strike="noStrike" spc="-1">
                <a:solidFill>
                  <a:srgbClr val="000000"/>
                </a:solidFill>
                <a:latin typeface="Calibri Light"/>
              </a:rPr>
              <a:t>Você é o que </a:t>
            </a:r>
            <a:r>
              <a:rPr lang="en-US" altLang="en-US" sz="4000" b="1" strike="noStrike" spc="-1">
                <a:solidFill>
                  <a:srgbClr val="000000"/>
                </a:solidFill>
                <a:latin typeface="Calibri Light"/>
              </a:rPr>
              <a:t>(e onde)</a:t>
            </a:r>
            <a:r>
              <a:rPr lang="en-US" sz="4000" b="1" strike="noStrike" spc="-1">
                <a:solidFill>
                  <a:srgbClr val="000000"/>
                </a:solidFill>
                <a:latin typeface="Calibri Light"/>
              </a:rPr>
              <a:t> v</a:t>
            </a:r>
            <a:r>
              <a:rPr lang="en-US" altLang="en-US" sz="4000" b="1" strike="noStrike" spc="-1">
                <a:solidFill>
                  <a:srgbClr val="000000"/>
                </a:solidFill>
                <a:latin typeface="Calibri Light"/>
              </a:rPr>
              <a:t>o</a:t>
            </a:r>
            <a:r>
              <a:rPr lang="en-US" sz="4000" b="1" strike="noStrike" spc="-1">
                <a:solidFill>
                  <a:srgbClr val="000000"/>
                </a:solidFill>
                <a:latin typeface="Calibri Light"/>
              </a:rPr>
              <a:t>c</a:t>
            </a:r>
            <a:r>
              <a:rPr lang="en-US" altLang="en-US" sz="4000" b="1" strike="noStrike" spc="-1">
                <a:solidFill>
                  <a:srgbClr val="000000"/>
                </a:solidFill>
                <a:latin typeface="Calibri Light"/>
              </a:rPr>
              <a:t>ê</a:t>
            </a:r>
            <a:r>
              <a:rPr lang="en-US" sz="4000" b="1" strike="noStrike" spc="-1">
                <a:solidFill>
                  <a:srgbClr val="000000"/>
                </a:solidFill>
                <a:latin typeface="Calibri Light"/>
              </a:rPr>
              <a:t> publica</a:t>
            </a:r>
            <a:endParaRPr lang="en-US" sz="4000" b="1" strike="noStrike" spc="-1">
              <a:solidFill>
                <a:srgbClr val="000000"/>
              </a:solidFill>
              <a:latin typeface="Calibri Light"/>
            </a:endParaRPr>
          </a:p>
        </p:txBody>
      </p:sp>
      <p:sp>
        <p:nvSpPr>
          <p:cNvPr id="146" name="Content Placeholder 2"/>
          <p:cNvSpPr txBox="1"/>
          <p:nvPr/>
        </p:nvSpPr>
        <p:spPr>
          <a:xfrm>
            <a:off x="838715" y="2099245"/>
            <a:ext cx="10515240" cy="4350960"/>
          </a:xfrm>
          <a:prstGeom prst="rect">
            <a:avLst/>
          </a:prstGeom>
          <a:noFill/>
          <a:ln w="0">
            <a:noFill/>
          </a:ln>
        </p:spPr>
        <p:txBody>
          <a:bodyPr>
            <a:noAutofit/>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“Ele [o orientador] não se importa com a minha tese. Ele acredita que uma tese é consequência de um bom trabalho e um bom trabalho significa artigos publicados em boas revistas.”</a:t>
            </a: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“O que ouvimos é que você vale o que publica ... a moeda nesta arena são as publicações”</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itle 1"/>
          <p:cNvSpPr txBox="1"/>
          <p:nvPr/>
        </p:nvSpPr>
        <p:spPr>
          <a:xfrm>
            <a:off x="838080" y="351705"/>
            <a:ext cx="10515240" cy="1325160"/>
          </a:xfrm>
          <a:prstGeom prst="rect">
            <a:avLst/>
          </a:prstGeom>
          <a:noFill/>
          <a:ln w="0">
            <a:noFill/>
          </a:ln>
        </p:spPr>
        <p:txBody>
          <a:bodyPr anchor="ctr">
            <a:noAutofit/>
          </a:bodyPr>
          <a:p>
            <a:pPr algn="ctr">
              <a:lnSpc>
                <a:spcPct val="90000"/>
              </a:lnSpc>
            </a:pPr>
            <a:r>
              <a:rPr lang="en-US" sz="4000" b="1" strike="noStrike" spc="-1">
                <a:solidFill>
                  <a:srgbClr val="000000"/>
                </a:solidFill>
                <a:latin typeface="Calibri Light"/>
              </a:rPr>
              <a:t>Submissão do </a:t>
            </a:r>
            <a:r>
              <a:rPr lang="en-US" altLang="en-US" sz="4000" b="1" strike="noStrike" spc="-1">
                <a:solidFill>
                  <a:srgbClr val="000000"/>
                </a:solidFill>
                <a:latin typeface="Calibri Light"/>
              </a:rPr>
              <a:t>artigo e validação</a:t>
            </a:r>
            <a:endParaRPr lang="en-US" altLang="en-US" sz="4000" b="1" strike="noStrike" spc="-1">
              <a:solidFill>
                <a:srgbClr val="000000"/>
              </a:solidFill>
              <a:latin typeface="Calibri Light"/>
            </a:endParaRPr>
          </a:p>
        </p:txBody>
      </p:sp>
      <p:sp>
        <p:nvSpPr>
          <p:cNvPr id="148" name="Content Placeholder 2"/>
          <p:cNvSpPr txBox="1"/>
          <p:nvPr/>
        </p:nvSpPr>
        <p:spPr>
          <a:xfrm>
            <a:off x="838080" y="2184335"/>
            <a:ext cx="10515240" cy="4350960"/>
          </a:xfrm>
          <a:prstGeom prst="rect">
            <a:avLst/>
          </a:prstGeom>
          <a:noFill/>
          <a:ln w="0">
            <a:noFill/>
          </a:ln>
        </p:spPr>
        <p:txBody>
          <a:bodyPr>
            <a:noAutofit/>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“Minha maior preocupação era publicar, ser reconhecido ... era uma espécie de autoafirmação, então eu poderia dizer a eles: ‘Olha, eu </a:t>
            </a:r>
            <a:r>
              <a:rPr lang="en-US" altLang="en-US" sz="2800" b="0" strike="noStrike" spc="-1">
                <a:solidFill>
                  <a:srgbClr val="000000"/>
                </a:solidFill>
                <a:latin typeface="Calibri"/>
              </a:rPr>
              <a:t>sou</a:t>
            </a:r>
            <a:r>
              <a:rPr lang="en-US" sz="2800" b="0" strike="noStrike" spc="-1">
                <a:solidFill>
                  <a:srgbClr val="000000"/>
                </a:solidFill>
                <a:latin typeface="Calibri"/>
              </a:rPr>
              <a:t> b</a:t>
            </a:r>
            <a:r>
              <a:rPr lang="en-US" altLang="en-US" sz="2800" b="0" strike="noStrike" spc="-1">
                <a:solidFill>
                  <a:srgbClr val="000000"/>
                </a:solidFill>
                <a:latin typeface="Calibri"/>
              </a:rPr>
              <a:t>o</a:t>
            </a:r>
            <a:r>
              <a:rPr lang="en-US" sz="2800" b="0" strike="noStrike" spc="-1">
                <a:solidFill>
                  <a:srgbClr val="000000"/>
                </a:solidFill>
                <a:latin typeface="Calibri"/>
              </a:rPr>
              <a:t>m!’”</a:t>
            </a: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“Quando </a:t>
            </a:r>
            <a:r>
              <a:rPr lang="en-US" altLang="en-US" sz="2800" b="0" strike="noStrike" spc="-1">
                <a:solidFill>
                  <a:srgbClr val="000000"/>
                </a:solidFill>
                <a:latin typeface="Calibri"/>
              </a:rPr>
              <a:t>a revista</a:t>
            </a:r>
            <a:r>
              <a:rPr lang="en-US" sz="2800" b="0" strike="noStrike" spc="-1">
                <a:solidFill>
                  <a:srgbClr val="000000"/>
                </a:solidFill>
                <a:latin typeface="Calibri"/>
              </a:rPr>
              <a:t> não aceita, você sente que não é só o seu </a:t>
            </a:r>
            <a:r>
              <a:rPr lang="en-US" altLang="en-US" sz="2800" b="0" strike="noStrike" spc="-1">
                <a:solidFill>
                  <a:srgbClr val="000000"/>
                </a:solidFill>
                <a:latin typeface="Calibri"/>
              </a:rPr>
              <a:t>artigo</a:t>
            </a:r>
            <a:r>
              <a:rPr lang="en-US" sz="2800" b="0" strike="noStrike" spc="-1">
                <a:solidFill>
                  <a:srgbClr val="000000"/>
                </a:solidFill>
                <a:latin typeface="Calibri"/>
              </a:rPr>
              <a:t>, mas </a:t>
            </a:r>
            <a:r>
              <a:rPr lang="en-US" altLang="en-US" sz="2800" b="0" strike="noStrike" spc="-1">
                <a:solidFill>
                  <a:srgbClr val="000000"/>
                </a:solidFill>
                <a:latin typeface="Calibri"/>
              </a:rPr>
              <a:t>que </a:t>
            </a:r>
            <a:r>
              <a:rPr lang="en-US" sz="2800" b="0" strike="noStrike" spc="-1">
                <a:solidFill>
                  <a:srgbClr val="000000"/>
                </a:solidFill>
                <a:latin typeface="Calibri"/>
              </a:rPr>
              <a:t>você </a:t>
            </a:r>
            <a:r>
              <a:rPr lang="en-US" altLang="en-US" sz="2800" b="0" strike="noStrike" spc="-1">
                <a:solidFill>
                  <a:srgbClr val="000000"/>
                </a:solidFill>
                <a:latin typeface="Calibri"/>
              </a:rPr>
              <a:t>mesmo</a:t>
            </a:r>
            <a:r>
              <a:rPr lang="en-US" sz="2800" b="0" strike="noStrike" spc="-1">
                <a:solidFill>
                  <a:srgbClr val="000000"/>
                </a:solidFill>
                <a:latin typeface="Calibri"/>
              </a:rPr>
              <a:t> </a:t>
            </a:r>
            <a:r>
              <a:rPr lang="en-US" altLang="en-US" sz="2800" b="0" strike="noStrike" spc="-1">
                <a:solidFill>
                  <a:srgbClr val="000000"/>
                </a:solidFill>
                <a:latin typeface="Calibri"/>
              </a:rPr>
              <a:t>está sendo</a:t>
            </a:r>
            <a:r>
              <a:rPr lang="en-US" sz="2800" b="0" strike="noStrike" spc="-1">
                <a:solidFill>
                  <a:srgbClr val="000000"/>
                </a:solidFill>
                <a:latin typeface="Calibri"/>
              </a:rPr>
              <a:t> rejeitado ... Eles olham para você como se você não merecesse estar ali ... é </a:t>
            </a:r>
            <a:r>
              <a:rPr lang="en-US" altLang="en-US" sz="2800" b="0" strike="noStrike" spc="-1">
                <a:solidFill>
                  <a:srgbClr val="000000"/>
                </a:solidFill>
                <a:latin typeface="Calibri"/>
              </a:rPr>
              <a:t>uma sensação</a:t>
            </a:r>
            <a:r>
              <a:rPr lang="en-US" sz="2800" b="0" strike="noStrike" spc="-1">
                <a:solidFill>
                  <a:srgbClr val="000000"/>
                </a:solidFill>
                <a:latin typeface="Calibri"/>
              </a:rPr>
              <a:t> muito ruim!”</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itle 1"/>
          <p:cNvSpPr txBox="1"/>
          <p:nvPr/>
        </p:nvSpPr>
        <p:spPr>
          <a:xfrm>
            <a:off x="838080" y="365040"/>
            <a:ext cx="10515240" cy="1325160"/>
          </a:xfrm>
          <a:prstGeom prst="rect">
            <a:avLst/>
          </a:prstGeom>
          <a:noFill/>
          <a:ln w="0">
            <a:noFill/>
          </a:ln>
        </p:spPr>
        <p:txBody>
          <a:bodyPr anchor="ctr">
            <a:normAutofit/>
          </a:bodyPr>
          <a:p>
            <a:pPr algn="ctr">
              <a:lnSpc>
                <a:spcPct val="90000"/>
              </a:lnSpc>
            </a:pPr>
            <a:r>
              <a:rPr lang="en-US" altLang="en-US" sz="4000" b="1" strike="noStrike" spc="-1">
                <a:solidFill>
                  <a:schemeClr val="tx1"/>
                </a:solidFill>
                <a:latin typeface="Calibri Light"/>
              </a:rPr>
              <a:t>Publique ou pereça!</a:t>
            </a:r>
            <a:endParaRPr lang="en-US" altLang="en-US" sz="4000" b="1" strike="noStrike" spc="-1">
              <a:solidFill>
                <a:schemeClr val="tx1"/>
              </a:solidFill>
              <a:latin typeface="Calibri Light"/>
            </a:endParaRPr>
          </a:p>
        </p:txBody>
      </p:sp>
      <p:sp>
        <p:nvSpPr>
          <p:cNvPr id="150" name="Content Placeholder 2"/>
          <p:cNvSpPr txBox="1"/>
          <p:nvPr/>
        </p:nvSpPr>
        <p:spPr>
          <a:xfrm>
            <a:off x="838080" y="1969070"/>
            <a:ext cx="10515240" cy="4350960"/>
          </a:xfrm>
          <a:prstGeom prst="rect">
            <a:avLst/>
          </a:prstGeom>
          <a:noFill/>
          <a:ln w="0">
            <a:noFill/>
          </a:ln>
        </p:spPr>
        <p:txBody>
          <a:bodyPr>
            <a:normAutofit lnSpcReduction="10000"/>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“Se você parar de publicar, você perde sua bolsa ... Você é expulso do sistema, não importa o que você fez no passado - só importa o que você fez nos últimos 2 a 3 anos”</a:t>
            </a: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“Às vezes me sinto tão ansioso ... você deve terminar sua tese em pouco tempo, você tem um orientador que te orienta, mas ao mesmo tempo exige continuamente resultados, porque vivemos em um sistema que exige cada vez mais </a:t>
            </a:r>
            <a:r>
              <a:rPr lang="en-US" altLang="en-US" sz="2800" b="0" strike="noStrike" spc="-1">
                <a:solidFill>
                  <a:srgbClr val="000000"/>
                </a:solidFill>
                <a:latin typeface="Calibri"/>
              </a:rPr>
              <a:t>d</a:t>
            </a:r>
            <a:r>
              <a:rPr lang="en-US" sz="2800" b="0" strike="noStrike" spc="-1">
                <a:solidFill>
                  <a:srgbClr val="000000"/>
                </a:solidFill>
                <a:latin typeface="Calibri"/>
              </a:rPr>
              <a:t>o orientador, e </a:t>
            </a:r>
            <a:r>
              <a:rPr lang="en-US" altLang="en-US" sz="2800" b="0" strike="noStrike" spc="-1">
                <a:solidFill>
                  <a:srgbClr val="000000"/>
                </a:solidFill>
                <a:latin typeface="Calibri"/>
              </a:rPr>
              <a:t>assim</a:t>
            </a:r>
            <a:r>
              <a:rPr lang="en-US" sz="2800" b="0" strike="noStrike" spc="-1">
                <a:solidFill>
                  <a:srgbClr val="000000"/>
                </a:solidFill>
                <a:latin typeface="Calibri"/>
              </a:rPr>
              <a:t> </a:t>
            </a:r>
            <a:r>
              <a:rPr lang="en-US" altLang="en-US" sz="2800" b="0" strike="noStrike" spc="-1">
                <a:solidFill>
                  <a:srgbClr val="000000"/>
                </a:solidFill>
                <a:latin typeface="Calibri"/>
              </a:rPr>
              <a:t>isso</a:t>
            </a:r>
            <a:r>
              <a:rPr lang="en-US" sz="2800" b="0" strike="noStrike" spc="-1">
                <a:solidFill>
                  <a:srgbClr val="000000"/>
                </a:solidFill>
                <a:latin typeface="Calibri"/>
              </a:rPr>
              <a:t> segue em frente, em cascata ...”</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itle 1"/>
          <p:cNvSpPr txBox="1"/>
          <p:nvPr/>
        </p:nvSpPr>
        <p:spPr>
          <a:xfrm>
            <a:off x="838080" y="365040"/>
            <a:ext cx="10515240" cy="1325160"/>
          </a:xfrm>
          <a:prstGeom prst="rect">
            <a:avLst/>
          </a:prstGeom>
          <a:noFill/>
          <a:ln w="0">
            <a:noFill/>
          </a:ln>
        </p:spPr>
        <p:txBody>
          <a:bodyPr anchor="ctr">
            <a:noAutofit/>
          </a:bodyPr>
          <a:p>
            <a:endParaRPr lang="en-US" sz="1800" b="0" strike="noStrike" spc="-1">
              <a:solidFill>
                <a:srgbClr val="000000"/>
              </a:solidFill>
              <a:latin typeface="Calibri"/>
            </a:endParaRPr>
          </a:p>
        </p:txBody>
      </p:sp>
      <p:sp>
        <p:nvSpPr>
          <p:cNvPr id="152" name="Content Placeholder 2"/>
          <p:cNvSpPr txBox="1"/>
          <p:nvPr/>
        </p:nvSpPr>
        <p:spPr>
          <a:xfrm>
            <a:off x="495935" y="365760"/>
            <a:ext cx="11200130" cy="6160135"/>
          </a:xfrm>
          <a:prstGeom prst="rect">
            <a:avLst/>
          </a:prstGeom>
          <a:noFill/>
          <a:ln w="0">
            <a:noFill/>
          </a:ln>
        </p:spPr>
        <p:txBody>
          <a:bodyPr/>
          <a:p>
            <a:pPr marL="228600" indent="-227965">
              <a:lnSpc>
                <a:spcPct val="90000"/>
              </a:lnSpc>
              <a:spcBef>
                <a:spcPts val="1000"/>
              </a:spcBef>
              <a:buClr>
                <a:srgbClr val="000000"/>
              </a:buClr>
              <a:buFont typeface="Arial"/>
              <a:buChar char="•"/>
            </a:pPr>
            <a:r>
              <a:rPr lang="en-US" sz="2000" b="0" strike="noStrike" spc="-1">
                <a:solidFill>
                  <a:srgbClr val="000000"/>
                </a:solidFill>
                <a:latin typeface="Calibri"/>
              </a:rPr>
              <a:t>Ritos de passagem</a:t>
            </a:r>
            <a:endParaRPr lang="en-US" sz="20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Morte, transição e renascimento</a:t>
            </a:r>
            <a:endParaRPr lang="en-US" sz="16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Transição - Período de incertezas e ansiedade</a:t>
            </a:r>
            <a:endParaRPr lang="en-US" sz="16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Trajetoria científica como uma transição constante</a:t>
            </a:r>
            <a:endParaRPr lang="en-US" sz="16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sz="1600" b="0" strike="noStrike" spc="-1">
                <a:solidFill>
                  <a:srgbClr val="000000"/>
                </a:solidFill>
                <a:latin typeface="Calibri"/>
              </a:rPr>
              <a:t>Continuar provando sua capacidade</a:t>
            </a:r>
            <a:endParaRPr lang="en-US" sz="16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sz="1600" b="0" strike="noStrike" spc="-1">
                <a:solidFill>
                  <a:srgbClr val="000000"/>
                </a:solidFill>
                <a:latin typeface="Calibri"/>
              </a:rPr>
              <a:t>Exclusão do sistema</a:t>
            </a:r>
            <a:endParaRPr lang="en-US" sz="1600" b="0" strike="noStrike" spc="-1">
              <a:solidFill>
                <a:srgbClr val="000000"/>
              </a:solidFill>
              <a:latin typeface="Calibri"/>
            </a:endParaRPr>
          </a:p>
          <a:p>
            <a:pPr>
              <a:lnSpc>
                <a:spcPct val="90000"/>
              </a:lnSpc>
              <a:spcBef>
                <a:spcPts val="1000"/>
              </a:spcBef>
            </a:pPr>
            <a:endParaRPr lang="en-US" sz="16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000" b="0" strike="noStrike" spc="-1">
                <a:solidFill>
                  <a:srgbClr val="000000"/>
                </a:solidFill>
                <a:latin typeface="Calibri"/>
              </a:rPr>
              <a:t>Burnout</a:t>
            </a:r>
            <a:endParaRPr lang="en-US" sz="16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Exaustão emocional e mental</a:t>
            </a:r>
            <a:endParaRPr lang="en-US" sz="16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Prejudica tanto o desempenho no trabalho como a saúde</a:t>
            </a:r>
            <a:endParaRPr lang="en-US" sz="16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Dores de cabeça, hipertensão, ansiedade e depressão</a:t>
            </a:r>
            <a:endParaRPr lang="en-US" sz="16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Abuso de álcool/drogas</a:t>
            </a:r>
            <a:endParaRPr lang="en-US" sz="16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Deterioração das relações com família/amigos</a:t>
            </a:r>
            <a:endParaRPr lang="en-US" sz="1600" b="0" strike="noStrike" spc="-1">
              <a:solidFill>
                <a:srgbClr val="000000"/>
              </a:solidFill>
              <a:latin typeface="Calibri"/>
            </a:endParaRPr>
          </a:p>
          <a:p>
            <a:pPr>
              <a:lnSpc>
                <a:spcPct val="90000"/>
              </a:lnSpc>
              <a:spcBef>
                <a:spcPts val="1000"/>
              </a:spcBef>
            </a:pPr>
            <a:endParaRPr lang="en-US" sz="16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000" b="0" strike="noStrike" spc="-1">
                <a:solidFill>
                  <a:srgbClr val="000000"/>
                </a:solidFill>
                <a:latin typeface="Calibri"/>
              </a:rPr>
              <a:t>Futuro cenário</a:t>
            </a:r>
            <a:endParaRPr lang="en-US" sz="16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Perda do interesse na carreira científica</a:t>
            </a:r>
            <a:endParaRPr lang="en-US" sz="16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Possível declínio da ciência brasileira</a:t>
            </a:r>
            <a:endParaRPr lang="en-US" sz="16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itle 1"/>
          <p:cNvSpPr txBox="1"/>
          <p:nvPr/>
        </p:nvSpPr>
        <p:spPr>
          <a:xfrm>
            <a:off x="838080" y="365040"/>
            <a:ext cx="10515240" cy="1325160"/>
          </a:xfrm>
          <a:prstGeom prst="rect">
            <a:avLst/>
          </a:prstGeom>
          <a:noFill/>
          <a:ln w="0">
            <a:noFill/>
          </a:ln>
        </p:spPr>
        <p:txBody>
          <a:bodyPr anchor="ctr">
            <a:noAutofit/>
          </a:bodyPr>
          <a:p>
            <a:endParaRPr lang="en-US" sz="1800" b="0" strike="noStrike" spc="-1">
              <a:solidFill>
                <a:srgbClr val="000000"/>
              </a:solidFill>
              <a:latin typeface="Calibri"/>
            </a:endParaRPr>
          </a:p>
        </p:txBody>
      </p:sp>
      <p:sp>
        <p:nvSpPr>
          <p:cNvPr id="152" name="Content Placeholder 2"/>
          <p:cNvSpPr txBox="1"/>
          <p:nvPr/>
        </p:nvSpPr>
        <p:spPr>
          <a:xfrm>
            <a:off x="495935" y="365760"/>
            <a:ext cx="11200130" cy="6160135"/>
          </a:xfrm>
          <a:prstGeom prst="rect">
            <a:avLst/>
          </a:prstGeom>
          <a:noFill/>
          <a:ln w="0">
            <a:noFill/>
          </a:ln>
        </p:spPr>
        <p:txBody>
          <a:bodyPr/>
          <a:p>
            <a:pPr marL="228600" indent="-227965">
              <a:lnSpc>
                <a:spcPct val="90000"/>
              </a:lnSpc>
              <a:spcBef>
                <a:spcPts val="1000"/>
              </a:spcBef>
              <a:buClr>
                <a:srgbClr val="000000"/>
              </a:buClr>
              <a:buFont typeface="Arial"/>
              <a:buChar char="•"/>
            </a:pPr>
            <a:r>
              <a:rPr lang="en-US" sz="2000" b="0" strike="noStrike" spc="-1">
                <a:solidFill>
                  <a:srgbClr val="000000"/>
                </a:solidFill>
                <a:latin typeface="Calibri"/>
              </a:rPr>
              <a:t>Ritos de passagem</a:t>
            </a:r>
            <a:endParaRPr lang="en-US" sz="20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Morte, transição e renascimento</a:t>
            </a:r>
            <a:endParaRPr lang="en-US" sz="16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Transição - Período de incertezas e ansiedade</a:t>
            </a:r>
            <a:endParaRPr lang="en-US" sz="16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Trajetoria científica como uma transição constante</a:t>
            </a:r>
            <a:endParaRPr lang="en-US" sz="16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sz="1600" b="0" strike="noStrike" spc="-1">
                <a:solidFill>
                  <a:srgbClr val="000000"/>
                </a:solidFill>
                <a:latin typeface="Calibri"/>
              </a:rPr>
              <a:t>Continuar provando sua capacidade</a:t>
            </a:r>
            <a:endParaRPr lang="en-US" sz="16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sz="1600" b="0" strike="noStrike" spc="-1">
                <a:solidFill>
                  <a:srgbClr val="000000"/>
                </a:solidFill>
                <a:latin typeface="Calibri"/>
              </a:rPr>
              <a:t>Exclusão do sistema</a:t>
            </a:r>
            <a:endParaRPr lang="en-US" sz="1600" b="0" strike="noStrike" spc="-1">
              <a:solidFill>
                <a:srgbClr val="000000"/>
              </a:solidFill>
              <a:latin typeface="Calibri"/>
            </a:endParaRPr>
          </a:p>
          <a:p>
            <a:pPr>
              <a:lnSpc>
                <a:spcPct val="90000"/>
              </a:lnSpc>
              <a:spcBef>
                <a:spcPts val="1000"/>
              </a:spcBef>
            </a:pPr>
            <a:endParaRPr lang="en-US" sz="16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000" b="0" strike="noStrike" spc="-1">
                <a:solidFill>
                  <a:srgbClr val="000000"/>
                </a:solidFill>
                <a:latin typeface="Calibri"/>
              </a:rPr>
              <a:t>Burnout</a:t>
            </a:r>
            <a:endParaRPr lang="en-US" sz="16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Exaustão emocional e mental</a:t>
            </a:r>
            <a:endParaRPr lang="en-US" sz="16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Prejudica tanto o desempenho no trabalho como a saúde</a:t>
            </a:r>
            <a:endParaRPr lang="en-US" sz="16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Dores de cabeça, hipertensão, ansiedade e depressão</a:t>
            </a:r>
            <a:endParaRPr lang="en-US" sz="16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Abuso de álcool/drogas</a:t>
            </a:r>
            <a:endParaRPr lang="en-US" sz="16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Deterioração das relações com família/amigos</a:t>
            </a:r>
            <a:endParaRPr lang="en-US" sz="1600" b="0" strike="noStrike" spc="-1">
              <a:solidFill>
                <a:srgbClr val="000000"/>
              </a:solidFill>
              <a:latin typeface="Calibri"/>
            </a:endParaRPr>
          </a:p>
          <a:p>
            <a:pPr>
              <a:lnSpc>
                <a:spcPct val="90000"/>
              </a:lnSpc>
              <a:spcBef>
                <a:spcPts val="1000"/>
              </a:spcBef>
            </a:pPr>
            <a:endParaRPr lang="en-US" sz="16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000" b="0" strike="noStrike" spc="-1">
                <a:solidFill>
                  <a:srgbClr val="000000"/>
                </a:solidFill>
                <a:latin typeface="Calibri"/>
              </a:rPr>
              <a:t>Futuro cenário</a:t>
            </a:r>
            <a:endParaRPr lang="en-US" sz="16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Perda do interesse na carreira científica</a:t>
            </a:r>
            <a:endParaRPr lang="en-US" sz="16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1600" b="0" strike="noStrike" spc="-1">
                <a:solidFill>
                  <a:srgbClr val="000000"/>
                </a:solidFill>
                <a:latin typeface="Calibri"/>
              </a:rPr>
              <a:t>Possível declínio da ciência brasileira</a:t>
            </a:r>
            <a:endParaRPr lang="en-US" sz="1600" b="0" strike="noStrike" spc="-1">
              <a:solidFill>
                <a:srgbClr val="000000"/>
              </a:solidFill>
              <a:latin typeface="Calibri"/>
            </a:endParaRPr>
          </a:p>
        </p:txBody>
      </p:sp>
      <p:pic>
        <p:nvPicPr>
          <p:cNvPr id="4" name="Picture 3"/>
          <p:cNvPicPr>
            <a:picLocks noChangeAspect="1"/>
          </p:cNvPicPr>
          <p:nvPr/>
        </p:nvPicPr>
        <p:blipFill>
          <a:blip r:embed="rId1"/>
          <a:srcRect r="54205"/>
          <a:stretch>
            <a:fillRect/>
          </a:stretch>
        </p:blipFill>
        <p:spPr>
          <a:xfrm>
            <a:off x="7632065" y="2635885"/>
            <a:ext cx="4345940" cy="3890010"/>
          </a:xfrm>
          <a:prstGeom prst="rect">
            <a:avLst/>
          </a:prstGeom>
        </p:spPr>
      </p:pic>
      <p:pic>
        <p:nvPicPr>
          <p:cNvPr id="2" name="Picture 1"/>
          <p:cNvPicPr>
            <a:picLocks noChangeAspect="1"/>
          </p:cNvPicPr>
          <p:nvPr/>
        </p:nvPicPr>
        <p:blipFill>
          <a:blip r:embed="rId1"/>
          <a:srcRect r="54205"/>
          <a:stretch>
            <a:fillRect/>
          </a:stretch>
        </p:blipFill>
        <p:spPr>
          <a:xfrm>
            <a:off x="7759065" y="2762885"/>
            <a:ext cx="4345940" cy="3890010"/>
          </a:xfrm>
          <a:prstGeom prst="rect">
            <a:avLst/>
          </a:prstGeom>
        </p:spPr>
      </p:pic>
      <p:pic>
        <p:nvPicPr>
          <p:cNvPr id="3" name="Picture 2"/>
          <p:cNvPicPr>
            <a:picLocks noChangeAspect="1"/>
          </p:cNvPicPr>
          <p:nvPr/>
        </p:nvPicPr>
        <p:blipFill>
          <a:blip r:embed="rId2"/>
          <a:srcRect b="17332"/>
          <a:stretch>
            <a:fillRect/>
          </a:stretch>
        </p:blipFill>
        <p:spPr>
          <a:xfrm>
            <a:off x="7251700" y="654050"/>
            <a:ext cx="4726305" cy="617855"/>
          </a:xfrm>
          <a:prstGeom prst="rect">
            <a:avLst/>
          </a:prstGeom>
        </p:spPr>
      </p:pic>
      <p:sp>
        <p:nvSpPr>
          <p:cNvPr id="5" name="Oval 4"/>
          <p:cNvSpPr/>
          <p:nvPr/>
        </p:nvSpPr>
        <p:spPr>
          <a:xfrm>
            <a:off x="10632440" y="2853055"/>
            <a:ext cx="720090" cy="323850"/>
          </a:xfrm>
          <a:prstGeom prst="ellipse">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cxnSp>
        <p:nvCxnSpPr>
          <p:cNvPr id="6" name="Straight Arrow Connector 5"/>
          <p:cNvCxnSpPr>
            <a:stCxn id="5" idx="0"/>
          </p:cNvCxnSpPr>
          <p:nvPr/>
        </p:nvCxnSpPr>
        <p:spPr>
          <a:xfrm flipH="1" flipV="1">
            <a:off x="10776585" y="1268730"/>
            <a:ext cx="215900" cy="158432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 Box 6"/>
          <p:cNvSpPr txBox="1"/>
          <p:nvPr/>
        </p:nvSpPr>
        <p:spPr>
          <a:xfrm>
            <a:off x="9489440" y="365125"/>
            <a:ext cx="2488565" cy="368300"/>
          </a:xfrm>
          <a:prstGeom prst="rect">
            <a:avLst/>
          </a:prstGeom>
          <a:noFill/>
        </p:spPr>
        <p:txBody>
          <a:bodyPr wrap="square" rtlCol="0">
            <a:spAutoFit/>
          </a:bodyPr>
          <a:p>
            <a:pPr algn="ctr"/>
            <a:r>
              <a:rPr lang="en-US" altLang="en-US">
                <a:solidFill>
                  <a:srgbClr val="FF0000"/>
                </a:solidFill>
              </a:rPr>
              <a:t>Quase  20 anos!!!</a:t>
            </a:r>
            <a:endParaRPr lang="en-US"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 name="Content Placeholder 3" descr="wellcome1"/>
          <p:cNvPicPr/>
          <p:nvPr/>
        </p:nvPicPr>
        <p:blipFill>
          <a:blip r:embed="rId1"/>
          <a:stretch>
            <a:fillRect/>
          </a:stretch>
        </p:blipFill>
        <p:spPr>
          <a:xfrm>
            <a:off x="1019160" y="463680"/>
            <a:ext cx="10069560" cy="5441760"/>
          </a:xfrm>
          <a:prstGeom prst="rect">
            <a:avLst/>
          </a:prstGeom>
          <a:ln w="0">
            <a:noFill/>
          </a:ln>
        </p:spPr>
      </p:pic>
      <p:sp>
        <p:nvSpPr>
          <p:cNvPr id="154" name="Text Box 5"/>
          <p:cNvSpPr/>
          <p:nvPr/>
        </p:nvSpPr>
        <p:spPr>
          <a:xfrm>
            <a:off x="4478040" y="6004080"/>
            <a:ext cx="3431880" cy="36468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spAutoFit/>
          </a:bodyPr>
          <a:p>
            <a:pPr>
              <a:lnSpc>
                <a:spcPct val="100000"/>
              </a:lnSpc>
            </a:pPr>
            <a:r>
              <a:rPr lang="en-US" sz="1800" b="0" strike="noStrike" spc="-1">
                <a:solidFill>
                  <a:srgbClr val="000000"/>
                </a:solidFill>
                <a:latin typeface="Calibri"/>
              </a:rPr>
              <a:t>Fonte: Wellcome Trust, 2020</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itle 1"/>
          <p:cNvSpPr txBox="1"/>
          <p:nvPr/>
        </p:nvSpPr>
        <p:spPr>
          <a:xfrm>
            <a:off x="335795" y="78020"/>
            <a:ext cx="10515240" cy="1325160"/>
          </a:xfrm>
          <a:prstGeom prst="rect">
            <a:avLst/>
          </a:prstGeom>
          <a:noFill/>
          <a:ln w="0">
            <a:noFill/>
          </a:ln>
        </p:spPr>
        <p:txBody>
          <a:bodyPr anchor="ctr">
            <a:noAutofit/>
          </a:bodyPr>
          <a:p>
            <a:pPr>
              <a:lnSpc>
                <a:spcPct val="90000"/>
              </a:lnSpc>
            </a:pPr>
            <a:r>
              <a:rPr lang="en-US" sz="4400" b="0" strike="noStrike" spc="-1">
                <a:solidFill>
                  <a:srgbClr val="000000"/>
                </a:solidFill>
                <a:latin typeface="Calibri Light"/>
              </a:rPr>
              <a:t>Manifestos</a:t>
            </a:r>
            <a:endParaRPr lang="en-US" sz="4400" b="0" strike="noStrike" spc="-1">
              <a:solidFill>
                <a:srgbClr val="000000"/>
              </a:solidFill>
              <a:latin typeface="Calibri"/>
            </a:endParaRPr>
          </a:p>
        </p:txBody>
      </p:sp>
      <p:sp>
        <p:nvSpPr>
          <p:cNvPr id="156" name="Content Placeholder 2"/>
          <p:cNvSpPr txBox="1"/>
          <p:nvPr/>
        </p:nvSpPr>
        <p:spPr>
          <a:xfrm>
            <a:off x="334800" y="1420560"/>
            <a:ext cx="11018880" cy="5343840"/>
          </a:xfrm>
          <a:prstGeom prst="rect">
            <a:avLst/>
          </a:prstGeom>
          <a:noFill/>
          <a:ln w="0">
            <a:noFill/>
          </a:ln>
        </p:spPr>
        <p:txBody>
          <a:bodyPr>
            <a:normAutofit fontScale="86000"/>
          </a:bodyPr>
          <a:p>
            <a:pPr marL="228600" indent="-227965">
              <a:lnSpc>
                <a:spcPct val="90000"/>
              </a:lnSpc>
              <a:spcBef>
                <a:spcPts val="1000"/>
              </a:spcBef>
              <a:buClr>
                <a:srgbClr val="000000"/>
              </a:buClr>
              <a:buFont typeface="Arial"/>
              <a:buChar char="•"/>
            </a:pPr>
            <a:r>
              <a:rPr lang="en-US" altLang="en-US" sz="2800" b="0" strike="noStrike" spc="-1">
                <a:solidFill>
                  <a:srgbClr val="000000"/>
                </a:solidFill>
                <a:latin typeface="Calibri"/>
              </a:rPr>
              <a:t>Iniciativas</a:t>
            </a:r>
            <a:r>
              <a:rPr lang="en-US" sz="2800" b="0" strike="noStrike" spc="-1">
                <a:solidFill>
                  <a:srgbClr val="000000"/>
                </a:solidFill>
                <a:latin typeface="Calibri"/>
              </a:rPr>
              <a:t> </a:t>
            </a:r>
            <a:r>
              <a:rPr lang="en-US" altLang="en-US" sz="2800" b="0" strike="noStrike" spc="-1">
                <a:solidFill>
                  <a:srgbClr val="000000"/>
                </a:solidFill>
                <a:latin typeface="Calibri"/>
              </a:rPr>
              <a:t>- </a:t>
            </a:r>
            <a:r>
              <a:rPr lang="en-US" sz="2800" b="0" strike="noStrike" spc="-1">
                <a:solidFill>
                  <a:srgbClr val="000000"/>
                </a:solidFill>
                <a:latin typeface="Calibri"/>
              </a:rPr>
              <a:t>mal uso das métricas </a:t>
            </a:r>
            <a:r>
              <a:rPr lang="en-US" altLang="en-US" sz="2800" b="0" strike="noStrike" spc="-1">
                <a:solidFill>
                  <a:srgbClr val="000000"/>
                </a:solidFill>
                <a:latin typeface="Calibri"/>
              </a:rPr>
              <a:t>e seus efeitos nocivos</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2800" b="0" strike="noStrike" spc="-1">
                <a:solidFill>
                  <a:srgbClr val="000000"/>
                </a:solidFill>
                <a:latin typeface="Calibri"/>
              </a:rPr>
              <a:t>San Francisco Declaration on Research Assessment (DORA) - 2013</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2800" b="0" strike="noStrike" spc="-1">
                <a:solidFill>
                  <a:srgbClr val="000000"/>
                </a:solidFill>
                <a:latin typeface="Calibri"/>
              </a:rPr>
              <a:t>Leiden Manifesto - 2015</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2800" b="0" strike="noStrike" spc="-1">
                <a:solidFill>
                  <a:srgbClr val="000000"/>
                </a:solidFill>
                <a:latin typeface="Calibri"/>
              </a:rPr>
              <a:t>Metric Tide - 2015</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2800" b="0" strike="noStrike" spc="-1">
                <a:solidFill>
                  <a:srgbClr val="000000"/>
                </a:solidFill>
                <a:latin typeface="Calibri"/>
              </a:rPr>
              <a:t>Hong Kong Principles - 2019</a:t>
            </a: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DORA</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2800" b="0" strike="noStrike" spc="-1">
                <a:solidFill>
                  <a:srgbClr val="000000"/>
                </a:solidFill>
                <a:latin typeface="Calibri"/>
              </a:rPr>
              <a:t>Um dos mais influentes </a:t>
            </a:r>
            <a:r>
              <a:rPr lang="en-US" altLang="en-US" sz="2800" b="0" strike="noStrike" spc="-1">
                <a:solidFill>
                  <a:srgbClr val="000000"/>
                </a:solidFill>
                <a:latin typeface="Calibri"/>
              </a:rPr>
              <a:t>- 18 princípios</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2800" b="0" strike="noStrike" spc="-1">
                <a:solidFill>
                  <a:srgbClr val="000000"/>
                </a:solidFill>
                <a:latin typeface="Calibri"/>
              </a:rPr>
              <a:t>Site - assinaturas:</a:t>
            </a:r>
            <a:endParaRPr lang="en-US" sz="28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800" b="0" strike="noStrike" spc="-1">
                <a:solidFill>
                  <a:srgbClr val="000000"/>
                </a:solidFill>
                <a:latin typeface="Calibri"/>
              </a:rPr>
              <a:t>17627</a:t>
            </a:r>
            <a:r>
              <a:rPr lang="en-US" sz="2800" b="0" strike="noStrike" spc="-1">
                <a:solidFill>
                  <a:srgbClr val="000000"/>
                </a:solidFill>
                <a:latin typeface="Calibri"/>
              </a:rPr>
              <a:t> pessoas, </a:t>
            </a:r>
            <a:r>
              <a:rPr lang="en-US" altLang="en-US" sz="2800" b="0" strike="noStrike" spc="-1">
                <a:solidFill>
                  <a:srgbClr val="000000"/>
                </a:solidFill>
                <a:latin typeface="Calibri"/>
              </a:rPr>
              <a:t>2240</a:t>
            </a:r>
            <a:r>
              <a:rPr lang="en-US" sz="2800" b="0" strike="noStrike" spc="-1">
                <a:solidFill>
                  <a:srgbClr val="000000"/>
                </a:solidFill>
                <a:latin typeface="Calibri"/>
              </a:rPr>
              <a:t> organizações </a:t>
            </a:r>
            <a:r>
              <a:rPr lang="en-US" altLang="en-US" sz="2800" b="0" strike="noStrike" spc="-1">
                <a:solidFill>
                  <a:srgbClr val="000000"/>
                </a:solidFill>
                <a:latin typeface="Calibri"/>
              </a:rPr>
              <a:t>(DORA, 2021)</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800" b="0" strike="noStrike" spc="-1">
                <a:solidFill>
                  <a:srgbClr val="000000"/>
                </a:solidFill>
                <a:latin typeface="Calibri"/>
              </a:rPr>
              <a:t>Assine e demonstre seu suporte: https://sfdora.org/sign/</a:t>
            </a:r>
            <a:endParaRPr lang="en-US" alt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p:txBody>
      </p:sp>
      <p:pic>
        <p:nvPicPr>
          <p:cNvPr id="2" name="Picture 1"/>
          <p:cNvPicPr>
            <a:picLocks noChangeAspect="1"/>
          </p:cNvPicPr>
          <p:nvPr/>
        </p:nvPicPr>
        <p:blipFill>
          <a:blip r:embed="rId1"/>
          <a:srcRect t="12025"/>
          <a:stretch>
            <a:fillRect/>
          </a:stretch>
        </p:blipFill>
        <p:spPr>
          <a:xfrm>
            <a:off x="9141460" y="2733675"/>
            <a:ext cx="2856865" cy="25133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ontent Placeholder 2"/>
          <p:cNvSpPr txBox="1"/>
          <p:nvPr/>
        </p:nvSpPr>
        <p:spPr>
          <a:xfrm>
            <a:off x="8890" y="158750"/>
            <a:ext cx="11973560" cy="6722110"/>
          </a:xfrm>
          <a:prstGeom prst="rect">
            <a:avLst/>
          </a:prstGeom>
          <a:noFill/>
          <a:ln w="0">
            <a:noFill/>
          </a:ln>
        </p:spPr>
        <p:txBody>
          <a:bodyPr>
            <a:normAutofit lnSpcReduction="10000"/>
          </a:bodyPr>
          <a:p>
            <a:pPr marL="228600" indent="-227965">
              <a:lnSpc>
                <a:spcPct val="90000"/>
              </a:lnSpc>
              <a:spcBef>
                <a:spcPts val="1000"/>
              </a:spcBef>
              <a:buClr>
                <a:srgbClr val="000000"/>
              </a:buClr>
              <a:buFont typeface="Arial"/>
              <a:buChar char="•"/>
            </a:pPr>
            <a:r>
              <a:rPr lang="en-US" sz="2400" b="0" strike="noStrike" spc="-1">
                <a:solidFill>
                  <a:srgbClr val="000000"/>
                </a:solidFill>
                <a:latin typeface="Calibri"/>
              </a:rPr>
              <a:t>Lei de Lotka (192</a:t>
            </a:r>
            <a:r>
              <a:rPr lang="en-US" altLang="en-US" sz="2400" b="0" strike="noStrike" spc="-1">
                <a:solidFill>
                  <a:srgbClr val="000000"/>
                </a:solidFill>
                <a:latin typeface="Calibri"/>
              </a:rPr>
              <a:t>6</a:t>
            </a:r>
            <a:r>
              <a:rPr lang="en-US" sz="2400" b="0" strike="noStrike" spc="-1">
                <a:solidFill>
                  <a:srgbClr val="000000"/>
                </a:solidFill>
                <a:latin typeface="Calibri"/>
              </a:rPr>
              <a:t>)</a:t>
            </a:r>
            <a:endParaRPr 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Autores com 1 contribuição em um campo - aprox. 60%</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000" b="0" strike="noStrike" spc="-1">
                <a:solidFill>
                  <a:srgbClr val="000000"/>
                </a:solidFill>
                <a:latin typeface="Calibri"/>
              </a:rPr>
              <a:t>Autores com n contribuições: 1/n</a:t>
            </a:r>
            <a:r>
              <a:rPr lang="en-US" altLang="en-US" sz="2000" b="0" strike="noStrike" spc="-1" baseline="30000">
                <a:solidFill>
                  <a:srgbClr val="000000"/>
                </a:solidFill>
                <a:latin typeface="Calibri"/>
              </a:rPr>
              <a:t>2</a:t>
            </a:r>
            <a:r>
              <a:rPr lang="en-US" altLang="en-US" sz="2000" b="0" strike="noStrike" spc="-1">
                <a:solidFill>
                  <a:srgbClr val="000000"/>
                </a:solidFill>
                <a:latin typeface="Calibri"/>
              </a:rPr>
              <a:t> dos com 1 contribuição</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000" b="0" strike="noStrike" spc="-1">
                <a:solidFill>
                  <a:srgbClr val="000000"/>
                </a:solidFill>
                <a:latin typeface="Calibri"/>
              </a:rPr>
              <a:t>2 contrib: </a:t>
            </a:r>
            <a:r>
              <a:rPr lang="en-US" sz="2000" b="0" strike="noStrike" spc="-1">
                <a:solidFill>
                  <a:srgbClr val="000000"/>
                </a:solidFill>
                <a:latin typeface="Calibri"/>
              </a:rPr>
              <a:t>15% (1/2</a:t>
            </a:r>
            <a:r>
              <a:rPr lang="en-US" sz="2000" b="0" strike="noStrike" spc="-1" baseline="30000">
                <a:solidFill>
                  <a:srgbClr val="000000"/>
                </a:solidFill>
                <a:latin typeface="Calibri"/>
              </a:rPr>
              <a:t>2</a:t>
            </a:r>
            <a:r>
              <a:rPr lang="en-US" sz="2000" b="0" strike="noStrike" spc="-1">
                <a:solidFill>
                  <a:srgbClr val="000000"/>
                </a:solidFill>
                <a:latin typeface="Calibri"/>
              </a:rPr>
              <a:t> x 60)</a:t>
            </a:r>
            <a:r>
              <a:rPr lang="en-US" altLang="en-US" sz="2000" b="0" strike="noStrike" spc="-1">
                <a:solidFill>
                  <a:srgbClr val="000000"/>
                </a:solidFill>
                <a:latin typeface="Calibri"/>
              </a:rPr>
              <a:t>; 10 contrib: </a:t>
            </a:r>
            <a:r>
              <a:rPr lang="en-US" sz="2000" spc="-1">
                <a:solidFill>
                  <a:srgbClr val="000000"/>
                </a:solidFill>
                <a:latin typeface="Calibri"/>
                <a:sym typeface="+mn-ea"/>
              </a:rPr>
              <a:t>0,6% (1/10</a:t>
            </a:r>
            <a:r>
              <a:rPr lang="en-US" sz="2000" spc="-1" baseline="30000">
                <a:solidFill>
                  <a:srgbClr val="000000"/>
                </a:solidFill>
                <a:latin typeface="Calibri"/>
                <a:sym typeface="+mn-ea"/>
              </a:rPr>
              <a:t>2</a:t>
            </a:r>
            <a:r>
              <a:rPr lang="en-US" sz="2000" spc="-1">
                <a:solidFill>
                  <a:srgbClr val="000000"/>
                </a:solidFill>
                <a:latin typeface="Calibri"/>
                <a:sym typeface="+mn-ea"/>
              </a:rPr>
              <a:t> x 60)</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000" strike="noStrike" spc="-1">
                <a:solidFill>
                  <a:schemeClr val="tx1"/>
                </a:solidFill>
                <a:latin typeface="Calibri"/>
              </a:rPr>
              <a:t>Poucos pesquisadores - Muitas publicações</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endParaRPr lang="en-US" sz="2000" b="0" strike="noStrike" spc="-1">
              <a:solidFill>
                <a:srgbClr val="000000"/>
              </a:solidFill>
              <a:latin typeface="Calibri"/>
            </a:endParaRPr>
          </a:p>
          <a:p>
            <a:pPr marL="228600" lvl="0" indent="-227965">
              <a:lnSpc>
                <a:spcPct val="90000"/>
              </a:lnSpc>
              <a:spcBef>
                <a:spcPts val="500"/>
              </a:spcBef>
              <a:buClr>
                <a:srgbClr val="000000"/>
              </a:buClr>
              <a:buFont typeface="Arial"/>
              <a:buChar char="•"/>
            </a:pPr>
            <a:r>
              <a:rPr lang="en-US" altLang="en-US" sz="2400" b="0" strike="noStrike" spc="-1">
                <a:solidFill>
                  <a:srgbClr val="000000"/>
                </a:solidFill>
                <a:latin typeface="Calibri"/>
              </a:rPr>
              <a:t>Lei de Bradford (1934)</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000" b="0" strike="noStrike" spc="-1">
                <a:solidFill>
                  <a:srgbClr val="000000"/>
                </a:solidFill>
                <a:latin typeface="Calibri"/>
              </a:rPr>
              <a:t>Divide periódicos de um assunto em zonas com o mesmo nº de artigos</a:t>
            </a:r>
            <a:endParaRPr lang="en-US" altLang="en-US" sz="20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sz="2000" b="0" strike="noStrike" spc="-1">
                <a:solidFill>
                  <a:srgbClr val="000000"/>
                </a:solidFill>
                <a:latin typeface="Calibri"/>
              </a:rPr>
              <a:t>Zona “Core”: Publica mais artigos por periódico</a:t>
            </a:r>
            <a:endParaRPr lang="en-US" altLang="en-US" sz="20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sz="2000" b="0" strike="noStrike" spc="-1">
                <a:solidFill>
                  <a:srgbClr val="000000"/>
                </a:solidFill>
                <a:latin typeface="Calibri"/>
              </a:rPr>
              <a:t>Outras zonas: N</a:t>
            </a:r>
            <a:r>
              <a:rPr lang="en-US" altLang="en-US" sz="2000" b="0" strike="noStrike" spc="-1" baseline="30000">
                <a:solidFill>
                  <a:srgbClr val="000000"/>
                </a:solidFill>
                <a:latin typeface="Calibri"/>
              </a:rPr>
              <a:t>n</a:t>
            </a:r>
            <a:r>
              <a:rPr lang="en-US" altLang="en-US" sz="2000" b="0" strike="noStrike" spc="-1">
                <a:solidFill>
                  <a:srgbClr val="000000"/>
                </a:solidFill>
                <a:latin typeface="Calibri"/>
              </a:rPr>
              <a:t> = k</a:t>
            </a:r>
            <a:r>
              <a:rPr lang="en-US" altLang="en-US" sz="2000" b="0" strike="noStrike" spc="-1" baseline="30000">
                <a:solidFill>
                  <a:srgbClr val="000000"/>
                </a:solidFill>
                <a:latin typeface="Calibri"/>
              </a:rPr>
              <a:t>n</a:t>
            </a:r>
            <a:r>
              <a:rPr lang="en-US" altLang="en-US" sz="2000" b="0" strike="noStrike" spc="-1">
                <a:solidFill>
                  <a:srgbClr val="000000"/>
                </a:solidFill>
                <a:latin typeface="Calibri"/>
              </a:rPr>
              <a:t> x N</a:t>
            </a:r>
            <a:r>
              <a:rPr lang="en-US" altLang="en-US" sz="2000" b="0" strike="noStrike" spc="-1" baseline="-25000">
                <a:solidFill>
                  <a:srgbClr val="000000"/>
                </a:solidFill>
                <a:latin typeface="Calibri"/>
              </a:rPr>
              <a:t>0</a:t>
            </a:r>
            <a:endParaRPr lang="en-US" altLang="en-US" sz="2000" b="0" strike="noStrike" spc="-1" baseline="-25000">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sz="2000" b="0" strike="noStrike" spc="-1">
                <a:solidFill>
                  <a:srgbClr val="000000"/>
                </a:solidFill>
                <a:latin typeface="Calibri"/>
              </a:rPr>
              <a:t>3 zonas (1/3 do total de artigos cada, N</a:t>
            </a:r>
            <a:r>
              <a:rPr lang="en-US" altLang="en-US" sz="2000" b="0" strike="noStrike" spc="-1" baseline="-25000">
                <a:solidFill>
                  <a:srgbClr val="000000"/>
                </a:solidFill>
                <a:latin typeface="Calibri"/>
              </a:rPr>
              <a:t>0</a:t>
            </a:r>
            <a:r>
              <a:rPr lang="en-US" altLang="en-US" sz="2000" b="0" strike="noStrike" spc="-1">
                <a:solidFill>
                  <a:srgbClr val="000000"/>
                </a:solidFill>
                <a:latin typeface="Calibri"/>
              </a:rPr>
              <a:t> = 100 e k</a:t>
            </a:r>
            <a:r>
              <a:rPr lang="en-US" altLang="en-US" sz="2000" b="0" strike="noStrike" spc="-1" baseline="30000">
                <a:solidFill>
                  <a:srgbClr val="000000"/>
                </a:solidFill>
                <a:latin typeface="Calibri"/>
              </a:rPr>
              <a:t>n</a:t>
            </a:r>
            <a:r>
              <a:rPr lang="en-US" altLang="en-US" sz="2000" b="0" strike="noStrike" spc="-1">
                <a:solidFill>
                  <a:srgbClr val="000000"/>
                </a:solidFill>
                <a:latin typeface="Calibri"/>
              </a:rPr>
              <a:t> = 3):</a:t>
            </a:r>
            <a:endParaRPr lang="en-US" altLang="en-US" sz="2000" b="0" strike="noStrike" spc="-1">
              <a:solidFill>
                <a:srgbClr val="000000"/>
              </a:solidFill>
              <a:latin typeface="Calibri"/>
            </a:endParaRPr>
          </a:p>
          <a:p>
            <a:pPr marL="1600200" lvl="3" indent="-227965">
              <a:lnSpc>
                <a:spcPct val="90000"/>
              </a:lnSpc>
              <a:spcBef>
                <a:spcPts val="500"/>
              </a:spcBef>
              <a:buClr>
                <a:srgbClr val="000000"/>
              </a:buClr>
              <a:buFont typeface="Arial"/>
              <a:buChar char="•"/>
            </a:pPr>
            <a:r>
              <a:rPr lang="en-US" altLang="en-US" b="0" strike="noStrike" spc="-1">
                <a:solidFill>
                  <a:srgbClr val="000000"/>
                </a:solidFill>
                <a:latin typeface="Calibri"/>
              </a:rPr>
              <a:t>100 : 300 : 900</a:t>
            </a:r>
            <a:endParaRPr lang="en-US" alt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000" strike="noStrike" spc="-1">
                <a:solidFill>
                  <a:schemeClr val="tx1"/>
                </a:solidFill>
                <a:latin typeface="Calibri"/>
              </a:rPr>
              <a:t>Poucos periódicos - Muitos artigos</a:t>
            </a:r>
            <a:endParaRPr lang="en-US" sz="2000" b="0" strike="noStrike" spc="-1">
              <a:solidFill>
                <a:srgbClr val="000000"/>
              </a:solidFill>
              <a:latin typeface="Calibri"/>
            </a:endParaRPr>
          </a:p>
          <a:p>
            <a:endParaRPr lang="en-US" sz="2000" b="0" strike="noStrike" spc="-1">
              <a:solidFill>
                <a:srgbClr val="000000"/>
              </a:solidFill>
              <a:latin typeface="Calibri"/>
            </a:endParaRPr>
          </a:p>
          <a:p>
            <a:endParaRPr lang="en-US" sz="2000" b="0" strike="noStrike" spc="-1">
              <a:solidFill>
                <a:srgbClr val="000000"/>
              </a:solidFill>
              <a:latin typeface="Calibri"/>
            </a:endParaRPr>
          </a:p>
          <a:p>
            <a:pPr marL="342900" indent="-342900">
              <a:buFont typeface="Arial" panose="02080604020202020204" pitchFamily="34" charset="0"/>
              <a:buChar char="•"/>
            </a:pPr>
            <a:r>
              <a:rPr lang="en-US" altLang="en-US" sz="2400" b="0" strike="noStrike" spc="-1">
                <a:solidFill>
                  <a:srgbClr val="000000"/>
                </a:solidFill>
                <a:latin typeface="Calibri"/>
              </a:rPr>
              <a:t>Lei de Zipf (1936)</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000" b="0" strike="noStrike" spc="-1">
                <a:solidFill>
                  <a:srgbClr val="000000"/>
                </a:solidFill>
                <a:latin typeface="Calibri"/>
              </a:rPr>
              <a:t>Contagem de palavras - Rank e frequência inv. proporcionais</a:t>
            </a:r>
            <a:endParaRPr lang="en-US" altLang="en-US" sz="20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b="0" strike="noStrike" spc="-1">
                <a:solidFill>
                  <a:srgbClr val="000000"/>
                </a:solidFill>
                <a:latin typeface="Calibri"/>
              </a:rPr>
              <a:t>Rank x Frequência = Constante</a:t>
            </a:r>
            <a:endParaRPr lang="en-US" altLang="en-US"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b="0" strike="noStrike" spc="-1">
                <a:solidFill>
                  <a:srgbClr val="000000"/>
                </a:solidFill>
                <a:latin typeface="Calibri"/>
              </a:rPr>
              <a:t>1 x 30; 2 x 15; 3 x 10 ...</a:t>
            </a:r>
            <a:endParaRPr lang="en-US" altLang="en-US"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000" strike="noStrike" spc="-1">
                <a:solidFill>
                  <a:schemeClr val="tx1"/>
                </a:solidFill>
                <a:latin typeface="Calibri"/>
              </a:rPr>
              <a:t>Poucas palavras - Muitas ocorrências</a:t>
            </a:r>
            <a:endParaRPr lang="en-US" altLang="en-US" sz="2000" strike="noStrike" spc="-1">
              <a:solidFill>
                <a:schemeClr val="tx1"/>
              </a:solidFill>
              <a:latin typeface="Calibri"/>
            </a:endParaRPr>
          </a:p>
        </p:txBody>
      </p:sp>
      <p:sp>
        <p:nvSpPr>
          <p:cNvPr id="2" name="Text Box 1"/>
          <p:cNvSpPr txBox="1"/>
          <p:nvPr/>
        </p:nvSpPr>
        <p:spPr>
          <a:xfrm>
            <a:off x="8727440" y="2908935"/>
            <a:ext cx="3392170" cy="1076325"/>
          </a:xfrm>
          <a:prstGeom prst="rect">
            <a:avLst/>
          </a:prstGeom>
          <a:noFill/>
        </p:spPr>
        <p:txBody>
          <a:bodyPr wrap="square" rtlCol="0">
            <a:spAutoFit/>
          </a:bodyPr>
          <a:p>
            <a:r>
              <a:rPr lang="en-US" altLang="en-US" sz="1600"/>
              <a:t>n = nº da zona</a:t>
            </a:r>
            <a:endParaRPr lang="en-US" altLang="en-US" sz="1600"/>
          </a:p>
          <a:p>
            <a:r>
              <a:rPr lang="en-US" altLang="en-US" sz="1600"/>
              <a:t>N = Nº de periódicos na zona n</a:t>
            </a:r>
            <a:endParaRPr lang="en-US" altLang="en-US" sz="1600"/>
          </a:p>
          <a:p>
            <a:r>
              <a:rPr lang="en-US" altLang="en-US" sz="1600"/>
              <a:t>k = Constante de Bradford</a:t>
            </a:r>
            <a:endParaRPr lang="en-US" altLang="en-US" sz="1600"/>
          </a:p>
          <a:p>
            <a:r>
              <a:rPr lang="en-US" altLang="en-US" sz="1600">
                <a:sym typeface="+mn-ea"/>
              </a:rPr>
              <a:t>N</a:t>
            </a:r>
            <a:r>
              <a:rPr lang="en-US" altLang="en-US" sz="1600" baseline="30000">
                <a:sym typeface="+mn-ea"/>
              </a:rPr>
              <a:t>0</a:t>
            </a:r>
            <a:r>
              <a:rPr lang="en-US" altLang="en-US" sz="1600">
                <a:sym typeface="+mn-ea"/>
              </a:rPr>
              <a:t> = Periódicos na zona “core”</a:t>
            </a:r>
            <a:endParaRPr lang="en-US" altLang="en-US" sz="16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itle 1"/>
          <p:cNvSpPr txBox="1"/>
          <p:nvPr/>
        </p:nvSpPr>
        <p:spPr>
          <a:xfrm>
            <a:off x="838080" y="221530"/>
            <a:ext cx="10515240" cy="1325160"/>
          </a:xfrm>
          <a:prstGeom prst="rect">
            <a:avLst/>
          </a:prstGeom>
          <a:noFill/>
          <a:ln w="0">
            <a:noFill/>
          </a:ln>
        </p:spPr>
        <p:txBody>
          <a:bodyPr anchor="ctr">
            <a:noAutofit/>
          </a:bodyPr>
          <a:p>
            <a:pPr>
              <a:lnSpc>
                <a:spcPct val="90000"/>
              </a:lnSpc>
            </a:pPr>
            <a:r>
              <a:rPr lang="en-US" altLang="en-US" sz="4400" b="0" strike="noStrike" spc="-1">
                <a:solidFill>
                  <a:srgbClr val="000000"/>
                </a:solidFill>
                <a:latin typeface="Calibri Light"/>
              </a:rPr>
              <a:t>Princípios</a:t>
            </a:r>
            <a:r>
              <a:rPr lang="en-US" sz="4400" b="0" strike="noStrike" spc="-1">
                <a:solidFill>
                  <a:srgbClr val="000000"/>
                </a:solidFill>
                <a:latin typeface="Calibri Light"/>
              </a:rPr>
              <a:t> DORA</a:t>
            </a:r>
            <a:endParaRPr lang="en-US" sz="4400" b="0" strike="noStrike" spc="-1">
              <a:solidFill>
                <a:srgbClr val="000000"/>
              </a:solidFill>
              <a:latin typeface="Calibri"/>
            </a:endParaRPr>
          </a:p>
        </p:txBody>
      </p:sp>
      <p:sp>
        <p:nvSpPr>
          <p:cNvPr id="158" name="Content Placeholder 2"/>
          <p:cNvSpPr txBox="1"/>
          <p:nvPr/>
        </p:nvSpPr>
        <p:spPr>
          <a:xfrm>
            <a:off x="838200" y="1547495"/>
            <a:ext cx="10514965" cy="4629150"/>
          </a:xfrm>
          <a:prstGeom prst="rect">
            <a:avLst/>
          </a:prstGeom>
          <a:noFill/>
          <a:ln w="0">
            <a:noFill/>
          </a:ln>
        </p:spPr>
        <p:txBody>
          <a:bodyPr>
            <a:noAutofit/>
          </a:bodyPr>
          <a:p>
            <a:pPr marL="228600" indent="-227965">
              <a:lnSpc>
                <a:spcPct val="90000"/>
              </a:lnSpc>
              <a:spcBef>
                <a:spcPts val="1000"/>
              </a:spcBef>
              <a:buClr>
                <a:srgbClr val="000000"/>
              </a:buClr>
              <a:buFont typeface="Arial"/>
              <a:buChar char="•"/>
            </a:pPr>
            <a:r>
              <a:rPr lang="en-US" altLang="en-US" sz="2800" b="0" strike="noStrike" spc="-1">
                <a:solidFill>
                  <a:srgbClr val="000000"/>
                </a:solidFill>
                <a:latin typeface="Calibri"/>
              </a:rPr>
              <a:t>Recomendação Geral</a:t>
            </a:r>
            <a:r>
              <a:rPr lang="en-US" sz="2800" b="0" strike="noStrike" spc="-1">
                <a:solidFill>
                  <a:srgbClr val="000000"/>
                </a:solidFill>
                <a:latin typeface="Calibri"/>
              </a:rPr>
              <a:t>: </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endParaRPr 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2400" b="0" strike="noStrike" spc="-1">
                <a:solidFill>
                  <a:srgbClr val="000000"/>
                </a:solidFill>
                <a:latin typeface="Calibri"/>
              </a:rPr>
              <a:t>Não use métricas a nível de periódico (como o Fator de Impacto): </a:t>
            </a:r>
            <a:endParaRPr lang="en-US" altLang="en-US" sz="24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Como medida substituta da q</a:t>
            </a:r>
            <a:r>
              <a:rPr lang="en-US" sz="2400" b="0" strike="noStrike" spc="-1">
                <a:solidFill>
                  <a:srgbClr val="000000"/>
                </a:solidFill>
                <a:latin typeface="Calibri"/>
              </a:rPr>
              <a:t>ualidade dos artigos de pesquisa individuais</a:t>
            </a:r>
            <a:r>
              <a:rPr lang="en-US" altLang="en-US" sz="2400" b="0" strike="noStrike" spc="-1">
                <a:solidFill>
                  <a:srgbClr val="000000"/>
                </a:solidFill>
                <a:latin typeface="Calibri"/>
              </a:rPr>
              <a:t>;</a:t>
            </a:r>
            <a:endParaRPr lang="en-US" sz="24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P</a:t>
            </a:r>
            <a:r>
              <a:rPr lang="en-US" sz="2400" b="0" strike="noStrike" spc="-1">
                <a:solidFill>
                  <a:srgbClr val="000000"/>
                </a:solidFill>
                <a:latin typeface="Calibri"/>
              </a:rPr>
              <a:t>ara avaliar contribuições </a:t>
            </a:r>
            <a:r>
              <a:rPr lang="en-US" altLang="en-US" sz="2400" b="0" strike="noStrike" spc="-1">
                <a:solidFill>
                  <a:srgbClr val="000000"/>
                </a:solidFill>
                <a:latin typeface="Calibri"/>
              </a:rPr>
              <a:t>de</a:t>
            </a:r>
            <a:r>
              <a:rPr lang="en-US" sz="2400" b="0" strike="noStrike" spc="-1">
                <a:solidFill>
                  <a:srgbClr val="000000"/>
                </a:solidFill>
                <a:latin typeface="Calibri"/>
              </a:rPr>
              <a:t> cientistas </a:t>
            </a:r>
            <a:r>
              <a:rPr lang="en-US" altLang="en-US" sz="2400" b="0" strike="noStrike" spc="-1">
                <a:solidFill>
                  <a:srgbClr val="000000"/>
                </a:solidFill>
                <a:latin typeface="Calibri"/>
              </a:rPr>
              <a:t>individuais;</a:t>
            </a:r>
            <a:endParaRPr lang="en-US" sz="24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Em d</a:t>
            </a:r>
            <a:r>
              <a:rPr lang="en-US" sz="2400" b="0" strike="noStrike" spc="-1">
                <a:solidFill>
                  <a:srgbClr val="000000"/>
                </a:solidFill>
                <a:latin typeface="Calibri"/>
              </a:rPr>
              <a:t>ecisões de contratação, promoção ou financiamento.</a:t>
            </a:r>
            <a:endParaRPr lang="en-US" sz="2400" b="0" strike="noStrike" spc="-1">
              <a:solidFill>
                <a:srgbClr val="000000"/>
              </a:solidFill>
              <a:latin typeface="Calibri"/>
            </a:endParaRPr>
          </a:p>
          <a:p>
            <a:pPr marL="635" indent="0">
              <a:lnSpc>
                <a:spcPct val="90000"/>
              </a:lnSpc>
              <a:spcBef>
                <a:spcPts val="1000"/>
              </a:spcBef>
              <a:buClr>
                <a:srgbClr val="000000"/>
              </a:buClr>
              <a:buFont typeface="Arial"/>
              <a:buNone/>
            </a:pPr>
            <a:endParaRPr lang="en-US" altLang="en-US" sz="24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itle 1"/>
          <p:cNvSpPr txBox="1"/>
          <p:nvPr/>
        </p:nvSpPr>
        <p:spPr>
          <a:xfrm>
            <a:off x="120530" y="-137245"/>
            <a:ext cx="10515240" cy="1325160"/>
          </a:xfrm>
          <a:prstGeom prst="rect">
            <a:avLst/>
          </a:prstGeom>
          <a:noFill/>
          <a:ln w="0">
            <a:noFill/>
          </a:ln>
        </p:spPr>
        <p:txBody>
          <a:bodyPr anchor="ctr">
            <a:noAutofit/>
          </a:bodyPr>
          <a:p>
            <a:pPr>
              <a:lnSpc>
                <a:spcPct val="90000"/>
              </a:lnSpc>
            </a:pPr>
            <a:r>
              <a:rPr lang="en-US" altLang="en-US" sz="4400" b="0" strike="noStrike" spc="-1">
                <a:solidFill>
                  <a:srgbClr val="000000"/>
                </a:solidFill>
                <a:latin typeface="Calibri Light"/>
              </a:rPr>
              <a:t>Princípios</a:t>
            </a:r>
            <a:r>
              <a:rPr lang="en-US" sz="4400" b="0" strike="noStrike" spc="-1">
                <a:solidFill>
                  <a:srgbClr val="000000"/>
                </a:solidFill>
                <a:latin typeface="Calibri Light"/>
              </a:rPr>
              <a:t> DORA</a:t>
            </a:r>
            <a:endParaRPr lang="en-US" sz="4400" b="0" strike="noStrike" spc="-1">
              <a:solidFill>
                <a:srgbClr val="000000"/>
              </a:solidFill>
              <a:latin typeface="Calibri"/>
            </a:endParaRPr>
          </a:p>
        </p:txBody>
      </p:sp>
      <p:sp>
        <p:nvSpPr>
          <p:cNvPr id="160" name="Content Placeholder 2"/>
          <p:cNvSpPr txBox="1"/>
          <p:nvPr/>
        </p:nvSpPr>
        <p:spPr>
          <a:xfrm>
            <a:off x="6985" y="1015365"/>
            <a:ext cx="12091035" cy="5807710"/>
          </a:xfrm>
          <a:prstGeom prst="rect">
            <a:avLst/>
          </a:prstGeom>
          <a:noFill/>
          <a:ln w="0">
            <a:noFill/>
          </a:ln>
        </p:spPr>
        <p:txBody>
          <a:bodyPr>
            <a:normAutofit/>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Agências de financiamento/instituições</a:t>
            </a:r>
            <a:r>
              <a:rPr lang="en-US" altLang="en-US" sz="2800" b="0" strike="noStrike" spc="-1">
                <a:solidFill>
                  <a:srgbClr val="000000"/>
                </a:solidFill>
                <a:latin typeface="Calibri"/>
              </a:rPr>
              <a:t>:</a:t>
            </a:r>
            <a:endParaRPr lang="en-US" alt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Para avaliação de pesquisa, considere:</a:t>
            </a:r>
            <a:endParaRPr lang="en-US" altLang="en-US" sz="28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O valor e impacto de </a:t>
            </a:r>
            <a:r>
              <a:rPr lang="en-US" altLang="en-US" sz="2000" b="1" strike="noStrike" spc="-1">
                <a:solidFill>
                  <a:srgbClr val="000000"/>
                </a:solidFill>
                <a:latin typeface="Calibri"/>
              </a:rPr>
              <a:t>TODOS </a:t>
            </a:r>
            <a:r>
              <a:rPr lang="en-US" altLang="en-US" sz="2000" strike="noStrike" spc="-1">
                <a:solidFill>
                  <a:srgbClr val="000000"/>
                </a:solidFill>
                <a:latin typeface="Calibri"/>
              </a:rPr>
              <a:t>os resultados da pesquisa:</a:t>
            </a:r>
            <a:endParaRPr lang="en-US" altLang="en-US" strike="noStrike" spc="-1">
              <a:solidFill>
                <a:srgbClr val="000000"/>
              </a:solidFill>
              <a:latin typeface="Calibri"/>
            </a:endParaRPr>
          </a:p>
          <a:p>
            <a:pPr marL="1600200" lvl="3" indent="-227965">
              <a:lnSpc>
                <a:spcPct val="90000"/>
              </a:lnSpc>
              <a:spcBef>
                <a:spcPts val="1000"/>
              </a:spcBef>
              <a:buClr>
                <a:srgbClr val="000000"/>
              </a:buClr>
              <a:buFont typeface="Arial"/>
              <a:buChar char="•"/>
            </a:pPr>
            <a:r>
              <a:rPr lang="en-US" altLang="en-US" b="0" strike="noStrike" spc="-1">
                <a:solidFill>
                  <a:srgbClr val="000000"/>
                </a:solidFill>
                <a:latin typeface="Calibri"/>
              </a:rPr>
              <a:t>Artigo, datasets, software...</a:t>
            </a:r>
            <a:endParaRPr lang="en-US" altLang="en-US"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Ampla gama de indicadores de impacto</a:t>
            </a:r>
            <a:endParaRPr lang="en-US" altLang="en-US" b="0" strike="noStrike" spc="-1">
              <a:solidFill>
                <a:srgbClr val="000000"/>
              </a:solidFill>
              <a:latin typeface="Calibri"/>
            </a:endParaRPr>
          </a:p>
          <a:p>
            <a:pPr marL="1600200" lvl="3" indent="-227965">
              <a:lnSpc>
                <a:spcPct val="90000"/>
              </a:lnSpc>
              <a:spcBef>
                <a:spcPts val="1000"/>
              </a:spcBef>
              <a:buClr>
                <a:srgbClr val="000000"/>
              </a:buClr>
              <a:buFont typeface="Arial"/>
              <a:buChar char="•"/>
            </a:pPr>
            <a:r>
              <a:rPr lang="en-US" altLang="en-US" b="0" strike="noStrike" spc="-1">
                <a:solidFill>
                  <a:srgbClr val="000000"/>
                </a:solidFill>
                <a:latin typeface="Calibri"/>
              </a:rPr>
              <a:t>Quantitativos e qualitativos</a:t>
            </a:r>
            <a:endParaRPr lang="en-US" altLang="en-US" b="0" strike="noStrike" spc="-1">
              <a:solidFill>
                <a:srgbClr val="000000"/>
              </a:solidFill>
              <a:latin typeface="Calibri"/>
            </a:endParaRPr>
          </a:p>
          <a:p>
            <a:pPr marL="1600200" lvl="3" indent="-227965">
              <a:lnSpc>
                <a:spcPct val="90000"/>
              </a:lnSpc>
              <a:spcBef>
                <a:spcPts val="1000"/>
              </a:spcBef>
              <a:buClr>
                <a:srgbClr val="000000"/>
              </a:buClr>
              <a:buFont typeface="Arial"/>
              <a:buChar char="•"/>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Editoras</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Reduzir o foco no Fator de Impacto como ferramenta promocial</a:t>
            </a:r>
            <a:endParaRPr lang="en-US" altLang="en-US" sz="20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Deixando de propagandear a métrica isolada</a:t>
            </a:r>
            <a:endParaRPr lang="en-US" altLang="en-US" sz="2000" b="0" strike="noStrike" spc="-1">
              <a:solidFill>
                <a:srgbClr val="000000"/>
              </a:solidFill>
              <a:latin typeface="Calibri"/>
            </a:endParaRPr>
          </a:p>
          <a:p>
            <a:pPr marL="1600200" lvl="3"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Combater a falsa idéia de que ela sozinha representa a revista</a:t>
            </a:r>
            <a:endParaRPr lang="en-US" altLang="en-US" sz="20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Apresentando-a junto com outras métricas a nível de revista</a:t>
            </a:r>
            <a:endParaRPr lang="en-US" altLang="en-US" sz="2000" b="0" strike="noStrike" spc="-1">
              <a:solidFill>
                <a:srgbClr val="000000"/>
              </a:solidFill>
              <a:latin typeface="Calibri"/>
            </a:endParaRPr>
          </a:p>
          <a:p>
            <a:pPr marL="1600200" lvl="3"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Visão mais rica da performance da revista </a:t>
            </a: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endParaRPr lang="en-US" altLang="en-US" sz="24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itle 1"/>
          <p:cNvSpPr txBox="1"/>
          <p:nvPr/>
        </p:nvSpPr>
        <p:spPr>
          <a:xfrm>
            <a:off x="192285" y="-137245"/>
            <a:ext cx="10515240" cy="1325160"/>
          </a:xfrm>
          <a:prstGeom prst="rect">
            <a:avLst/>
          </a:prstGeom>
          <a:noFill/>
          <a:ln w="0">
            <a:noFill/>
          </a:ln>
        </p:spPr>
        <p:txBody>
          <a:bodyPr anchor="ctr">
            <a:noAutofit/>
          </a:bodyPr>
          <a:p>
            <a:pPr>
              <a:lnSpc>
                <a:spcPct val="90000"/>
              </a:lnSpc>
            </a:pPr>
            <a:r>
              <a:rPr lang="en-US" altLang="en-US" sz="4400" b="0" strike="noStrike" spc="-1">
                <a:solidFill>
                  <a:srgbClr val="000000"/>
                </a:solidFill>
                <a:latin typeface="Calibri Light"/>
              </a:rPr>
              <a:t>Princípios </a:t>
            </a:r>
            <a:r>
              <a:rPr lang="en-US" sz="4400" b="0" strike="noStrike" spc="-1">
                <a:solidFill>
                  <a:srgbClr val="000000"/>
                </a:solidFill>
                <a:latin typeface="Calibri Light"/>
              </a:rPr>
              <a:t>DORA</a:t>
            </a:r>
            <a:endParaRPr lang="en-US" sz="4400" b="0" strike="noStrike" spc="-1">
              <a:solidFill>
                <a:srgbClr val="000000"/>
              </a:solidFill>
              <a:latin typeface="Calibri"/>
            </a:endParaRPr>
          </a:p>
        </p:txBody>
      </p:sp>
      <p:sp>
        <p:nvSpPr>
          <p:cNvPr id="160" name="Content Placeholder 2"/>
          <p:cNvSpPr txBox="1"/>
          <p:nvPr/>
        </p:nvSpPr>
        <p:spPr>
          <a:xfrm>
            <a:off x="328930" y="1062355"/>
            <a:ext cx="11379835" cy="5640070"/>
          </a:xfrm>
          <a:prstGeom prst="rect">
            <a:avLst/>
          </a:prstGeom>
          <a:noFill/>
          <a:ln w="0">
            <a:noFill/>
          </a:ln>
        </p:spPr>
        <p:txBody>
          <a:bodyPr>
            <a:normAutofit/>
          </a:bodyPr>
          <a:p>
            <a:pPr marL="457835" indent="-457200">
              <a:lnSpc>
                <a:spcPct val="90000"/>
              </a:lnSpc>
              <a:spcBef>
                <a:spcPts val="1000"/>
              </a:spcBef>
              <a:buClr>
                <a:srgbClr val="000000"/>
              </a:buClr>
              <a:buFont typeface="Arial" panose="02080604020202020204" pitchFamily="34" charset="0"/>
              <a:buChar char="•"/>
            </a:pPr>
            <a:r>
              <a:rPr lang="en-US" sz="3200" b="0" strike="noStrike" spc="-1">
                <a:solidFill>
                  <a:srgbClr val="000000"/>
                </a:solidFill>
                <a:latin typeface="Calibri"/>
              </a:rPr>
              <a:t>Organizações que </a:t>
            </a:r>
            <a:r>
              <a:rPr lang="en-US" altLang="en-US" sz="3200" b="0" strike="noStrike" spc="-1">
                <a:solidFill>
                  <a:srgbClr val="000000"/>
                </a:solidFill>
                <a:latin typeface="Calibri"/>
              </a:rPr>
              <a:t>provedoras de </a:t>
            </a:r>
            <a:r>
              <a:rPr lang="en-US" sz="3200" b="0" strike="noStrike" spc="-1">
                <a:solidFill>
                  <a:srgbClr val="000000"/>
                </a:solidFill>
                <a:latin typeface="Calibri"/>
              </a:rPr>
              <a:t>métricas</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2800" b="0" strike="noStrike" spc="-1">
                <a:solidFill>
                  <a:srgbClr val="000000"/>
                </a:solidFill>
                <a:latin typeface="Calibri"/>
              </a:rPr>
              <a:t> Seja aberto e transparente, fornecendo dados e métodos usados ​​para calcular todas as métricas.</a:t>
            </a: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 </a:t>
            </a:r>
            <a:r>
              <a:rPr lang="en-US" sz="3200" b="0" strike="noStrike" spc="-1">
                <a:solidFill>
                  <a:srgbClr val="000000"/>
                </a:solidFill>
                <a:latin typeface="Calibri"/>
              </a:rPr>
              <a:t>Pesquisadores</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2800" b="0" strike="noStrike" spc="-1">
                <a:solidFill>
                  <a:srgbClr val="000000"/>
                </a:solidFill>
                <a:latin typeface="Calibri"/>
              </a:rPr>
              <a:t> </a:t>
            </a:r>
            <a:r>
              <a:rPr lang="en-US" altLang="en-US" sz="2800" b="0" strike="noStrike" spc="-1">
                <a:solidFill>
                  <a:srgbClr val="000000"/>
                </a:solidFill>
                <a:latin typeface="Calibri"/>
              </a:rPr>
              <a:t>Conteste:</a:t>
            </a:r>
            <a:endParaRPr lang="en-US" altLang="en-US" sz="28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P</a:t>
            </a:r>
            <a:r>
              <a:rPr lang="en-US" sz="2400" b="0" strike="noStrike" spc="-1">
                <a:solidFill>
                  <a:srgbClr val="000000"/>
                </a:solidFill>
                <a:latin typeface="Calibri"/>
              </a:rPr>
              <a:t>ráticas de avaliação de pesquisa que depend</a:t>
            </a:r>
            <a:r>
              <a:rPr lang="en-US" altLang="en-US" sz="2400" b="0" strike="noStrike" spc="-1">
                <a:solidFill>
                  <a:srgbClr val="000000"/>
                </a:solidFill>
                <a:latin typeface="Calibri"/>
              </a:rPr>
              <a:t>am</a:t>
            </a:r>
            <a:r>
              <a:rPr lang="en-US" sz="2400" b="0" strike="noStrike" spc="-1">
                <a:solidFill>
                  <a:srgbClr val="000000"/>
                </a:solidFill>
                <a:latin typeface="Calibri"/>
              </a:rPr>
              <a:t> inadequadamente </a:t>
            </a:r>
            <a:r>
              <a:rPr lang="en-US" altLang="en-US" sz="2400" b="0" strike="noStrike" spc="-1">
                <a:solidFill>
                  <a:srgbClr val="000000"/>
                </a:solidFill>
                <a:latin typeface="Calibri"/>
              </a:rPr>
              <a:t>de</a:t>
            </a:r>
            <a:r>
              <a:rPr lang="en-US" sz="2400" b="0" strike="noStrike" spc="-1">
                <a:solidFill>
                  <a:srgbClr val="000000"/>
                </a:solidFill>
                <a:latin typeface="Calibri"/>
              </a:rPr>
              <a:t> </a:t>
            </a:r>
            <a:r>
              <a:rPr lang="en-US" altLang="en-US" sz="2400" b="0" strike="noStrike" spc="-1">
                <a:solidFill>
                  <a:srgbClr val="000000"/>
                </a:solidFill>
                <a:latin typeface="Calibri"/>
              </a:rPr>
              <a:t>Fatores de Impacto</a:t>
            </a: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800" b="0" strike="noStrike" spc="-1">
                <a:solidFill>
                  <a:srgbClr val="000000"/>
                </a:solidFill>
                <a:latin typeface="Calibri"/>
              </a:rPr>
              <a:t>Promova:</a:t>
            </a:r>
            <a:endParaRPr lang="en-US" altLang="en-US" sz="24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P</a:t>
            </a:r>
            <a:r>
              <a:rPr lang="en-US" sz="2400" b="0" strike="noStrike" spc="-1">
                <a:solidFill>
                  <a:srgbClr val="000000"/>
                </a:solidFill>
                <a:latin typeface="Calibri"/>
              </a:rPr>
              <a:t>ráticas que enfoquem o valor e a influência de resultados de pesquisa específicos.</a:t>
            </a:r>
            <a:endParaRPr lang="en-US" sz="24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itle 1"/>
          <p:cNvSpPr txBox="1"/>
          <p:nvPr/>
        </p:nvSpPr>
        <p:spPr>
          <a:xfrm>
            <a:off x="274320" y="-137160"/>
            <a:ext cx="11023600" cy="1325245"/>
          </a:xfrm>
          <a:prstGeom prst="rect">
            <a:avLst/>
          </a:prstGeom>
          <a:noFill/>
          <a:ln w="0">
            <a:noFill/>
          </a:ln>
        </p:spPr>
        <p:txBody>
          <a:bodyPr anchor="ctr">
            <a:noAutofit/>
          </a:bodyPr>
          <a:p>
            <a:pPr>
              <a:lnSpc>
                <a:spcPct val="90000"/>
              </a:lnSpc>
            </a:pPr>
            <a:r>
              <a:rPr lang="en-US" sz="3600" b="0" strike="noStrike" spc="-1">
                <a:solidFill>
                  <a:srgbClr val="000000"/>
                </a:solidFill>
                <a:latin typeface="Calibri Light"/>
              </a:rPr>
              <a:t>Avanços </a:t>
            </a:r>
            <a:r>
              <a:rPr lang="en-US" altLang="en-US" sz="3600" b="0" strike="noStrike" spc="-1">
                <a:solidFill>
                  <a:srgbClr val="000000"/>
                </a:solidFill>
                <a:latin typeface="Calibri Light"/>
              </a:rPr>
              <a:t>(Schmid, 2017; Hatch &amp; Curry, 2020)</a:t>
            </a:r>
            <a:endParaRPr lang="en-US" altLang="en-US" sz="3600" b="0" strike="noStrike" spc="-1">
              <a:solidFill>
                <a:srgbClr val="000000"/>
              </a:solidFill>
              <a:latin typeface="Calibri Light"/>
            </a:endParaRPr>
          </a:p>
        </p:txBody>
      </p:sp>
      <p:sp>
        <p:nvSpPr>
          <p:cNvPr id="162" name="Content Placeholder 2"/>
          <p:cNvSpPr txBox="1"/>
          <p:nvPr/>
        </p:nvSpPr>
        <p:spPr>
          <a:xfrm>
            <a:off x="109220" y="1188085"/>
            <a:ext cx="11905615" cy="5598795"/>
          </a:xfrm>
          <a:prstGeom prst="rect">
            <a:avLst/>
          </a:prstGeom>
          <a:noFill/>
          <a:ln w="0">
            <a:noFill/>
          </a:ln>
        </p:spPr>
        <p:txBody>
          <a:bodyPr>
            <a:normAutofit/>
          </a:bodyPr>
          <a:p>
            <a:pPr marL="228600" indent="-227965">
              <a:lnSpc>
                <a:spcPct val="90000"/>
              </a:lnSpc>
              <a:spcBef>
                <a:spcPts val="1000"/>
              </a:spcBef>
              <a:buClr>
                <a:srgbClr val="000000"/>
              </a:buClr>
              <a:buFont typeface="Arial"/>
              <a:buChar char="•"/>
            </a:pPr>
            <a:r>
              <a:rPr lang="en-US" altLang="en-US" sz="2800" b="0" strike="noStrike" spc="-1">
                <a:solidFill>
                  <a:srgbClr val="000000"/>
                </a:solidFill>
                <a:latin typeface="Calibri"/>
              </a:rPr>
              <a:t>Organizações de financiamento</a:t>
            </a:r>
            <a:endParaRPr lang="en-US" alt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Wellcome Trust (UK), National Science Foundation (US) e outras...</a:t>
            </a: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Diretrizes para:</a:t>
            </a:r>
            <a:endParaRPr lang="en-US" altLang="en-US" sz="24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Restringir o uso do FI</a:t>
            </a:r>
            <a:endParaRPr lang="en-US" altLang="en-US" sz="24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Pesquisadores articulem sobre seu trabalho </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altLang="en-US" sz="2800" b="0" strike="noStrike" spc="-1">
                <a:solidFill>
                  <a:srgbClr val="000000"/>
                </a:solidFill>
                <a:latin typeface="Calibri"/>
              </a:rPr>
              <a:t>Revistas</a:t>
            </a:r>
            <a:endParaRPr lang="en-US" alt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Disponibilizando outras métricas:</a:t>
            </a:r>
            <a:endParaRPr lang="en-US" altLang="en-US" sz="28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A nível de artigo</a:t>
            </a:r>
            <a:endParaRPr lang="en-US" altLang="en-US" sz="20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Específicas de campo</a:t>
            </a:r>
            <a:endParaRPr lang="en-US" altLang="en-US" sz="20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Science, PLoS, eLife e outras:</a:t>
            </a:r>
            <a:endParaRPr lang="en-US" altLang="en-US" sz="24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Não estão mais mostrando o FI em seus sites</a:t>
            </a:r>
            <a:endParaRPr lang="en-US" altLang="en-US" sz="24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endParaRPr lang="en-US" altLang="en-US" sz="2400" b="0" strike="noStrike" spc="-1">
              <a:solidFill>
                <a:srgbClr val="000000"/>
              </a:solidFill>
              <a:latin typeface="Calibri"/>
            </a:endParaRPr>
          </a:p>
        </p:txBody>
      </p:sp>
      <p:pic>
        <p:nvPicPr>
          <p:cNvPr id="4" name="Picture 3"/>
          <p:cNvPicPr>
            <a:picLocks noChangeAspect="1"/>
          </p:cNvPicPr>
          <p:nvPr/>
        </p:nvPicPr>
        <p:blipFill>
          <a:blip r:embed="rId1"/>
          <a:stretch>
            <a:fillRect/>
          </a:stretch>
        </p:blipFill>
        <p:spPr>
          <a:xfrm>
            <a:off x="7726045" y="2315845"/>
            <a:ext cx="1648460" cy="1648460"/>
          </a:xfrm>
          <a:prstGeom prst="rect">
            <a:avLst/>
          </a:prstGeom>
        </p:spPr>
      </p:pic>
      <p:pic>
        <p:nvPicPr>
          <p:cNvPr id="5" name="Picture 4"/>
          <p:cNvPicPr>
            <a:picLocks noChangeAspect="1"/>
          </p:cNvPicPr>
          <p:nvPr/>
        </p:nvPicPr>
        <p:blipFill>
          <a:blip r:embed="rId2"/>
          <a:srcRect l="18751" r="19802"/>
          <a:stretch>
            <a:fillRect/>
          </a:stretch>
        </p:blipFill>
        <p:spPr>
          <a:xfrm>
            <a:off x="10210165" y="2386965"/>
            <a:ext cx="1446530" cy="1577340"/>
          </a:xfrm>
          <a:prstGeom prst="rect">
            <a:avLst/>
          </a:prstGeom>
        </p:spPr>
      </p:pic>
      <p:pic>
        <p:nvPicPr>
          <p:cNvPr id="6" name="Picture 5"/>
          <p:cNvPicPr>
            <a:picLocks noChangeAspect="1"/>
          </p:cNvPicPr>
          <p:nvPr/>
        </p:nvPicPr>
        <p:blipFill>
          <a:blip r:embed="rId3"/>
          <a:stretch>
            <a:fillRect/>
          </a:stretch>
        </p:blipFill>
        <p:spPr>
          <a:xfrm>
            <a:off x="10029190" y="4913630"/>
            <a:ext cx="1809115" cy="1254760"/>
          </a:xfrm>
          <a:prstGeom prst="rect">
            <a:avLst/>
          </a:prstGeom>
        </p:spPr>
      </p:pic>
      <p:pic>
        <p:nvPicPr>
          <p:cNvPr id="7" name="Picture 6"/>
          <p:cNvPicPr>
            <a:picLocks noChangeAspect="1"/>
          </p:cNvPicPr>
          <p:nvPr/>
        </p:nvPicPr>
        <p:blipFill>
          <a:blip r:embed="rId4"/>
          <a:stretch>
            <a:fillRect/>
          </a:stretch>
        </p:blipFill>
        <p:spPr>
          <a:xfrm>
            <a:off x="6918325" y="5006975"/>
            <a:ext cx="2724150" cy="1068070"/>
          </a:xfrm>
          <a:prstGeom prst="rect">
            <a:avLst/>
          </a:prstGeom>
        </p:spPr>
      </p:pic>
      <p:sp>
        <p:nvSpPr>
          <p:cNvPr id="8" name="Text Box 7"/>
          <p:cNvSpPr txBox="1"/>
          <p:nvPr/>
        </p:nvSpPr>
        <p:spPr>
          <a:xfrm>
            <a:off x="8919210" y="4246880"/>
            <a:ext cx="1857375" cy="306705"/>
          </a:xfrm>
          <a:prstGeom prst="rect">
            <a:avLst/>
          </a:prstGeom>
          <a:noFill/>
        </p:spPr>
        <p:txBody>
          <a:bodyPr wrap="square" rtlCol="0">
            <a:spAutoFit/>
          </a:bodyPr>
          <a:p>
            <a:pPr algn="ctr"/>
            <a:r>
              <a:rPr lang="en-US" altLang="en-US" sz="1400"/>
              <a:t>Fonte: Wikipedia</a:t>
            </a:r>
            <a:endParaRPr lang="en-US" altLang="en-US" sz="1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itle 1"/>
          <p:cNvSpPr txBox="1"/>
          <p:nvPr/>
        </p:nvSpPr>
        <p:spPr>
          <a:xfrm>
            <a:off x="274320" y="-137160"/>
            <a:ext cx="11023600" cy="1325245"/>
          </a:xfrm>
          <a:prstGeom prst="rect">
            <a:avLst/>
          </a:prstGeom>
          <a:noFill/>
          <a:ln w="0">
            <a:noFill/>
          </a:ln>
        </p:spPr>
        <p:txBody>
          <a:bodyPr anchor="ctr">
            <a:noAutofit/>
          </a:bodyPr>
          <a:p>
            <a:pPr>
              <a:lnSpc>
                <a:spcPct val="90000"/>
              </a:lnSpc>
            </a:pPr>
            <a:r>
              <a:rPr lang="en-US" sz="3600" b="0" strike="noStrike" spc="-1">
                <a:solidFill>
                  <a:srgbClr val="000000"/>
                </a:solidFill>
                <a:latin typeface="Calibri Light"/>
              </a:rPr>
              <a:t>Avanços </a:t>
            </a:r>
            <a:r>
              <a:rPr lang="en-US" altLang="en-US" sz="3600" b="0" strike="noStrike" spc="-1">
                <a:solidFill>
                  <a:srgbClr val="000000"/>
                </a:solidFill>
                <a:latin typeface="Calibri Light"/>
              </a:rPr>
              <a:t>(Schmid, 2017; Hatch &amp; Curry, 2020)</a:t>
            </a:r>
            <a:endParaRPr lang="en-US" altLang="en-US" sz="3600" b="0" strike="noStrike" spc="-1">
              <a:solidFill>
                <a:srgbClr val="000000"/>
              </a:solidFill>
              <a:latin typeface="Calibri Light"/>
            </a:endParaRPr>
          </a:p>
        </p:txBody>
      </p:sp>
      <p:sp>
        <p:nvSpPr>
          <p:cNvPr id="162" name="Content Placeholder 2"/>
          <p:cNvSpPr txBox="1"/>
          <p:nvPr/>
        </p:nvSpPr>
        <p:spPr>
          <a:xfrm>
            <a:off x="100965" y="1331595"/>
            <a:ext cx="11990070" cy="5700395"/>
          </a:xfrm>
          <a:prstGeom prst="rect">
            <a:avLst/>
          </a:prstGeom>
          <a:noFill/>
          <a:ln w="0">
            <a:noFill/>
          </a:ln>
        </p:spPr>
        <p:txBody>
          <a:bodyPr>
            <a:normAutofit lnSpcReduction="10000"/>
          </a:bodyPr>
          <a:p>
            <a:pPr marL="457835" indent="-457200">
              <a:lnSpc>
                <a:spcPct val="90000"/>
              </a:lnSpc>
              <a:spcBef>
                <a:spcPts val="1000"/>
              </a:spcBef>
              <a:buClr>
                <a:srgbClr val="000000"/>
              </a:buClr>
              <a:buFont typeface="Arial" panose="02080604020202020204" pitchFamily="34" charset="0"/>
              <a:buChar char="•"/>
            </a:pPr>
            <a:r>
              <a:rPr lang="en-US" altLang="en-US" sz="2800" b="0" strike="noStrike" spc="-1">
                <a:solidFill>
                  <a:srgbClr val="000000"/>
                </a:solidFill>
                <a:latin typeface="Calibri"/>
              </a:rPr>
              <a:t>Instituições</a:t>
            </a:r>
            <a:endParaRPr lang="en-US" altLang="en-US" sz="2800" b="0" strike="noStrike" spc="-1">
              <a:solidFill>
                <a:srgbClr val="000000"/>
              </a:solidFill>
              <a:latin typeface="Calibri"/>
            </a:endParaRPr>
          </a:p>
          <a:p>
            <a:pPr marL="743585" lvl="1" indent="-285750">
              <a:lnSpc>
                <a:spcPct val="90000"/>
              </a:lnSpc>
              <a:spcBef>
                <a:spcPts val="1000"/>
              </a:spcBef>
              <a:buClr>
                <a:srgbClr val="000000"/>
              </a:buClr>
              <a:buFont typeface="Arial" panose="02080604020202020204" pitchFamily="34" charset="0"/>
              <a:buChar char="•"/>
            </a:pPr>
            <a:r>
              <a:rPr lang="en-US" altLang="en-US" sz="2000" b="0" strike="noStrike" spc="-1">
                <a:solidFill>
                  <a:srgbClr val="000000"/>
                </a:solidFill>
                <a:latin typeface="Calibri"/>
              </a:rPr>
              <a:t>Adoção de metodologias mais qualitativas para contratação e promoção:</a:t>
            </a:r>
            <a:endParaRPr lang="en-US" altLang="en-US" sz="2000" b="0" strike="noStrike" spc="-1">
              <a:solidFill>
                <a:srgbClr val="000000"/>
              </a:solidFill>
              <a:latin typeface="Calibri"/>
            </a:endParaRPr>
          </a:p>
          <a:p>
            <a:pPr marL="1200785" lvl="2" indent="-285750">
              <a:lnSpc>
                <a:spcPct val="90000"/>
              </a:lnSpc>
              <a:spcBef>
                <a:spcPts val="1000"/>
              </a:spcBef>
              <a:buClr>
                <a:srgbClr val="000000"/>
              </a:buClr>
              <a:buFont typeface="Arial" panose="02080604020202020204" pitchFamily="34" charset="0"/>
              <a:buChar char="•"/>
            </a:pPr>
            <a:r>
              <a:rPr lang="en-US" altLang="en-US" sz="2000" b="0" strike="noStrike" spc="-1">
                <a:solidFill>
                  <a:srgbClr val="000000"/>
                </a:solidFill>
                <a:latin typeface="Calibri"/>
              </a:rPr>
              <a:t>CV narrativo - Candidato responde perguntas sobre sua carreira </a:t>
            </a:r>
            <a:endParaRPr lang="en-US" altLang="en-US" sz="2000" b="0" strike="noStrike" spc="-1">
              <a:solidFill>
                <a:srgbClr val="000000"/>
              </a:solidFill>
              <a:latin typeface="Calibri"/>
            </a:endParaRPr>
          </a:p>
          <a:p>
            <a:pPr marL="1200785" lvl="2" indent="-285750">
              <a:lnSpc>
                <a:spcPct val="90000"/>
              </a:lnSpc>
              <a:spcBef>
                <a:spcPts val="1000"/>
              </a:spcBef>
              <a:buClr>
                <a:srgbClr val="000000"/>
              </a:buClr>
              <a:buFont typeface="Arial" panose="02080604020202020204" pitchFamily="34" charset="0"/>
              <a:buChar char="•"/>
            </a:pPr>
            <a:r>
              <a:rPr lang="en-US" altLang="en-US" sz="2000" b="0" strike="noStrike" spc="-1">
                <a:solidFill>
                  <a:srgbClr val="000000"/>
                </a:solidFill>
                <a:latin typeface="Calibri"/>
              </a:rPr>
              <a:t>“Rule of five” - Escolhe 5 contribuições mais importantes e discorre sobre</a:t>
            </a:r>
            <a:endParaRPr lang="en-US" altLang="en-US" sz="2000" b="0" strike="noStrike" spc="-1">
              <a:solidFill>
                <a:srgbClr val="000000"/>
              </a:solidFill>
              <a:latin typeface="Calibri"/>
            </a:endParaRPr>
          </a:p>
          <a:p>
            <a:pPr marL="1372235" lvl="3" indent="0">
              <a:lnSpc>
                <a:spcPct val="90000"/>
              </a:lnSpc>
              <a:spcBef>
                <a:spcPts val="1000"/>
              </a:spcBef>
              <a:buClr>
                <a:srgbClr val="000000"/>
              </a:buClr>
              <a:buFont typeface="Arial" panose="02080604020202020204" pitchFamily="34" charset="0"/>
              <a:buNone/>
            </a:pPr>
            <a:endParaRPr lang="en-US" altLang="en-US" sz="2800" b="0" strike="noStrike" spc="-1">
              <a:solidFill>
                <a:srgbClr val="000000"/>
              </a:solidFill>
              <a:latin typeface="Calibri"/>
            </a:endParaRPr>
          </a:p>
          <a:p>
            <a:pPr marL="457835" indent="-457200">
              <a:lnSpc>
                <a:spcPct val="90000"/>
              </a:lnSpc>
              <a:spcBef>
                <a:spcPts val="1000"/>
              </a:spcBef>
              <a:buClr>
                <a:srgbClr val="000000"/>
              </a:buClr>
              <a:buFont typeface="Arial" panose="02080604020202020204" pitchFamily="34" charset="0"/>
              <a:buChar char="•"/>
            </a:pPr>
            <a:r>
              <a:rPr lang="en-US" altLang="en-US" sz="2800" b="0" strike="noStrike" spc="-1">
                <a:solidFill>
                  <a:srgbClr val="000000"/>
                </a:solidFill>
                <a:latin typeface="Calibri"/>
              </a:rPr>
              <a:t>Open Science</a:t>
            </a:r>
            <a:endParaRPr lang="en-US" altLang="en-US" sz="2800" b="0" strike="noStrike" spc="-1">
              <a:solidFill>
                <a:srgbClr val="000000"/>
              </a:solidFill>
              <a:latin typeface="Calibri"/>
            </a:endParaRPr>
          </a:p>
          <a:p>
            <a:pPr marL="743585" lvl="1" indent="-285750">
              <a:lnSpc>
                <a:spcPct val="90000"/>
              </a:lnSpc>
              <a:spcBef>
                <a:spcPts val="1000"/>
              </a:spcBef>
              <a:buClr>
                <a:srgbClr val="000000"/>
              </a:buClr>
              <a:buFont typeface="Arial" panose="02080604020202020204" pitchFamily="34" charset="0"/>
              <a:buChar char="•"/>
            </a:pPr>
            <a:r>
              <a:rPr lang="en-US" altLang="en-US" sz="2000" b="0" strike="noStrike" spc="-1">
                <a:solidFill>
                  <a:srgbClr val="000000"/>
                </a:solidFill>
                <a:latin typeface="Calibri"/>
              </a:rPr>
              <a:t>Servidores preprint (bioRxiv)</a:t>
            </a:r>
            <a:endParaRPr lang="en-US" altLang="en-US" sz="2000" b="0" strike="noStrike" spc="-1">
              <a:solidFill>
                <a:srgbClr val="000000"/>
              </a:solidFill>
              <a:latin typeface="Calibri"/>
            </a:endParaRPr>
          </a:p>
          <a:p>
            <a:pPr marL="743585" lvl="1" indent="-285750">
              <a:lnSpc>
                <a:spcPct val="90000"/>
              </a:lnSpc>
              <a:spcBef>
                <a:spcPts val="1000"/>
              </a:spcBef>
              <a:buClr>
                <a:srgbClr val="000000"/>
              </a:buClr>
              <a:buFont typeface="Arial" panose="02080604020202020204" pitchFamily="34" charset="0"/>
              <a:buChar char="•"/>
            </a:pPr>
            <a:r>
              <a:rPr lang="en-US" altLang="en-US" sz="2000" b="0" strike="noStrike" spc="-1">
                <a:solidFill>
                  <a:srgbClr val="000000"/>
                </a:solidFill>
                <a:latin typeface="Calibri"/>
              </a:rPr>
              <a:t>Open peer review </a:t>
            </a:r>
            <a:r>
              <a:rPr lang="en-US" altLang="en-US" spc="-1">
                <a:solidFill>
                  <a:srgbClr val="000000"/>
                </a:solidFill>
                <a:latin typeface="Calibri"/>
                <a:sym typeface="+mn-ea"/>
              </a:rPr>
              <a:t>(EMBO Journal, eLife, PerJ e outros)</a:t>
            </a:r>
            <a:endParaRPr lang="en-US" altLang="en-US" sz="28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Plataformas que permitem a publicação dos comentários dos revisores  </a:t>
            </a:r>
            <a:endParaRPr lang="en-US" altLang="en-US" sz="20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Repositórios open-access (Zenodo)</a:t>
            </a:r>
            <a:endParaRPr lang="en-US" altLang="en-US" sz="20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Hospedar e atribuir DOI a todo tipo de resultado/artefato científico:</a:t>
            </a:r>
            <a:endParaRPr lang="en-US" altLang="en-US" sz="2000" b="0" strike="noStrike" spc="-1">
              <a:solidFill>
                <a:srgbClr val="000000"/>
              </a:solidFill>
              <a:latin typeface="Calibri"/>
            </a:endParaRPr>
          </a:p>
          <a:p>
            <a:pPr marL="1600200" lvl="3"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Código, datasets, protocolos....</a:t>
            </a:r>
            <a:endParaRPr lang="en-US" altLang="en-US" sz="20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Avaliação mais robusta da pesquisa</a:t>
            </a:r>
            <a:endParaRPr lang="en-US" altLang="en-US" sz="2000" b="0" strike="noStrike" spc="-1">
              <a:solidFill>
                <a:srgbClr val="000000"/>
              </a:solidFill>
              <a:latin typeface="Calibri"/>
            </a:endParaRPr>
          </a:p>
          <a:p>
            <a:pPr marL="1600200" lvl="3" indent="-227965">
              <a:lnSpc>
                <a:spcPct val="90000"/>
              </a:lnSpc>
              <a:spcBef>
                <a:spcPts val="1000"/>
              </a:spcBef>
              <a:buClr>
                <a:srgbClr val="000000"/>
              </a:buClr>
              <a:buFont typeface="Arial"/>
              <a:buChar char="•"/>
            </a:pPr>
            <a:endParaRPr lang="en-US" altLang="en-US" sz="2400" b="0" strike="noStrike" spc="-1">
              <a:solidFill>
                <a:srgbClr val="000000"/>
              </a:solidFill>
              <a:latin typeface="Calibri"/>
            </a:endParaRPr>
          </a:p>
          <a:p>
            <a:pPr marL="1600200" lvl="3" indent="-227965">
              <a:lnSpc>
                <a:spcPct val="90000"/>
              </a:lnSpc>
              <a:spcBef>
                <a:spcPts val="1000"/>
              </a:spcBef>
              <a:buClr>
                <a:srgbClr val="000000"/>
              </a:buClr>
              <a:buFont typeface="Arial"/>
              <a:buChar char="•"/>
            </a:pPr>
            <a:endParaRPr lang="en-US" altLang="en-US" sz="2400" b="0" strike="noStrike" spc="-1">
              <a:solidFill>
                <a:srgbClr val="000000"/>
              </a:solidFill>
              <a:latin typeface="Calibri"/>
            </a:endParaRPr>
          </a:p>
          <a:p>
            <a:pPr marL="1600200" lvl="3" indent="-227965">
              <a:lnSpc>
                <a:spcPct val="90000"/>
              </a:lnSpc>
              <a:spcBef>
                <a:spcPts val="1000"/>
              </a:spcBef>
              <a:buClr>
                <a:srgbClr val="000000"/>
              </a:buClr>
              <a:buFont typeface="Arial"/>
              <a:buChar char="•"/>
            </a:pP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endParaRPr lang="en-US" altLang="en-US" sz="1600" b="0" strike="noStrike" spc="-1">
              <a:solidFill>
                <a:srgbClr val="000000"/>
              </a:solidFill>
              <a:latin typeface="Calibri"/>
            </a:endParaRPr>
          </a:p>
          <a:p>
            <a:pPr marL="1143000" lvl="2" indent="-227965">
              <a:lnSpc>
                <a:spcPct val="90000"/>
              </a:lnSpc>
              <a:spcBef>
                <a:spcPts val="1000"/>
              </a:spcBef>
              <a:buClr>
                <a:srgbClr val="000000"/>
              </a:buClr>
              <a:buFont typeface="Arial"/>
              <a:buChar char="•"/>
            </a:pPr>
            <a:endParaRPr lang="en-US" altLang="en-US" sz="3200" b="0" strike="noStrike" spc="-1">
              <a:solidFill>
                <a:srgbClr val="000000"/>
              </a:solidFill>
              <a:latin typeface="Calibri"/>
            </a:endParaRPr>
          </a:p>
          <a:p>
            <a:pPr marL="685800" lvl="1" indent="-227965">
              <a:lnSpc>
                <a:spcPct val="90000"/>
              </a:lnSpc>
              <a:spcBef>
                <a:spcPts val="1000"/>
              </a:spcBef>
              <a:buClr>
                <a:srgbClr val="000000"/>
              </a:buClr>
              <a:buFont typeface="Arial"/>
              <a:buChar char="•"/>
            </a:pPr>
            <a:endParaRPr lang="en-US" altLang="en-US" sz="2400" b="0" strike="noStrike" spc="-1">
              <a:solidFill>
                <a:srgbClr val="000000"/>
              </a:solidFill>
              <a:latin typeface="Calibri"/>
            </a:endParaRPr>
          </a:p>
          <a:p>
            <a:pPr marL="915035" lvl="2" indent="0">
              <a:lnSpc>
                <a:spcPct val="90000"/>
              </a:lnSpc>
              <a:spcBef>
                <a:spcPts val="1000"/>
              </a:spcBef>
              <a:buClr>
                <a:srgbClr val="000000"/>
              </a:buClr>
              <a:buFont typeface="Arial"/>
              <a:buNone/>
            </a:pPr>
            <a:endParaRPr lang="en-US" alt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endParaRPr lang="en-US" altLang="en-US" sz="2400" b="0" strike="noStrike" spc="-1">
              <a:solidFill>
                <a:srgbClr val="000000"/>
              </a:solidFill>
              <a:latin typeface="Calibri"/>
            </a:endParaRPr>
          </a:p>
        </p:txBody>
      </p:sp>
      <p:pic>
        <p:nvPicPr>
          <p:cNvPr id="2" name="Picture 1"/>
          <p:cNvPicPr>
            <a:picLocks noChangeAspect="1"/>
          </p:cNvPicPr>
          <p:nvPr/>
        </p:nvPicPr>
        <p:blipFill>
          <a:blip r:embed="rId1"/>
          <a:stretch>
            <a:fillRect/>
          </a:stretch>
        </p:blipFill>
        <p:spPr>
          <a:xfrm>
            <a:off x="8907145" y="3392170"/>
            <a:ext cx="2834005" cy="988060"/>
          </a:xfrm>
          <a:prstGeom prst="rect">
            <a:avLst/>
          </a:prstGeom>
        </p:spPr>
      </p:pic>
      <p:pic>
        <p:nvPicPr>
          <p:cNvPr id="3" name="Picture 2"/>
          <p:cNvPicPr>
            <a:picLocks noChangeAspect="1"/>
          </p:cNvPicPr>
          <p:nvPr/>
        </p:nvPicPr>
        <p:blipFill>
          <a:blip r:embed="rId2"/>
          <a:stretch>
            <a:fillRect/>
          </a:stretch>
        </p:blipFill>
        <p:spPr>
          <a:xfrm>
            <a:off x="9436100" y="5719445"/>
            <a:ext cx="2147570" cy="859155"/>
          </a:xfrm>
          <a:prstGeom prst="rect">
            <a:avLst/>
          </a:prstGeom>
        </p:spPr>
      </p:pic>
      <p:sp>
        <p:nvSpPr>
          <p:cNvPr id="8" name="Text Box 7"/>
          <p:cNvSpPr txBox="1"/>
          <p:nvPr/>
        </p:nvSpPr>
        <p:spPr>
          <a:xfrm>
            <a:off x="8907145" y="6600825"/>
            <a:ext cx="3202305" cy="306705"/>
          </a:xfrm>
          <a:prstGeom prst="rect">
            <a:avLst/>
          </a:prstGeom>
          <a:noFill/>
        </p:spPr>
        <p:txBody>
          <a:bodyPr wrap="square" rtlCol="0">
            <a:spAutoFit/>
          </a:bodyPr>
          <a:p>
            <a:pPr algn="ctr"/>
            <a:r>
              <a:rPr lang="en-US" altLang="en-US" sz="1400"/>
              <a:t>Fonte das imagens: Wikipedia</a:t>
            </a:r>
            <a:endParaRPr lang="en-US" altLang="en-US" sz="1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p:nvPr/>
        </p:nvSpPr>
        <p:spPr>
          <a:xfrm>
            <a:off x="295790" y="-65490"/>
            <a:ext cx="10515240" cy="1325160"/>
          </a:xfrm>
          <a:prstGeom prst="rect">
            <a:avLst/>
          </a:prstGeom>
          <a:noFill/>
          <a:ln w="0">
            <a:noFill/>
          </a:ln>
        </p:spPr>
        <p:txBody>
          <a:bodyPr anchor="ctr">
            <a:noAutofit/>
          </a:bodyPr>
          <a:p>
            <a:pPr>
              <a:lnSpc>
                <a:spcPct val="90000"/>
              </a:lnSpc>
            </a:pPr>
            <a:r>
              <a:rPr lang="en-US" sz="4000" b="0" strike="noStrike" spc="-1">
                <a:solidFill>
                  <a:srgbClr val="000000"/>
                </a:solidFill>
                <a:latin typeface="Calibri Light"/>
              </a:rPr>
              <a:t>Con</a:t>
            </a:r>
            <a:r>
              <a:rPr lang="en-US" altLang="en-US" sz="4000" b="0" strike="noStrike" spc="-1">
                <a:solidFill>
                  <a:srgbClr val="000000"/>
                </a:solidFill>
                <a:latin typeface="Calibri Light"/>
              </a:rPr>
              <a:t>siderações finais</a:t>
            </a:r>
            <a:endParaRPr lang="en-US" altLang="en-US" sz="4000" b="0" strike="noStrike" spc="-1">
              <a:solidFill>
                <a:srgbClr val="000000"/>
              </a:solidFill>
              <a:latin typeface="Calibri Light"/>
            </a:endParaRPr>
          </a:p>
        </p:txBody>
      </p:sp>
      <p:sp>
        <p:nvSpPr>
          <p:cNvPr id="164" name="Content Placeholder 2"/>
          <p:cNvSpPr txBox="1"/>
          <p:nvPr/>
        </p:nvSpPr>
        <p:spPr>
          <a:xfrm>
            <a:off x="111760" y="1121410"/>
            <a:ext cx="11913235" cy="5605145"/>
          </a:xfrm>
          <a:prstGeom prst="rect">
            <a:avLst/>
          </a:prstGeom>
          <a:noFill/>
          <a:ln w="0">
            <a:noFill/>
          </a:ln>
        </p:spPr>
        <p:txBody>
          <a:bodyPr>
            <a:normAutofit fontScale="88000"/>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A cientometria é  essencial para estudar a prática da ciência</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Entretanto, </a:t>
            </a:r>
            <a:r>
              <a:rPr lang="en-US" altLang="en-US" sz="2800" b="0" strike="noStrike" spc="-1">
                <a:solidFill>
                  <a:srgbClr val="000000"/>
                </a:solidFill>
                <a:latin typeface="Calibri"/>
              </a:rPr>
              <a:t>o mal uso de indicadores:</a:t>
            </a:r>
            <a:r>
              <a:rPr lang="en-US" sz="2800" b="0" strike="noStrike" spc="-1">
                <a:solidFill>
                  <a:srgbClr val="000000"/>
                </a:solidFill>
                <a:latin typeface="Calibri"/>
              </a:rPr>
              <a:t> </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M</a:t>
            </a:r>
            <a:r>
              <a:rPr lang="en-US" sz="2400" b="0" strike="noStrike" spc="-1">
                <a:solidFill>
                  <a:srgbClr val="000000"/>
                </a:solidFill>
                <a:latin typeface="Calibri"/>
              </a:rPr>
              <a:t>olda a dinâmica que a cientometria se propõe a estudar</a:t>
            </a:r>
            <a:endParaRPr 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2400" spc="-1">
                <a:solidFill>
                  <a:srgbClr val="000000"/>
                </a:solidFill>
                <a:latin typeface="Calibri"/>
                <a:sym typeface="+mn-ea"/>
              </a:rPr>
              <a:t>Ciência como produto em vez de bem público</a:t>
            </a:r>
            <a:endParaRPr 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2400" b="0" strike="noStrike" spc="-1">
                <a:solidFill>
                  <a:srgbClr val="000000"/>
                </a:solidFill>
                <a:latin typeface="Calibri"/>
              </a:rPr>
              <a:t>Produtivismo, individualismo e competitividade </a:t>
            </a:r>
            <a:r>
              <a:rPr lang="en-US" altLang="en-US" sz="2400" b="0" strike="noStrike" spc="-1">
                <a:solidFill>
                  <a:srgbClr val="000000"/>
                </a:solidFill>
                <a:latin typeface="Calibri"/>
              </a:rPr>
              <a:t>- Saúde mental</a:t>
            </a:r>
            <a:endParaRPr lang="en-US" sz="2400" b="0" strike="noStrike" spc="-1">
              <a:solidFill>
                <a:srgbClr val="000000"/>
              </a:solidFill>
              <a:latin typeface="Calibri"/>
            </a:endParaRPr>
          </a:p>
          <a:p>
            <a:pPr marL="228600" lvl="0" indent="-227965">
              <a:lnSpc>
                <a:spcPct val="90000"/>
              </a:lnSpc>
              <a:spcBef>
                <a:spcPts val="1000"/>
              </a:spcBef>
              <a:buClr>
                <a:srgbClr val="000000"/>
              </a:buClr>
              <a:buFont typeface="Arial"/>
              <a:buChar char="•"/>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Maior presença de outros outputs c</a:t>
            </a:r>
            <a:r>
              <a:rPr lang="en-US" altLang="en-US" sz="2800" b="0" strike="noStrike" spc="-1">
                <a:solidFill>
                  <a:srgbClr val="000000"/>
                </a:solidFill>
                <a:latin typeface="Calibri"/>
              </a:rPr>
              <a:t>i</a:t>
            </a:r>
            <a:r>
              <a:rPr lang="en-US" sz="2800" b="0" strike="noStrike" spc="-1">
                <a:solidFill>
                  <a:srgbClr val="000000"/>
                </a:solidFill>
                <a:latin typeface="Calibri"/>
              </a:rPr>
              <a:t>ent</a:t>
            </a:r>
            <a:r>
              <a:rPr lang="en-US" altLang="en-US" sz="2800" b="0" strike="noStrike" spc="-1">
                <a:solidFill>
                  <a:srgbClr val="000000"/>
                </a:solidFill>
                <a:latin typeface="Calibri"/>
              </a:rPr>
              <a:t>í</a:t>
            </a:r>
            <a:r>
              <a:rPr lang="en-US" sz="2800" b="0" strike="noStrike" spc="-1">
                <a:solidFill>
                  <a:srgbClr val="000000"/>
                </a:solidFill>
                <a:latin typeface="Calibri"/>
              </a:rPr>
              <a:t>ficos em avaliações individuais:</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2400" b="0" strike="noStrike" spc="-1">
                <a:solidFill>
                  <a:srgbClr val="000000"/>
                </a:solidFill>
                <a:latin typeface="Calibri"/>
              </a:rPr>
              <a:t>Datasets, Código, Orientações, Eventos (Extensão ou não)</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Múltiplos inputs </a:t>
            </a:r>
            <a:r>
              <a:rPr lang="en-US" altLang="en-US" sz="2800" b="0" strike="noStrike" spc="-1">
                <a:solidFill>
                  <a:srgbClr val="000000"/>
                </a:solidFill>
                <a:latin typeface="Calibri"/>
              </a:rPr>
              <a:t>- Quantitativos e qualitativos</a:t>
            </a:r>
            <a:endParaRPr lang="en-US" sz="28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sz="2400" b="0" strike="noStrike" spc="-1">
                <a:solidFill>
                  <a:srgbClr val="000000"/>
                </a:solidFill>
                <a:latin typeface="Calibri"/>
              </a:rPr>
              <a:t>Avaliações mais holísticas da </a:t>
            </a:r>
            <a:r>
              <a:rPr lang="en-US" altLang="en-US" sz="2400" b="0" strike="noStrike" spc="-1">
                <a:solidFill>
                  <a:srgbClr val="000000"/>
                </a:solidFill>
                <a:latin typeface="Calibri"/>
              </a:rPr>
              <a:t>qualidade da</a:t>
            </a:r>
            <a:r>
              <a:rPr lang="en-US" sz="2400" b="0" strike="noStrike" spc="-1">
                <a:solidFill>
                  <a:srgbClr val="000000"/>
                </a:solidFill>
                <a:latin typeface="Calibri"/>
              </a:rPr>
              <a:t> produção científica</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Temos responsabilidade e voz nesse assunto</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4400"/>
              <a:t>Referências</a:t>
            </a:r>
            <a:endParaRPr lang="en-US" altLang="en-US" sz="4400"/>
          </a:p>
        </p:txBody>
      </p:sp>
      <p:sp>
        <p:nvSpPr>
          <p:cNvPr id="3" name="Subtitle 2"/>
          <p:cNvSpPr>
            <a:spLocks noGrp="1"/>
          </p:cNvSpPr>
          <p:nvPr>
            <p:ph type="subTitle"/>
          </p:nvPr>
        </p:nvSpPr>
        <p:spPr>
          <a:xfrm>
            <a:off x="381000" y="1825625"/>
            <a:ext cx="10972165" cy="4351020"/>
          </a:xfrm>
        </p:spPr>
        <p:txBody>
          <a:bodyPr/>
          <a:p>
            <a:pPr marL="285750" indent="-285750">
              <a:buFont typeface="Arial" panose="02080604020202020204" pitchFamily="34" charset="0"/>
              <a:buChar char="•"/>
            </a:pPr>
            <a:r>
              <a:rPr lang="en-US"/>
              <a:t>Abramo,  G.,  &amp;  D’Angelo,  C.  A.  (2011).  Evaluating  research:  From  informedpeer review to bibliometrics.Scientometrics,87(3), 499–514. https://doi.org/10.1007/s11192-011-0352-7</a:t>
            </a:r>
            <a:endParaRPr lang="en-US"/>
          </a:p>
          <a:p>
            <a:pPr marL="285750" indent="-285750">
              <a:buFont typeface="Arial" panose="02080604020202020204" pitchFamily="34" charset="0"/>
              <a:buChar char="•"/>
            </a:pPr>
            <a:r>
              <a:rPr lang="en-US"/>
              <a:t>Aria,  M.,  &amp;  Cuccurullo,  C.  (2017).  Bibliometrix  :  An  R-tool  for  comprehen-sive science mapping analysis.Journal of Informetrics,11(4), 959–975.https://doi.org/10.1016/j.joi.2017.08.007</a:t>
            </a:r>
            <a:endParaRPr lang="en-US"/>
          </a:p>
          <a:p>
            <a:pPr marL="285750" indent="-285750">
              <a:buFont typeface="Arial" panose="02080604020202020204" pitchFamily="34" charset="0"/>
              <a:buChar char="•"/>
            </a:pPr>
            <a:r>
              <a:rPr lang="en-US"/>
              <a:t>Barata, R. d. C. B. (2016). Dez coisas que voce deveria saber sobre o Qualis.Revista Brasileira de Pos-Graduacao,13(30).</a:t>
            </a:r>
            <a:endParaRPr lang="en-US"/>
          </a:p>
          <a:p>
            <a:pPr marL="285750" indent="-285750">
              <a:buFont typeface="Arial" panose="02080604020202020204" pitchFamily="34" charset="0"/>
              <a:buChar char="•"/>
            </a:pPr>
            <a:r>
              <a:rPr lang="en-US"/>
              <a:t>Butler, L. (2007). Assessing university research: A plea for a balanced approach.Science  and  Public  Policy,34(8), 565–574. https://doi.org/10.3152/030234207X25440</a:t>
            </a:r>
            <a:endParaRPr lang="en-US"/>
          </a:p>
          <a:p>
            <a:pPr marL="285750" indent="-285750">
              <a:buFont typeface="Arial" panose="02080604020202020204" pitchFamily="34" charset="0"/>
              <a:buChar char="•"/>
            </a:pPr>
            <a:r>
              <a:rPr lang="en-US"/>
              <a:t>de  Meis,  L.,  Velloso,  A.,  Lannes,  D.,  Carmo,  M.  S.,  &amp;  de  Meis,  C.  (2003).The growing competition in Brazilian science: Rites of passage, stressand burnout.Brazilian Journal of Medical and Biological Research,36,1135–1141. https://doi.org/10.1590/S0100-879X2003000900001</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4400"/>
              <a:t>Referências</a:t>
            </a:r>
            <a:endParaRPr lang="en-US" altLang="en-US" sz="4400"/>
          </a:p>
        </p:txBody>
      </p:sp>
      <p:sp>
        <p:nvSpPr>
          <p:cNvPr id="3" name="Subtitle 2"/>
          <p:cNvSpPr>
            <a:spLocks noGrp="1"/>
          </p:cNvSpPr>
          <p:nvPr>
            <p:ph type="subTitle"/>
          </p:nvPr>
        </p:nvSpPr>
        <p:spPr>
          <a:xfrm>
            <a:off x="381000" y="1825625"/>
            <a:ext cx="10972165" cy="4351020"/>
          </a:xfrm>
        </p:spPr>
        <p:txBody>
          <a:bodyPr/>
          <a:p>
            <a:pPr marL="285750" indent="-285750">
              <a:buFont typeface="Arial" panose="02080604020202020204" pitchFamily="34" charset="0"/>
              <a:buChar char="•"/>
            </a:pPr>
            <a:r>
              <a:rPr lang="en-US"/>
              <a:t>de Oliveira, T. M., &amp; Amaral, L. (2017). Pol ́ıticas P ́ublicas em Ciˆencia e Tec-nologia no Brasil: Desafios e propostas para utiliza ̧c ̃ao de indicadoresna avalia ̧c ̃ao.Bibliometria e Cientometria no Brasil: infraestrutura paraavalia ̧c ̃ao da pesquisa cient ́ıfica na Era do Big Data, 157–184.</a:t>
            </a:r>
            <a:endParaRPr lang="en-US"/>
          </a:p>
          <a:p>
            <a:pPr marL="285750" indent="-285750">
              <a:buFont typeface="Arial" panose="02080604020202020204" pitchFamily="34" charset="0"/>
              <a:buChar char="•"/>
            </a:pPr>
            <a:r>
              <a:rPr lang="en-US"/>
              <a:t>Garfield,  E.,  &amp;  Sher,  I.  H.  (1963).  New  factors  in  the  evaluation  of  scientificliterature through citation indexing.American  Documentation,14(3),195–201. https://doi.org/10.1002/asi.509014030</a:t>
            </a:r>
            <a:endParaRPr lang="en-US"/>
          </a:p>
          <a:p>
            <a:pPr marL="285750" indent="-285750">
              <a:buFont typeface="Arial" panose="02080604020202020204" pitchFamily="34" charset="0"/>
              <a:buChar char="•"/>
            </a:pPr>
            <a:r>
              <a:rPr lang="en-US"/>
              <a:t>Garfield, E. (1955). Citation Indexes for Science: A New Dimension in Docu-mentation through Association of Ideas.Science,122(3159), 108–111. </a:t>
            </a:r>
            <a:endParaRPr lang="en-US"/>
          </a:p>
          <a:p>
            <a:pPr marL="285750" indent="-285750">
              <a:buFont typeface="Arial" panose="02080604020202020204" pitchFamily="34" charset="0"/>
              <a:buChar char="•"/>
            </a:pPr>
            <a:r>
              <a:rPr lang="en-US"/>
              <a:t>Gracio, M. C. C. (2016). A coplamento bibliografico e analise de cocitacao: revisao teorico-conceitual.Encontros Bibli: revista elet</a:t>
            </a:r>
            <a:r>
              <a:rPr lang="en-US" altLang="en-US"/>
              <a:t>r</a:t>
            </a:r>
            <a:r>
              <a:rPr lang="en-US"/>
              <a:t>onica de biblioteconomia e c</a:t>
            </a:r>
            <a:r>
              <a:rPr lang="en-US" altLang="en-US"/>
              <a:t>i</a:t>
            </a:r>
            <a:r>
              <a:rPr lang="en-US"/>
              <a:t>encia da inform</a:t>
            </a:r>
            <a:r>
              <a:rPr lang="en-US" altLang="en-US"/>
              <a:t>ac</a:t>
            </a:r>
            <a:r>
              <a:rPr lang="en-US"/>
              <a:t>ao,21(47), 82–99.</a:t>
            </a:r>
            <a:endParaRPr lang="en-US"/>
          </a:p>
          <a:p>
            <a:pPr marL="285750" indent="-285750">
              <a:buFont typeface="Arial" panose="02080604020202020204" pitchFamily="34" charset="0"/>
              <a:buChar char="•"/>
            </a:pPr>
            <a:r>
              <a:rPr lang="en-US"/>
              <a:t>Hatch, A. &amp; Curry, S. (2020). Changing How We Evaluate Research Is Difficult,but Not Impossible.eLife,9, e58654. https://doi.org/10.7554/eLife.58654</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4400"/>
              <a:t>Referências</a:t>
            </a:r>
            <a:endParaRPr lang="en-US" altLang="en-US" sz="4400"/>
          </a:p>
        </p:txBody>
      </p:sp>
      <p:sp>
        <p:nvSpPr>
          <p:cNvPr id="3" name="Subtitle 2"/>
          <p:cNvSpPr>
            <a:spLocks noGrp="1"/>
          </p:cNvSpPr>
          <p:nvPr>
            <p:ph type="subTitle"/>
          </p:nvPr>
        </p:nvSpPr>
        <p:spPr>
          <a:xfrm>
            <a:off x="381000" y="1825625"/>
            <a:ext cx="10972165" cy="4351020"/>
          </a:xfrm>
        </p:spPr>
        <p:txBody>
          <a:bodyPr/>
          <a:p>
            <a:pPr marL="285750" indent="-285750">
              <a:buFont typeface="Arial" panose="02080604020202020204" pitchFamily="34" charset="0"/>
              <a:buChar char="•"/>
            </a:pPr>
            <a:r>
              <a:rPr lang="en-US"/>
              <a:t>Hirsch, J. E. (2005). An Index to Quantify an Individual’s Scientific ResearchOutput.Proceedings of the National Academy of Sciences of the UnitedStates  of  America,102(46),  16569–16572.  https : / / doi . org / 10 . 1073 /pnas.0507655102</a:t>
            </a:r>
            <a:endParaRPr lang="en-US"/>
          </a:p>
          <a:p>
            <a:pPr marL="285750" indent="-285750">
              <a:buFont typeface="Arial" panose="02080604020202020204" pitchFamily="34" charset="0"/>
              <a:buChar char="•"/>
            </a:pPr>
            <a:r>
              <a:rPr lang="en-US"/>
              <a:t>Khasseh,  A.  A.,  Soheili,  F.,  Moghaddam,  H.  S.  &amp;  Chelak,  A.  M.  (2017).  In-tellectual  Structure  of  Knowledge  in  iMetrics:  A  Co-Word  Analysis.Information  Processing  &amp;  Management,53(3), 705–720. https://doi.org/10.1016/j.ipm.2017.02.001</a:t>
            </a:r>
            <a:endParaRPr lang="en-US"/>
          </a:p>
          <a:p>
            <a:pPr marL="285750" indent="-285750">
              <a:buFont typeface="Arial" panose="02080604020202020204" pitchFamily="34" charset="0"/>
              <a:buChar char="•"/>
            </a:pPr>
            <a:r>
              <a:rPr lang="en-US"/>
              <a:t>Pendlebury, D. A. (2009). The Use and Misuse of Journal Metrics and OtherCitation Indicators.Archivum Immunologiae et Therapiae Experimen-talis,57(1), 1–11. https://doi.org/10.1007/s00005-009-0008-y</a:t>
            </a:r>
            <a:endParaRPr lang="en-US"/>
          </a:p>
          <a:p>
            <a:pPr marL="285750" indent="-285750">
              <a:buFont typeface="Arial" panose="02080604020202020204" pitchFamily="34" charset="0"/>
              <a:buChar char="•"/>
            </a:pPr>
            <a:r>
              <a:rPr lang="en-US"/>
              <a:t>PEREZ, O. C. (2020). O Novo Qualis Periodicos: Possıveis Diretrizes, Impactos e Resis</a:t>
            </a:r>
            <a:r>
              <a:rPr lang="en-US" altLang="en-US"/>
              <a:t>t</a:t>
            </a:r>
            <a:r>
              <a:rPr lang="en-US"/>
              <a:t>encias.Novos Debates,6(1-2)</a:t>
            </a:r>
            <a:endParaRPr lang="en-US"/>
          </a:p>
          <a:p>
            <a:pPr marL="285750" indent="-285750">
              <a:buFont typeface="Arial" panose="02080604020202020204" pitchFamily="34" charset="0"/>
              <a:buChar char="•"/>
            </a:pPr>
            <a:r>
              <a:rPr lang="en-US"/>
              <a:t>Roldan-Valadez, E., Salazar-Ruiz, S. Y., Ibarra-Contreras, R. &amp; Rios, C. (2019).Current Concepts on Bibliometrics: A Brief Review about Impact Fac-tor, Eigenfactor Score, CiteScore, SCImago Journal Rank, Source-NormalisedImpact per Paper, H-Index, and Alternative Metrics.Irish  Journal  ofMedical  Science  (1971  -),188(3), 939–951. https://doi.org/10.1007/s11845-018-1936-5</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4400"/>
              <a:t>Referências</a:t>
            </a:r>
            <a:endParaRPr lang="en-US" altLang="en-US" sz="4400"/>
          </a:p>
        </p:txBody>
      </p:sp>
      <p:sp>
        <p:nvSpPr>
          <p:cNvPr id="3" name="Subtitle 2"/>
          <p:cNvSpPr>
            <a:spLocks noGrp="1"/>
          </p:cNvSpPr>
          <p:nvPr>
            <p:ph type="subTitle"/>
          </p:nvPr>
        </p:nvSpPr>
        <p:spPr>
          <a:xfrm>
            <a:off x="381000" y="1825625"/>
            <a:ext cx="10972165" cy="4351020"/>
          </a:xfrm>
        </p:spPr>
        <p:txBody>
          <a:bodyPr/>
          <a:p>
            <a:pPr marL="285750" indent="-285750">
              <a:buFont typeface="Arial" panose="02080604020202020204" pitchFamily="34" charset="0"/>
              <a:buChar char="•"/>
            </a:pPr>
            <a:r>
              <a:rPr lang="en-US"/>
              <a:t>Schmid,  S.  L.  (2017).  Five  Years  Post-DORA:  Promoting  Best  Practices  forResearch Assessment.Molecular Biology of the Cell,28(22), 2941–2944.https://doi.org/10.1091/mbc.e17-08-0534</a:t>
            </a:r>
            <a:endParaRPr lang="en-US"/>
          </a:p>
          <a:p>
            <a:pPr marL="285750" indent="-285750">
              <a:buFont typeface="Arial" panose="02080604020202020204" pitchFamily="34" charset="0"/>
              <a:buChar char="•"/>
            </a:pPr>
            <a:r>
              <a:rPr lang="en-US"/>
              <a:t>Strehl, L. (2005). O fator de impacto do ISI e a avalia ̧c ̃ao da producao cientıfica: aspectos conceituais e metodologicos.C</a:t>
            </a:r>
            <a:r>
              <a:rPr lang="en-US" altLang="en-US"/>
              <a:t>i</a:t>
            </a:r>
            <a:r>
              <a:rPr lang="en-US"/>
              <a:t>encia  da  Informacao,34, 19–27. https://doi.org/10.1590/S0100-19652005000100003</a:t>
            </a:r>
            <a:endParaRPr lang="en-US"/>
          </a:p>
          <a:p>
            <a:pPr marL="285750" indent="-285750">
              <a:buFont typeface="Arial" panose="02080604020202020204" pitchFamily="34" charset="0"/>
              <a:buChar char="•"/>
            </a:pPr>
            <a:r>
              <a:rPr lang="en-US"/>
              <a:t>Teixeira da Silva, J. A. (2020). CiteScore: Advances, Evolution, Applications,and Limitations.Publishing Research Quarterly,36(3), 459–468. https://doi.org/10.1007/s12109-020-09736-y</a:t>
            </a:r>
            <a:endParaRPr lang="en-US"/>
          </a:p>
          <a:p>
            <a:pPr marL="285750" indent="-285750">
              <a:buFont typeface="Arial" panose="02080604020202020204" pitchFamily="34" charset="0"/>
              <a:buChar char="•"/>
            </a:pPr>
            <a:r>
              <a:rPr lang="en-US"/>
              <a:t>Trust, W. (2020). What Researchers Think about the Culture They Work In</a:t>
            </a:r>
            <a:endParaRPr lang="en-US"/>
          </a:p>
          <a:p>
            <a:pPr marL="285750" indent="-285750">
              <a:buFont typeface="Arial" panose="02080604020202020204" pitchFamily="34" charset="0"/>
              <a:buChar char="•"/>
            </a:pPr>
            <a:r>
              <a:rPr lang="en-US"/>
              <a:t>Urbizagastegui, R. (s.d.). A BIBLIOMETRIA: HISTORIA, LEGITIMACAO E ESTRUTURA</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ontent Placeholder 2"/>
          <p:cNvSpPr txBox="1"/>
          <p:nvPr/>
        </p:nvSpPr>
        <p:spPr>
          <a:xfrm>
            <a:off x="8890" y="158750"/>
            <a:ext cx="11973560" cy="6722110"/>
          </a:xfrm>
          <a:prstGeom prst="rect">
            <a:avLst/>
          </a:prstGeom>
          <a:noFill/>
          <a:ln w="0">
            <a:noFill/>
          </a:ln>
        </p:spPr>
        <p:txBody>
          <a:bodyPr>
            <a:normAutofit lnSpcReduction="10000"/>
          </a:bodyPr>
          <a:p>
            <a:pPr marL="228600" indent="-227965">
              <a:lnSpc>
                <a:spcPct val="90000"/>
              </a:lnSpc>
              <a:spcBef>
                <a:spcPts val="1000"/>
              </a:spcBef>
              <a:buClr>
                <a:srgbClr val="000000"/>
              </a:buClr>
              <a:buFont typeface="Arial"/>
              <a:buChar char="•"/>
            </a:pPr>
            <a:r>
              <a:rPr lang="en-US" sz="2400" b="0" strike="noStrike" spc="-1">
                <a:solidFill>
                  <a:srgbClr val="000000"/>
                </a:solidFill>
                <a:latin typeface="Calibri"/>
              </a:rPr>
              <a:t>Lei de Lotka (192</a:t>
            </a:r>
            <a:r>
              <a:rPr lang="en-US" altLang="en-US" sz="2400" b="0" strike="noStrike" spc="-1">
                <a:solidFill>
                  <a:srgbClr val="000000"/>
                </a:solidFill>
                <a:latin typeface="Calibri"/>
              </a:rPr>
              <a:t>6</a:t>
            </a:r>
            <a:r>
              <a:rPr lang="en-US" sz="2400" b="0" strike="noStrike" spc="-1">
                <a:solidFill>
                  <a:srgbClr val="000000"/>
                </a:solidFill>
                <a:latin typeface="Calibri"/>
              </a:rPr>
              <a:t>)</a:t>
            </a:r>
            <a:endParaRPr 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000" b="0" strike="noStrike" spc="-1">
                <a:solidFill>
                  <a:srgbClr val="000000"/>
                </a:solidFill>
                <a:latin typeface="Calibri"/>
              </a:rPr>
              <a:t>Autores com 1 contribuição em um campo - aprox. 60%</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000" b="0" strike="noStrike" spc="-1">
                <a:solidFill>
                  <a:srgbClr val="000000"/>
                </a:solidFill>
                <a:latin typeface="Calibri"/>
              </a:rPr>
              <a:t>Autores com n contribuições: 1/n</a:t>
            </a:r>
            <a:r>
              <a:rPr lang="en-US" altLang="en-US" sz="2000" b="0" strike="noStrike" spc="-1" baseline="30000">
                <a:solidFill>
                  <a:srgbClr val="000000"/>
                </a:solidFill>
                <a:latin typeface="Calibri"/>
              </a:rPr>
              <a:t>2</a:t>
            </a:r>
            <a:r>
              <a:rPr lang="en-US" altLang="en-US" sz="2000" b="0" strike="noStrike" spc="-1">
                <a:solidFill>
                  <a:srgbClr val="000000"/>
                </a:solidFill>
                <a:latin typeface="Calibri"/>
              </a:rPr>
              <a:t> dos com 1 contribuição</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000" b="0" strike="noStrike" spc="-1">
                <a:solidFill>
                  <a:srgbClr val="000000"/>
                </a:solidFill>
                <a:latin typeface="Calibri"/>
              </a:rPr>
              <a:t>2 contrib: </a:t>
            </a:r>
            <a:r>
              <a:rPr lang="en-US" sz="2000" b="0" strike="noStrike" spc="-1">
                <a:solidFill>
                  <a:srgbClr val="000000"/>
                </a:solidFill>
                <a:latin typeface="Calibri"/>
              </a:rPr>
              <a:t>15% (1/2</a:t>
            </a:r>
            <a:r>
              <a:rPr lang="en-US" sz="2000" b="0" strike="noStrike" spc="-1" baseline="30000">
                <a:solidFill>
                  <a:srgbClr val="000000"/>
                </a:solidFill>
                <a:latin typeface="Calibri"/>
              </a:rPr>
              <a:t>2</a:t>
            </a:r>
            <a:r>
              <a:rPr lang="en-US" sz="2000" b="0" strike="noStrike" spc="-1">
                <a:solidFill>
                  <a:srgbClr val="000000"/>
                </a:solidFill>
                <a:latin typeface="Calibri"/>
              </a:rPr>
              <a:t> x 60)</a:t>
            </a:r>
            <a:r>
              <a:rPr lang="en-US" altLang="en-US" sz="2000" b="0" strike="noStrike" spc="-1">
                <a:solidFill>
                  <a:srgbClr val="000000"/>
                </a:solidFill>
                <a:latin typeface="Calibri"/>
              </a:rPr>
              <a:t>; 10 contrib: </a:t>
            </a:r>
            <a:r>
              <a:rPr lang="en-US" sz="2000" spc="-1">
                <a:solidFill>
                  <a:srgbClr val="000000"/>
                </a:solidFill>
                <a:latin typeface="Calibri"/>
                <a:sym typeface="+mn-ea"/>
              </a:rPr>
              <a:t>0,6% (1/10</a:t>
            </a:r>
            <a:r>
              <a:rPr lang="en-US" sz="2000" spc="-1" baseline="30000">
                <a:solidFill>
                  <a:srgbClr val="000000"/>
                </a:solidFill>
                <a:latin typeface="Calibri"/>
                <a:sym typeface="+mn-ea"/>
              </a:rPr>
              <a:t>2</a:t>
            </a:r>
            <a:r>
              <a:rPr lang="en-US" sz="2000" spc="-1">
                <a:solidFill>
                  <a:srgbClr val="000000"/>
                </a:solidFill>
                <a:latin typeface="Calibri"/>
                <a:sym typeface="+mn-ea"/>
              </a:rPr>
              <a:t> x 60)</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000" b="1" strike="noStrike" spc="-1">
                <a:solidFill>
                  <a:srgbClr val="FF0000"/>
                </a:solidFill>
                <a:latin typeface="Calibri"/>
              </a:rPr>
              <a:t>Poucos pesquisadores - Muitas publicações</a:t>
            </a:r>
            <a:endParaRPr 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endParaRPr lang="en-US" sz="2000" b="0" strike="noStrike" spc="-1">
              <a:solidFill>
                <a:srgbClr val="000000"/>
              </a:solidFill>
              <a:latin typeface="Calibri"/>
            </a:endParaRPr>
          </a:p>
          <a:p>
            <a:pPr marL="228600" lvl="0" indent="-227965">
              <a:lnSpc>
                <a:spcPct val="90000"/>
              </a:lnSpc>
              <a:spcBef>
                <a:spcPts val="500"/>
              </a:spcBef>
              <a:buClr>
                <a:srgbClr val="000000"/>
              </a:buClr>
              <a:buFont typeface="Arial"/>
              <a:buChar char="•"/>
            </a:pPr>
            <a:r>
              <a:rPr lang="en-US" altLang="en-US" sz="2400" b="0" strike="noStrike" spc="-1">
                <a:solidFill>
                  <a:srgbClr val="000000"/>
                </a:solidFill>
                <a:latin typeface="Calibri"/>
              </a:rPr>
              <a:t>Lei de dispersão de Bradford (1934)</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000" b="0" strike="noStrike" spc="-1">
                <a:solidFill>
                  <a:srgbClr val="000000"/>
                </a:solidFill>
                <a:latin typeface="Calibri"/>
              </a:rPr>
              <a:t>Divide periódicos de um assunto em zonas com o mesmo nº de artigos</a:t>
            </a:r>
            <a:endParaRPr lang="en-US" altLang="en-US" sz="20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sz="2000" b="0" strike="noStrike" spc="-1">
                <a:solidFill>
                  <a:srgbClr val="000000"/>
                </a:solidFill>
                <a:latin typeface="Calibri"/>
              </a:rPr>
              <a:t>Zona “Core”: Publica mais artigos por periódico</a:t>
            </a:r>
            <a:endParaRPr lang="en-US" altLang="en-US" sz="20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sz="2000" b="0" strike="noStrike" spc="-1">
                <a:solidFill>
                  <a:srgbClr val="000000"/>
                </a:solidFill>
                <a:latin typeface="Calibri"/>
              </a:rPr>
              <a:t>Outras zonas: N</a:t>
            </a:r>
            <a:r>
              <a:rPr lang="en-US" altLang="en-US" sz="2000" b="0" strike="noStrike" spc="-1" baseline="30000">
                <a:solidFill>
                  <a:srgbClr val="000000"/>
                </a:solidFill>
                <a:latin typeface="Calibri"/>
              </a:rPr>
              <a:t>n</a:t>
            </a:r>
            <a:r>
              <a:rPr lang="en-US" altLang="en-US" sz="2000" b="0" strike="noStrike" spc="-1">
                <a:solidFill>
                  <a:srgbClr val="000000"/>
                </a:solidFill>
                <a:latin typeface="Calibri"/>
              </a:rPr>
              <a:t> = k</a:t>
            </a:r>
            <a:r>
              <a:rPr lang="en-US" altLang="en-US" sz="2000" b="0" strike="noStrike" spc="-1" baseline="30000">
                <a:solidFill>
                  <a:srgbClr val="000000"/>
                </a:solidFill>
                <a:latin typeface="Calibri"/>
              </a:rPr>
              <a:t>n</a:t>
            </a:r>
            <a:r>
              <a:rPr lang="en-US" altLang="en-US" sz="2000" b="0" strike="noStrike" spc="-1">
                <a:solidFill>
                  <a:srgbClr val="000000"/>
                </a:solidFill>
                <a:latin typeface="Calibri"/>
              </a:rPr>
              <a:t> x N</a:t>
            </a:r>
            <a:r>
              <a:rPr lang="en-US" altLang="en-US" sz="2000" b="0" strike="noStrike" spc="-1" baseline="-25000">
                <a:solidFill>
                  <a:srgbClr val="000000"/>
                </a:solidFill>
                <a:latin typeface="Calibri"/>
              </a:rPr>
              <a:t>0</a:t>
            </a:r>
            <a:endParaRPr lang="en-US" altLang="en-US" sz="2000" b="0" strike="noStrike" spc="-1" baseline="-25000">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sz="2000" b="0" strike="noStrike" spc="-1">
                <a:solidFill>
                  <a:srgbClr val="000000"/>
                </a:solidFill>
                <a:latin typeface="Calibri"/>
              </a:rPr>
              <a:t>3 zonas (1/3 do total de artigos cada, N</a:t>
            </a:r>
            <a:r>
              <a:rPr lang="en-US" altLang="en-US" sz="2000" b="0" strike="noStrike" spc="-1" baseline="-25000">
                <a:solidFill>
                  <a:srgbClr val="000000"/>
                </a:solidFill>
                <a:latin typeface="Calibri"/>
              </a:rPr>
              <a:t>0</a:t>
            </a:r>
            <a:r>
              <a:rPr lang="en-US" altLang="en-US" sz="2000" b="0" strike="noStrike" spc="-1">
                <a:solidFill>
                  <a:srgbClr val="000000"/>
                </a:solidFill>
                <a:latin typeface="Calibri"/>
              </a:rPr>
              <a:t> = 100 e k</a:t>
            </a:r>
            <a:r>
              <a:rPr lang="en-US" altLang="en-US" sz="2000" b="0" strike="noStrike" spc="-1" baseline="30000">
                <a:solidFill>
                  <a:srgbClr val="000000"/>
                </a:solidFill>
                <a:latin typeface="Calibri"/>
              </a:rPr>
              <a:t>n</a:t>
            </a:r>
            <a:r>
              <a:rPr lang="en-US" altLang="en-US" sz="2000" b="0" strike="noStrike" spc="-1">
                <a:solidFill>
                  <a:srgbClr val="000000"/>
                </a:solidFill>
                <a:latin typeface="Calibri"/>
              </a:rPr>
              <a:t> = 3):</a:t>
            </a:r>
            <a:endParaRPr lang="en-US" altLang="en-US" sz="2000" b="0" strike="noStrike" spc="-1">
              <a:solidFill>
                <a:srgbClr val="000000"/>
              </a:solidFill>
              <a:latin typeface="Calibri"/>
            </a:endParaRPr>
          </a:p>
          <a:p>
            <a:pPr marL="1600200" lvl="3" indent="-227965">
              <a:lnSpc>
                <a:spcPct val="90000"/>
              </a:lnSpc>
              <a:spcBef>
                <a:spcPts val="500"/>
              </a:spcBef>
              <a:buClr>
                <a:srgbClr val="000000"/>
              </a:buClr>
              <a:buFont typeface="Arial"/>
              <a:buChar char="•"/>
            </a:pPr>
            <a:r>
              <a:rPr lang="en-US" altLang="en-US" b="0" strike="noStrike" spc="-1">
                <a:solidFill>
                  <a:srgbClr val="000000"/>
                </a:solidFill>
                <a:latin typeface="Calibri"/>
              </a:rPr>
              <a:t>100 : 300 : 900</a:t>
            </a:r>
            <a:endParaRPr lang="en-US" altLang="en-US" sz="20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000" b="1" strike="noStrike" spc="-1">
                <a:solidFill>
                  <a:srgbClr val="FF0000"/>
                </a:solidFill>
                <a:latin typeface="Calibri"/>
              </a:rPr>
              <a:t>Poucos periódicos - Muitos artigos</a:t>
            </a:r>
            <a:endParaRPr lang="en-US" sz="2000" b="0" strike="noStrike" spc="-1">
              <a:solidFill>
                <a:srgbClr val="000000"/>
              </a:solidFill>
              <a:latin typeface="Calibri"/>
            </a:endParaRPr>
          </a:p>
          <a:p>
            <a:endParaRPr lang="en-US" sz="2000" b="0" strike="noStrike" spc="-1">
              <a:solidFill>
                <a:srgbClr val="000000"/>
              </a:solidFill>
              <a:latin typeface="Calibri"/>
            </a:endParaRPr>
          </a:p>
          <a:p>
            <a:endParaRPr lang="en-US" sz="2000" b="0" strike="noStrike" spc="-1">
              <a:solidFill>
                <a:srgbClr val="000000"/>
              </a:solidFill>
              <a:latin typeface="Calibri"/>
            </a:endParaRPr>
          </a:p>
          <a:p>
            <a:pPr marL="342900" indent="-342900">
              <a:buFont typeface="Arial" panose="02080604020202020204" pitchFamily="34" charset="0"/>
              <a:buChar char="•"/>
            </a:pPr>
            <a:r>
              <a:rPr lang="en-US" altLang="en-US" sz="2400" b="0" strike="noStrike" spc="-1">
                <a:solidFill>
                  <a:srgbClr val="000000"/>
                </a:solidFill>
                <a:latin typeface="Calibri"/>
              </a:rPr>
              <a:t>Lei de Zipf (1936)</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000" b="0" strike="noStrike" spc="-1">
                <a:solidFill>
                  <a:srgbClr val="000000"/>
                </a:solidFill>
                <a:latin typeface="Calibri"/>
              </a:rPr>
              <a:t>Contagem de palavras - Rank e frequência inv. proporcionais</a:t>
            </a:r>
            <a:endParaRPr lang="en-US" altLang="en-US" sz="20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b="0" strike="noStrike" spc="-1">
                <a:solidFill>
                  <a:srgbClr val="000000"/>
                </a:solidFill>
                <a:latin typeface="Calibri"/>
              </a:rPr>
              <a:t>Rank x Frequência = Constante</a:t>
            </a:r>
            <a:endParaRPr lang="en-US" altLang="en-US"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b="0" strike="noStrike" spc="-1">
                <a:solidFill>
                  <a:srgbClr val="000000"/>
                </a:solidFill>
                <a:latin typeface="Calibri"/>
              </a:rPr>
              <a:t>1 x 30; 2 x 15; 3 x 10 ...</a:t>
            </a:r>
            <a:endParaRPr lang="en-US" altLang="en-US"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000" b="1" strike="noStrike" spc="-1">
                <a:solidFill>
                  <a:srgbClr val="FF0000"/>
                </a:solidFill>
                <a:latin typeface="Calibri"/>
              </a:rPr>
              <a:t>Poucas palavras - Muitas ocorrências</a:t>
            </a:r>
            <a:endParaRPr lang="en-US" altLang="en-US" sz="2000" b="1" strike="noStrike" spc="-1">
              <a:solidFill>
                <a:srgbClr val="FF0000"/>
              </a:solidFill>
              <a:latin typeface="Calibri"/>
            </a:endParaRPr>
          </a:p>
        </p:txBody>
      </p:sp>
      <p:sp>
        <p:nvSpPr>
          <p:cNvPr id="2" name="Text Box 1"/>
          <p:cNvSpPr txBox="1"/>
          <p:nvPr/>
        </p:nvSpPr>
        <p:spPr>
          <a:xfrm>
            <a:off x="8727440" y="2908935"/>
            <a:ext cx="3392170" cy="1076325"/>
          </a:xfrm>
          <a:prstGeom prst="rect">
            <a:avLst/>
          </a:prstGeom>
          <a:noFill/>
        </p:spPr>
        <p:txBody>
          <a:bodyPr wrap="square" rtlCol="0">
            <a:spAutoFit/>
          </a:bodyPr>
          <a:p>
            <a:r>
              <a:rPr lang="en-US" altLang="en-US" sz="1600"/>
              <a:t>n = nº da zona</a:t>
            </a:r>
            <a:endParaRPr lang="en-US" altLang="en-US" sz="1600"/>
          </a:p>
          <a:p>
            <a:r>
              <a:rPr lang="en-US" altLang="en-US" sz="1600"/>
              <a:t>N = Nº de periódicos na zona n</a:t>
            </a:r>
            <a:endParaRPr lang="en-US" altLang="en-US" sz="1600"/>
          </a:p>
          <a:p>
            <a:r>
              <a:rPr lang="en-US" altLang="en-US" sz="1600"/>
              <a:t>k = Constante de Bradford</a:t>
            </a:r>
            <a:endParaRPr lang="en-US" altLang="en-US" sz="1600"/>
          </a:p>
          <a:p>
            <a:r>
              <a:rPr lang="en-US" altLang="en-US" sz="1600">
                <a:sym typeface="+mn-ea"/>
              </a:rPr>
              <a:t>N</a:t>
            </a:r>
            <a:r>
              <a:rPr lang="en-US" altLang="en-US" sz="1600" baseline="30000">
                <a:sym typeface="+mn-ea"/>
              </a:rPr>
              <a:t>0</a:t>
            </a:r>
            <a:r>
              <a:rPr lang="en-US" altLang="en-US" sz="1600">
                <a:sym typeface="+mn-ea"/>
              </a:rPr>
              <a:t> = Periódicos na zona “core”</a:t>
            </a:r>
            <a:endParaRPr lang="en-US" altLang="en-US" sz="1600">
              <a:sym typeface="+mn-ea"/>
            </a:endParaRPr>
          </a:p>
        </p:txBody>
      </p:sp>
      <p:sp>
        <p:nvSpPr>
          <p:cNvPr id="3" name="Text Box 2"/>
          <p:cNvSpPr txBox="1"/>
          <p:nvPr/>
        </p:nvSpPr>
        <p:spPr>
          <a:xfrm>
            <a:off x="9452610" y="5412740"/>
            <a:ext cx="2529840" cy="829945"/>
          </a:xfrm>
          <a:prstGeom prst="rect">
            <a:avLst/>
          </a:prstGeom>
          <a:noFill/>
          <a:ln>
            <a:solidFill>
              <a:srgbClr val="FF0000"/>
            </a:solidFill>
          </a:ln>
        </p:spPr>
        <p:txBody>
          <a:bodyPr wrap="square" rtlCol="0">
            <a:spAutoFit/>
          </a:bodyPr>
          <a:p>
            <a:pPr algn="ctr"/>
            <a:r>
              <a:rPr lang="en-US" altLang="en-US" sz="2400"/>
              <a:t>Distribuições assimétricas</a:t>
            </a:r>
            <a:endParaRPr lang="en-US" altLang="en-US" sz="2400"/>
          </a:p>
        </p:txBody>
      </p:sp>
      <p:cxnSp>
        <p:nvCxnSpPr>
          <p:cNvPr id="4" name="Straight Arrow Connector 3"/>
          <p:cNvCxnSpPr/>
          <p:nvPr/>
        </p:nvCxnSpPr>
        <p:spPr>
          <a:xfrm>
            <a:off x="7103745" y="1772920"/>
            <a:ext cx="2376805" cy="367220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5807075" y="4161790"/>
            <a:ext cx="3673475" cy="128333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6240145" y="5445125"/>
            <a:ext cx="3168015" cy="79184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79305" y="149775"/>
            <a:ext cx="10515240" cy="1325160"/>
          </a:xfrm>
        </p:spPr>
        <p:txBody>
          <a:bodyPr/>
          <a:p>
            <a:r>
              <a:rPr lang="en-US" altLang="en-US" sz="6000"/>
              <a:t>Obrigado! </a:t>
            </a:r>
            <a:endParaRPr lang="en-US" altLang="en-US" sz="6000"/>
          </a:p>
        </p:txBody>
      </p:sp>
      <p:pic>
        <p:nvPicPr>
          <p:cNvPr id="5" name="Picture 4"/>
          <p:cNvPicPr>
            <a:picLocks noChangeAspect="1"/>
          </p:cNvPicPr>
          <p:nvPr/>
        </p:nvPicPr>
        <p:blipFill>
          <a:blip r:embed="rId1"/>
          <a:stretch>
            <a:fillRect/>
          </a:stretch>
        </p:blipFill>
        <p:spPr>
          <a:xfrm>
            <a:off x="2941955" y="1391920"/>
            <a:ext cx="6457315" cy="5473065"/>
          </a:xfrm>
          <a:prstGeom prst="rect">
            <a:avLst/>
          </a:prstGeom>
        </p:spPr>
      </p:pic>
      <p:sp>
        <p:nvSpPr>
          <p:cNvPr id="6" name="Text Box 5"/>
          <p:cNvSpPr txBox="1"/>
          <p:nvPr/>
        </p:nvSpPr>
        <p:spPr>
          <a:xfrm>
            <a:off x="9524365" y="5643245"/>
            <a:ext cx="2491740" cy="1014730"/>
          </a:xfrm>
          <a:prstGeom prst="rect">
            <a:avLst/>
          </a:prstGeom>
          <a:noFill/>
        </p:spPr>
        <p:txBody>
          <a:bodyPr wrap="square" rtlCol="0">
            <a:spAutoFit/>
          </a:bodyPr>
          <a:p>
            <a:pPr algn="l"/>
            <a:r>
              <a:rPr lang="en-US" altLang="en-US" sz="1200"/>
              <a:t>Fonte: https://towardsdatascience.com/unintended-consequences-and-goodharts-law-68d60a94705c</a:t>
            </a:r>
            <a:endParaRPr lang="en-US" altLang="en-US" sz="12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080" y="78020"/>
            <a:ext cx="10515240" cy="1325160"/>
          </a:xfrm>
        </p:spPr>
        <p:txBody>
          <a:bodyPr/>
          <a:p>
            <a:r>
              <a:rPr lang="en-US" altLang="en-US" sz="4800" b="0" strike="noStrike">
                <a:solidFill>
                  <a:srgbClr val="000000"/>
                </a:solidFill>
                <a:latin typeface="Calibri Light"/>
                <a:sym typeface="+mn-ea"/>
              </a:rPr>
              <a:t>Journal metrics </a:t>
            </a:r>
            <a:endParaRPr lang="en-US" altLang="en-US" sz="4800"/>
          </a:p>
        </p:txBody>
      </p:sp>
      <p:sp>
        <p:nvSpPr>
          <p:cNvPr id="3" name="Subtitle 2"/>
          <p:cNvSpPr>
            <a:spLocks noGrp="1"/>
          </p:cNvSpPr>
          <p:nvPr>
            <p:ph type="subTitle"/>
          </p:nvPr>
        </p:nvSpPr>
        <p:spPr>
          <a:xfrm>
            <a:off x="838200" y="1238885"/>
            <a:ext cx="10514965" cy="5506720"/>
          </a:xfrm>
        </p:spPr>
        <p:txBody>
          <a:bodyPr/>
          <a:p>
            <a:pPr marL="285750" indent="-285750">
              <a:buFont typeface="Arial" panose="02080604020202020204" pitchFamily="34" charset="0"/>
              <a:buChar char="•"/>
            </a:pPr>
            <a:r>
              <a:rPr lang="en-US" altLang="en-US" sz="2400"/>
              <a:t>SCImago Journal Rank (SJR)</a:t>
            </a:r>
            <a:endParaRPr lang="en-US" altLang="en-US" sz="2000"/>
          </a:p>
          <a:p>
            <a:pPr marL="742950" lvl="1" indent="-285750">
              <a:buFont typeface="Arial" panose="02080604020202020204" pitchFamily="34" charset="0"/>
              <a:buChar char="•"/>
            </a:pPr>
            <a:r>
              <a:rPr lang="en-US" altLang="en-US" sz="2000"/>
              <a:t>Pesos diferentes para citações</a:t>
            </a:r>
            <a:endParaRPr lang="en-US" altLang="en-US" sz="2000"/>
          </a:p>
          <a:p>
            <a:pPr marL="285750" lvl="0" indent="-285750">
              <a:buFont typeface="Arial" panose="02080604020202020204" pitchFamily="34" charset="0"/>
              <a:buChar char="•"/>
            </a:pPr>
            <a:endParaRPr lang="en-US" altLang="en-US" sz="2000"/>
          </a:p>
          <a:p>
            <a:pPr marL="285750" lvl="0" indent="-285750">
              <a:buFont typeface="Arial" panose="02080604020202020204" pitchFamily="34" charset="0"/>
              <a:buChar char="•"/>
            </a:pPr>
            <a:r>
              <a:rPr lang="en-US" altLang="en-US" sz="2400"/>
              <a:t>Source-Normalised Impact per paper (SNIP)</a:t>
            </a:r>
            <a:endParaRPr lang="en-US" altLang="en-US" sz="2000"/>
          </a:p>
          <a:p>
            <a:pPr marL="742950" lvl="1" indent="-285750">
              <a:buFont typeface="Arial" panose="02080604020202020204" pitchFamily="34" charset="0"/>
              <a:buChar char="•"/>
            </a:pPr>
            <a:r>
              <a:rPr lang="en-US" altLang="en-US" sz="2000"/>
              <a:t>Normalizado para comparação entre disciplinas</a:t>
            </a:r>
            <a:endParaRPr lang="en-US" altLang="en-US" sz="2000"/>
          </a:p>
          <a:p>
            <a:pPr marL="285750" lvl="0" indent="-285750">
              <a:buFont typeface="Arial" panose="02080604020202020204" pitchFamily="34" charset="0"/>
              <a:buChar char="•"/>
            </a:pPr>
            <a:endParaRPr lang="en-US" altLang="en-US" sz="2000"/>
          </a:p>
          <a:p>
            <a:pPr marL="285750" lvl="0" indent="-285750">
              <a:buFont typeface="Arial" panose="02080604020202020204" pitchFamily="34" charset="0"/>
              <a:buChar char="•"/>
            </a:pPr>
            <a:r>
              <a:rPr lang="en-US" altLang="en-US" sz="2400"/>
              <a:t>Eigenfactor (ES)</a:t>
            </a:r>
            <a:endParaRPr lang="en-US" altLang="en-US" sz="2400"/>
          </a:p>
          <a:p>
            <a:pPr marL="742950" lvl="1" indent="-285750">
              <a:buFont typeface="Arial" panose="02080604020202020204" pitchFamily="34" charset="0"/>
              <a:buChar char="•"/>
            </a:pPr>
            <a:r>
              <a:rPr lang="en-US" altLang="en-US" sz="2000"/>
              <a:t>Pesos para citações por meio de análise da rede de citações</a:t>
            </a:r>
            <a:endParaRPr lang="en-US" altLang="en-US" sz="2000"/>
          </a:p>
          <a:p>
            <a:pPr marL="1200150" lvl="2" indent="-285750">
              <a:buFont typeface="Arial" panose="02080604020202020204" pitchFamily="34" charset="0"/>
              <a:buChar char="•"/>
            </a:pPr>
            <a:r>
              <a:rPr lang="en-US" altLang="en-US" sz="2000"/>
              <a:t>Algoritmo similar ao Google Page Rank</a:t>
            </a:r>
            <a:endParaRPr lang="en-US" altLang="en-US" sz="2000"/>
          </a:p>
          <a:p>
            <a:pPr marL="1200150" lvl="2" indent="-285750">
              <a:buFont typeface="Arial" panose="02080604020202020204" pitchFamily="34" charset="0"/>
              <a:buChar char="•"/>
            </a:pPr>
            <a:r>
              <a:rPr lang="en-US" altLang="en-US" sz="2000"/>
              <a:t>Determina as revistas mais influentes</a:t>
            </a:r>
            <a:endParaRPr lang="en-US" altLang="en-US" sz="2000"/>
          </a:p>
          <a:p>
            <a:pPr marL="285750" lvl="0" indent="-285750">
              <a:buFont typeface="Arial" panose="02080604020202020204" pitchFamily="34" charset="0"/>
              <a:buChar char="•"/>
            </a:pPr>
            <a:endParaRPr lang="en-US" altLang="en-US" sz="2000"/>
          </a:p>
          <a:p>
            <a:pPr marL="285750" lvl="0" indent="-285750">
              <a:buFont typeface="Arial" panose="02080604020202020204" pitchFamily="34" charset="0"/>
              <a:buChar char="•"/>
            </a:pPr>
            <a:r>
              <a:rPr lang="en-US" altLang="en-US" sz="2400"/>
              <a:t>Article Influence Score (AIS)</a:t>
            </a:r>
            <a:endParaRPr lang="en-US" altLang="en-US" sz="2400"/>
          </a:p>
          <a:p>
            <a:pPr marL="742950" lvl="1" indent="-285750">
              <a:buFont typeface="Arial" panose="02080604020202020204" pitchFamily="34" charset="0"/>
              <a:buChar char="•"/>
            </a:pPr>
            <a:r>
              <a:rPr lang="en-US" altLang="en-US" sz="2000"/>
              <a:t>ES/nº total de papers da revista nos últimos 5 anos</a:t>
            </a:r>
            <a:endParaRPr lang="en-US" altLang="en-US" sz="2000"/>
          </a:p>
          <a:p>
            <a:pPr marL="285750" lvl="0" indent="-285750">
              <a:buFont typeface="Arial" panose="02080604020202020204" pitchFamily="34" charset="0"/>
              <a:buChar char="•"/>
            </a:pPr>
            <a:endParaRPr lang="en-US" altLang="en-US" sz="2000"/>
          </a:p>
          <a:p>
            <a:pPr marL="285750" lvl="0" indent="-285750">
              <a:buFont typeface="Arial" panose="02080604020202020204" pitchFamily="34" charset="0"/>
              <a:buChar char="•"/>
            </a:pPr>
            <a:r>
              <a:rPr lang="en-US" altLang="en-US" sz="2400"/>
              <a:t>Immediacy index</a:t>
            </a:r>
            <a:endParaRPr lang="en-US" altLang="en-US" sz="2400"/>
          </a:p>
          <a:p>
            <a:pPr marL="742950" lvl="1" indent="-285750">
              <a:buFont typeface="Arial" panose="02080604020202020204" pitchFamily="34" charset="0"/>
              <a:buChar char="•"/>
            </a:pPr>
            <a:r>
              <a:rPr lang="en-US" altLang="en-US" sz="2000"/>
              <a:t>Nº médio de vezes que um artigo é citado no ano de sua publicação</a:t>
            </a:r>
            <a:endParaRPr lang="en-US" altLang="en-US" sz="20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080" y="-158200"/>
            <a:ext cx="10515240" cy="1325160"/>
          </a:xfrm>
        </p:spPr>
        <p:txBody>
          <a:bodyPr/>
          <a:p>
            <a:r>
              <a:rPr lang="en-US" altLang="en-US" sz="4800" b="0" strike="noStrike">
                <a:solidFill>
                  <a:srgbClr val="000000"/>
                </a:solidFill>
                <a:latin typeface="Calibri Light"/>
                <a:sym typeface="+mn-ea"/>
              </a:rPr>
              <a:t>Author metrics</a:t>
            </a:r>
            <a:endParaRPr lang="en-US" altLang="en-US" sz="4800" b="0" strike="noStrike">
              <a:solidFill>
                <a:srgbClr val="000000"/>
              </a:solidFill>
              <a:latin typeface="Calibri Light"/>
              <a:sym typeface="+mn-ea"/>
            </a:endParaRPr>
          </a:p>
        </p:txBody>
      </p:sp>
      <p:sp>
        <p:nvSpPr>
          <p:cNvPr id="3" name="Subtitle 2"/>
          <p:cNvSpPr>
            <a:spLocks noGrp="1"/>
          </p:cNvSpPr>
          <p:nvPr>
            <p:ph type="subTitle"/>
          </p:nvPr>
        </p:nvSpPr>
        <p:spPr>
          <a:xfrm>
            <a:off x="-20955" y="1023620"/>
            <a:ext cx="10972165" cy="5760720"/>
          </a:xfrm>
        </p:spPr>
        <p:txBody>
          <a:bodyPr/>
          <a:p>
            <a:pPr marL="285750" lvl="0" indent="-285750">
              <a:buFont typeface="Arial" panose="02080604020202020204" pitchFamily="34" charset="0"/>
              <a:buChar char="•"/>
            </a:pPr>
            <a:r>
              <a:rPr lang="en-US" altLang="en-US" sz="2800">
                <a:sym typeface="+mn-ea"/>
              </a:rPr>
              <a:t>Contemporary h-index (h</a:t>
            </a:r>
            <a:r>
              <a:rPr lang="en-US" altLang="en-US" sz="2800" baseline="30000">
                <a:sym typeface="+mn-ea"/>
              </a:rPr>
              <a:t>c</a:t>
            </a:r>
            <a:r>
              <a:rPr lang="en-US" altLang="en-US" sz="2800">
                <a:sym typeface="+mn-ea"/>
              </a:rPr>
              <a:t>-index)</a:t>
            </a:r>
            <a:endParaRPr lang="en-US" altLang="en-US" sz="2800"/>
          </a:p>
          <a:p>
            <a:pPr marL="742950" lvl="1" indent="-285750">
              <a:buFont typeface="Arial" panose="02080604020202020204" pitchFamily="34" charset="0"/>
              <a:buChar char="•"/>
            </a:pPr>
            <a:r>
              <a:rPr lang="en-US" altLang="en-US" sz="2400">
                <a:sym typeface="+mn-ea"/>
              </a:rPr>
              <a:t>Dá maior peso a artigos mais recentes</a:t>
            </a:r>
            <a:endParaRPr lang="en-US" altLang="en-US" sz="2400"/>
          </a:p>
          <a:p>
            <a:pPr marL="742950" lvl="1" indent="-285750">
              <a:buFont typeface="Arial" panose="02080604020202020204" pitchFamily="34" charset="0"/>
              <a:buChar char="•"/>
            </a:pPr>
            <a:r>
              <a:rPr lang="en-US" altLang="en-US" sz="2400">
                <a:sym typeface="+mn-ea"/>
              </a:rPr>
              <a:t>Distingue pesquisadores ativos</a:t>
            </a:r>
            <a:endParaRPr lang="en-US" altLang="en-US" sz="2800"/>
          </a:p>
          <a:p>
            <a:pPr marL="0" indent="0">
              <a:lnSpc>
                <a:spcPct val="60000"/>
              </a:lnSpc>
              <a:buFont typeface="Arial" panose="02080604020202020204" pitchFamily="34" charset="0"/>
              <a:buNone/>
            </a:pPr>
            <a:endParaRPr lang="en-US" altLang="en-US" sz="2800"/>
          </a:p>
          <a:p>
            <a:pPr marL="285750" indent="-285750">
              <a:buFont typeface="Arial" panose="02080604020202020204" pitchFamily="34" charset="0"/>
              <a:buChar char="•"/>
            </a:pPr>
            <a:r>
              <a:rPr lang="en-US" altLang="en-US" sz="2800"/>
              <a:t>a-index</a:t>
            </a:r>
            <a:endParaRPr lang="en-US" altLang="en-US" sz="2800"/>
          </a:p>
          <a:p>
            <a:pPr marL="742950" lvl="1" indent="-285750">
              <a:buFont typeface="Arial" panose="02080604020202020204" pitchFamily="34" charset="0"/>
              <a:buChar char="•"/>
            </a:pPr>
            <a:r>
              <a:rPr lang="en-US" altLang="en-US" sz="2400"/>
              <a:t>Média de citações dos papers do h-core</a:t>
            </a:r>
            <a:endParaRPr lang="en-US" altLang="en-US" sz="2400"/>
          </a:p>
          <a:p>
            <a:pPr marL="742950" lvl="1" indent="-285750">
              <a:buFont typeface="Arial" panose="02080604020202020204" pitchFamily="34" charset="0"/>
              <a:buChar char="•"/>
            </a:pPr>
            <a:r>
              <a:rPr lang="en-US" altLang="en-US" sz="2400"/>
              <a:t>Autores com mais publicações são penalizados</a:t>
            </a:r>
            <a:endParaRPr lang="en-US" altLang="en-US" sz="2400"/>
          </a:p>
          <a:p>
            <a:pPr marL="1200150" lvl="2" indent="-285750">
              <a:buFont typeface="Arial" panose="02080604020202020204" pitchFamily="34" charset="0"/>
              <a:buChar char="•"/>
            </a:pPr>
            <a:r>
              <a:rPr lang="en-US" altLang="en-US" sz="2000"/>
              <a:t>Divisão das citações por um valor de h maior</a:t>
            </a:r>
            <a:endParaRPr lang="en-US" altLang="en-US" sz="2800"/>
          </a:p>
          <a:p>
            <a:pPr marL="742950" lvl="1" indent="-285750">
              <a:lnSpc>
                <a:spcPct val="40000"/>
              </a:lnSpc>
              <a:buFont typeface="Arial" panose="02080604020202020204" pitchFamily="34" charset="0"/>
              <a:buChar char="•"/>
            </a:pPr>
            <a:endParaRPr lang="en-US" altLang="en-US" sz="2800"/>
          </a:p>
          <a:p>
            <a:pPr marL="285750" lvl="0" indent="-285750">
              <a:buFont typeface="Arial" panose="02080604020202020204" pitchFamily="34" charset="0"/>
              <a:buChar char="•"/>
            </a:pPr>
            <a:r>
              <a:rPr lang="en-US" altLang="en-US" sz="2800"/>
              <a:t>m-index</a:t>
            </a:r>
            <a:endParaRPr lang="en-US" altLang="en-US" sz="2800"/>
          </a:p>
          <a:p>
            <a:pPr marL="742950" lvl="1" indent="-285750">
              <a:buFont typeface="Arial" panose="02080604020202020204" pitchFamily="34" charset="0"/>
              <a:buChar char="•"/>
            </a:pPr>
            <a:r>
              <a:rPr lang="en-US" altLang="en-US" sz="2400"/>
              <a:t>Mediana das citações do h-core</a:t>
            </a:r>
            <a:endParaRPr lang="en-US" altLang="en-US" sz="2400"/>
          </a:p>
          <a:p>
            <a:pPr marL="742950" lvl="1" indent="-285750">
              <a:buFont typeface="Arial" panose="02080604020202020204" pitchFamily="34" charset="0"/>
              <a:buChar char="•"/>
            </a:pPr>
            <a:r>
              <a:rPr lang="en-US" altLang="en-US" sz="2400"/>
              <a:t>Distribuição assimétrica das citações</a:t>
            </a:r>
            <a:endParaRPr lang="en-US" altLang="en-US" sz="2800"/>
          </a:p>
          <a:p>
            <a:pPr marL="285750" lvl="0" indent="-285750">
              <a:lnSpc>
                <a:spcPct val="50000"/>
              </a:lnSpc>
              <a:buFont typeface="Arial" panose="02080604020202020204" pitchFamily="34" charset="0"/>
              <a:buChar char="•"/>
            </a:pPr>
            <a:endParaRPr lang="en-US" altLang="en-US" sz="2800"/>
          </a:p>
          <a:p>
            <a:pPr marL="285750" lvl="0" indent="-285750">
              <a:buFont typeface="Arial" panose="02080604020202020204" pitchFamily="34" charset="0"/>
              <a:buChar char="•"/>
            </a:pPr>
            <a:r>
              <a:rPr lang="en-US" altLang="en-US" sz="2800"/>
              <a:t>r-index</a:t>
            </a:r>
            <a:endParaRPr lang="en-US" altLang="en-US" sz="2800"/>
          </a:p>
          <a:p>
            <a:pPr marL="742950" lvl="1" indent="-285750">
              <a:buFont typeface="Arial" panose="02080604020202020204" pitchFamily="34" charset="0"/>
              <a:buChar char="•"/>
            </a:pPr>
            <a:r>
              <a:rPr lang="en-US" altLang="en-US" sz="2400"/>
              <a:t>Raiz da soma das citações do h-core</a:t>
            </a:r>
            <a:endParaRPr lang="en-US" altLang="en-US" sz="2400"/>
          </a:p>
          <a:p>
            <a:pPr marL="742950" lvl="1" indent="-285750">
              <a:buFont typeface="Arial" panose="02080604020202020204" pitchFamily="34" charset="0"/>
              <a:buChar char="•"/>
            </a:pPr>
            <a:r>
              <a:rPr lang="en-US" altLang="en-US" sz="2400"/>
              <a:t>Criado em resposta ao a-index</a:t>
            </a:r>
            <a:endParaRPr lang="en-US" altLang="en-US" sz="2400"/>
          </a:p>
          <a:p>
            <a:pPr marL="742950" lvl="1" indent="-285750">
              <a:buFont typeface="Arial" panose="02080604020202020204" pitchFamily="34" charset="0"/>
              <a:buChar char="•"/>
            </a:pPr>
            <a:endParaRPr lang="en-US" altLang="en-US" sz="2400"/>
          </a:p>
          <a:p>
            <a:pPr marL="285750" lvl="0" indent="-285750">
              <a:buFont typeface="Arial" panose="02080604020202020204" pitchFamily="34" charset="0"/>
              <a:buChar char="•"/>
            </a:pPr>
            <a:endParaRPr lang="en-US"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itle 1"/>
          <p:cNvSpPr txBox="1"/>
          <p:nvPr/>
        </p:nvSpPr>
        <p:spPr>
          <a:xfrm>
            <a:off x="335915" y="-12065"/>
            <a:ext cx="8375650" cy="1325245"/>
          </a:xfrm>
          <a:prstGeom prst="rect">
            <a:avLst/>
          </a:prstGeom>
          <a:noFill/>
          <a:ln w="0">
            <a:noFill/>
          </a:ln>
        </p:spPr>
        <p:txBody>
          <a:bodyPr anchor="ctr">
            <a:noAutofit/>
          </a:bodyPr>
          <a:p>
            <a:pPr>
              <a:lnSpc>
                <a:spcPct val="90000"/>
              </a:lnSpc>
            </a:pPr>
            <a:r>
              <a:rPr lang="en-US" sz="4400" b="0" strike="noStrike" spc="-1">
                <a:solidFill>
                  <a:srgbClr val="000000"/>
                </a:solidFill>
                <a:latin typeface="Calibri Light"/>
              </a:rPr>
              <a:t>Eugene Garfield (1925-2017)</a:t>
            </a:r>
            <a:endParaRPr lang="en-US" sz="4400" b="0" strike="noStrike" spc="-1">
              <a:solidFill>
                <a:srgbClr val="000000"/>
              </a:solidFill>
              <a:latin typeface="Calibri"/>
            </a:endParaRPr>
          </a:p>
        </p:txBody>
      </p:sp>
      <p:sp>
        <p:nvSpPr>
          <p:cNvPr id="105" name="Content Placeholder 2"/>
          <p:cNvSpPr txBox="1"/>
          <p:nvPr/>
        </p:nvSpPr>
        <p:spPr>
          <a:xfrm>
            <a:off x="83160" y="1057320"/>
            <a:ext cx="9464400" cy="5664960"/>
          </a:xfrm>
          <a:prstGeom prst="rect">
            <a:avLst/>
          </a:prstGeom>
          <a:noFill/>
          <a:ln w="0">
            <a:noFill/>
          </a:ln>
        </p:spPr>
        <p:txBody>
          <a:bodyPr>
            <a:normAutofit fontScale="90000" lnSpcReduction="10000"/>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1955 - Science Citation Index (SCI)</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Sistema de recuperação de </a:t>
            </a:r>
            <a:r>
              <a:rPr lang="en-US" altLang="en-US" sz="2400" b="0" strike="noStrike" spc="-1">
                <a:solidFill>
                  <a:srgbClr val="000000"/>
                </a:solidFill>
                <a:latin typeface="Calibri"/>
              </a:rPr>
              <a:t>informação (Database)</a:t>
            </a:r>
            <a:endParaRPr lang="en-US" sz="24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400" spc="-1">
                <a:solidFill>
                  <a:srgbClr val="000000"/>
                </a:solidFill>
                <a:latin typeface="Calibri"/>
                <a:sym typeface="+mn-ea"/>
              </a:rPr>
              <a:t>“Quem citou o artigo X”?</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 </a:t>
            </a:r>
            <a:r>
              <a:rPr lang="en-US" altLang="en-US" sz="2400" b="0" strike="noStrike" spc="-1">
                <a:solidFill>
                  <a:srgbClr val="000000"/>
                </a:solidFill>
                <a:latin typeface="Calibri"/>
              </a:rPr>
              <a:t>Indentificador único: (Código da revista)-(Código do artigo)</a:t>
            </a:r>
            <a:endParaRPr lang="en-US" sz="2400" b="0" strike="noStrike" spc="-1">
              <a:solidFill>
                <a:srgbClr val="000000"/>
              </a:solidFill>
              <a:latin typeface="Calibri"/>
            </a:endParaRPr>
          </a:p>
          <a:p>
            <a:pPr marL="685800" lvl="1" indent="-227965">
              <a:lnSpc>
                <a:spcPct val="90000"/>
              </a:lnSpc>
              <a:spcBef>
                <a:spcPts val="1000"/>
              </a:spcBef>
              <a:buClr>
                <a:srgbClr val="000000"/>
              </a:buClr>
              <a:buFont typeface="Arial"/>
              <a:buChar char="•"/>
            </a:pPr>
            <a:r>
              <a:rPr lang="en-US" altLang="en-US" sz="2400" b="0" strike="noStrike" spc="-1">
                <a:solidFill>
                  <a:srgbClr val="000000"/>
                </a:solidFill>
                <a:latin typeface="Calibri"/>
              </a:rPr>
              <a:t>Facilita r</a:t>
            </a:r>
            <a:r>
              <a:rPr lang="en-US" sz="2400" b="0" strike="noStrike" spc="-1">
                <a:solidFill>
                  <a:srgbClr val="000000"/>
                </a:solidFill>
                <a:latin typeface="Calibri"/>
              </a:rPr>
              <a:t>ecuperação d</a:t>
            </a:r>
            <a:r>
              <a:rPr lang="en-US" altLang="en-US" sz="2400" b="0" strike="noStrike" spc="-1">
                <a:solidFill>
                  <a:srgbClr val="000000"/>
                </a:solidFill>
                <a:latin typeface="Calibri"/>
              </a:rPr>
              <a:t>o nº de</a:t>
            </a:r>
            <a:r>
              <a:rPr lang="en-US" sz="2400" b="0" strike="noStrike" spc="-1">
                <a:solidFill>
                  <a:srgbClr val="000000"/>
                </a:solidFill>
                <a:latin typeface="Calibri"/>
              </a:rPr>
              <a:t> citações para:</a:t>
            </a:r>
            <a:endParaRPr lang="en-US" sz="28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400" b="0" strike="noStrike" spc="-1">
                <a:solidFill>
                  <a:srgbClr val="000000"/>
                </a:solidFill>
                <a:latin typeface="Calibri"/>
              </a:rPr>
              <a:t>Artigos</a:t>
            </a:r>
            <a:r>
              <a:rPr lang="en-US" altLang="en-US" sz="2400" b="0" strike="noStrike" spc="-1">
                <a:solidFill>
                  <a:srgbClr val="000000"/>
                </a:solidFill>
                <a:latin typeface="Calibri"/>
              </a:rPr>
              <a:t>	</a:t>
            </a:r>
            <a:endParaRPr lang="en-US" sz="24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400" b="0" strike="noStrike" spc="-1">
                <a:solidFill>
                  <a:srgbClr val="000000"/>
                </a:solidFill>
                <a:latin typeface="Calibri"/>
              </a:rPr>
              <a:t>Revistas</a:t>
            </a:r>
            <a:endParaRPr lang="en-US" sz="2400" b="0" strike="noStrike" spc="-1">
              <a:solidFill>
                <a:srgbClr val="000000"/>
              </a:solidFill>
              <a:latin typeface="Calibri"/>
            </a:endParaRPr>
          </a:p>
          <a:p>
            <a:pPr marL="228600" lvl="0" indent="-227965">
              <a:lnSpc>
                <a:spcPct val="90000"/>
              </a:lnSpc>
              <a:spcBef>
                <a:spcPts val="500"/>
              </a:spcBef>
              <a:buClr>
                <a:srgbClr val="000000"/>
              </a:buClr>
              <a:buFont typeface="Arial"/>
              <a:buChar char="•"/>
            </a:pPr>
            <a:endParaRPr lang="en-US" sz="2400" spc="-1">
              <a:solidFill>
                <a:srgbClr val="000000"/>
              </a:solidFill>
              <a:latin typeface="Calibri"/>
              <a:sym typeface="+mn-ea"/>
            </a:endParaRPr>
          </a:p>
          <a:p>
            <a:pPr marL="228600" lvl="0" indent="-227965">
              <a:lnSpc>
                <a:spcPct val="90000"/>
              </a:lnSpc>
              <a:spcBef>
                <a:spcPts val="500"/>
              </a:spcBef>
              <a:buClr>
                <a:srgbClr val="000000"/>
              </a:buClr>
              <a:buFont typeface="Arial"/>
              <a:buChar char="•"/>
            </a:pPr>
            <a:r>
              <a:rPr lang="en-US" altLang="en-US" sz="2400" spc="-1">
                <a:solidFill>
                  <a:srgbClr val="000000"/>
                </a:solidFill>
                <a:latin typeface="Calibri"/>
                <a:sym typeface="+mn-ea"/>
              </a:rPr>
              <a:t>Base</a:t>
            </a:r>
            <a:r>
              <a:rPr lang="en-US" sz="2400" spc="-1">
                <a:solidFill>
                  <a:srgbClr val="000000"/>
                </a:solidFill>
                <a:latin typeface="Calibri"/>
                <a:sym typeface="+mn-ea"/>
              </a:rPr>
              <a:t> dos bancos de dados de citação modern</a:t>
            </a:r>
            <a:r>
              <a:rPr lang="en-US" altLang="en-US" sz="2400" spc="-1">
                <a:solidFill>
                  <a:srgbClr val="000000"/>
                </a:solidFill>
                <a:latin typeface="Calibri"/>
                <a:sym typeface="+mn-ea"/>
              </a:rPr>
              <a:t>o</a:t>
            </a:r>
            <a:r>
              <a:rPr lang="en-US" sz="2400" spc="-1">
                <a:solidFill>
                  <a:srgbClr val="000000"/>
                </a:solidFill>
                <a:latin typeface="Calibri"/>
                <a:sym typeface="+mn-ea"/>
              </a:rPr>
              <a:t>s</a:t>
            </a:r>
            <a:endParaRPr lang="en-US" sz="2400" b="0" strike="noStrike" spc="-1">
              <a:solidFill>
                <a:srgbClr val="000000"/>
              </a:solidFill>
              <a:latin typeface="Calibri"/>
            </a:endParaRPr>
          </a:p>
          <a:p>
            <a:pPr marL="228600" lvl="0" indent="-227965">
              <a:lnSpc>
                <a:spcPct val="90000"/>
              </a:lnSpc>
              <a:spcBef>
                <a:spcPts val="500"/>
              </a:spcBef>
              <a:buClr>
                <a:srgbClr val="000000"/>
              </a:buClr>
              <a:buFont typeface="Arial"/>
              <a:buChar char="•"/>
            </a:pPr>
            <a:r>
              <a:rPr lang="en-US" sz="2400" spc="-1">
                <a:solidFill>
                  <a:srgbClr val="000000"/>
                </a:solidFill>
                <a:latin typeface="Calibri"/>
                <a:sym typeface="+mn-ea"/>
              </a:rPr>
              <a:t>Problema - quantidade de informação (1955) </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spc="-1">
                <a:solidFill>
                  <a:srgbClr val="000000"/>
                </a:solidFill>
                <a:latin typeface="Calibri"/>
                <a:sym typeface="+mn-ea"/>
              </a:rPr>
              <a:t>50000 periódicos</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spc="-1">
                <a:solidFill>
                  <a:srgbClr val="000000"/>
                </a:solidFill>
                <a:latin typeface="Calibri"/>
                <a:sym typeface="+mn-ea"/>
              </a:rPr>
              <a:t>1 a 3 milhões de novos artigos por ano</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spc="-1">
                <a:solidFill>
                  <a:srgbClr val="000000"/>
                </a:solidFill>
                <a:latin typeface="Calibri"/>
                <a:sym typeface="+mn-ea"/>
              </a:rPr>
              <a:t>Seleção de periódicos mais relevantes (“Core” - Bradford)</a:t>
            </a:r>
            <a:endParaRPr lang="en-US" sz="24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400" spc="-1">
                <a:solidFill>
                  <a:srgbClr val="000000"/>
                </a:solidFill>
                <a:latin typeface="Calibri"/>
                <a:sym typeface="+mn-ea"/>
              </a:rPr>
              <a:t>Cobertura &lt; 100% : Perda de informação - databases atuais</a:t>
            </a:r>
            <a:br>
              <a:rPr lang="en-US" sz="2400" spc="-1">
                <a:solidFill>
                  <a:srgbClr val="000000"/>
                </a:solidFill>
                <a:latin typeface="Calibri"/>
                <a:sym typeface="+mn-ea"/>
              </a:rPr>
            </a:br>
            <a:endParaRPr lang="en-US" sz="2400" b="0" strike="noStrike" spc="-1">
              <a:solidFill>
                <a:srgbClr val="000000"/>
              </a:solidFill>
              <a:latin typeface="Calibri"/>
            </a:endParaRPr>
          </a:p>
        </p:txBody>
      </p:sp>
      <p:pic>
        <p:nvPicPr>
          <p:cNvPr id="102" name="Picture 3"/>
          <p:cNvPicPr/>
          <p:nvPr/>
        </p:nvPicPr>
        <p:blipFill>
          <a:blip r:embed="rId1"/>
          <a:srcRect b="17940"/>
          <a:stretch>
            <a:fillRect/>
          </a:stretch>
        </p:blipFill>
        <p:spPr>
          <a:xfrm>
            <a:off x="9258935" y="2530475"/>
            <a:ext cx="2924175" cy="3950335"/>
          </a:xfrm>
          <a:prstGeom prst="rect">
            <a:avLst/>
          </a:prstGeom>
          <a:ln w="0">
            <a:noFill/>
          </a:ln>
        </p:spPr>
      </p:pic>
      <p:sp>
        <p:nvSpPr>
          <p:cNvPr id="2" name="Text Box 1"/>
          <p:cNvSpPr txBox="1"/>
          <p:nvPr/>
        </p:nvSpPr>
        <p:spPr>
          <a:xfrm>
            <a:off x="9961880" y="6527800"/>
            <a:ext cx="1821815" cy="275590"/>
          </a:xfrm>
          <a:prstGeom prst="rect">
            <a:avLst/>
          </a:prstGeom>
          <a:noFill/>
        </p:spPr>
        <p:txBody>
          <a:bodyPr wrap="square" rtlCol="0">
            <a:spAutoFit/>
          </a:bodyPr>
          <a:p>
            <a:r>
              <a:rPr lang="en-US" altLang="en-US" sz="1200"/>
              <a:t>Fonte: Garfield(1955)</a:t>
            </a:r>
            <a:endParaRPr lang="en-US" altLang="en-US" sz="1200"/>
          </a:p>
        </p:txBody>
      </p:sp>
      <p:pic>
        <p:nvPicPr>
          <p:cNvPr id="3" name="Picture 2"/>
          <p:cNvPicPr>
            <a:picLocks noChangeAspect="1"/>
          </p:cNvPicPr>
          <p:nvPr/>
        </p:nvPicPr>
        <p:blipFill>
          <a:blip r:embed="rId2"/>
          <a:stretch>
            <a:fillRect/>
          </a:stretch>
        </p:blipFill>
        <p:spPr>
          <a:xfrm>
            <a:off x="9961880" y="-12065"/>
            <a:ext cx="1908175" cy="1920240"/>
          </a:xfrm>
          <a:prstGeom prst="rect">
            <a:avLst/>
          </a:prstGeom>
        </p:spPr>
      </p:pic>
      <p:sp>
        <p:nvSpPr>
          <p:cNvPr id="4" name="Text Box 3"/>
          <p:cNvSpPr txBox="1"/>
          <p:nvPr/>
        </p:nvSpPr>
        <p:spPr>
          <a:xfrm>
            <a:off x="10033635" y="1957070"/>
            <a:ext cx="1708150" cy="306705"/>
          </a:xfrm>
          <a:prstGeom prst="rect">
            <a:avLst/>
          </a:prstGeom>
          <a:noFill/>
        </p:spPr>
        <p:txBody>
          <a:bodyPr wrap="square" rtlCol="0">
            <a:spAutoFit/>
          </a:bodyPr>
          <a:p>
            <a:pPr algn="ctr"/>
            <a:r>
              <a:rPr lang="en-US" altLang="en-US" sz="1400"/>
              <a:t>Fonte: Wikipedia</a:t>
            </a:r>
            <a:endParaRPr lang="en-US" altLang="en-US" sz="1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ontent Placeholder 2"/>
          <p:cNvSpPr txBox="1"/>
          <p:nvPr/>
        </p:nvSpPr>
        <p:spPr>
          <a:xfrm>
            <a:off x="-1270" y="1170940"/>
            <a:ext cx="9204960" cy="5692140"/>
          </a:xfrm>
          <a:prstGeom prst="rect">
            <a:avLst/>
          </a:prstGeom>
          <a:noFill/>
          <a:ln w="0">
            <a:noFill/>
          </a:ln>
        </p:spPr>
        <p:txBody>
          <a:bodyPr>
            <a:normAutofit/>
          </a:bodyPr>
          <a:p>
            <a:pPr marL="343535" indent="-342900">
              <a:lnSpc>
                <a:spcPct val="90000"/>
              </a:lnSpc>
              <a:spcBef>
                <a:spcPts val="1000"/>
              </a:spcBef>
              <a:buClr>
                <a:srgbClr val="000000"/>
              </a:buClr>
              <a:buFont typeface="Arial" panose="02080604020202020204" pitchFamily="34" charset="0"/>
              <a:buChar char="•"/>
            </a:pPr>
            <a:r>
              <a:rPr lang="en-US" sz="2400" b="0" strike="noStrike" spc="-1">
                <a:solidFill>
                  <a:srgbClr val="000000"/>
                </a:solidFill>
                <a:latin typeface="Calibri"/>
              </a:rPr>
              <a:t>1956 - Institute for Scientific information (ISI)</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Fornecer serviços/informações cientométricas</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altLang="en-US" sz="2400" b="0" strike="noStrike" spc="-1">
                <a:solidFill>
                  <a:srgbClr val="000000"/>
                </a:solidFill>
                <a:latin typeface="Calibri"/>
              </a:rPr>
              <a:t>Atualmente: Popriedade da Clarivate Analytics</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Dois principais produtos:</a:t>
            </a:r>
            <a:endParaRPr lang="en-US" sz="2400" b="0" strike="noStrike" spc="-1">
              <a:solidFill>
                <a:srgbClr val="000000"/>
              </a:solidFill>
              <a:latin typeface="Calibri"/>
            </a:endParaRPr>
          </a:p>
          <a:p>
            <a:pPr marL="1371600" lvl="2" indent="-456565">
              <a:lnSpc>
                <a:spcPct val="90000"/>
              </a:lnSpc>
              <a:spcBef>
                <a:spcPts val="500"/>
              </a:spcBef>
              <a:buClr>
                <a:srgbClr val="000000"/>
              </a:buClr>
              <a:buFont typeface="Arial"/>
              <a:buAutoNum type="arabicPeriod"/>
            </a:pPr>
            <a:r>
              <a:rPr lang="en-US" sz="2400" b="0" strike="noStrike" spc="-1">
                <a:solidFill>
                  <a:srgbClr val="000000"/>
                </a:solidFill>
                <a:latin typeface="Calibri"/>
              </a:rPr>
              <a:t>Web of Science (WoS) - 1997</a:t>
            </a:r>
            <a:endParaRPr lang="en-US" sz="2000" b="0" strike="noStrike" spc="-1">
              <a:solidFill>
                <a:srgbClr val="000000"/>
              </a:solidFill>
              <a:latin typeface="Calibri"/>
            </a:endParaRPr>
          </a:p>
          <a:p>
            <a:pPr marL="1600200" lvl="3" indent="-227965">
              <a:lnSpc>
                <a:spcPct val="90000"/>
              </a:lnSpc>
              <a:spcBef>
                <a:spcPts val="500"/>
              </a:spcBef>
              <a:buClr>
                <a:srgbClr val="000000"/>
              </a:buClr>
              <a:buFont typeface="Arial"/>
              <a:buChar char="•"/>
            </a:pPr>
            <a:r>
              <a:rPr lang="en-US" sz="2000" b="0" strike="noStrike" spc="-1">
                <a:solidFill>
                  <a:srgbClr val="000000"/>
                </a:solidFill>
                <a:latin typeface="Calibri"/>
              </a:rPr>
              <a:t>Banco de dados de citações</a:t>
            </a:r>
            <a:endParaRPr lang="en-US" sz="2000" b="0" strike="noStrike" spc="-1">
              <a:solidFill>
                <a:srgbClr val="000000"/>
              </a:solidFill>
              <a:latin typeface="Calibri"/>
            </a:endParaRPr>
          </a:p>
          <a:p>
            <a:pPr marL="1600200" lvl="3" indent="-227965">
              <a:lnSpc>
                <a:spcPct val="90000"/>
              </a:lnSpc>
              <a:spcBef>
                <a:spcPts val="500"/>
              </a:spcBef>
              <a:buClr>
                <a:srgbClr val="000000"/>
              </a:buClr>
              <a:buFont typeface="Arial"/>
              <a:buChar char="•"/>
            </a:pPr>
            <a:r>
              <a:rPr lang="en-US" sz="2000" b="0" strike="noStrike" spc="-1">
                <a:solidFill>
                  <a:srgbClr val="000000"/>
                </a:solidFill>
                <a:latin typeface="Calibri"/>
              </a:rPr>
              <a:t>Combinação de diferentes Índices de Citação</a:t>
            </a:r>
            <a:endParaRPr lang="en-US" sz="2000" b="0" strike="noStrike" spc="-1">
              <a:solidFill>
                <a:srgbClr val="000000"/>
              </a:solidFill>
              <a:latin typeface="Calibri"/>
            </a:endParaRPr>
          </a:p>
          <a:p>
            <a:pPr marL="2057400" lvl="4" indent="-227965">
              <a:lnSpc>
                <a:spcPct val="90000"/>
              </a:lnSpc>
              <a:spcBef>
                <a:spcPts val="500"/>
              </a:spcBef>
              <a:buClr>
                <a:srgbClr val="000000"/>
              </a:buClr>
              <a:buFont typeface="Arial"/>
              <a:buChar char="•"/>
            </a:pPr>
            <a:r>
              <a:rPr lang="en-US" altLang="en-US" sz="2000" b="0" strike="noStrike" spc="-1">
                <a:solidFill>
                  <a:srgbClr val="000000"/>
                </a:solidFill>
                <a:latin typeface="Calibri"/>
              </a:rPr>
              <a:t>Science Citation Index - SCI</a:t>
            </a:r>
            <a:endParaRPr lang="en-US" altLang="en-US" sz="2000" b="0" strike="noStrike" spc="-1">
              <a:solidFill>
                <a:srgbClr val="000000"/>
              </a:solidFill>
              <a:latin typeface="Calibri"/>
            </a:endParaRPr>
          </a:p>
          <a:p>
            <a:pPr marL="2057400" lvl="4" indent="-227965">
              <a:lnSpc>
                <a:spcPct val="90000"/>
              </a:lnSpc>
              <a:spcBef>
                <a:spcPts val="500"/>
              </a:spcBef>
              <a:buClr>
                <a:srgbClr val="000000"/>
              </a:buClr>
              <a:buFont typeface="Arial"/>
              <a:buChar char="•"/>
            </a:pPr>
            <a:r>
              <a:rPr lang="en-US" altLang="en-US" sz="2000" b="0" strike="noStrike" spc="-1">
                <a:solidFill>
                  <a:srgbClr val="000000"/>
                </a:solidFill>
                <a:latin typeface="Calibri"/>
              </a:rPr>
              <a:t>Social Sciences Citation Index - SSCI</a:t>
            </a:r>
            <a:endParaRPr lang="en-US" altLang="en-US" sz="2000" b="0" strike="noStrike" spc="-1">
              <a:solidFill>
                <a:srgbClr val="000000"/>
              </a:solidFill>
              <a:latin typeface="Calibri"/>
            </a:endParaRPr>
          </a:p>
          <a:p>
            <a:pPr marL="2057400" lvl="4" indent="-227965">
              <a:lnSpc>
                <a:spcPct val="90000"/>
              </a:lnSpc>
              <a:spcBef>
                <a:spcPts val="500"/>
              </a:spcBef>
              <a:buClr>
                <a:srgbClr val="000000"/>
              </a:buClr>
              <a:buFont typeface="Arial"/>
              <a:buChar char="•"/>
            </a:pPr>
            <a:r>
              <a:rPr lang="en-US" altLang="en-US" sz="2000" b="0" strike="noStrike" spc="-1">
                <a:solidFill>
                  <a:srgbClr val="000000"/>
                </a:solidFill>
                <a:latin typeface="Calibri"/>
              </a:rPr>
              <a:t>Arts &amp; Humanities Citation Index - A&amp;HCI</a:t>
            </a:r>
            <a:endParaRPr lang="en-US" sz="2000" b="0" strike="noStrike" spc="-1">
              <a:solidFill>
                <a:srgbClr val="000000"/>
              </a:solidFill>
              <a:latin typeface="Calibri"/>
            </a:endParaRPr>
          </a:p>
          <a:p>
            <a:pPr marL="1371600" lvl="2" indent="-456565">
              <a:lnSpc>
                <a:spcPct val="90000"/>
              </a:lnSpc>
              <a:spcBef>
                <a:spcPts val="500"/>
              </a:spcBef>
              <a:buClr>
                <a:srgbClr val="000000"/>
              </a:buClr>
              <a:buFont typeface="Arial"/>
              <a:buAutoNum type="arabicPeriod"/>
            </a:pPr>
            <a:r>
              <a:rPr lang="en-US" sz="2400" b="0" strike="noStrike" spc="-1">
                <a:solidFill>
                  <a:srgbClr val="000000"/>
                </a:solidFill>
                <a:latin typeface="Calibri"/>
              </a:rPr>
              <a:t>Journal Citation Reports (JCR) - 1976</a:t>
            </a:r>
            <a:endParaRPr lang="en-US" sz="2000" b="0" strike="noStrike" spc="-1">
              <a:solidFill>
                <a:srgbClr val="000000"/>
              </a:solidFill>
              <a:latin typeface="Calibri"/>
            </a:endParaRPr>
          </a:p>
          <a:p>
            <a:pPr marL="1600200" lvl="3" indent="-227965">
              <a:lnSpc>
                <a:spcPct val="90000"/>
              </a:lnSpc>
              <a:spcBef>
                <a:spcPts val="500"/>
              </a:spcBef>
              <a:buClr>
                <a:srgbClr val="000000"/>
              </a:buClr>
              <a:buFont typeface="Arial"/>
              <a:buChar char="•"/>
            </a:pPr>
            <a:r>
              <a:rPr lang="en-US" sz="2000" b="0" strike="noStrike" spc="-1">
                <a:solidFill>
                  <a:srgbClr val="000000"/>
                </a:solidFill>
                <a:latin typeface="Calibri"/>
              </a:rPr>
              <a:t>Publicação anual</a:t>
            </a:r>
            <a:endParaRPr lang="en-US" sz="2000" b="0" strike="noStrike" spc="-1">
              <a:solidFill>
                <a:srgbClr val="000000"/>
              </a:solidFill>
              <a:latin typeface="Calibri"/>
            </a:endParaRPr>
          </a:p>
          <a:p>
            <a:pPr marL="1600200" lvl="3" indent="-227965">
              <a:lnSpc>
                <a:spcPct val="90000"/>
              </a:lnSpc>
              <a:spcBef>
                <a:spcPts val="500"/>
              </a:spcBef>
              <a:buClr>
                <a:srgbClr val="000000"/>
              </a:buClr>
              <a:buFont typeface="Arial"/>
              <a:buChar char="•"/>
            </a:pPr>
            <a:r>
              <a:rPr lang="en-US" sz="2000" b="0" strike="noStrike" spc="-1">
                <a:solidFill>
                  <a:srgbClr val="000000"/>
                </a:solidFill>
                <a:latin typeface="Calibri"/>
              </a:rPr>
              <a:t>Estatística descritiva sobre a publicação científica</a:t>
            </a:r>
            <a:endParaRPr lang="en-US" sz="2000" b="0" strike="noStrike" spc="-1">
              <a:solidFill>
                <a:srgbClr val="000000"/>
              </a:solidFill>
              <a:latin typeface="Calibri"/>
            </a:endParaRPr>
          </a:p>
          <a:p>
            <a:pPr marL="1600200" lvl="3" indent="-227965">
              <a:lnSpc>
                <a:spcPct val="90000"/>
              </a:lnSpc>
              <a:spcBef>
                <a:spcPts val="500"/>
              </a:spcBef>
              <a:buClr>
                <a:srgbClr val="000000"/>
              </a:buClr>
              <a:buFont typeface="Arial"/>
              <a:buChar char="•"/>
            </a:pPr>
            <a:r>
              <a:rPr lang="en-US" sz="2000" b="0" strike="noStrike" spc="-1">
                <a:solidFill>
                  <a:srgbClr val="000000"/>
                </a:solidFill>
                <a:latin typeface="Calibri"/>
              </a:rPr>
              <a:t>Diversos indicadores cientométricos</a:t>
            </a:r>
            <a:endParaRPr lang="en-US" sz="2000" b="0" strike="noStrike" spc="-1">
              <a:solidFill>
                <a:srgbClr val="000000"/>
              </a:solidFill>
              <a:latin typeface="Calibri"/>
            </a:endParaRPr>
          </a:p>
          <a:p>
            <a:pPr marL="1600200" lvl="3" indent="-227965">
              <a:lnSpc>
                <a:spcPct val="90000"/>
              </a:lnSpc>
              <a:spcBef>
                <a:spcPts val="500"/>
              </a:spcBef>
              <a:buClr>
                <a:srgbClr val="000000"/>
              </a:buClr>
              <a:buFont typeface="Arial"/>
              <a:buChar char="•"/>
            </a:pPr>
            <a:r>
              <a:rPr lang="en-US" sz="2000" b="1" strike="noStrike" spc="-1">
                <a:solidFill>
                  <a:srgbClr val="000000"/>
                </a:solidFill>
                <a:latin typeface="Calibri"/>
              </a:rPr>
              <a:t>Journal Impact Factor (JIF) ou Fator de Impacto (FI)</a:t>
            </a:r>
            <a:endParaRPr lang="en-US" sz="1800" b="0" strike="noStrike" spc="-1">
              <a:solidFill>
                <a:srgbClr val="000000"/>
              </a:solidFill>
              <a:latin typeface="Calibri"/>
            </a:endParaRPr>
          </a:p>
          <a:p>
            <a:pPr>
              <a:lnSpc>
                <a:spcPct val="90000"/>
              </a:lnSpc>
              <a:spcBef>
                <a:spcPts val="1000"/>
              </a:spcBef>
              <a:tabLst>
                <a:tab pos="0" algn="l"/>
              </a:tabLst>
            </a:pPr>
            <a:endParaRPr lang="en-US" sz="1800" b="0" strike="noStrike" spc="-1">
              <a:solidFill>
                <a:srgbClr val="000000"/>
              </a:solidFill>
              <a:latin typeface="Calibri"/>
            </a:endParaRPr>
          </a:p>
          <a:p>
            <a:endParaRPr lang="en-US" sz="1800" b="0" strike="noStrike" spc="-1">
              <a:solidFill>
                <a:srgbClr val="000000"/>
              </a:solidFill>
              <a:latin typeface="Calibri"/>
            </a:endParaRPr>
          </a:p>
          <a:p>
            <a:endParaRPr lang="en-US" sz="1800" b="0" strike="noStrike" spc="-1">
              <a:solidFill>
                <a:srgbClr val="000000"/>
              </a:solidFill>
              <a:latin typeface="Calibri"/>
            </a:endParaRPr>
          </a:p>
          <a:p>
            <a:endParaRPr lang="en-US" sz="1800" b="0" strike="noStrike" spc="-1">
              <a:solidFill>
                <a:srgbClr val="000000"/>
              </a:solidFill>
              <a:latin typeface="Calibri"/>
            </a:endParaRPr>
          </a:p>
          <a:p>
            <a:pPr>
              <a:lnSpc>
                <a:spcPct val="90000"/>
              </a:lnSpc>
              <a:spcBef>
                <a:spcPts val="1000"/>
              </a:spcBef>
              <a:tabLst>
                <a:tab pos="0" algn="l"/>
              </a:tabLst>
            </a:pPr>
            <a:endParaRPr lang="en-US" sz="1800" b="0" strike="noStrike" spc="-1">
              <a:solidFill>
                <a:srgbClr val="000000"/>
              </a:solidFill>
              <a:latin typeface="Calibri"/>
            </a:endParaRPr>
          </a:p>
          <a:p>
            <a:pPr>
              <a:lnSpc>
                <a:spcPct val="90000"/>
              </a:lnSpc>
              <a:spcBef>
                <a:spcPts val="1000"/>
              </a:spcBef>
              <a:tabLst>
                <a:tab pos="0" algn="l"/>
              </a:tabLst>
            </a:pPr>
            <a:endParaRPr lang="en-US" sz="1800" b="0" strike="noStrike" spc="-1">
              <a:solidFill>
                <a:srgbClr val="000000"/>
              </a:solidFill>
              <a:latin typeface="Calibri"/>
            </a:endParaRPr>
          </a:p>
          <a:p>
            <a:pPr>
              <a:lnSpc>
                <a:spcPct val="90000"/>
              </a:lnSpc>
              <a:spcBef>
                <a:spcPts val="1000"/>
              </a:spcBef>
              <a:tabLst>
                <a:tab pos="0" algn="l"/>
              </a:tabLst>
            </a:pPr>
            <a:endParaRPr lang="en-US" sz="1800" b="0" strike="noStrike" spc="-1">
              <a:solidFill>
                <a:srgbClr val="000000"/>
              </a:solidFill>
              <a:latin typeface="Calibri"/>
            </a:endParaRPr>
          </a:p>
          <a:p>
            <a:pPr>
              <a:lnSpc>
                <a:spcPct val="90000"/>
              </a:lnSpc>
              <a:spcBef>
                <a:spcPts val="1000"/>
              </a:spcBef>
              <a:tabLst>
                <a:tab pos="0" algn="l"/>
              </a:tabLst>
            </a:pPr>
            <a:endParaRPr lang="en-US" sz="1800" b="0" strike="noStrike" spc="-1">
              <a:solidFill>
                <a:srgbClr val="000000"/>
              </a:solidFill>
              <a:latin typeface="Calibri"/>
            </a:endParaRPr>
          </a:p>
        </p:txBody>
      </p:sp>
      <p:sp>
        <p:nvSpPr>
          <p:cNvPr id="107" name="Title 4"/>
          <p:cNvSpPr txBox="1"/>
          <p:nvPr/>
        </p:nvSpPr>
        <p:spPr>
          <a:xfrm>
            <a:off x="533520" y="-27360"/>
            <a:ext cx="10515240" cy="1325160"/>
          </a:xfrm>
          <a:prstGeom prst="rect">
            <a:avLst/>
          </a:prstGeom>
          <a:noFill/>
          <a:ln w="0">
            <a:noFill/>
          </a:ln>
        </p:spPr>
        <p:txBody>
          <a:bodyPr anchor="ctr">
            <a:noAutofit/>
          </a:bodyPr>
          <a:p>
            <a:pPr>
              <a:lnSpc>
                <a:spcPct val="90000"/>
              </a:lnSpc>
            </a:pPr>
            <a:r>
              <a:rPr lang="en-US" sz="4400" b="0" strike="noStrike" spc="-1">
                <a:solidFill>
                  <a:srgbClr val="000000"/>
                </a:solidFill>
                <a:latin typeface="Calibri Light"/>
              </a:rPr>
              <a:t>Eugene Garfield (1925-2017)</a:t>
            </a:r>
            <a:endParaRPr lang="en-US" sz="4400" b="0" strike="noStrike" spc="-1">
              <a:solidFill>
                <a:srgbClr val="000000"/>
              </a:solidFill>
              <a:latin typeface="Calibri"/>
            </a:endParaRPr>
          </a:p>
        </p:txBody>
      </p:sp>
      <p:pic>
        <p:nvPicPr>
          <p:cNvPr id="2" name="Picture 1"/>
          <p:cNvPicPr>
            <a:picLocks noChangeAspect="1"/>
          </p:cNvPicPr>
          <p:nvPr/>
        </p:nvPicPr>
        <p:blipFill>
          <a:blip r:embed="rId1"/>
          <a:stretch>
            <a:fillRect/>
          </a:stretch>
        </p:blipFill>
        <p:spPr>
          <a:xfrm>
            <a:off x="8613140" y="1511300"/>
            <a:ext cx="3455035" cy="1031875"/>
          </a:xfrm>
          <a:prstGeom prst="rect">
            <a:avLst/>
          </a:prstGeom>
        </p:spPr>
      </p:pic>
      <p:sp>
        <p:nvSpPr>
          <p:cNvPr id="3" name="Text Box 2"/>
          <p:cNvSpPr txBox="1"/>
          <p:nvPr/>
        </p:nvSpPr>
        <p:spPr>
          <a:xfrm>
            <a:off x="8846185" y="2621280"/>
            <a:ext cx="2794635" cy="368300"/>
          </a:xfrm>
          <a:prstGeom prst="rect">
            <a:avLst/>
          </a:prstGeom>
          <a:noFill/>
        </p:spPr>
        <p:txBody>
          <a:bodyPr wrap="square" rtlCol="0">
            <a:spAutoFit/>
          </a:bodyPr>
          <a:p>
            <a:pPr algn="ctr"/>
            <a:r>
              <a:rPr lang="en-US" altLang="en-US"/>
              <a:t>Fonte: Wikipedia</a:t>
            </a:r>
            <a:endParaRPr lang="en-US"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itle 1"/>
          <p:cNvSpPr txBox="1"/>
          <p:nvPr/>
        </p:nvSpPr>
        <p:spPr>
          <a:xfrm>
            <a:off x="364490" y="-108585"/>
            <a:ext cx="8222615" cy="1325245"/>
          </a:xfrm>
          <a:prstGeom prst="rect">
            <a:avLst/>
          </a:prstGeom>
          <a:noFill/>
          <a:ln w="0">
            <a:noFill/>
          </a:ln>
        </p:spPr>
        <p:txBody>
          <a:bodyPr anchor="ctr">
            <a:noAutofit/>
          </a:bodyPr>
          <a:p>
            <a:pPr>
              <a:lnSpc>
                <a:spcPct val="90000"/>
              </a:lnSpc>
            </a:pPr>
            <a:r>
              <a:rPr lang="en-US" sz="4400" b="0" strike="noStrike" spc="-1">
                <a:solidFill>
                  <a:srgbClr val="000000"/>
                </a:solidFill>
                <a:latin typeface="Calibri Light"/>
              </a:rPr>
              <a:t>Citation Indexing Databases</a:t>
            </a:r>
            <a:endParaRPr lang="en-US" sz="4400" b="0" strike="noStrike" spc="-1">
              <a:solidFill>
                <a:srgbClr val="000000"/>
              </a:solidFill>
              <a:latin typeface="Calibri"/>
            </a:endParaRPr>
          </a:p>
        </p:txBody>
      </p:sp>
      <p:sp>
        <p:nvSpPr>
          <p:cNvPr id="109" name="Content Placeholder 2"/>
          <p:cNvSpPr txBox="1"/>
          <p:nvPr/>
        </p:nvSpPr>
        <p:spPr>
          <a:xfrm>
            <a:off x="252095" y="1059815"/>
            <a:ext cx="7981950" cy="5463540"/>
          </a:xfrm>
          <a:prstGeom prst="rect">
            <a:avLst/>
          </a:prstGeom>
          <a:noFill/>
          <a:ln w="0">
            <a:noFill/>
          </a:ln>
        </p:spPr>
        <p:txBody>
          <a:bodyPr>
            <a:normAutofit/>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Web of Science (ISI) e Scopus (Elsevier)</a:t>
            </a:r>
            <a:endParaRPr lang="en-US" sz="28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Databases pagas</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Escolha de revistas a serem indexadas</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Cobertura variável dependendo do campo</a:t>
            </a:r>
            <a:endParaRPr lang="en-US" sz="24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000" b="0" strike="noStrike" spc="-1">
                <a:solidFill>
                  <a:srgbClr val="000000"/>
                </a:solidFill>
                <a:latin typeface="Calibri"/>
              </a:rPr>
              <a:t>Boa cobertura para ciências naturais</a:t>
            </a:r>
            <a:endParaRPr lang="en-US" sz="20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000" b="0" strike="noStrike" spc="-1">
                <a:solidFill>
                  <a:srgbClr val="000000"/>
                </a:solidFill>
                <a:latin typeface="Calibri"/>
              </a:rPr>
              <a:t>Moderada para ciências sociais</a:t>
            </a:r>
            <a:endParaRPr lang="en-US" sz="20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altLang="en-US" sz="2000" b="0" strike="noStrike" spc="-1">
                <a:solidFill>
                  <a:srgbClr val="000000"/>
                </a:solidFill>
                <a:latin typeface="Calibri"/>
              </a:rPr>
              <a:t>Pobre </a:t>
            </a:r>
            <a:r>
              <a:rPr lang="en-US" sz="2000" b="0" strike="noStrike" spc="-1">
                <a:solidFill>
                  <a:srgbClr val="000000"/>
                </a:solidFill>
                <a:latin typeface="Calibri"/>
              </a:rPr>
              <a:t>para humanas/artes</a:t>
            </a:r>
            <a:endParaRPr lang="en-US" sz="2000" b="0" strike="noStrike" spc="-1">
              <a:solidFill>
                <a:srgbClr val="000000"/>
              </a:solidFill>
              <a:latin typeface="Calibri"/>
            </a:endParaRPr>
          </a:p>
          <a:p>
            <a:pPr>
              <a:lnSpc>
                <a:spcPct val="90000"/>
              </a:lnSpc>
              <a:spcBef>
                <a:spcPts val="1000"/>
              </a:spcBef>
            </a:pPr>
            <a:endParaRPr lang="en-US" sz="20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Google Scholar</a:t>
            </a:r>
            <a:endParaRPr lang="en-US" sz="28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Gratuita</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Vasculha a Web por documentos com citações</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Cobertura bem maior</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Qualidade da informação de citação é menor</a:t>
            </a:r>
            <a:endParaRPr lang="en-US" sz="2400" b="0" strike="noStrike" spc="-1">
              <a:solidFill>
                <a:srgbClr val="000000"/>
              </a:solidFill>
              <a:latin typeface="Calibri"/>
            </a:endParaRPr>
          </a:p>
          <a:p>
            <a:endParaRPr lang="en-US" sz="2400" b="0" strike="noStrike" spc="-1">
              <a:solidFill>
                <a:srgbClr val="000000"/>
              </a:solidFill>
              <a:latin typeface="Calibri"/>
            </a:endParaRPr>
          </a:p>
          <a:p>
            <a:endParaRPr lang="en-US" sz="2400" b="0" strike="noStrike" spc="-1">
              <a:solidFill>
                <a:srgbClr val="000000"/>
              </a:solidFill>
              <a:latin typeface="Calibri"/>
            </a:endParaRPr>
          </a:p>
        </p:txBody>
      </p:sp>
      <p:pic>
        <p:nvPicPr>
          <p:cNvPr id="8" name="Picture 7"/>
          <p:cNvPicPr>
            <a:picLocks noChangeAspect="1"/>
          </p:cNvPicPr>
          <p:nvPr/>
        </p:nvPicPr>
        <p:blipFill>
          <a:blip r:embed="rId1"/>
          <a:stretch>
            <a:fillRect/>
          </a:stretch>
        </p:blipFill>
        <p:spPr>
          <a:xfrm>
            <a:off x="8990330" y="2371725"/>
            <a:ext cx="3142615" cy="1009650"/>
          </a:xfrm>
          <a:prstGeom prst="rect">
            <a:avLst/>
          </a:prstGeom>
        </p:spPr>
      </p:pic>
      <p:pic>
        <p:nvPicPr>
          <p:cNvPr id="9" name="Picture 8"/>
          <p:cNvPicPr>
            <a:picLocks noChangeAspect="1"/>
          </p:cNvPicPr>
          <p:nvPr/>
        </p:nvPicPr>
        <p:blipFill>
          <a:blip r:embed="rId2"/>
          <a:stretch>
            <a:fillRect/>
          </a:stretch>
        </p:blipFill>
        <p:spPr>
          <a:xfrm>
            <a:off x="9084945" y="4017010"/>
            <a:ext cx="2809240" cy="1076325"/>
          </a:xfrm>
          <a:prstGeom prst="rect">
            <a:avLst/>
          </a:prstGeom>
        </p:spPr>
      </p:pic>
      <p:pic>
        <p:nvPicPr>
          <p:cNvPr id="10" name="Picture 9"/>
          <p:cNvPicPr>
            <a:picLocks noChangeAspect="1"/>
          </p:cNvPicPr>
          <p:nvPr/>
        </p:nvPicPr>
        <p:blipFill>
          <a:blip r:embed="rId3"/>
          <a:stretch>
            <a:fillRect/>
          </a:stretch>
        </p:blipFill>
        <p:spPr>
          <a:xfrm>
            <a:off x="9156700" y="394335"/>
            <a:ext cx="2809240" cy="1436370"/>
          </a:xfrm>
          <a:prstGeom prst="rect">
            <a:avLst/>
          </a:prstGeom>
        </p:spPr>
      </p:pic>
      <p:sp>
        <p:nvSpPr>
          <p:cNvPr id="11" name="Text Box 10"/>
          <p:cNvSpPr txBox="1"/>
          <p:nvPr/>
        </p:nvSpPr>
        <p:spPr>
          <a:xfrm>
            <a:off x="9171305" y="5457190"/>
            <a:ext cx="2794635" cy="368300"/>
          </a:xfrm>
          <a:prstGeom prst="rect">
            <a:avLst/>
          </a:prstGeom>
          <a:noFill/>
        </p:spPr>
        <p:txBody>
          <a:bodyPr wrap="square" rtlCol="0">
            <a:spAutoFit/>
          </a:bodyPr>
          <a:p>
            <a:pPr algn="ctr"/>
            <a:r>
              <a:rPr lang="en-US" altLang="en-US"/>
              <a:t>Fonte: Wikipedia</a:t>
            </a:r>
            <a:endParaRPr lang="en-US"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itle 1"/>
          <p:cNvSpPr txBox="1"/>
          <p:nvPr/>
        </p:nvSpPr>
        <p:spPr>
          <a:xfrm>
            <a:off x="30600" y="-15840"/>
            <a:ext cx="10515240" cy="1325160"/>
          </a:xfrm>
          <a:prstGeom prst="rect">
            <a:avLst/>
          </a:prstGeom>
          <a:noFill/>
          <a:ln w="0">
            <a:noFill/>
          </a:ln>
        </p:spPr>
        <p:txBody>
          <a:bodyPr anchor="ctr">
            <a:noAutofit/>
          </a:bodyPr>
          <a:p>
            <a:pPr>
              <a:lnSpc>
                <a:spcPct val="90000"/>
              </a:lnSpc>
            </a:pPr>
            <a:r>
              <a:rPr lang="en-US" sz="3600" b="0" strike="noStrike" spc="-1">
                <a:solidFill>
                  <a:srgbClr val="000000"/>
                </a:solidFill>
                <a:latin typeface="Calibri Light"/>
              </a:rPr>
              <a:t>Disponibilidade de dados cientométricos</a:t>
            </a:r>
            <a:endParaRPr lang="en-US" sz="3600" b="0" strike="noStrike" spc="-1">
              <a:solidFill>
                <a:srgbClr val="000000"/>
              </a:solidFill>
              <a:latin typeface="Calibri"/>
            </a:endParaRPr>
          </a:p>
        </p:txBody>
      </p:sp>
      <p:sp>
        <p:nvSpPr>
          <p:cNvPr id="111" name="Content Placeholder 2"/>
          <p:cNvSpPr txBox="1"/>
          <p:nvPr/>
        </p:nvSpPr>
        <p:spPr>
          <a:xfrm>
            <a:off x="-24840" y="1370880"/>
            <a:ext cx="6884280" cy="5314680"/>
          </a:xfrm>
          <a:prstGeom prst="rect">
            <a:avLst/>
          </a:prstGeom>
          <a:noFill/>
          <a:ln w="0">
            <a:noFill/>
          </a:ln>
        </p:spPr>
        <p:txBody>
          <a:bodyPr>
            <a:normAutofit fontScale="76000"/>
          </a:bodyPr>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Similaridade semântica</a:t>
            </a:r>
            <a:endParaRPr lang="en-US" sz="28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Acoplamento bibliográfico</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Co-citação</a:t>
            </a:r>
            <a:endParaRPr lang="en-US" sz="2400" b="0" strike="noStrike" spc="-1">
              <a:solidFill>
                <a:srgbClr val="000000"/>
              </a:solidFill>
              <a:latin typeface="Calibri"/>
            </a:endParaRPr>
          </a:p>
          <a:p>
            <a:pPr>
              <a:lnSpc>
                <a:spcPct val="90000"/>
              </a:lnSpc>
              <a:spcBef>
                <a:spcPts val="1000"/>
              </a:spcBef>
            </a:pPr>
            <a:endParaRPr 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Análise historiográfica</a:t>
            </a:r>
            <a:endParaRPr lang="en-US" sz="2800" b="0" strike="noStrike" spc="-1">
              <a:solidFill>
                <a:srgbClr val="000000"/>
              </a:solidFill>
              <a:latin typeface="Calibri"/>
            </a:endParaRPr>
          </a:p>
          <a:p>
            <a:pPr marL="1143000" lvl="2" indent="-227965">
              <a:lnSpc>
                <a:spcPct val="90000"/>
              </a:lnSpc>
              <a:spcBef>
                <a:spcPts val="500"/>
              </a:spcBef>
              <a:buClr>
                <a:srgbClr val="000000"/>
              </a:buClr>
              <a:buFont typeface="Arial"/>
              <a:buChar char="•"/>
            </a:pPr>
            <a:r>
              <a:rPr lang="en-US" sz="2400" b="0" strike="noStrike" spc="-1">
                <a:solidFill>
                  <a:srgbClr val="000000"/>
                </a:solidFill>
                <a:latin typeface="Calibri"/>
              </a:rPr>
              <a:t>Papers mais relevantes para o desenvolvimento de uma área</a:t>
            </a:r>
            <a:endParaRPr lang="en-US" sz="2400" b="0" strike="noStrike" spc="-1">
              <a:solidFill>
                <a:srgbClr val="000000"/>
              </a:solidFill>
              <a:latin typeface="Calibri"/>
            </a:endParaRPr>
          </a:p>
          <a:p>
            <a:endParaRPr 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pPr>
            <a:r>
              <a:rPr lang="en-US" sz="2800" b="0" strike="noStrike" spc="-1">
                <a:solidFill>
                  <a:srgbClr val="000000"/>
                </a:solidFill>
                <a:latin typeface="Calibri"/>
              </a:rPr>
              <a:t>Estrutura intelectual</a:t>
            </a:r>
            <a:endParaRPr lang="en-US" sz="28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Tópicos mais discutidos</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a:buChar char="•"/>
            </a:pPr>
            <a:r>
              <a:rPr lang="en-US" sz="2400" b="0" strike="noStrike" spc="-1">
                <a:solidFill>
                  <a:srgbClr val="000000"/>
                </a:solidFill>
                <a:latin typeface="Calibri"/>
              </a:rPr>
              <a:t>Co-ocorrência de palavras</a:t>
            </a:r>
            <a:endParaRPr lang="en-US" sz="2400" b="0" strike="noStrike" spc="-1">
              <a:solidFill>
                <a:srgbClr val="000000"/>
              </a:solidFill>
              <a:latin typeface="Calibri"/>
            </a:endParaRPr>
          </a:p>
          <a:p>
            <a:pPr marL="457200">
              <a:lnSpc>
                <a:spcPct val="90000"/>
              </a:lnSpc>
              <a:spcBef>
                <a:spcPts val="500"/>
              </a:spcBef>
              <a:tabLst>
                <a:tab pos="0" algn="l"/>
              </a:tabLst>
            </a:pPr>
            <a:endParaRPr lang="en-US" sz="2400" b="0" strike="noStrike" spc="-1">
              <a:solidFill>
                <a:srgbClr val="000000"/>
              </a:solidFill>
              <a:latin typeface="Calibri"/>
            </a:endParaRPr>
          </a:p>
          <a:p>
            <a:pPr marL="457200">
              <a:lnSpc>
                <a:spcPct val="90000"/>
              </a:lnSpc>
              <a:spcBef>
                <a:spcPts val="500"/>
              </a:spcBef>
              <a:tabLst>
                <a:tab pos="0" algn="l"/>
              </a:tabLst>
            </a:pPr>
            <a:endParaRPr lang="en-US" sz="2400" b="0" strike="noStrike" spc="-1">
              <a:solidFill>
                <a:srgbClr val="000000"/>
              </a:solidFill>
              <a:latin typeface="Calibri"/>
            </a:endParaRPr>
          </a:p>
          <a:p>
            <a:pPr marL="228600" indent="-227965">
              <a:lnSpc>
                <a:spcPct val="90000"/>
              </a:lnSpc>
              <a:spcBef>
                <a:spcPts val="1000"/>
              </a:spcBef>
              <a:buClr>
                <a:srgbClr val="000000"/>
              </a:buClr>
              <a:buFont typeface="Arial"/>
              <a:buChar char="•"/>
              <a:tabLst>
                <a:tab pos="0" algn="l"/>
              </a:tabLst>
            </a:pPr>
            <a:r>
              <a:rPr lang="en-US" sz="2800" b="0" strike="noStrike" spc="-1">
                <a:solidFill>
                  <a:srgbClr val="000000"/>
                </a:solidFill>
                <a:latin typeface="Calibri"/>
              </a:rPr>
              <a:t>Bibliometrix (Aria &amp; Cuccurullo, 2017)</a:t>
            </a:r>
            <a:endParaRPr lang="en-US" sz="2800" b="0" strike="noStrike" spc="-1">
              <a:solidFill>
                <a:srgbClr val="000000"/>
              </a:solidFill>
              <a:latin typeface="Calibri"/>
            </a:endParaRPr>
          </a:p>
        </p:txBody>
      </p:sp>
      <p:pic>
        <p:nvPicPr>
          <p:cNvPr id="112" name="Picture 3"/>
          <p:cNvPicPr/>
          <p:nvPr/>
        </p:nvPicPr>
        <p:blipFill>
          <a:blip r:embed="rId1"/>
          <a:stretch>
            <a:fillRect/>
          </a:stretch>
        </p:blipFill>
        <p:spPr>
          <a:xfrm>
            <a:off x="7851600" y="3290040"/>
            <a:ext cx="4105440" cy="3167640"/>
          </a:xfrm>
          <a:prstGeom prst="rect">
            <a:avLst/>
          </a:prstGeom>
          <a:ln w="0">
            <a:noFill/>
          </a:ln>
        </p:spPr>
      </p:pic>
      <p:sp>
        <p:nvSpPr>
          <p:cNvPr id="113" name="Text Box 4"/>
          <p:cNvSpPr/>
          <p:nvPr/>
        </p:nvSpPr>
        <p:spPr>
          <a:xfrm>
            <a:off x="8538840" y="6503760"/>
            <a:ext cx="2624040" cy="36468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spAutoFit/>
          </a:bodyPr>
          <a:p>
            <a:pPr>
              <a:lnSpc>
                <a:spcPct val="100000"/>
              </a:lnSpc>
            </a:pPr>
            <a:r>
              <a:rPr lang="en-US" sz="1800" b="0" strike="noStrike" spc="-1">
                <a:solidFill>
                  <a:srgbClr val="000000"/>
                </a:solidFill>
                <a:latin typeface="Calibri"/>
              </a:rPr>
              <a:t>Khasseh et al. (2017)</a:t>
            </a:r>
            <a:endParaRPr lang="en-US" sz="1800" b="0" strike="noStrike" spc="-1">
              <a:latin typeface="Arial"/>
            </a:endParaRPr>
          </a:p>
        </p:txBody>
      </p:sp>
      <p:pic>
        <p:nvPicPr>
          <p:cNvPr id="114" name="Picture 5"/>
          <p:cNvPicPr/>
          <p:nvPr/>
        </p:nvPicPr>
        <p:blipFill>
          <a:blip r:embed="rId2"/>
          <a:stretch>
            <a:fillRect/>
          </a:stretch>
        </p:blipFill>
        <p:spPr>
          <a:xfrm>
            <a:off x="9406800" y="1006560"/>
            <a:ext cx="2800080" cy="1818360"/>
          </a:xfrm>
          <a:prstGeom prst="rect">
            <a:avLst/>
          </a:prstGeom>
          <a:ln w="0">
            <a:noFill/>
          </a:ln>
        </p:spPr>
      </p:pic>
      <p:pic>
        <p:nvPicPr>
          <p:cNvPr id="115" name="Picture 6"/>
          <p:cNvPicPr/>
          <p:nvPr/>
        </p:nvPicPr>
        <p:blipFill>
          <a:blip r:embed="rId3"/>
          <a:stretch>
            <a:fillRect/>
          </a:stretch>
        </p:blipFill>
        <p:spPr>
          <a:xfrm>
            <a:off x="6738480" y="1007640"/>
            <a:ext cx="2692080" cy="1785240"/>
          </a:xfrm>
          <a:prstGeom prst="rect">
            <a:avLst/>
          </a:prstGeom>
          <a:ln w="0">
            <a:noFill/>
          </a:ln>
        </p:spPr>
      </p:pic>
      <p:pic>
        <p:nvPicPr>
          <p:cNvPr id="116" name="Picture 7"/>
          <p:cNvPicPr/>
          <p:nvPr/>
        </p:nvPicPr>
        <p:blipFill>
          <a:blip r:embed="rId4"/>
          <a:stretch>
            <a:fillRect/>
          </a:stretch>
        </p:blipFill>
        <p:spPr>
          <a:xfrm>
            <a:off x="6041880" y="4975745"/>
            <a:ext cx="1139400" cy="1319040"/>
          </a:xfrm>
          <a:prstGeom prst="rect">
            <a:avLst/>
          </a:prstGeom>
          <a:ln w="0">
            <a:noFill/>
          </a:ln>
        </p:spPr>
      </p:pic>
      <p:sp>
        <p:nvSpPr>
          <p:cNvPr id="117" name="Text Box 8"/>
          <p:cNvSpPr/>
          <p:nvPr/>
        </p:nvSpPr>
        <p:spPr>
          <a:xfrm>
            <a:off x="5349240" y="6326465"/>
            <a:ext cx="2539800" cy="5166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spAutoFit/>
          </a:bodyPr>
          <a:p>
            <a:pPr algn="ctr">
              <a:lnSpc>
                <a:spcPct val="100000"/>
              </a:lnSpc>
            </a:pPr>
            <a:r>
              <a:rPr lang="en-US" sz="1400" b="0" strike="noStrike" spc="-1">
                <a:solidFill>
                  <a:srgbClr val="000000"/>
                </a:solidFill>
                <a:latin typeface="Calibri"/>
              </a:rPr>
              <a:t>https://github.com/massimoaria/bibliometrix</a:t>
            </a:r>
            <a:endParaRPr lang="en-US" sz="1400" b="0" strike="noStrike" spc="-1">
              <a:latin typeface="Arial"/>
            </a:endParaRPr>
          </a:p>
        </p:txBody>
      </p:sp>
      <p:sp>
        <p:nvSpPr>
          <p:cNvPr id="118" name="Text Box 9"/>
          <p:cNvSpPr/>
          <p:nvPr/>
        </p:nvSpPr>
        <p:spPr>
          <a:xfrm>
            <a:off x="8693280" y="2887200"/>
            <a:ext cx="1851840" cy="3646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spAutoFit/>
          </a:bodyPr>
          <a:p>
            <a:pPr algn="ctr">
              <a:lnSpc>
                <a:spcPct val="100000"/>
              </a:lnSpc>
            </a:pPr>
            <a:r>
              <a:rPr lang="en-US" sz="1800" b="0" strike="noStrike" spc="-1">
                <a:solidFill>
                  <a:srgbClr val="000000"/>
                </a:solidFill>
                <a:latin typeface="Calibri"/>
              </a:rPr>
              <a:t>Gracio (2016)</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27184</Words>
  <Application>WPS Presentation</Application>
  <PresentationFormat/>
  <Paragraphs>882</Paragraphs>
  <Slides>52</Slides>
  <Notes>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52</vt:i4>
      </vt:variant>
    </vt:vector>
  </HeadingPairs>
  <TitlesOfParts>
    <vt:vector size="71" baseType="lpstr">
      <vt:lpstr>Arial</vt:lpstr>
      <vt:lpstr>SimSun</vt:lpstr>
      <vt:lpstr>Wingdings</vt:lpstr>
      <vt:lpstr>Calibri Light</vt:lpstr>
      <vt:lpstr>Calibri</vt:lpstr>
      <vt:lpstr>Times New Roman</vt:lpstr>
      <vt:lpstr>Symbol</vt:lpstr>
      <vt:lpstr>Arial</vt:lpstr>
      <vt:lpstr>东文宋体</vt:lpstr>
      <vt:lpstr>DejaVu Sans</vt:lpstr>
      <vt:lpstr>微软雅黑</vt:lpstr>
      <vt:lpstr>Droid Sans Fallback</vt:lpstr>
      <vt:lpstr/>
      <vt:lpstr>Arial Unicode MS</vt:lpstr>
      <vt:lpstr>Standard Symbols PS</vt:lpstr>
      <vt:lpstr>Pothana2000</vt:lpstr>
      <vt:lpstr>FontAwesome</vt:lpstr>
      <vt:lpstr>Office Theme</vt:lpstr>
      <vt:lpstr>Office Theme</vt:lpstr>
      <vt:lpstr>PowerPoint 演示文稿</vt:lpstr>
      <vt:lpstr>PowerPoint 演示文稿</vt:lpstr>
      <vt:lpstr>Origens (Urbizastegui, 2007)</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Journal metrics - CiteScore (CS)</vt:lpstr>
      <vt:lpstr>Author metrics - Índice h</vt:lpstr>
      <vt:lpstr>Author metrics - Índice h</vt:lpstr>
      <vt:lpstr>Author metrics - Índice h</vt:lpstr>
      <vt:lpstr>Author metrics - Índice h</vt:lpstr>
      <vt:lpstr>Article metrics - Altmetria</vt:lpstr>
      <vt:lpstr>PowerPoint 演示文稿</vt:lpstr>
      <vt:lpstr>Citações e qualidade</vt:lpstr>
      <vt:lpstr>Citações e qualidade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Referências</vt:lpstr>
      <vt:lpstr>Referências</vt:lpstr>
      <vt:lpstr>Referências</vt:lpstr>
      <vt:lpstr>Referências</vt:lpstr>
      <vt:lpstr>Obrigado! </vt:lpstr>
      <vt:lpstr>Journal metrics </vt:lpstr>
      <vt:lpstr>Author metrics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Bibliometria e a avaliação da publicação científica</dc:title>
  <dc:creator>gabriel</dc:creator>
  <cp:lastModifiedBy>gabriel</cp:lastModifiedBy>
  <cp:revision>256</cp:revision>
  <dcterms:created xsi:type="dcterms:W3CDTF">2021-06-24T23:37:00Z</dcterms:created>
  <dcterms:modified xsi:type="dcterms:W3CDTF">2021-06-24T23:37:00Z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y fmtid="{D5CDD505-2E9C-101B-9397-08002B2CF9AE}" pid="3" name="PresentationFormat">
    <vt:lpwstr>Widescreen</vt:lpwstr>
  </property>
  <property fmtid="{D5CDD505-2E9C-101B-9397-08002B2CF9AE}" pid="4" name="Slides">
    <vt:i4>41</vt:i4>
  </property>
</Properties>
</file>