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8" r:id="rId2"/>
    <p:sldId id="269" r:id="rId3"/>
    <p:sldId id="270" r:id="rId4"/>
    <p:sldId id="271" r:id="rId5"/>
    <p:sldId id="272" r:id="rId6"/>
    <p:sldId id="273" r:id="rId7"/>
    <p:sldId id="274" r:id="rId8"/>
    <p:sldId id="276" r:id="rId9"/>
    <p:sldId id="275" r:id="rId10"/>
    <p:sldId id="277"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76" autoAdjust="0"/>
    <p:restoredTop sz="94660"/>
  </p:normalViewPr>
  <p:slideViewPr>
    <p:cSldViewPr>
      <p:cViewPr varScale="1">
        <p:scale>
          <a:sx n="70" d="100"/>
          <a:sy n="70" d="100"/>
        </p:scale>
        <p:origin x="115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C"/>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9A7DBE-9E05-40F0-A7A6-90C65D2AF124}" type="datetimeFigureOut">
              <a:rPr lang="es-EC" smtClean="0"/>
              <a:t>16/3/2018</a:t>
            </a:fld>
            <a:endParaRPr lang="es-EC"/>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C"/>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C"/>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05305A-E7D1-43D4-B173-93F1A3E8BA45}" type="slidenum">
              <a:rPr lang="es-EC" smtClean="0"/>
              <a:t>‹Nº›</a:t>
            </a:fld>
            <a:endParaRPr lang="es-EC"/>
          </a:p>
        </p:txBody>
      </p:sp>
    </p:spTree>
    <p:extLst>
      <p:ext uri="{BB962C8B-B14F-4D97-AF65-F5344CB8AC3E}">
        <p14:creationId xmlns:p14="http://schemas.microsoft.com/office/powerpoint/2010/main" val="174060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EC"/>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EC"/>
          </a:p>
        </p:txBody>
      </p:sp>
      <p:sp>
        <p:nvSpPr>
          <p:cNvPr id="4" name="3 Marcador de fecha"/>
          <p:cNvSpPr>
            <a:spLocks noGrp="1"/>
          </p:cNvSpPr>
          <p:nvPr>
            <p:ph type="dt" sz="half" idx="10"/>
          </p:nvPr>
        </p:nvSpPr>
        <p:spPr/>
        <p:txBody>
          <a:bodyPr/>
          <a:lstStyle>
            <a:lvl1pPr>
              <a:defRPr/>
            </a:lvl1pPr>
          </a:lstStyle>
          <a:p>
            <a:fld id="{DA134BDD-EB29-41F6-8242-FABEDBB20E75}" type="datetime1">
              <a:rPr lang="es-ES" smtClean="0"/>
              <a:t>16/03/2018</a:t>
            </a:fld>
            <a:endParaRPr lang="es-ES"/>
          </a:p>
        </p:txBody>
      </p:sp>
      <p:sp>
        <p:nvSpPr>
          <p:cNvPr id="5" name="4 Marcador de pie de página"/>
          <p:cNvSpPr>
            <a:spLocks noGrp="1"/>
          </p:cNvSpPr>
          <p:nvPr>
            <p:ph type="ftr" sz="quarter" idx="11"/>
          </p:nvPr>
        </p:nvSpPr>
        <p:spPr/>
        <p:txBody>
          <a:bodyPr/>
          <a:lstStyle>
            <a:lvl1pPr>
              <a:defRPr/>
            </a:lvl1pPr>
          </a:lstStyle>
          <a:p>
            <a:r>
              <a:rPr lang="es-ES"/>
              <a:t>MSIG - Comportamiento Organizacional</a:t>
            </a:r>
          </a:p>
        </p:txBody>
      </p:sp>
      <p:sp>
        <p:nvSpPr>
          <p:cNvPr id="6" name="5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79019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C"/>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fecha"/>
          <p:cNvSpPr>
            <a:spLocks noGrp="1"/>
          </p:cNvSpPr>
          <p:nvPr>
            <p:ph type="dt" sz="half" idx="10"/>
          </p:nvPr>
        </p:nvSpPr>
        <p:spPr/>
        <p:txBody>
          <a:bodyPr/>
          <a:lstStyle>
            <a:lvl1pPr>
              <a:defRPr/>
            </a:lvl1pPr>
          </a:lstStyle>
          <a:p>
            <a:fld id="{4E8B517C-F663-45AC-A2F6-ACBDD4A39915}" type="datetime1">
              <a:rPr lang="es-ES" smtClean="0"/>
              <a:t>16/03/2018</a:t>
            </a:fld>
            <a:endParaRPr lang="es-ES"/>
          </a:p>
        </p:txBody>
      </p:sp>
      <p:sp>
        <p:nvSpPr>
          <p:cNvPr id="5" name="4 Marcador de pie de página"/>
          <p:cNvSpPr>
            <a:spLocks noGrp="1"/>
          </p:cNvSpPr>
          <p:nvPr>
            <p:ph type="ftr" sz="quarter" idx="11"/>
          </p:nvPr>
        </p:nvSpPr>
        <p:spPr/>
        <p:txBody>
          <a:bodyPr/>
          <a:lstStyle>
            <a:lvl1pPr>
              <a:defRPr/>
            </a:lvl1pPr>
          </a:lstStyle>
          <a:p>
            <a:r>
              <a:rPr lang="es-ES"/>
              <a:t>MSIG - Comportamiento Organizacional</a:t>
            </a:r>
          </a:p>
        </p:txBody>
      </p:sp>
      <p:sp>
        <p:nvSpPr>
          <p:cNvPr id="6" name="5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348077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EC"/>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fecha"/>
          <p:cNvSpPr>
            <a:spLocks noGrp="1"/>
          </p:cNvSpPr>
          <p:nvPr>
            <p:ph type="dt" sz="half" idx="10"/>
          </p:nvPr>
        </p:nvSpPr>
        <p:spPr/>
        <p:txBody>
          <a:bodyPr/>
          <a:lstStyle>
            <a:lvl1pPr>
              <a:defRPr/>
            </a:lvl1pPr>
          </a:lstStyle>
          <a:p>
            <a:fld id="{2954791A-D65C-4C87-8857-233427C7550A}" type="datetime1">
              <a:rPr lang="es-ES" smtClean="0"/>
              <a:t>16/03/2018</a:t>
            </a:fld>
            <a:endParaRPr lang="es-ES"/>
          </a:p>
        </p:txBody>
      </p:sp>
      <p:sp>
        <p:nvSpPr>
          <p:cNvPr id="5" name="4 Marcador de pie de página"/>
          <p:cNvSpPr>
            <a:spLocks noGrp="1"/>
          </p:cNvSpPr>
          <p:nvPr>
            <p:ph type="ftr" sz="quarter" idx="11"/>
          </p:nvPr>
        </p:nvSpPr>
        <p:spPr/>
        <p:txBody>
          <a:bodyPr/>
          <a:lstStyle>
            <a:lvl1pPr>
              <a:defRPr/>
            </a:lvl1pPr>
          </a:lstStyle>
          <a:p>
            <a:r>
              <a:rPr lang="es-ES"/>
              <a:t>MSIG - Comportamiento Organizacional</a:t>
            </a:r>
          </a:p>
        </p:txBody>
      </p:sp>
      <p:sp>
        <p:nvSpPr>
          <p:cNvPr id="6" name="5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421731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C"/>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fecha"/>
          <p:cNvSpPr>
            <a:spLocks noGrp="1"/>
          </p:cNvSpPr>
          <p:nvPr>
            <p:ph type="dt" sz="half" idx="10"/>
          </p:nvPr>
        </p:nvSpPr>
        <p:spPr/>
        <p:txBody>
          <a:bodyPr/>
          <a:lstStyle>
            <a:lvl1pPr>
              <a:defRPr/>
            </a:lvl1pPr>
          </a:lstStyle>
          <a:p>
            <a:fld id="{6E65E7F4-4303-4095-8BB4-483B3E2F2F72}" type="datetime1">
              <a:rPr lang="es-ES" smtClean="0"/>
              <a:t>16/03/2018</a:t>
            </a:fld>
            <a:endParaRPr lang="es-ES"/>
          </a:p>
        </p:txBody>
      </p:sp>
      <p:sp>
        <p:nvSpPr>
          <p:cNvPr id="5" name="4 Marcador de pie de página"/>
          <p:cNvSpPr>
            <a:spLocks noGrp="1"/>
          </p:cNvSpPr>
          <p:nvPr>
            <p:ph type="ftr" sz="quarter" idx="11"/>
          </p:nvPr>
        </p:nvSpPr>
        <p:spPr/>
        <p:txBody>
          <a:bodyPr/>
          <a:lstStyle>
            <a:lvl1pPr>
              <a:defRPr/>
            </a:lvl1pPr>
          </a:lstStyle>
          <a:p>
            <a:r>
              <a:rPr lang="es-ES"/>
              <a:t>MSIG - Comportamiento Organizacional</a:t>
            </a:r>
          </a:p>
        </p:txBody>
      </p:sp>
      <p:sp>
        <p:nvSpPr>
          <p:cNvPr id="6" name="5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362824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EC"/>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04139B3A-7712-4637-95AB-1848708708AF}" type="datetime1">
              <a:rPr lang="es-ES" smtClean="0"/>
              <a:t>16/03/2018</a:t>
            </a:fld>
            <a:endParaRPr lang="es-ES"/>
          </a:p>
        </p:txBody>
      </p:sp>
      <p:sp>
        <p:nvSpPr>
          <p:cNvPr id="5" name="4 Marcador de pie de página"/>
          <p:cNvSpPr>
            <a:spLocks noGrp="1"/>
          </p:cNvSpPr>
          <p:nvPr>
            <p:ph type="ftr" sz="quarter" idx="11"/>
          </p:nvPr>
        </p:nvSpPr>
        <p:spPr/>
        <p:txBody>
          <a:bodyPr/>
          <a:lstStyle>
            <a:lvl1pPr>
              <a:defRPr/>
            </a:lvl1pPr>
          </a:lstStyle>
          <a:p>
            <a:r>
              <a:rPr lang="es-ES"/>
              <a:t>MSIG - Comportamiento Organizacional</a:t>
            </a:r>
          </a:p>
        </p:txBody>
      </p:sp>
      <p:sp>
        <p:nvSpPr>
          <p:cNvPr id="6" name="5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1927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C"/>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4 Marcador de fecha"/>
          <p:cNvSpPr>
            <a:spLocks noGrp="1"/>
          </p:cNvSpPr>
          <p:nvPr>
            <p:ph type="dt" sz="half" idx="10"/>
          </p:nvPr>
        </p:nvSpPr>
        <p:spPr/>
        <p:txBody>
          <a:bodyPr/>
          <a:lstStyle>
            <a:lvl1pPr>
              <a:defRPr/>
            </a:lvl1pPr>
          </a:lstStyle>
          <a:p>
            <a:fld id="{2539D0D9-0F88-4DDB-BE5D-82D5367E015F}" type="datetime1">
              <a:rPr lang="es-ES" smtClean="0"/>
              <a:t>16/03/2018</a:t>
            </a:fld>
            <a:endParaRPr lang="es-ES"/>
          </a:p>
        </p:txBody>
      </p:sp>
      <p:sp>
        <p:nvSpPr>
          <p:cNvPr id="6" name="5 Marcador de pie de página"/>
          <p:cNvSpPr>
            <a:spLocks noGrp="1"/>
          </p:cNvSpPr>
          <p:nvPr>
            <p:ph type="ftr" sz="quarter" idx="11"/>
          </p:nvPr>
        </p:nvSpPr>
        <p:spPr/>
        <p:txBody>
          <a:bodyPr/>
          <a:lstStyle>
            <a:lvl1pPr>
              <a:defRPr/>
            </a:lvl1pPr>
          </a:lstStyle>
          <a:p>
            <a:r>
              <a:rPr lang="es-ES"/>
              <a:t>MSIG - Comportamiento Organizacional</a:t>
            </a:r>
          </a:p>
        </p:txBody>
      </p:sp>
      <p:sp>
        <p:nvSpPr>
          <p:cNvPr id="7" name="6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31192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EC"/>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6 Marcador de fecha"/>
          <p:cNvSpPr>
            <a:spLocks noGrp="1"/>
          </p:cNvSpPr>
          <p:nvPr>
            <p:ph type="dt" sz="half" idx="10"/>
          </p:nvPr>
        </p:nvSpPr>
        <p:spPr/>
        <p:txBody>
          <a:bodyPr/>
          <a:lstStyle>
            <a:lvl1pPr>
              <a:defRPr/>
            </a:lvl1pPr>
          </a:lstStyle>
          <a:p>
            <a:fld id="{AA3A9F51-45E9-4896-A62A-905C80BB6A32}" type="datetime1">
              <a:rPr lang="es-ES" smtClean="0"/>
              <a:t>16/03/2018</a:t>
            </a:fld>
            <a:endParaRPr lang="es-ES"/>
          </a:p>
        </p:txBody>
      </p:sp>
      <p:sp>
        <p:nvSpPr>
          <p:cNvPr id="8" name="7 Marcador de pie de página"/>
          <p:cNvSpPr>
            <a:spLocks noGrp="1"/>
          </p:cNvSpPr>
          <p:nvPr>
            <p:ph type="ftr" sz="quarter" idx="11"/>
          </p:nvPr>
        </p:nvSpPr>
        <p:spPr/>
        <p:txBody>
          <a:bodyPr/>
          <a:lstStyle>
            <a:lvl1pPr>
              <a:defRPr/>
            </a:lvl1pPr>
          </a:lstStyle>
          <a:p>
            <a:r>
              <a:rPr lang="es-ES"/>
              <a:t>MSIG - Comportamiento Organizacional</a:t>
            </a:r>
          </a:p>
        </p:txBody>
      </p:sp>
      <p:sp>
        <p:nvSpPr>
          <p:cNvPr id="9" name="8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145777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C"/>
          </a:p>
        </p:txBody>
      </p:sp>
      <p:sp>
        <p:nvSpPr>
          <p:cNvPr id="3" name="2 Marcador de fecha"/>
          <p:cNvSpPr>
            <a:spLocks noGrp="1"/>
          </p:cNvSpPr>
          <p:nvPr>
            <p:ph type="dt" sz="half" idx="10"/>
          </p:nvPr>
        </p:nvSpPr>
        <p:spPr/>
        <p:txBody>
          <a:bodyPr/>
          <a:lstStyle>
            <a:lvl1pPr>
              <a:defRPr/>
            </a:lvl1pPr>
          </a:lstStyle>
          <a:p>
            <a:fld id="{65B39EB2-F36F-4908-8813-7357107C9D19}" type="datetime1">
              <a:rPr lang="es-ES" smtClean="0"/>
              <a:t>16/03/2018</a:t>
            </a:fld>
            <a:endParaRPr lang="es-ES"/>
          </a:p>
        </p:txBody>
      </p:sp>
      <p:sp>
        <p:nvSpPr>
          <p:cNvPr id="4" name="3 Marcador de pie de página"/>
          <p:cNvSpPr>
            <a:spLocks noGrp="1"/>
          </p:cNvSpPr>
          <p:nvPr>
            <p:ph type="ftr" sz="quarter" idx="11"/>
          </p:nvPr>
        </p:nvSpPr>
        <p:spPr/>
        <p:txBody>
          <a:bodyPr/>
          <a:lstStyle>
            <a:lvl1pPr>
              <a:defRPr/>
            </a:lvl1pPr>
          </a:lstStyle>
          <a:p>
            <a:r>
              <a:rPr lang="es-ES"/>
              <a:t>MSIG - Comportamiento Organizacional</a:t>
            </a:r>
          </a:p>
        </p:txBody>
      </p:sp>
      <p:sp>
        <p:nvSpPr>
          <p:cNvPr id="5" name="4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221831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ECB8728A-7EC2-4657-BE6E-386F8F80BBAA}" type="datetime1">
              <a:rPr lang="es-ES" smtClean="0"/>
              <a:t>16/03/2018</a:t>
            </a:fld>
            <a:endParaRPr lang="es-ES"/>
          </a:p>
        </p:txBody>
      </p:sp>
      <p:sp>
        <p:nvSpPr>
          <p:cNvPr id="3" name="2 Marcador de pie de página"/>
          <p:cNvSpPr>
            <a:spLocks noGrp="1"/>
          </p:cNvSpPr>
          <p:nvPr>
            <p:ph type="ftr" sz="quarter" idx="11"/>
          </p:nvPr>
        </p:nvSpPr>
        <p:spPr/>
        <p:txBody>
          <a:bodyPr/>
          <a:lstStyle>
            <a:lvl1pPr>
              <a:defRPr/>
            </a:lvl1pPr>
          </a:lstStyle>
          <a:p>
            <a:r>
              <a:rPr lang="es-ES"/>
              <a:t>MSIG - Comportamiento Organizacional</a:t>
            </a:r>
          </a:p>
        </p:txBody>
      </p:sp>
      <p:sp>
        <p:nvSpPr>
          <p:cNvPr id="4" name="3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171925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EC"/>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E1E28A57-B476-48AC-ADCD-85B35BD26595}" type="datetime1">
              <a:rPr lang="es-ES" smtClean="0"/>
              <a:t>16/03/2018</a:t>
            </a:fld>
            <a:endParaRPr lang="es-ES"/>
          </a:p>
        </p:txBody>
      </p:sp>
      <p:sp>
        <p:nvSpPr>
          <p:cNvPr id="6" name="5 Marcador de pie de página"/>
          <p:cNvSpPr>
            <a:spLocks noGrp="1"/>
          </p:cNvSpPr>
          <p:nvPr>
            <p:ph type="ftr" sz="quarter" idx="11"/>
          </p:nvPr>
        </p:nvSpPr>
        <p:spPr/>
        <p:txBody>
          <a:bodyPr/>
          <a:lstStyle>
            <a:lvl1pPr>
              <a:defRPr/>
            </a:lvl1pPr>
          </a:lstStyle>
          <a:p>
            <a:r>
              <a:rPr lang="es-ES"/>
              <a:t>MSIG - Comportamiento Organizacional</a:t>
            </a:r>
          </a:p>
        </p:txBody>
      </p:sp>
      <p:sp>
        <p:nvSpPr>
          <p:cNvPr id="7" name="6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414935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EC"/>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C"/>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7987EDEC-8015-4068-A071-13C8ECC8BE48}" type="datetime1">
              <a:rPr lang="es-ES" smtClean="0"/>
              <a:t>16/03/2018</a:t>
            </a:fld>
            <a:endParaRPr lang="es-ES"/>
          </a:p>
        </p:txBody>
      </p:sp>
      <p:sp>
        <p:nvSpPr>
          <p:cNvPr id="6" name="5 Marcador de pie de página"/>
          <p:cNvSpPr>
            <a:spLocks noGrp="1"/>
          </p:cNvSpPr>
          <p:nvPr>
            <p:ph type="ftr" sz="quarter" idx="11"/>
          </p:nvPr>
        </p:nvSpPr>
        <p:spPr/>
        <p:txBody>
          <a:bodyPr/>
          <a:lstStyle>
            <a:lvl1pPr>
              <a:defRPr/>
            </a:lvl1pPr>
          </a:lstStyle>
          <a:p>
            <a:r>
              <a:rPr lang="es-ES"/>
              <a:t>MSIG - Comportamiento Organizacional</a:t>
            </a:r>
          </a:p>
        </p:txBody>
      </p:sp>
      <p:sp>
        <p:nvSpPr>
          <p:cNvPr id="7" name="6 Marcador de número de diapositiva"/>
          <p:cNvSpPr>
            <a:spLocks noGrp="1"/>
          </p:cNvSpPr>
          <p:nvPr>
            <p:ph type="sldNum" sz="quarter" idx="12"/>
          </p:nvPr>
        </p:nvSpPr>
        <p:spPr/>
        <p:txBody>
          <a:bodyPr/>
          <a:lstStyle>
            <a:lvl1pPr>
              <a:defRPr/>
            </a:lvl1pPr>
          </a:lstStyle>
          <a:p>
            <a:fld id="{8FD60835-56FB-4E41-A2AE-33AF390C0859}" type="slidenum">
              <a:rPr lang="es-ES" smtClean="0"/>
              <a:t>‹Nº›</a:t>
            </a:fld>
            <a:endParaRPr lang="es-ES"/>
          </a:p>
        </p:txBody>
      </p:sp>
    </p:spTree>
    <p:extLst>
      <p:ext uri="{BB962C8B-B14F-4D97-AF65-F5344CB8AC3E}">
        <p14:creationId xmlns:p14="http://schemas.microsoft.com/office/powerpoint/2010/main" val="371578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C"/>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C"/>
              <a:t>Haga clic para modificar el estilo de texto del patrón</a:t>
            </a:r>
          </a:p>
          <a:p>
            <a:pPr lvl="1"/>
            <a:r>
              <a:rPr lang="es-ES" altLang="es-EC"/>
              <a:t>Segundo nivel</a:t>
            </a:r>
          </a:p>
          <a:p>
            <a:pPr lvl="2"/>
            <a:r>
              <a:rPr lang="es-ES" altLang="es-EC"/>
              <a:t>Tercer nivel</a:t>
            </a:r>
          </a:p>
          <a:p>
            <a:pPr lvl="3"/>
            <a:r>
              <a:rPr lang="es-ES" altLang="es-EC"/>
              <a:t>Cuarto nivel</a:t>
            </a:r>
          </a:p>
          <a:p>
            <a:pPr lvl="4"/>
            <a:r>
              <a:rPr lang="es-ES" altLang="es-EC"/>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2E6F64E5-BABB-4A68-8C3A-1DB2688AD951}" type="datetime1">
              <a:rPr lang="es-ES" smtClean="0"/>
              <a:t>16/03/2018</a:t>
            </a:fld>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s-ES"/>
              <a:t>MSIG - Comportamiento Organizacional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FD60835-56FB-4E41-A2AE-33AF390C0859}"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7740" y="1675867"/>
            <a:ext cx="7992888" cy="1143000"/>
          </a:xfrm>
        </p:spPr>
        <p:txBody>
          <a:bodyPr>
            <a:normAutofit fontScale="90000"/>
          </a:bodyPr>
          <a:lstStyle/>
          <a:p>
            <a:r>
              <a:rPr lang="es-EC"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Bases de Datos Relacionales y no Relacionales</a:t>
            </a:r>
            <a:endParaRPr lang="es-EC"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1 Título"/>
          <p:cNvSpPr txBox="1">
            <a:spLocks/>
          </p:cNvSpPr>
          <p:nvPr/>
        </p:nvSpPr>
        <p:spPr>
          <a:xfrm>
            <a:off x="220403" y="3051255"/>
            <a:ext cx="8229600" cy="152562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Wingdings" panose="05000000000000000000" pitchFamily="2" charset="2"/>
              <a:buChar char="§"/>
            </a:pPr>
            <a:r>
              <a:rPr lang="es-EC" b="1" dirty="0" smtClean="0">
                <a:ln w="1905"/>
                <a:gradFill>
                  <a:gsLst>
                    <a:gs pos="0">
                      <a:schemeClr val="tx2">
                        <a:lumMod val="75000"/>
                      </a:schemeClr>
                    </a:gs>
                    <a:gs pos="63000">
                      <a:schemeClr val="tx2">
                        <a:lumMod val="75000"/>
                      </a:schemeClr>
                    </a:gs>
                    <a:gs pos="100000">
                      <a:schemeClr val="accent6">
                        <a:tint val="12000"/>
                        <a:satMod val="255000"/>
                      </a:schemeClr>
                    </a:gs>
                  </a:gsLst>
                  <a:lin ang="5400000"/>
                </a:gradFill>
                <a:effectLst>
                  <a:innerShdw blurRad="69850" dist="43180" dir="5400000">
                    <a:srgbClr val="000000">
                      <a:alpha val="65000"/>
                    </a:srgbClr>
                  </a:innerShdw>
                </a:effectLst>
              </a:rPr>
              <a:t>Jimmy Alvarado</a:t>
            </a:r>
          </a:p>
          <a:p>
            <a:pPr marL="571500" indent="-571500" algn="l">
              <a:buFont typeface="Wingdings" panose="05000000000000000000" pitchFamily="2" charset="2"/>
              <a:buChar char="§"/>
            </a:pPr>
            <a:r>
              <a:rPr lang="es-EC" b="1" dirty="0" smtClean="0">
                <a:ln w="1905"/>
                <a:gradFill>
                  <a:gsLst>
                    <a:gs pos="0">
                      <a:schemeClr val="tx2">
                        <a:lumMod val="75000"/>
                      </a:schemeClr>
                    </a:gs>
                    <a:gs pos="63000">
                      <a:schemeClr val="tx2">
                        <a:lumMod val="75000"/>
                      </a:schemeClr>
                    </a:gs>
                    <a:gs pos="100000">
                      <a:schemeClr val="accent6">
                        <a:tint val="12000"/>
                        <a:satMod val="255000"/>
                      </a:schemeClr>
                    </a:gs>
                  </a:gsLst>
                  <a:lin ang="5400000"/>
                </a:gradFill>
                <a:effectLst>
                  <a:innerShdw blurRad="69850" dist="43180" dir="5400000">
                    <a:srgbClr val="000000">
                      <a:alpha val="65000"/>
                    </a:srgbClr>
                  </a:innerShdw>
                </a:effectLst>
              </a:rPr>
              <a:t>Glenn Avilés</a:t>
            </a:r>
          </a:p>
          <a:p>
            <a:pPr marL="571500" indent="-571500" algn="l">
              <a:buFont typeface="Wingdings" panose="05000000000000000000" pitchFamily="2" charset="2"/>
              <a:buChar char="§"/>
            </a:pPr>
            <a:r>
              <a:rPr lang="es-EC" b="1" dirty="0" smtClean="0">
                <a:ln w="1905"/>
                <a:gradFill>
                  <a:gsLst>
                    <a:gs pos="0">
                      <a:schemeClr val="tx2">
                        <a:lumMod val="75000"/>
                      </a:schemeClr>
                    </a:gs>
                    <a:gs pos="63000">
                      <a:schemeClr val="tx2">
                        <a:lumMod val="75000"/>
                      </a:schemeClr>
                    </a:gs>
                    <a:gs pos="100000">
                      <a:schemeClr val="accent6">
                        <a:tint val="12000"/>
                        <a:satMod val="255000"/>
                      </a:schemeClr>
                    </a:gs>
                  </a:gsLst>
                  <a:lin ang="5400000"/>
                </a:gradFill>
                <a:effectLst>
                  <a:innerShdw blurRad="69850" dist="43180" dir="5400000">
                    <a:srgbClr val="000000">
                      <a:alpha val="65000"/>
                    </a:srgbClr>
                  </a:innerShdw>
                </a:effectLst>
              </a:rPr>
              <a:t>Jonathan  Zevallos</a:t>
            </a:r>
            <a:r>
              <a:rPr lang="es-EC" b="1" dirty="0" smtClean="0">
                <a:ln w="1905"/>
                <a:gradFill>
                  <a:gsLst>
                    <a:gs pos="0">
                      <a:schemeClr val="tx2">
                        <a:lumMod val="75000"/>
                      </a:schemeClr>
                    </a:gs>
                    <a:gs pos="78000">
                      <a:schemeClr val="tx2">
                        <a:lumMod val="75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s-EC" b="1" dirty="0">
              <a:ln w="1905"/>
              <a:gradFill>
                <a:gsLst>
                  <a:gs pos="0">
                    <a:schemeClr val="tx2">
                      <a:lumMod val="75000"/>
                    </a:schemeClr>
                  </a:gs>
                  <a:gs pos="78000">
                    <a:schemeClr val="tx2">
                      <a:lumMod val="75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4 Imagen" descr="C:\Users\User\Desktop\Espol1-300x299.png"/>
          <p:cNvPicPr/>
          <p:nvPr/>
        </p:nvPicPr>
        <p:blipFill>
          <a:blip r:embed="rId2">
            <a:extLst>
              <a:ext uri="{28A0092B-C50C-407E-A947-70E740481C1C}">
                <a14:useLocalDpi xmlns:a14="http://schemas.microsoft.com/office/drawing/2010/main" val="0"/>
              </a:ext>
            </a:extLst>
          </a:blip>
          <a:srcRect/>
          <a:stretch>
            <a:fillRect/>
          </a:stretch>
        </p:blipFill>
        <p:spPr bwMode="auto">
          <a:xfrm>
            <a:off x="189856" y="123385"/>
            <a:ext cx="1368152" cy="1224136"/>
          </a:xfrm>
          <a:prstGeom prst="rect">
            <a:avLst/>
          </a:prstGeom>
          <a:noFill/>
          <a:ln>
            <a:noFill/>
          </a:ln>
        </p:spPr>
      </p:pic>
      <p:sp>
        <p:nvSpPr>
          <p:cNvPr id="8" name="2 Marcador de pie de página"/>
          <p:cNvSpPr txBox="1">
            <a:spLocks/>
          </p:cNvSpPr>
          <p:nvPr/>
        </p:nvSpPr>
        <p:spPr bwMode="auto">
          <a:xfrm>
            <a:off x="2260104" y="6453336"/>
            <a:ext cx="4688160" cy="3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a:solidFill>
                  <a:schemeClr val="bg1"/>
                </a:solidFill>
              </a:rPr>
              <a:t>MSIG </a:t>
            </a:r>
            <a:r>
              <a:rPr lang="es-ES" b="1" dirty="0" smtClean="0">
                <a:solidFill>
                  <a:schemeClr val="bg1"/>
                </a:solidFill>
              </a:rPr>
              <a:t>– Tecnologías Web</a:t>
            </a:r>
            <a:endParaRPr lang="es-ES" b="1" dirty="0">
              <a:solidFill>
                <a:schemeClr val="bg1"/>
              </a:solidFill>
            </a:endParaRPr>
          </a:p>
        </p:txBody>
      </p:sp>
      <p:pic>
        <p:nvPicPr>
          <p:cNvPr id="11" name="10 Imagen" descr="C:\Users\jzevallos\Desktop\logoMSIG.jpg"/>
          <p:cNvPicPr/>
          <p:nvPr/>
        </p:nvPicPr>
        <p:blipFill>
          <a:blip r:embed="rId3">
            <a:extLst>
              <a:ext uri="{28A0092B-C50C-407E-A947-70E740481C1C}">
                <a14:useLocalDpi xmlns:a14="http://schemas.microsoft.com/office/drawing/2010/main" val="0"/>
              </a:ext>
            </a:extLst>
          </a:blip>
          <a:srcRect/>
          <a:stretch>
            <a:fillRect/>
          </a:stretch>
        </p:blipFill>
        <p:spPr bwMode="auto">
          <a:xfrm>
            <a:off x="7829936" y="116632"/>
            <a:ext cx="1170048" cy="1157089"/>
          </a:xfrm>
          <a:prstGeom prst="rect">
            <a:avLst/>
          </a:prstGeom>
          <a:noFill/>
          <a:ln>
            <a:noFill/>
          </a:ln>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1276" y="4695324"/>
            <a:ext cx="3593976" cy="141063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85" y="4867710"/>
            <a:ext cx="3676650" cy="1238250"/>
          </a:xfrm>
          <a:prstGeom prst="rect">
            <a:avLst/>
          </a:prstGeom>
        </p:spPr>
      </p:pic>
    </p:spTree>
    <p:extLst>
      <p:ext uri="{BB962C8B-B14F-4D97-AF65-F5344CB8AC3E}">
        <p14:creationId xmlns:p14="http://schemas.microsoft.com/office/powerpoint/2010/main" val="846122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txBox="1">
            <a:spLocks/>
          </p:cNvSpPr>
          <p:nvPr/>
        </p:nvSpPr>
        <p:spPr bwMode="auto">
          <a:xfrm>
            <a:off x="2260104" y="6453336"/>
            <a:ext cx="4688160" cy="3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a:solidFill>
                  <a:schemeClr val="bg1"/>
                </a:solidFill>
              </a:rPr>
              <a:t>MSIG </a:t>
            </a:r>
            <a:r>
              <a:rPr lang="es-ES" b="1" dirty="0" smtClean="0">
                <a:solidFill>
                  <a:schemeClr val="bg1"/>
                </a:solidFill>
              </a:rPr>
              <a:t>– Tecnologías Web</a:t>
            </a:r>
            <a:endParaRPr lang="es-ES" b="1" dirty="0">
              <a:solidFill>
                <a:schemeClr val="bg1"/>
              </a:solidFill>
            </a:endParaRPr>
          </a:p>
        </p:txBody>
      </p:sp>
      <p:sp>
        <p:nvSpPr>
          <p:cNvPr id="3" name="Título 2"/>
          <p:cNvSpPr>
            <a:spLocks noGrp="1"/>
          </p:cNvSpPr>
          <p:nvPr>
            <p:ph type="title"/>
          </p:nvPr>
        </p:nvSpPr>
        <p:spPr/>
        <p:txBody>
          <a:bodyPr/>
          <a:lstStyle/>
          <a:p>
            <a:r>
              <a:rPr lang="es-EC" dirty="0" smtClean="0"/>
              <a:t>Resumen y Conclusiones</a:t>
            </a:r>
            <a:endParaRPr lang="es-EC" dirty="0"/>
          </a:p>
        </p:txBody>
      </p:sp>
      <p:sp>
        <p:nvSpPr>
          <p:cNvPr id="4" name="CuadroTexto 3"/>
          <p:cNvSpPr txBox="1"/>
          <p:nvPr/>
        </p:nvSpPr>
        <p:spPr>
          <a:xfrm>
            <a:off x="859768" y="1488134"/>
            <a:ext cx="7488832" cy="2585323"/>
          </a:xfrm>
          <a:prstGeom prst="rect">
            <a:avLst/>
          </a:prstGeom>
          <a:noFill/>
        </p:spPr>
        <p:txBody>
          <a:bodyPr wrap="square" rtlCol="0">
            <a:spAutoFit/>
          </a:bodyPr>
          <a:lstStyle/>
          <a:p>
            <a:pPr algn="just"/>
            <a:r>
              <a:rPr lang="es-EC" dirty="0"/>
              <a:t>Las base de datos relacionales y no relacionales son diferentes en su estructura y funcionamiento, las bases de datos relacionales están más orientadas en el procesamiento de transacciones que manejan consistencia en la integridad de datos, requieren de un </a:t>
            </a:r>
            <a:r>
              <a:rPr lang="es-EC" dirty="0" err="1"/>
              <a:t>harware</a:t>
            </a:r>
            <a:r>
              <a:rPr lang="es-EC" dirty="0"/>
              <a:t> robusto para su rendimiento, mientras que las bases de datos no relaciones son más rápidas y pueden trabajar en sistemas distribuidos por lo que no se requiere un hardware robusto, además que son sistemas open </a:t>
            </a:r>
            <a:r>
              <a:rPr lang="es-EC" dirty="0" err="1"/>
              <a:t>source</a:t>
            </a:r>
            <a:r>
              <a:rPr lang="es-EC" dirty="0"/>
              <a:t> que no requieren de un licenciamiento adicional.</a:t>
            </a:r>
          </a:p>
          <a:p>
            <a:pPr lvl="0"/>
            <a:endParaRPr lang="es-EC"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3933056"/>
            <a:ext cx="2663602" cy="2202395"/>
          </a:xfrm>
          <a:prstGeom prst="rect">
            <a:avLst/>
          </a:prstGeom>
        </p:spPr>
      </p:pic>
    </p:spTree>
    <p:extLst>
      <p:ext uri="{BB962C8B-B14F-4D97-AF65-F5344CB8AC3E}">
        <p14:creationId xmlns:p14="http://schemas.microsoft.com/office/powerpoint/2010/main" val="422585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txBox="1">
            <a:spLocks/>
          </p:cNvSpPr>
          <p:nvPr/>
        </p:nvSpPr>
        <p:spPr bwMode="auto">
          <a:xfrm>
            <a:off x="2260104" y="6453336"/>
            <a:ext cx="4688160" cy="3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a:solidFill>
                  <a:schemeClr val="bg1"/>
                </a:solidFill>
              </a:rPr>
              <a:t>MSIG </a:t>
            </a:r>
            <a:r>
              <a:rPr lang="es-ES" b="1" dirty="0" smtClean="0">
                <a:solidFill>
                  <a:schemeClr val="bg1"/>
                </a:solidFill>
              </a:rPr>
              <a:t>– Tecnologías Web</a:t>
            </a:r>
            <a:endParaRPr lang="es-ES" b="1" dirty="0">
              <a:solidFill>
                <a:schemeClr val="bg1"/>
              </a:solidFill>
            </a:endParaRPr>
          </a:p>
        </p:txBody>
      </p:sp>
      <p:sp>
        <p:nvSpPr>
          <p:cNvPr id="3" name="Título 2"/>
          <p:cNvSpPr>
            <a:spLocks noGrp="1"/>
          </p:cNvSpPr>
          <p:nvPr>
            <p:ph type="title"/>
          </p:nvPr>
        </p:nvSpPr>
        <p:spPr/>
        <p:txBody>
          <a:bodyPr/>
          <a:lstStyle/>
          <a:p>
            <a:r>
              <a:rPr lang="es-EC" b="1" dirty="0" smtClean="0">
                <a:ln w="6600">
                  <a:solidFill>
                    <a:schemeClr val="accent2"/>
                  </a:solidFill>
                  <a:prstDash val="solid"/>
                </a:ln>
                <a:solidFill>
                  <a:srgbClr val="FFFFFF"/>
                </a:solidFill>
                <a:effectLst>
                  <a:outerShdw dist="38100" dir="2700000" algn="tl" rotWithShape="0">
                    <a:schemeClr val="accent2"/>
                  </a:outerShdw>
                </a:effectLst>
              </a:rPr>
              <a:t>Base de Datos Relacionales</a:t>
            </a:r>
            <a:br>
              <a:rPr lang="es-EC" b="1" dirty="0" smtClean="0">
                <a:ln w="6600">
                  <a:solidFill>
                    <a:schemeClr val="accent2"/>
                  </a:solidFill>
                  <a:prstDash val="solid"/>
                </a:ln>
                <a:solidFill>
                  <a:srgbClr val="FFFFFF"/>
                </a:solidFill>
                <a:effectLst>
                  <a:outerShdw dist="38100" dir="2700000" algn="tl" rotWithShape="0">
                    <a:schemeClr val="accent2"/>
                  </a:outerShdw>
                </a:effectLst>
              </a:rPr>
            </a:br>
            <a:r>
              <a:rPr lang="es-EC" b="1" dirty="0" smtClean="0">
                <a:ln w="6600">
                  <a:solidFill>
                    <a:schemeClr val="accent2"/>
                  </a:solidFill>
                  <a:prstDash val="solid"/>
                </a:ln>
                <a:solidFill>
                  <a:srgbClr val="FFFFFF"/>
                </a:solidFill>
                <a:effectLst>
                  <a:outerShdw dist="38100" dir="2700000" algn="tl" rotWithShape="0">
                    <a:schemeClr val="accent2"/>
                  </a:outerShdw>
                </a:effectLst>
              </a:rPr>
              <a:t>Definición</a:t>
            </a:r>
            <a:endParaRPr lang="es-EC"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CuadroTexto 5"/>
          <p:cNvSpPr txBox="1"/>
          <p:nvPr/>
        </p:nvSpPr>
        <p:spPr>
          <a:xfrm>
            <a:off x="714400" y="1844824"/>
            <a:ext cx="7715200" cy="2862322"/>
          </a:xfrm>
          <a:prstGeom prst="rect">
            <a:avLst/>
          </a:prstGeom>
          <a:noFill/>
        </p:spPr>
        <p:txBody>
          <a:bodyPr wrap="square" rtlCol="0">
            <a:spAutoFit/>
          </a:bodyPr>
          <a:lstStyle/>
          <a:p>
            <a:pPr algn="just"/>
            <a:r>
              <a:rPr lang="es-EC" dirty="0"/>
              <a:t>Las bases de datos SQL son bases de datos fundamentadas sobre un modelo relacional de datos sobre el cual se sustentan las diferentes aplicaciones que manejan los negocios, en donde la información es almacenada de manera estructurada de tal forma que es modelado el flujo de información que manejan las operaciones de las diferentes áreas de negocio. En este tipo de bases de datos la información es consultada de manera relacional de tal forma que podría existir jerarquía de información haciéndola muy sencilla de acceder a una información específica </a:t>
            </a:r>
          </a:p>
          <a:p>
            <a:endParaRPr lang="es-EC" dirty="0"/>
          </a:p>
        </p:txBody>
      </p:sp>
      <p:pic>
        <p:nvPicPr>
          <p:cNvPr id="7" name="Imagen 6" descr="C:\Users\Jonathan\Desktop\descarga (2).jpg"/>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365104"/>
            <a:ext cx="3744416" cy="1773776"/>
          </a:xfrm>
          <a:prstGeom prst="rect">
            <a:avLst/>
          </a:prstGeom>
          <a:noFill/>
          <a:ln>
            <a:noFill/>
          </a:ln>
        </p:spPr>
      </p:pic>
    </p:spTree>
    <p:extLst>
      <p:ext uri="{BB962C8B-B14F-4D97-AF65-F5344CB8AC3E}">
        <p14:creationId xmlns:p14="http://schemas.microsoft.com/office/powerpoint/2010/main" val="286871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txBox="1">
            <a:spLocks/>
          </p:cNvSpPr>
          <p:nvPr/>
        </p:nvSpPr>
        <p:spPr bwMode="auto">
          <a:xfrm>
            <a:off x="2260104" y="6453336"/>
            <a:ext cx="4688160" cy="3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a:solidFill>
                  <a:schemeClr val="bg1"/>
                </a:solidFill>
              </a:rPr>
              <a:t>MSIG </a:t>
            </a:r>
            <a:r>
              <a:rPr lang="es-ES" b="1" dirty="0" smtClean="0">
                <a:solidFill>
                  <a:schemeClr val="bg1"/>
                </a:solidFill>
              </a:rPr>
              <a:t>– Tecnologías Web</a:t>
            </a:r>
            <a:endParaRPr lang="es-ES" b="1" dirty="0">
              <a:solidFill>
                <a:schemeClr val="bg1"/>
              </a:solidFill>
            </a:endParaRPr>
          </a:p>
        </p:txBody>
      </p:sp>
      <p:sp>
        <p:nvSpPr>
          <p:cNvPr id="3" name="Título 2"/>
          <p:cNvSpPr>
            <a:spLocks noGrp="1"/>
          </p:cNvSpPr>
          <p:nvPr>
            <p:ph type="title"/>
          </p:nvPr>
        </p:nvSpPr>
        <p:spPr/>
        <p:txBody>
          <a:bodyPr/>
          <a:lstStyle/>
          <a:p>
            <a:r>
              <a:rPr lang="es-EC" b="1" dirty="0" smtClean="0">
                <a:ln w="6600">
                  <a:solidFill>
                    <a:schemeClr val="accent2"/>
                  </a:solidFill>
                  <a:prstDash val="solid"/>
                </a:ln>
                <a:solidFill>
                  <a:srgbClr val="FFFFFF"/>
                </a:solidFill>
                <a:effectLst>
                  <a:outerShdw dist="38100" dir="2700000" algn="tl" rotWithShape="0">
                    <a:schemeClr val="accent2"/>
                  </a:outerShdw>
                </a:effectLst>
              </a:rPr>
              <a:t>Base de Datos Relacionales</a:t>
            </a:r>
            <a:br>
              <a:rPr lang="es-EC" b="1" dirty="0" smtClean="0">
                <a:ln w="6600">
                  <a:solidFill>
                    <a:schemeClr val="accent2"/>
                  </a:solidFill>
                  <a:prstDash val="solid"/>
                </a:ln>
                <a:solidFill>
                  <a:srgbClr val="FFFFFF"/>
                </a:solidFill>
                <a:effectLst>
                  <a:outerShdw dist="38100" dir="2700000" algn="tl" rotWithShape="0">
                    <a:schemeClr val="accent2"/>
                  </a:outerShdw>
                </a:effectLst>
              </a:rPr>
            </a:br>
            <a:r>
              <a:rPr lang="es-EC" b="1" dirty="0" smtClean="0">
                <a:ln w="6600">
                  <a:solidFill>
                    <a:schemeClr val="accent2"/>
                  </a:solidFill>
                  <a:prstDash val="solid"/>
                </a:ln>
                <a:solidFill>
                  <a:srgbClr val="FFFFFF"/>
                </a:solidFill>
                <a:effectLst>
                  <a:outerShdw dist="38100" dir="2700000" algn="tl" rotWithShape="0">
                    <a:schemeClr val="accent2"/>
                  </a:outerShdw>
                </a:effectLst>
              </a:rPr>
              <a:t>Ventajas</a:t>
            </a:r>
            <a:endParaRPr lang="es-EC"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CuadroTexto 3"/>
          <p:cNvSpPr txBox="1"/>
          <p:nvPr/>
        </p:nvSpPr>
        <p:spPr>
          <a:xfrm>
            <a:off x="383537" y="1772816"/>
            <a:ext cx="7715200" cy="2308324"/>
          </a:xfrm>
          <a:prstGeom prst="rect">
            <a:avLst/>
          </a:prstGeom>
          <a:noFill/>
        </p:spPr>
        <p:txBody>
          <a:bodyPr wrap="square" rtlCol="0">
            <a:spAutoFit/>
          </a:bodyPr>
          <a:lstStyle/>
          <a:p>
            <a:pPr marL="285750" indent="-285750" algn="just">
              <a:buFont typeface="Arial" panose="020B0604020202020204" pitchFamily="34" charset="0"/>
              <a:buChar char="•"/>
            </a:pPr>
            <a:r>
              <a:rPr lang="es-EC" dirty="0"/>
              <a:t>Utilizadas para manejar datos transaccionales, generalmente sujetan a todos datos para el mismo conjunto de ACID (atomicidad, consistencia, aislamiento, durabilidad).</a:t>
            </a:r>
          </a:p>
          <a:p>
            <a:pPr marL="285750" indent="-285750" algn="just">
              <a:buFont typeface="Arial" panose="020B0604020202020204" pitchFamily="34" charset="0"/>
              <a:buChar char="•"/>
            </a:pPr>
            <a:r>
              <a:rPr lang="es-EC" dirty="0"/>
              <a:t>Debido a que llevan un amplio tiempo en el mercado, existe un mayor soporte, documentación y madurez en sus productos.</a:t>
            </a:r>
          </a:p>
          <a:p>
            <a:pPr marL="285750" indent="-285750" algn="just">
              <a:buFont typeface="Arial" panose="020B0604020202020204" pitchFamily="34" charset="0"/>
              <a:buChar char="•"/>
            </a:pPr>
            <a:r>
              <a:rPr lang="es-EC" dirty="0"/>
              <a:t>Garantiza la integridad de los datos que son almacenados por lo que evitar que se dupliquen.</a:t>
            </a:r>
          </a:p>
          <a:p>
            <a:endParaRPr lang="es-EC"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9832" y="4081140"/>
            <a:ext cx="2903984" cy="2177988"/>
          </a:xfrm>
          <a:prstGeom prst="rect">
            <a:avLst/>
          </a:prstGeom>
        </p:spPr>
      </p:pic>
    </p:spTree>
    <p:extLst>
      <p:ext uri="{BB962C8B-B14F-4D97-AF65-F5344CB8AC3E}">
        <p14:creationId xmlns:p14="http://schemas.microsoft.com/office/powerpoint/2010/main" val="416614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txBox="1">
            <a:spLocks/>
          </p:cNvSpPr>
          <p:nvPr/>
        </p:nvSpPr>
        <p:spPr bwMode="auto">
          <a:xfrm>
            <a:off x="2260104" y="6453336"/>
            <a:ext cx="4688160" cy="3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a:solidFill>
                  <a:schemeClr val="bg1"/>
                </a:solidFill>
              </a:rPr>
              <a:t>MSIG </a:t>
            </a:r>
            <a:r>
              <a:rPr lang="es-ES" b="1" dirty="0" smtClean="0">
                <a:solidFill>
                  <a:schemeClr val="bg1"/>
                </a:solidFill>
              </a:rPr>
              <a:t>– Tecnologías Web</a:t>
            </a:r>
            <a:endParaRPr lang="es-ES" b="1" dirty="0">
              <a:solidFill>
                <a:schemeClr val="bg1"/>
              </a:solidFill>
            </a:endParaRPr>
          </a:p>
        </p:txBody>
      </p:sp>
      <p:sp>
        <p:nvSpPr>
          <p:cNvPr id="3" name="Título 2"/>
          <p:cNvSpPr>
            <a:spLocks noGrp="1"/>
          </p:cNvSpPr>
          <p:nvPr>
            <p:ph type="title"/>
          </p:nvPr>
        </p:nvSpPr>
        <p:spPr/>
        <p:txBody>
          <a:bodyPr/>
          <a:lstStyle/>
          <a:p>
            <a:r>
              <a:rPr lang="es-EC" b="1" dirty="0" smtClean="0">
                <a:ln w="6600">
                  <a:solidFill>
                    <a:schemeClr val="accent2"/>
                  </a:solidFill>
                  <a:prstDash val="solid"/>
                </a:ln>
                <a:solidFill>
                  <a:srgbClr val="FFFFFF"/>
                </a:solidFill>
                <a:effectLst>
                  <a:outerShdw dist="38100" dir="2700000" algn="tl" rotWithShape="0">
                    <a:schemeClr val="accent2"/>
                  </a:outerShdw>
                </a:effectLst>
              </a:rPr>
              <a:t>Base de Datos Relacionales</a:t>
            </a:r>
            <a:br>
              <a:rPr lang="es-EC" b="1" dirty="0" smtClean="0">
                <a:ln w="6600">
                  <a:solidFill>
                    <a:schemeClr val="accent2"/>
                  </a:solidFill>
                  <a:prstDash val="solid"/>
                </a:ln>
                <a:solidFill>
                  <a:srgbClr val="FFFFFF"/>
                </a:solidFill>
                <a:effectLst>
                  <a:outerShdw dist="38100" dir="2700000" algn="tl" rotWithShape="0">
                    <a:schemeClr val="accent2"/>
                  </a:outerShdw>
                </a:effectLst>
              </a:rPr>
            </a:br>
            <a:r>
              <a:rPr lang="es-EC" b="1" dirty="0" smtClean="0">
                <a:ln w="6600">
                  <a:solidFill>
                    <a:schemeClr val="accent2"/>
                  </a:solidFill>
                  <a:prstDash val="solid"/>
                </a:ln>
                <a:solidFill>
                  <a:srgbClr val="FFFFFF"/>
                </a:solidFill>
                <a:effectLst>
                  <a:outerShdw dist="38100" dir="2700000" algn="tl" rotWithShape="0">
                    <a:schemeClr val="accent2"/>
                  </a:outerShdw>
                </a:effectLst>
              </a:rPr>
              <a:t>Des</a:t>
            </a:r>
            <a:r>
              <a:rPr lang="es-EC" b="1" dirty="0">
                <a:ln w="6600">
                  <a:solidFill>
                    <a:schemeClr val="accent2"/>
                  </a:solidFill>
                  <a:prstDash val="solid"/>
                </a:ln>
                <a:solidFill>
                  <a:srgbClr val="FFFFFF"/>
                </a:solidFill>
                <a:effectLst>
                  <a:outerShdw dist="38100" dir="2700000" algn="tl" rotWithShape="0">
                    <a:schemeClr val="accent2"/>
                  </a:outerShdw>
                </a:effectLst>
              </a:rPr>
              <a:t>v</a:t>
            </a:r>
            <a:r>
              <a:rPr lang="es-EC" b="1" dirty="0" smtClean="0">
                <a:ln w="6600">
                  <a:solidFill>
                    <a:schemeClr val="accent2"/>
                  </a:solidFill>
                  <a:prstDash val="solid"/>
                </a:ln>
                <a:solidFill>
                  <a:srgbClr val="FFFFFF"/>
                </a:solidFill>
                <a:effectLst>
                  <a:outerShdw dist="38100" dir="2700000" algn="tl" rotWithShape="0">
                    <a:schemeClr val="accent2"/>
                  </a:outerShdw>
                </a:effectLst>
              </a:rPr>
              <a:t>entajas</a:t>
            </a:r>
            <a:endParaRPr lang="es-EC"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CuadroTexto 3"/>
          <p:cNvSpPr txBox="1"/>
          <p:nvPr/>
        </p:nvSpPr>
        <p:spPr>
          <a:xfrm>
            <a:off x="575556" y="1772816"/>
            <a:ext cx="7992888" cy="2308324"/>
          </a:xfrm>
          <a:prstGeom prst="rect">
            <a:avLst/>
          </a:prstGeom>
          <a:noFill/>
        </p:spPr>
        <p:txBody>
          <a:bodyPr wrap="square" rtlCol="0">
            <a:spAutoFit/>
          </a:bodyPr>
          <a:lstStyle/>
          <a:p>
            <a:pPr marL="285750" indent="-285750" algn="just">
              <a:buFont typeface="Arial" panose="020B0604020202020204" pitchFamily="34" charset="0"/>
              <a:buChar char="•"/>
            </a:pPr>
            <a:r>
              <a:rPr lang="es-EC" dirty="0"/>
              <a:t>Escalabilidad: para escalar hasta cierto punto debe distribuirse entre varios servidores</a:t>
            </a:r>
          </a:p>
          <a:p>
            <a:pPr marL="285750" indent="-285750" algn="just">
              <a:buFont typeface="Arial" panose="020B0604020202020204" pitchFamily="34" charset="0"/>
              <a:buChar char="•"/>
            </a:pPr>
            <a:r>
              <a:rPr lang="es-EC" dirty="0" smtClean="0"/>
              <a:t>Las </a:t>
            </a:r>
            <a:r>
              <a:rPr lang="es-EC" dirty="0"/>
              <a:t>Bases de datos relacionadas no funcionan fácilmente de manera distribuida.</a:t>
            </a:r>
          </a:p>
          <a:p>
            <a:pPr marL="285750" indent="-285750" algn="just">
              <a:buFont typeface="Arial" panose="020B0604020202020204" pitchFamily="34" charset="0"/>
              <a:buChar char="•"/>
            </a:pPr>
            <a:r>
              <a:rPr lang="es-EC" dirty="0" smtClean="0"/>
              <a:t>No </a:t>
            </a:r>
            <a:r>
              <a:rPr lang="es-EC" dirty="0"/>
              <a:t>están diseñados para funcionar con la partición de datos</a:t>
            </a:r>
          </a:p>
          <a:p>
            <a:pPr marL="285750" indent="-285750" algn="just">
              <a:buFont typeface="Arial" panose="020B0604020202020204" pitchFamily="34" charset="0"/>
              <a:buChar char="•"/>
            </a:pPr>
            <a:r>
              <a:rPr lang="es-EC" dirty="0" smtClean="0"/>
              <a:t>Todos </a:t>
            </a:r>
            <a:r>
              <a:rPr lang="es-EC" dirty="0"/>
              <a:t>los datos se deben convertir en tablas</a:t>
            </a:r>
          </a:p>
          <a:p>
            <a:pPr marL="285750" indent="-285750" algn="just">
              <a:buFont typeface="Arial" panose="020B0604020202020204" pitchFamily="34" charset="0"/>
              <a:buChar char="•"/>
            </a:pPr>
            <a:r>
              <a:rPr lang="es-EC" dirty="0" smtClean="0"/>
              <a:t>Conjunto </a:t>
            </a:r>
            <a:r>
              <a:rPr lang="es-EC" dirty="0"/>
              <a:t>de características e integridad de datos</a:t>
            </a:r>
          </a:p>
          <a:p>
            <a:endParaRPr lang="es-EC"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3933056"/>
            <a:ext cx="2448272" cy="2244249"/>
          </a:xfrm>
          <a:prstGeom prst="rect">
            <a:avLst/>
          </a:prstGeom>
        </p:spPr>
      </p:pic>
    </p:spTree>
    <p:extLst>
      <p:ext uri="{BB962C8B-B14F-4D97-AF65-F5344CB8AC3E}">
        <p14:creationId xmlns:p14="http://schemas.microsoft.com/office/powerpoint/2010/main" val="365749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txBox="1">
            <a:spLocks/>
          </p:cNvSpPr>
          <p:nvPr/>
        </p:nvSpPr>
        <p:spPr bwMode="auto">
          <a:xfrm>
            <a:off x="2260104" y="6453336"/>
            <a:ext cx="4688160" cy="3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a:solidFill>
                  <a:schemeClr val="bg1"/>
                </a:solidFill>
              </a:rPr>
              <a:t>MSIG </a:t>
            </a:r>
            <a:r>
              <a:rPr lang="es-ES" b="1" dirty="0" smtClean="0">
                <a:solidFill>
                  <a:schemeClr val="bg1"/>
                </a:solidFill>
              </a:rPr>
              <a:t>– Tecnologías Web</a:t>
            </a:r>
            <a:endParaRPr lang="es-ES" b="1" dirty="0">
              <a:solidFill>
                <a:schemeClr val="bg1"/>
              </a:solidFill>
            </a:endParaRPr>
          </a:p>
        </p:txBody>
      </p:sp>
      <p:sp>
        <p:nvSpPr>
          <p:cNvPr id="3" name="Título 2"/>
          <p:cNvSpPr>
            <a:spLocks noGrp="1"/>
          </p:cNvSpPr>
          <p:nvPr>
            <p:ph type="title"/>
          </p:nvPr>
        </p:nvSpPr>
        <p:spPr/>
        <p:txBody>
          <a:bodyPr/>
          <a:lstStyle/>
          <a:p>
            <a:r>
              <a:rPr lang="es-EC" b="1" dirty="0" smtClean="0">
                <a:ln w="6600">
                  <a:solidFill>
                    <a:schemeClr val="accent2"/>
                  </a:solidFill>
                  <a:prstDash val="solid"/>
                </a:ln>
                <a:solidFill>
                  <a:srgbClr val="FFFFFF"/>
                </a:solidFill>
                <a:effectLst>
                  <a:outerShdw dist="38100" dir="2700000" algn="tl" rotWithShape="0">
                    <a:schemeClr val="accent2"/>
                  </a:outerShdw>
                </a:effectLst>
              </a:rPr>
              <a:t>Base de Datos Relacionales</a:t>
            </a:r>
            <a:br>
              <a:rPr lang="es-EC" b="1" dirty="0" smtClean="0">
                <a:ln w="6600">
                  <a:solidFill>
                    <a:schemeClr val="accent2"/>
                  </a:solidFill>
                  <a:prstDash val="solid"/>
                </a:ln>
                <a:solidFill>
                  <a:srgbClr val="FFFFFF"/>
                </a:solidFill>
                <a:effectLst>
                  <a:outerShdw dist="38100" dir="2700000" algn="tl" rotWithShape="0">
                    <a:schemeClr val="accent2"/>
                  </a:outerShdw>
                </a:effectLst>
              </a:rPr>
            </a:br>
            <a:r>
              <a:rPr lang="es-EC" b="1" dirty="0" smtClean="0">
                <a:ln w="6600">
                  <a:solidFill>
                    <a:schemeClr val="accent2"/>
                  </a:solidFill>
                  <a:prstDash val="solid"/>
                </a:ln>
                <a:solidFill>
                  <a:srgbClr val="FFFFFF"/>
                </a:solidFill>
                <a:effectLst>
                  <a:outerShdw dist="38100" dir="2700000" algn="tl" rotWithShape="0">
                    <a:schemeClr val="accent2"/>
                  </a:outerShdw>
                </a:effectLst>
              </a:rPr>
              <a:t>Ejemplos</a:t>
            </a:r>
            <a:endParaRPr lang="es-EC"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CuadroTexto 3"/>
          <p:cNvSpPr txBox="1"/>
          <p:nvPr/>
        </p:nvSpPr>
        <p:spPr>
          <a:xfrm>
            <a:off x="575556" y="1772816"/>
            <a:ext cx="7992888" cy="2031325"/>
          </a:xfrm>
          <a:prstGeom prst="rect">
            <a:avLst/>
          </a:prstGeom>
          <a:noFill/>
        </p:spPr>
        <p:txBody>
          <a:bodyPr wrap="square" rtlCol="0">
            <a:spAutoFit/>
          </a:bodyPr>
          <a:lstStyle/>
          <a:p>
            <a:pPr marL="285750" lvl="0" indent="-285750">
              <a:buFont typeface="Arial" panose="020B0604020202020204" pitchFamily="34" charset="0"/>
              <a:buChar char="•"/>
            </a:pPr>
            <a:r>
              <a:rPr lang="es-EC" dirty="0" err="1"/>
              <a:t>Microsft</a:t>
            </a:r>
            <a:r>
              <a:rPr lang="es-EC" dirty="0"/>
              <a:t> SQL Server</a:t>
            </a:r>
          </a:p>
          <a:p>
            <a:pPr marL="285750" lvl="0" indent="-285750">
              <a:buFont typeface="Arial" panose="020B0604020202020204" pitchFamily="34" charset="0"/>
              <a:buChar char="•"/>
            </a:pPr>
            <a:r>
              <a:rPr lang="es-EC" dirty="0" err="1"/>
              <a:t>Mysql</a:t>
            </a:r>
            <a:endParaRPr lang="es-EC" dirty="0"/>
          </a:p>
          <a:p>
            <a:pPr marL="285750" lvl="0" indent="-285750">
              <a:buFont typeface="Arial" panose="020B0604020202020204" pitchFamily="34" charset="0"/>
              <a:buChar char="•"/>
            </a:pPr>
            <a:r>
              <a:rPr lang="es-EC" dirty="0"/>
              <a:t>Oracle</a:t>
            </a:r>
          </a:p>
          <a:p>
            <a:pPr marL="285750" lvl="0" indent="-285750">
              <a:buFont typeface="Arial" panose="020B0604020202020204" pitchFamily="34" charset="0"/>
              <a:buChar char="•"/>
            </a:pPr>
            <a:r>
              <a:rPr lang="es-EC" dirty="0"/>
              <a:t>Microsoft Access</a:t>
            </a:r>
          </a:p>
          <a:p>
            <a:pPr marL="285750" lvl="0" indent="-285750">
              <a:buFont typeface="Arial" panose="020B0604020202020204" pitchFamily="34" charset="0"/>
              <a:buChar char="•"/>
            </a:pPr>
            <a:r>
              <a:rPr lang="es-EC" dirty="0"/>
              <a:t>DB2</a:t>
            </a:r>
          </a:p>
          <a:p>
            <a:pPr marL="285750" lvl="0" indent="-285750">
              <a:buFont typeface="Arial" panose="020B0604020202020204" pitchFamily="34" charset="0"/>
              <a:buChar char="•"/>
            </a:pPr>
            <a:r>
              <a:rPr lang="es-EC" dirty="0" err="1"/>
              <a:t>PostgreSQL</a:t>
            </a:r>
            <a:r>
              <a:rPr lang="es-EC" dirty="0"/>
              <a:t> </a:t>
            </a:r>
          </a:p>
          <a:p>
            <a:endParaRPr lang="es-EC"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556792"/>
            <a:ext cx="2340260" cy="1923433"/>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4286733"/>
            <a:ext cx="3312368" cy="1585407"/>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4169046"/>
            <a:ext cx="3331840" cy="1719315"/>
          </a:xfrm>
          <a:prstGeom prst="rect">
            <a:avLst/>
          </a:prstGeom>
        </p:spPr>
      </p:pic>
    </p:spTree>
    <p:extLst>
      <p:ext uri="{BB962C8B-B14F-4D97-AF65-F5344CB8AC3E}">
        <p14:creationId xmlns:p14="http://schemas.microsoft.com/office/powerpoint/2010/main" val="403893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txBox="1">
            <a:spLocks/>
          </p:cNvSpPr>
          <p:nvPr/>
        </p:nvSpPr>
        <p:spPr bwMode="auto">
          <a:xfrm>
            <a:off x="2260104" y="6453336"/>
            <a:ext cx="4688160" cy="3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a:solidFill>
                  <a:schemeClr val="bg1"/>
                </a:solidFill>
              </a:rPr>
              <a:t>MSIG </a:t>
            </a:r>
            <a:r>
              <a:rPr lang="es-ES" b="1" dirty="0" smtClean="0">
                <a:solidFill>
                  <a:schemeClr val="bg1"/>
                </a:solidFill>
              </a:rPr>
              <a:t>– Tecnologías Web</a:t>
            </a:r>
            <a:endParaRPr lang="es-ES" b="1" dirty="0">
              <a:solidFill>
                <a:schemeClr val="bg1"/>
              </a:solidFill>
            </a:endParaRPr>
          </a:p>
        </p:txBody>
      </p:sp>
      <p:sp>
        <p:nvSpPr>
          <p:cNvPr id="3" name="Título 2"/>
          <p:cNvSpPr>
            <a:spLocks noGrp="1"/>
          </p:cNvSpPr>
          <p:nvPr>
            <p:ph type="title"/>
          </p:nvPr>
        </p:nvSpPr>
        <p:spPr>
          <a:xfrm>
            <a:off x="457200" y="548680"/>
            <a:ext cx="8686800" cy="1143000"/>
          </a:xfrm>
        </p:spPr>
        <p:txBody>
          <a:bodyPr/>
          <a:lstStyle/>
          <a:p>
            <a:r>
              <a:rPr lang="es-EC" b="1" dirty="0" smtClean="0">
                <a:ln w="6600">
                  <a:solidFill>
                    <a:schemeClr val="accent2"/>
                  </a:solidFill>
                  <a:prstDash val="solid"/>
                </a:ln>
                <a:solidFill>
                  <a:srgbClr val="FFFFFF"/>
                </a:solidFill>
                <a:effectLst>
                  <a:outerShdw dist="38100" dir="2700000" algn="tl" rotWithShape="0">
                    <a:schemeClr val="accent2"/>
                  </a:outerShdw>
                </a:effectLst>
              </a:rPr>
              <a:t>Base de </a:t>
            </a:r>
            <a:r>
              <a:rPr lang="es-EC" b="1" dirty="0" smtClean="0">
                <a:ln w="6600">
                  <a:solidFill>
                    <a:schemeClr val="accent2"/>
                  </a:solidFill>
                  <a:prstDash val="solid"/>
                </a:ln>
                <a:solidFill>
                  <a:srgbClr val="FFFFFF"/>
                </a:solidFill>
                <a:effectLst>
                  <a:outerShdw dist="38100" dir="2700000" algn="tl" rotWithShape="0">
                    <a:schemeClr val="accent2"/>
                  </a:outerShdw>
                </a:effectLst>
              </a:rPr>
              <a:t>Datos NO Relacionales</a:t>
            </a:r>
            <a:r>
              <a:rPr lang="es-EC" b="1" dirty="0">
                <a:ln w="6600">
                  <a:solidFill>
                    <a:schemeClr val="accent2"/>
                  </a:solidFill>
                  <a:prstDash val="solid"/>
                </a:ln>
                <a:solidFill>
                  <a:srgbClr val="FFFFFF"/>
                </a:solidFill>
                <a:effectLst>
                  <a:outerShdw dist="38100" dir="2700000" algn="tl" rotWithShape="0">
                    <a:schemeClr val="accent2"/>
                  </a:outerShdw>
                </a:effectLst>
              </a:rPr>
              <a:t> </a:t>
            </a:r>
            <a:r>
              <a:rPr lang="es-EC" b="1" dirty="0" smtClean="0">
                <a:ln w="6600">
                  <a:solidFill>
                    <a:schemeClr val="accent2"/>
                  </a:solidFill>
                  <a:prstDash val="solid"/>
                </a:ln>
                <a:solidFill>
                  <a:srgbClr val="FFFFFF"/>
                </a:solidFill>
                <a:effectLst>
                  <a:outerShdw dist="38100" dir="2700000" algn="tl" rotWithShape="0">
                    <a:schemeClr val="accent2"/>
                  </a:outerShdw>
                </a:effectLst>
              </a:rPr>
              <a:t/>
            </a:r>
            <a:br>
              <a:rPr lang="es-EC" b="1" dirty="0" smtClean="0">
                <a:ln w="6600">
                  <a:solidFill>
                    <a:schemeClr val="accent2"/>
                  </a:solidFill>
                  <a:prstDash val="solid"/>
                </a:ln>
                <a:solidFill>
                  <a:srgbClr val="FFFFFF"/>
                </a:solidFill>
                <a:effectLst>
                  <a:outerShdw dist="38100" dir="2700000" algn="tl" rotWithShape="0">
                    <a:schemeClr val="accent2"/>
                  </a:outerShdw>
                </a:effectLst>
              </a:rPr>
            </a:br>
            <a:r>
              <a:rPr lang="es-EC" b="1" dirty="0" smtClean="0">
                <a:ln w="6600">
                  <a:solidFill>
                    <a:schemeClr val="accent2"/>
                  </a:solidFill>
                  <a:prstDash val="solid"/>
                </a:ln>
                <a:solidFill>
                  <a:srgbClr val="FFFFFF"/>
                </a:solidFill>
                <a:effectLst>
                  <a:outerShdw dist="38100" dir="2700000" algn="tl" rotWithShape="0">
                    <a:schemeClr val="accent2"/>
                  </a:outerShdw>
                </a:effectLst>
              </a:rPr>
              <a:t>Definición</a:t>
            </a:r>
            <a:endParaRPr lang="es-EC"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CuadroTexto 3"/>
          <p:cNvSpPr txBox="1"/>
          <p:nvPr/>
        </p:nvSpPr>
        <p:spPr>
          <a:xfrm>
            <a:off x="457200" y="2060848"/>
            <a:ext cx="7992888" cy="2308324"/>
          </a:xfrm>
          <a:prstGeom prst="rect">
            <a:avLst/>
          </a:prstGeom>
          <a:noFill/>
        </p:spPr>
        <p:txBody>
          <a:bodyPr wrap="square" rtlCol="0">
            <a:spAutoFit/>
          </a:bodyPr>
          <a:lstStyle/>
          <a:p>
            <a:pPr algn="just"/>
            <a:r>
              <a:rPr lang="es-EC" dirty="0"/>
              <a:t>Las bases de datos No SQL son consideradas bases de datos no relacionadas debido a que su propósito no es el de servir como soporte para </a:t>
            </a:r>
            <a:r>
              <a:rPr lang="es-EC" dirty="0" err="1"/>
              <a:t>transaccionar</a:t>
            </a:r>
            <a:r>
              <a:rPr lang="es-EC" dirty="0"/>
              <a:t> en las diferentes aplicaciones de los negocios sino la de servir como repositorio de </a:t>
            </a:r>
            <a:r>
              <a:rPr lang="es-EC" dirty="0" err="1"/>
              <a:t>big</a:t>
            </a:r>
            <a:r>
              <a:rPr lang="es-EC" dirty="0"/>
              <a:t> data, en donde su escalamiento es de manera horizontal, usados principalmente por redes sociales las cuales manejan gran cantidad de información su estructura es simple pues está basado en registro Clave-valor.</a:t>
            </a:r>
          </a:p>
          <a:p>
            <a:endParaRPr lang="es-EC"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184" y="4180201"/>
            <a:ext cx="3048000" cy="2162175"/>
          </a:xfrm>
          <a:prstGeom prst="rect">
            <a:avLst/>
          </a:prstGeom>
        </p:spPr>
      </p:pic>
    </p:spTree>
    <p:extLst>
      <p:ext uri="{BB962C8B-B14F-4D97-AF65-F5344CB8AC3E}">
        <p14:creationId xmlns:p14="http://schemas.microsoft.com/office/powerpoint/2010/main" val="377205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txBox="1">
            <a:spLocks/>
          </p:cNvSpPr>
          <p:nvPr/>
        </p:nvSpPr>
        <p:spPr bwMode="auto">
          <a:xfrm>
            <a:off x="2260104" y="6453336"/>
            <a:ext cx="4688160" cy="3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a:solidFill>
                  <a:schemeClr val="bg1"/>
                </a:solidFill>
              </a:rPr>
              <a:t>MSIG </a:t>
            </a:r>
            <a:r>
              <a:rPr lang="es-ES" b="1" dirty="0" smtClean="0">
                <a:solidFill>
                  <a:schemeClr val="bg1"/>
                </a:solidFill>
              </a:rPr>
              <a:t>– Tecnologías Web</a:t>
            </a:r>
            <a:endParaRPr lang="es-ES" b="1" dirty="0">
              <a:solidFill>
                <a:schemeClr val="bg1"/>
              </a:solidFill>
            </a:endParaRPr>
          </a:p>
        </p:txBody>
      </p:sp>
      <p:sp>
        <p:nvSpPr>
          <p:cNvPr id="3" name="Título 2"/>
          <p:cNvSpPr>
            <a:spLocks noGrp="1"/>
          </p:cNvSpPr>
          <p:nvPr>
            <p:ph type="title"/>
          </p:nvPr>
        </p:nvSpPr>
        <p:spPr>
          <a:xfrm>
            <a:off x="260784" y="292217"/>
            <a:ext cx="8686800" cy="1143000"/>
          </a:xfrm>
        </p:spPr>
        <p:txBody>
          <a:bodyPr/>
          <a:lstStyle/>
          <a:p>
            <a:r>
              <a:rPr lang="es-EC" b="1" dirty="0" smtClean="0">
                <a:ln w="6600">
                  <a:solidFill>
                    <a:schemeClr val="accent2"/>
                  </a:solidFill>
                  <a:prstDash val="solid"/>
                </a:ln>
                <a:solidFill>
                  <a:srgbClr val="FFFFFF"/>
                </a:solidFill>
                <a:effectLst>
                  <a:outerShdw dist="38100" dir="2700000" algn="tl" rotWithShape="0">
                    <a:schemeClr val="accent2"/>
                  </a:outerShdw>
                </a:effectLst>
              </a:rPr>
              <a:t>Base de Datos </a:t>
            </a:r>
            <a:r>
              <a:rPr lang="es-EC" b="1" dirty="0" smtClean="0">
                <a:ln w="6600">
                  <a:solidFill>
                    <a:schemeClr val="accent2"/>
                  </a:solidFill>
                  <a:prstDash val="solid"/>
                </a:ln>
                <a:solidFill>
                  <a:srgbClr val="FFFFFF"/>
                </a:solidFill>
                <a:effectLst>
                  <a:outerShdw dist="38100" dir="2700000" algn="tl" rotWithShape="0">
                    <a:schemeClr val="accent2"/>
                  </a:outerShdw>
                </a:effectLst>
              </a:rPr>
              <a:t>NO Relacionales</a:t>
            </a:r>
            <a:r>
              <a:rPr lang="es-EC" b="1" dirty="0" smtClean="0">
                <a:ln w="6600">
                  <a:solidFill>
                    <a:schemeClr val="accent2"/>
                  </a:solidFill>
                  <a:prstDash val="solid"/>
                </a:ln>
                <a:solidFill>
                  <a:srgbClr val="FFFFFF"/>
                </a:solidFill>
                <a:effectLst>
                  <a:outerShdw dist="38100" dir="2700000" algn="tl" rotWithShape="0">
                    <a:schemeClr val="accent2"/>
                  </a:outerShdw>
                </a:effectLst>
              </a:rPr>
              <a:t/>
            </a:r>
            <a:br>
              <a:rPr lang="es-EC" b="1" dirty="0" smtClean="0">
                <a:ln w="6600">
                  <a:solidFill>
                    <a:schemeClr val="accent2"/>
                  </a:solidFill>
                  <a:prstDash val="solid"/>
                </a:ln>
                <a:solidFill>
                  <a:srgbClr val="FFFFFF"/>
                </a:solidFill>
                <a:effectLst>
                  <a:outerShdw dist="38100" dir="2700000" algn="tl" rotWithShape="0">
                    <a:schemeClr val="accent2"/>
                  </a:outerShdw>
                </a:effectLst>
              </a:rPr>
            </a:br>
            <a:r>
              <a:rPr lang="es-EC" b="1" dirty="0" smtClean="0">
                <a:ln w="6600">
                  <a:solidFill>
                    <a:schemeClr val="accent2"/>
                  </a:solidFill>
                  <a:prstDash val="solid"/>
                </a:ln>
                <a:solidFill>
                  <a:srgbClr val="FFFFFF"/>
                </a:solidFill>
                <a:effectLst>
                  <a:outerShdw dist="38100" dir="2700000" algn="tl" rotWithShape="0">
                    <a:schemeClr val="accent2"/>
                  </a:outerShdw>
                </a:effectLst>
              </a:rPr>
              <a:t>Ventajas</a:t>
            </a:r>
            <a:endParaRPr lang="es-EC"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CuadroTexto 3"/>
          <p:cNvSpPr txBox="1"/>
          <p:nvPr/>
        </p:nvSpPr>
        <p:spPr>
          <a:xfrm>
            <a:off x="575556" y="1772816"/>
            <a:ext cx="7992888" cy="2862322"/>
          </a:xfrm>
          <a:prstGeom prst="rect">
            <a:avLst/>
          </a:prstGeom>
          <a:noFill/>
        </p:spPr>
        <p:txBody>
          <a:bodyPr wrap="square" rtlCol="0">
            <a:spAutoFit/>
          </a:bodyPr>
          <a:lstStyle/>
          <a:p>
            <a:pPr marL="285750" lvl="0" indent="-285750" algn="just">
              <a:buFont typeface="Arial" panose="020B0604020202020204" pitchFamily="34" charset="0"/>
              <a:buChar char="•"/>
            </a:pPr>
            <a:r>
              <a:rPr lang="es-EC" dirty="0"/>
              <a:t>Son bases de datos de Código abierto, por lo que no se necesita invertir en costos de licenciamiento. </a:t>
            </a:r>
          </a:p>
          <a:p>
            <a:pPr marL="285750" lvl="0" indent="-285750" algn="just">
              <a:buFont typeface="Arial" panose="020B0604020202020204" pitchFamily="34" charset="0"/>
              <a:buChar char="•"/>
            </a:pPr>
            <a:r>
              <a:rPr lang="es-EC" dirty="0"/>
              <a:t>Facilidad para escalar ya que permite trabajar en sistemas distribuidos.</a:t>
            </a:r>
          </a:p>
          <a:p>
            <a:pPr marL="285750" lvl="0" indent="-285750" algn="just">
              <a:buFont typeface="Arial" panose="020B0604020202020204" pitchFamily="34" charset="0"/>
              <a:buChar char="•"/>
            </a:pPr>
            <a:r>
              <a:rPr lang="es-EC" dirty="0"/>
              <a:t>No requieren de hardware costoso y potente para su funcionamiento.</a:t>
            </a:r>
          </a:p>
          <a:p>
            <a:pPr marL="285750" lvl="0" indent="-285750" algn="just">
              <a:buFont typeface="Arial" panose="020B0604020202020204" pitchFamily="34" charset="0"/>
              <a:buChar char="•"/>
            </a:pPr>
            <a:r>
              <a:rPr lang="es-EC" dirty="0"/>
              <a:t>Provee un mejor rendimiento para manejar grandes cantidades de datos no estructurados como archivos de procesamiento de textos, correo electrónico, multimedia y redes sociales.</a:t>
            </a:r>
          </a:p>
          <a:p>
            <a:pPr marL="285750" lvl="0" indent="-285750" algn="just">
              <a:buFont typeface="Arial" panose="020B0604020202020204" pitchFamily="34" charset="0"/>
              <a:buChar char="•"/>
            </a:pPr>
            <a:r>
              <a:rPr lang="es-EC" dirty="0"/>
              <a:t>Son más rápidas en procesar los datos que las Bases de datos relacionales ya que sus modelos de datos son más simples.</a:t>
            </a:r>
          </a:p>
          <a:p>
            <a:endParaRPr lang="es-EC"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4365104"/>
            <a:ext cx="2422167" cy="1818198"/>
          </a:xfrm>
          <a:prstGeom prst="rect">
            <a:avLst/>
          </a:prstGeom>
        </p:spPr>
      </p:pic>
    </p:spTree>
    <p:extLst>
      <p:ext uri="{BB962C8B-B14F-4D97-AF65-F5344CB8AC3E}">
        <p14:creationId xmlns:p14="http://schemas.microsoft.com/office/powerpoint/2010/main" val="361174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txBox="1">
            <a:spLocks/>
          </p:cNvSpPr>
          <p:nvPr/>
        </p:nvSpPr>
        <p:spPr bwMode="auto">
          <a:xfrm>
            <a:off x="2260104" y="6453336"/>
            <a:ext cx="4688160" cy="3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a:solidFill>
                  <a:schemeClr val="bg1"/>
                </a:solidFill>
              </a:rPr>
              <a:t>MSIG </a:t>
            </a:r>
            <a:r>
              <a:rPr lang="es-ES" b="1" dirty="0" smtClean="0">
                <a:solidFill>
                  <a:schemeClr val="bg1"/>
                </a:solidFill>
              </a:rPr>
              <a:t>– Tecnologías Web</a:t>
            </a:r>
            <a:endParaRPr lang="es-ES" b="1" dirty="0">
              <a:solidFill>
                <a:schemeClr val="bg1"/>
              </a:solidFill>
            </a:endParaRPr>
          </a:p>
        </p:txBody>
      </p:sp>
      <p:sp>
        <p:nvSpPr>
          <p:cNvPr id="3" name="Título 2"/>
          <p:cNvSpPr>
            <a:spLocks noGrp="1"/>
          </p:cNvSpPr>
          <p:nvPr>
            <p:ph type="title"/>
          </p:nvPr>
        </p:nvSpPr>
        <p:spPr>
          <a:xfrm>
            <a:off x="174340" y="242919"/>
            <a:ext cx="8795320" cy="1143000"/>
          </a:xfrm>
        </p:spPr>
        <p:txBody>
          <a:bodyPr/>
          <a:lstStyle/>
          <a:p>
            <a:r>
              <a:rPr lang="es-EC" b="1" dirty="0" smtClean="0">
                <a:ln w="6600">
                  <a:solidFill>
                    <a:schemeClr val="accent2"/>
                  </a:solidFill>
                  <a:prstDash val="solid"/>
                </a:ln>
                <a:solidFill>
                  <a:srgbClr val="FFFFFF"/>
                </a:solidFill>
                <a:effectLst>
                  <a:outerShdw dist="38100" dir="2700000" algn="tl" rotWithShape="0">
                    <a:schemeClr val="accent2"/>
                  </a:outerShdw>
                </a:effectLst>
              </a:rPr>
              <a:t>Base de Datos </a:t>
            </a:r>
            <a:r>
              <a:rPr lang="es-EC" b="1" dirty="0" smtClean="0">
                <a:ln w="6600">
                  <a:solidFill>
                    <a:schemeClr val="accent2"/>
                  </a:solidFill>
                  <a:prstDash val="solid"/>
                </a:ln>
                <a:solidFill>
                  <a:srgbClr val="FFFFFF"/>
                </a:solidFill>
                <a:effectLst>
                  <a:outerShdw dist="38100" dir="2700000" algn="tl" rotWithShape="0">
                    <a:schemeClr val="accent2"/>
                  </a:outerShdw>
                </a:effectLst>
              </a:rPr>
              <a:t>NO Relacionales</a:t>
            </a:r>
            <a:r>
              <a:rPr lang="es-EC" b="1" dirty="0" smtClean="0">
                <a:ln w="6600">
                  <a:solidFill>
                    <a:schemeClr val="accent2"/>
                  </a:solidFill>
                  <a:prstDash val="solid"/>
                </a:ln>
                <a:solidFill>
                  <a:srgbClr val="FFFFFF"/>
                </a:solidFill>
                <a:effectLst>
                  <a:outerShdw dist="38100" dir="2700000" algn="tl" rotWithShape="0">
                    <a:schemeClr val="accent2"/>
                  </a:outerShdw>
                </a:effectLst>
              </a:rPr>
              <a:t/>
            </a:r>
            <a:br>
              <a:rPr lang="es-EC" b="1" dirty="0" smtClean="0">
                <a:ln w="6600">
                  <a:solidFill>
                    <a:schemeClr val="accent2"/>
                  </a:solidFill>
                  <a:prstDash val="solid"/>
                </a:ln>
                <a:solidFill>
                  <a:srgbClr val="FFFFFF"/>
                </a:solidFill>
                <a:effectLst>
                  <a:outerShdw dist="38100" dir="2700000" algn="tl" rotWithShape="0">
                    <a:schemeClr val="accent2"/>
                  </a:outerShdw>
                </a:effectLst>
              </a:rPr>
            </a:br>
            <a:r>
              <a:rPr lang="es-EC" b="1" dirty="0" smtClean="0">
                <a:ln w="6600">
                  <a:solidFill>
                    <a:schemeClr val="accent2"/>
                  </a:solidFill>
                  <a:prstDash val="solid"/>
                </a:ln>
                <a:solidFill>
                  <a:srgbClr val="FFFFFF"/>
                </a:solidFill>
                <a:effectLst>
                  <a:outerShdw dist="38100" dir="2700000" algn="tl" rotWithShape="0">
                    <a:schemeClr val="accent2"/>
                  </a:outerShdw>
                </a:effectLst>
              </a:rPr>
              <a:t>Desventajas</a:t>
            </a:r>
            <a:endParaRPr lang="es-EC"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CuadroTexto 3"/>
          <p:cNvSpPr txBox="1"/>
          <p:nvPr/>
        </p:nvSpPr>
        <p:spPr>
          <a:xfrm>
            <a:off x="575556" y="1772816"/>
            <a:ext cx="7992888" cy="2031325"/>
          </a:xfrm>
          <a:prstGeom prst="rect">
            <a:avLst/>
          </a:prstGeom>
          <a:noFill/>
        </p:spPr>
        <p:txBody>
          <a:bodyPr wrap="square" rtlCol="0">
            <a:spAutoFit/>
          </a:bodyPr>
          <a:lstStyle/>
          <a:p>
            <a:pPr marL="285750" indent="-285750">
              <a:buFont typeface="Arial" panose="020B0604020202020204" pitchFamily="34" charset="0"/>
              <a:buChar char="•"/>
            </a:pPr>
            <a:r>
              <a:rPr lang="es-EC" dirty="0" smtClean="0"/>
              <a:t>Tardan </a:t>
            </a:r>
            <a:r>
              <a:rPr lang="es-EC" dirty="0"/>
              <a:t>mucho en realizar operaciones complejas</a:t>
            </a:r>
          </a:p>
          <a:p>
            <a:pPr marL="285750" indent="-285750">
              <a:buFont typeface="Arial" panose="020B0604020202020204" pitchFamily="34" charset="0"/>
              <a:buChar char="•"/>
            </a:pPr>
            <a:r>
              <a:rPr lang="es-EC" dirty="0" smtClean="0"/>
              <a:t>Es </a:t>
            </a:r>
            <a:r>
              <a:rPr lang="es-EC" dirty="0"/>
              <a:t>complicado realizar una operación compleja</a:t>
            </a:r>
          </a:p>
          <a:p>
            <a:pPr marL="285750" indent="-285750">
              <a:buFont typeface="Arial" panose="020B0604020202020204" pitchFamily="34" charset="0"/>
              <a:buChar char="•"/>
            </a:pPr>
            <a:r>
              <a:rPr lang="es-EC" dirty="0" smtClean="0"/>
              <a:t>Falta </a:t>
            </a:r>
            <a:r>
              <a:rPr lang="es-EC" dirty="0"/>
              <a:t>de soporte nativo para su consistencia</a:t>
            </a:r>
          </a:p>
          <a:p>
            <a:pPr marL="285750" indent="-285750">
              <a:buFont typeface="Arial" panose="020B0604020202020204" pitchFamily="34" charset="0"/>
              <a:buChar char="•"/>
            </a:pPr>
            <a:r>
              <a:rPr lang="es-EC" dirty="0" smtClean="0"/>
              <a:t>Falta </a:t>
            </a:r>
            <a:r>
              <a:rPr lang="es-EC" dirty="0"/>
              <a:t>de material de apoyo para uso en organizaciones</a:t>
            </a:r>
          </a:p>
          <a:p>
            <a:pPr marL="285750" indent="-285750">
              <a:buFont typeface="Arial" panose="020B0604020202020204" pitchFamily="34" charset="0"/>
              <a:buChar char="•"/>
            </a:pPr>
            <a:r>
              <a:rPr lang="es-EC" dirty="0" err="1" smtClean="0"/>
              <a:t>Couchbase</a:t>
            </a:r>
            <a:r>
              <a:rPr lang="es-EC" dirty="0" smtClean="0"/>
              <a:t> </a:t>
            </a:r>
            <a:r>
              <a:rPr lang="es-EC" dirty="0"/>
              <a:t>y </a:t>
            </a:r>
            <a:r>
              <a:rPr lang="es-EC" dirty="0" err="1"/>
              <a:t>MongoDB</a:t>
            </a:r>
            <a:r>
              <a:rPr lang="es-EC" dirty="0"/>
              <a:t> son los dos global más rápido para leer, escribir y borrar operaciones.</a:t>
            </a:r>
          </a:p>
          <a:p>
            <a:endParaRPr lang="es-EC"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375" y="3745966"/>
            <a:ext cx="6191250" cy="1933575"/>
          </a:xfrm>
          <a:prstGeom prst="rect">
            <a:avLst/>
          </a:prstGeom>
        </p:spPr>
      </p:pic>
    </p:spTree>
    <p:extLst>
      <p:ext uri="{BB962C8B-B14F-4D97-AF65-F5344CB8AC3E}">
        <p14:creationId xmlns:p14="http://schemas.microsoft.com/office/powerpoint/2010/main" val="167584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pie de página"/>
          <p:cNvSpPr txBox="1">
            <a:spLocks/>
          </p:cNvSpPr>
          <p:nvPr/>
        </p:nvSpPr>
        <p:spPr bwMode="auto">
          <a:xfrm>
            <a:off x="2260104" y="6453336"/>
            <a:ext cx="4688160" cy="3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a:solidFill>
                  <a:schemeClr val="bg1"/>
                </a:solidFill>
              </a:rPr>
              <a:t>MSIG </a:t>
            </a:r>
            <a:r>
              <a:rPr lang="es-ES" b="1" dirty="0" smtClean="0">
                <a:solidFill>
                  <a:schemeClr val="bg1"/>
                </a:solidFill>
              </a:rPr>
              <a:t>– Tecnologías Web</a:t>
            </a:r>
            <a:endParaRPr lang="es-ES" b="1" dirty="0">
              <a:solidFill>
                <a:schemeClr val="bg1"/>
              </a:solidFill>
            </a:endParaRPr>
          </a:p>
        </p:txBody>
      </p:sp>
      <p:sp>
        <p:nvSpPr>
          <p:cNvPr id="3" name="Título 2"/>
          <p:cNvSpPr>
            <a:spLocks noGrp="1"/>
          </p:cNvSpPr>
          <p:nvPr>
            <p:ph type="title"/>
          </p:nvPr>
        </p:nvSpPr>
        <p:spPr/>
        <p:txBody>
          <a:bodyPr/>
          <a:lstStyle/>
          <a:p>
            <a:r>
              <a:rPr lang="es-EC" dirty="0" smtClean="0"/>
              <a:t>Base de Datos </a:t>
            </a:r>
            <a:r>
              <a:rPr lang="es-EC" dirty="0" smtClean="0"/>
              <a:t>No Relacionales</a:t>
            </a:r>
            <a:r>
              <a:rPr lang="es-EC" dirty="0" smtClean="0"/>
              <a:t/>
            </a:r>
            <a:br>
              <a:rPr lang="es-EC" dirty="0" smtClean="0"/>
            </a:br>
            <a:r>
              <a:rPr lang="es-EC" dirty="0" smtClean="0"/>
              <a:t>Ejemplos</a:t>
            </a:r>
            <a:endParaRPr lang="es-EC" dirty="0"/>
          </a:p>
        </p:txBody>
      </p:sp>
      <p:sp>
        <p:nvSpPr>
          <p:cNvPr id="4" name="CuadroTexto 3"/>
          <p:cNvSpPr txBox="1"/>
          <p:nvPr/>
        </p:nvSpPr>
        <p:spPr>
          <a:xfrm>
            <a:off x="611560" y="1844824"/>
            <a:ext cx="2556284" cy="1754326"/>
          </a:xfrm>
          <a:prstGeom prst="rect">
            <a:avLst/>
          </a:prstGeom>
          <a:noFill/>
        </p:spPr>
        <p:txBody>
          <a:bodyPr wrap="square" rtlCol="0">
            <a:spAutoFit/>
          </a:bodyPr>
          <a:lstStyle/>
          <a:p>
            <a:pPr marL="285750" lvl="0" indent="-285750">
              <a:buFont typeface="Arial" panose="020B0604020202020204" pitchFamily="34" charset="0"/>
              <a:buChar char="•"/>
            </a:pPr>
            <a:r>
              <a:rPr lang="es-EC" dirty="0" err="1"/>
              <a:t>MongoDB</a:t>
            </a:r>
            <a:r>
              <a:rPr lang="es-EC" dirty="0"/>
              <a:t> </a:t>
            </a:r>
          </a:p>
          <a:p>
            <a:pPr marL="285750" lvl="0" indent="-285750">
              <a:buFont typeface="Arial" panose="020B0604020202020204" pitchFamily="34" charset="0"/>
              <a:buChar char="•"/>
            </a:pPr>
            <a:r>
              <a:rPr lang="es-EC" dirty="0" err="1"/>
              <a:t>Hypertable</a:t>
            </a:r>
            <a:endParaRPr lang="es-EC" dirty="0"/>
          </a:p>
          <a:p>
            <a:pPr marL="285750" lvl="0" indent="-285750">
              <a:buFont typeface="Arial" panose="020B0604020202020204" pitchFamily="34" charset="0"/>
              <a:buChar char="•"/>
            </a:pPr>
            <a:r>
              <a:rPr lang="es-EC" dirty="0"/>
              <a:t>Apache </a:t>
            </a:r>
            <a:r>
              <a:rPr lang="es-EC" dirty="0" err="1"/>
              <a:t>CouchDB</a:t>
            </a:r>
            <a:endParaRPr lang="es-EC" dirty="0"/>
          </a:p>
          <a:p>
            <a:pPr marL="285750" lvl="0" indent="-285750">
              <a:buFont typeface="Arial" panose="020B0604020202020204" pitchFamily="34" charset="0"/>
              <a:buChar char="•"/>
            </a:pPr>
            <a:r>
              <a:rPr lang="es-EC" dirty="0"/>
              <a:t>Apache </a:t>
            </a:r>
            <a:r>
              <a:rPr lang="es-EC" dirty="0" err="1"/>
              <a:t>Cassandra</a:t>
            </a:r>
            <a:endParaRPr lang="es-EC" dirty="0"/>
          </a:p>
          <a:p>
            <a:pPr marL="285750" lvl="0" indent="-285750">
              <a:buFont typeface="Arial" panose="020B0604020202020204" pitchFamily="34" charset="0"/>
              <a:buChar char="•"/>
            </a:pPr>
            <a:r>
              <a:rPr lang="es-EC" dirty="0" err="1"/>
              <a:t>RavenDB</a:t>
            </a:r>
            <a:endParaRPr lang="es-EC" dirty="0"/>
          </a:p>
          <a:p>
            <a:endParaRPr lang="es-EC"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36" y="3527142"/>
            <a:ext cx="7618508" cy="2800856"/>
          </a:xfrm>
          <a:prstGeom prst="rect">
            <a:avLst/>
          </a:prstGeom>
        </p:spPr>
      </p:pic>
    </p:spTree>
    <p:extLst>
      <p:ext uri="{BB962C8B-B14F-4D97-AF65-F5344CB8AC3E}">
        <p14:creationId xmlns:p14="http://schemas.microsoft.com/office/powerpoint/2010/main" val="103145081"/>
      </p:ext>
    </p:extLst>
  </p:cSld>
  <p:clrMapOvr>
    <a:masterClrMapping/>
  </p:clrMapOvr>
</p:sld>
</file>

<file path=ppt/theme/theme1.xml><?xml version="1.0" encoding="utf-8"?>
<a:theme xmlns:a="http://schemas.openxmlformats.org/drawingml/2006/main" name="755">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755</Template>
  <TotalTime>975</TotalTime>
  <Words>615</Words>
  <Application>Microsoft Office PowerPoint</Application>
  <PresentationFormat>Presentación en pantalla (4:3)</PresentationFormat>
  <Paragraphs>55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Wingdings</vt:lpstr>
      <vt:lpstr>755</vt:lpstr>
      <vt:lpstr>Bases de Datos Relacionales y no Relacionales</vt:lpstr>
      <vt:lpstr>Base de Datos Relacionales Definición</vt:lpstr>
      <vt:lpstr>Base de Datos Relacionales Ventajas</vt:lpstr>
      <vt:lpstr>Base de Datos Relacionales Desventajas</vt:lpstr>
      <vt:lpstr>Base de Datos Relacionales Ejemplos</vt:lpstr>
      <vt:lpstr>Base de Datos NO Relacionales  Definición</vt:lpstr>
      <vt:lpstr>Base de Datos NO Relacionales Ventajas</vt:lpstr>
      <vt:lpstr>Base de Datos NO Relacionales Desventajas</vt:lpstr>
      <vt:lpstr>Base de Datos No Relacionales Ejemplos</vt:lpstr>
      <vt:lpstr>Resumen y 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empresa x inicio sus actividades hace 10 años , cuya actividad economica es la de dar mantenimiento a componentes de contenedores y venta de suministros de los contenedores. Es una empresa familiar que actualmente cuenta con  35 empleados y se encuentra dividiido en las siguientes areas.</dc:title>
  <dc:creator>User</dc:creator>
  <cp:lastModifiedBy>Jonathan</cp:lastModifiedBy>
  <cp:revision>106</cp:revision>
  <dcterms:created xsi:type="dcterms:W3CDTF">2017-08-30T00:26:47Z</dcterms:created>
  <dcterms:modified xsi:type="dcterms:W3CDTF">2018-03-17T03:01:32Z</dcterms:modified>
</cp:coreProperties>
</file>