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F39CF28-2DAE-480B-96C9-C4EF9537C6B7}">
  <a:tblStyle styleId="{4F39CF28-2DAE-480B-96C9-C4EF9537C6B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4DDC906-9234-481A-9461-7AF9C792925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5.xml"/><Relationship Id="rId22" Type="http://schemas.openxmlformats.org/officeDocument/2006/relationships/font" Target="fonts/RobotoMono-boldItalic.fntdata"/><Relationship Id="rId10" Type="http://schemas.openxmlformats.org/officeDocument/2006/relationships/slide" Target="slides/slide4.xml"/><Relationship Id="rId21"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Mon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9df8ee42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9df8ee42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Overview:</a:t>
            </a:r>
            <a:r>
              <a:rPr lang="en">
                <a:solidFill>
                  <a:schemeClr val="dk1"/>
                </a:solidFill>
              </a:rPr>
              <a:t> This slide provides a detailed comparison of timing analysis for both the baseline and adaptive CDR designs. The focus is on how the more complex adaptive design handles timing constraints despite increased complexity.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Key Observations: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All timing constraints met:</a:t>
            </a:r>
            <a:r>
              <a:rPr lang="en">
                <a:solidFill>
                  <a:schemeClr val="dk1"/>
                </a:solidFill>
              </a:rPr>
              <a:t> Both designs satisfy their respective timing constraints, which is a critical success factor for any digital design. Despite the increase in complexity with the adaptive design, it remains stable and functional.</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Adaptive Design Complexity:</a:t>
            </a:r>
            <a:endParaRPr b="1">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adaptive design introduces more complexity (double the endpoints), yet it still meets all timing requirements. This indicates that the design’s more advanced features (such as the adaptive control mechanism) do not compromise its performance.</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The worst negative slack improves dramatically (from 8.602ns in the baseline to 1.524ns in the adaptive), demonstrating better overall timing performance in the adaptive design.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Worst Hold Slack &amp; Pulse Width Slack:</a:t>
            </a:r>
            <a:r>
              <a:rPr lang="en">
                <a:solidFill>
                  <a:schemeClr val="dk1"/>
                </a:solidFill>
              </a:rPr>
              <a:t> These metrics are nearly identical for both designs, indicating that both designs maintain good timing for hold and pulse width, crucial for synchronization.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WNS Lower in Adaptive Design:</a:t>
            </a:r>
            <a:r>
              <a:rPr lang="en">
                <a:solidFill>
                  <a:schemeClr val="dk1"/>
                </a:solidFill>
              </a:rPr>
              <a:t> The </a:t>
            </a:r>
            <a:r>
              <a:rPr lang="en">
                <a:solidFill>
                  <a:schemeClr val="dk1"/>
                </a:solidFill>
              </a:rPr>
              <a:t>worst</a:t>
            </a:r>
            <a:r>
              <a:rPr lang="en">
                <a:solidFill>
                  <a:schemeClr val="dk1"/>
                </a:solidFill>
              </a:rPr>
              <a:t> negative slack (WNS) is lower in the adaptive design due to the more complex logic. This is expected, as deeper logic often leads to a reduction in slack, but it’s compensated for by advanced control features that maintain functionality.</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Failing Endpoints:</a:t>
            </a:r>
            <a:r>
              <a:rPr lang="en">
                <a:solidFill>
                  <a:schemeClr val="dk1"/>
                </a:solidFill>
              </a:rPr>
              <a:t> Both designs have zero failing endpoints, meaning that neither design has any setup or hold violations, ensuring stable operation.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Total Endpoints:</a:t>
            </a:r>
            <a:r>
              <a:rPr lang="en">
                <a:solidFill>
                  <a:schemeClr val="dk1"/>
                </a:solidFill>
              </a:rPr>
              <a:t> The adaptive design has a larger number of total endpoints (248) compared to the baseline design (115). This increase is due to the added complexity and control elements in the adaptive design.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9df8ee42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9df8ee42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Phase Error Improvement</a:t>
            </a:r>
            <a:r>
              <a:rPr lang="en">
                <a:solidFill>
                  <a:schemeClr val="dk1"/>
                </a:solidFill>
              </a:rPr>
              <a:t>: Over a 50ms simulation: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Baseline Design</a:t>
            </a:r>
            <a:r>
              <a:rPr lang="en">
                <a:solidFill>
                  <a:schemeClr val="dk1"/>
                </a:solidFill>
              </a:rPr>
              <a:t>: Achieved an average </a:t>
            </a:r>
            <a:r>
              <a:rPr b="1" lang="en">
                <a:solidFill>
                  <a:schemeClr val="dk1"/>
                </a:solidFill>
              </a:rPr>
              <a:t>phase error</a:t>
            </a:r>
            <a:r>
              <a:rPr lang="en">
                <a:solidFill>
                  <a:schemeClr val="dk1"/>
                </a:solidFill>
              </a:rPr>
              <a:t> of 2.08.</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Adaptive Design</a:t>
            </a:r>
            <a:r>
              <a:rPr lang="en">
                <a:solidFill>
                  <a:schemeClr val="dk1"/>
                </a:solidFill>
              </a:rPr>
              <a:t>: Achieved an average </a:t>
            </a:r>
            <a:r>
              <a:rPr b="1" lang="en">
                <a:solidFill>
                  <a:schemeClr val="dk1"/>
                </a:solidFill>
              </a:rPr>
              <a:t>phase error</a:t>
            </a:r>
            <a:r>
              <a:rPr lang="en">
                <a:solidFill>
                  <a:schemeClr val="dk1"/>
                </a:solidFill>
              </a:rPr>
              <a:t> of 2.00, resulting in a </a:t>
            </a:r>
            <a:r>
              <a:rPr b="1" lang="en">
                <a:solidFill>
                  <a:schemeClr val="dk1"/>
                </a:solidFill>
              </a:rPr>
              <a:t>3.8% improvement</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adaptive design</a:t>
            </a:r>
            <a:r>
              <a:rPr lang="en">
                <a:solidFill>
                  <a:schemeClr val="dk1"/>
                </a:solidFill>
              </a:rPr>
              <a:t> reduced phase error slightly, showing that the reinforcement learning agent was able to dynamically adjust and improve phase locking performance under jitter.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Stability</a:t>
            </a:r>
            <a:r>
              <a:rPr lang="en">
                <a:solidFill>
                  <a:schemeClr val="dk1"/>
                </a:solidFill>
              </a:rPr>
              <a:t>: The </a:t>
            </a:r>
            <a:r>
              <a:rPr b="1" lang="en">
                <a:solidFill>
                  <a:schemeClr val="dk1"/>
                </a:solidFill>
              </a:rPr>
              <a:t>phase error variance</a:t>
            </a:r>
            <a:r>
              <a:rPr lang="en">
                <a:solidFill>
                  <a:schemeClr val="dk1"/>
                </a:solidFill>
              </a:rPr>
              <a:t> is reduced in the </a:t>
            </a:r>
            <a:r>
              <a:rPr b="1" lang="en">
                <a:solidFill>
                  <a:schemeClr val="dk1"/>
                </a:solidFill>
              </a:rPr>
              <a:t>adaptive design</a:t>
            </a:r>
            <a:r>
              <a:rPr lang="en">
                <a:solidFill>
                  <a:schemeClr val="dk1"/>
                </a:solidFill>
              </a:rPr>
              <a:t>, showing a smoother, more stable response. This means less fluctuation in the recovered clock, improving reliability.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Faster Lock-In Time</a:t>
            </a:r>
            <a:r>
              <a:rPr lang="en">
                <a:solidFill>
                  <a:schemeClr val="dk1"/>
                </a:solidFill>
              </a:rPr>
              <a:t>: The adaptive design not only improved phase error but also demonstrated faster convergence to the correct phase, a key advantage when locking to high-speed signals.</a:t>
            </a:r>
            <a:br>
              <a:rPr lang="en">
                <a:solidFill>
                  <a:schemeClr val="dk1"/>
                </a:solidFill>
              </a:rPr>
            </a:b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9df8ee42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9df8ee42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Why did you choose to use a granular phase detector instead of a bang-bang detector?</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a:t>
            </a:r>
            <a:br>
              <a:rPr b="1" lang="en">
                <a:solidFill>
                  <a:schemeClr val="dk1"/>
                </a:solidFill>
              </a:rPr>
            </a:br>
            <a:r>
              <a:rPr lang="en">
                <a:solidFill>
                  <a:schemeClr val="dk1"/>
                </a:solidFill>
              </a:rPr>
              <a:t> A granular phase detector provides more resolution in detecting phase offsets, unlike bang-bang detectors which only output a binary early/late signal. This finer granularity is crucial for adaptive control since it gives the RL agent and filter more precise feedback, enabling smoother adjustments and better jitter suppression under dynamic conditions.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Q2: How does your reinforcement learning agent actually work? What does it observe and how does it learn?</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a:t>
            </a:r>
            <a:br>
              <a:rPr b="1" lang="en">
                <a:solidFill>
                  <a:schemeClr val="dk1"/>
                </a:solidFill>
              </a:rPr>
            </a:br>
            <a:r>
              <a:rPr lang="en">
                <a:solidFill>
                  <a:schemeClr val="dk1"/>
                </a:solidFill>
              </a:rPr>
              <a:t> The RL agent operates on discrete time steps, observing recent phase error magnitudes, the sign of error transitions, and loop output history. It quantizes this information into bins to reduce complexity. The reward function is based on minimizing absolute phase error, and penalties are applied for unstable oscillations or regressive behavior. Over time, it learns to select gain values that yield the lowest average phase error.</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Q3: Why did you include both Kalman and PI filters? What’s the difference in behavior?</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a:t>
            </a:r>
            <a:br>
              <a:rPr b="1" lang="en">
                <a:solidFill>
                  <a:schemeClr val="dk1"/>
                </a:solidFill>
              </a:rPr>
            </a:br>
            <a:r>
              <a:rPr lang="en">
                <a:solidFill>
                  <a:schemeClr val="dk1"/>
                </a:solidFill>
              </a:rPr>
              <a:t> Kalman filtering is optimal in the presence of Gaussian noise and provides statistically smoothed estimates. The PI controller, on the other hand, is a more traditional control approach that offers faster response and simplicity. I wanted to compare both under matched jitter profiles — the Kalman filter was more stable under sustained jitter, while the PI controller locked faster but could overshoot if poorly tuned.</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Q4: What was the most difficult part of the project?</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a:t>
            </a:r>
            <a:br>
              <a:rPr b="1" lang="en">
                <a:solidFill>
                  <a:schemeClr val="dk1"/>
                </a:solidFill>
              </a:rPr>
            </a:br>
            <a:r>
              <a:rPr lang="en">
                <a:solidFill>
                  <a:schemeClr val="dk1"/>
                </a:solidFill>
              </a:rPr>
              <a:t> Integrating the RL agent in a way that didn’t break timing or consume excessive logic was the hardest. Designing a reward function that encouraged learning without instability was also tricky — it took iterations to get a useful policy that adapted consistently across different jitter profiles.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Q5: Why does your design have such low resource usage? Does that mean it’s a simple design?</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a:t>
            </a:r>
            <a:br>
              <a:rPr b="1" lang="en">
                <a:solidFill>
                  <a:schemeClr val="dk1"/>
                </a:solidFill>
              </a:rPr>
            </a:br>
            <a:r>
              <a:rPr lang="en">
                <a:solidFill>
                  <a:schemeClr val="dk1"/>
                </a:solidFill>
              </a:rPr>
              <a:t> Not necessarily — the low resource usage reflects efficient design, not a lack of complexity. The architecture is modular, and the control logic is optimized. Despite the design's adaptability, it only uses 0.17% of LUTs and less than 1% of DSPs, which shows that smart design choices can yield high functionality with minimal hardware cost.</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Q6: How would your design behave in a real hardware system with varying data rates?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a:t>
            </a:r>
            <a:br>
              <a:rPr b="1" lang="en">
                <a:solidFill>
                  <a:schemeClr val="dk1"/>
                </a:solidFill>
              </a:rPr>
            </a:br>
            <a:r>
              <a:rPr lang="en">
                <a:solidFill>
                  <a:schemeClr val="dk1"/>
                </a:solidFill>
              </a:rPr>
              <a:t> The design is parameterized and can support different clock rates by retargeting in Vivado. Because of the adaptive filter and RL loop, it can handle fluctuations in timing margin more gracefully than static designs. For extreme cases, the filter coefficients or RL state space would need to be re-optimized.</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Q7: How does this compare to a hardware PLL? Could this replace an analog CDR in industry?</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a:t>
            </a:r>
            <a:br>
              <a:rPr b="1" lang="en">
                <a:solidFill>
                  <a:schemeClr val="dk1"/>
                </a:solidFill>
              </a:rPr>
            </a:br>
            <a:r>
              <a:rPr lang="en">
                <a:solidFill>
                  <a:schemeClr val="dk1"/>
                </a:solidFill>
              </a:rPr>
              <a:t> Not directly. Analog PLLs offer very high-speed performance with low jitter for SerDes and RF applications. However, for mid-speed or all-digital systems, like in some FPGAs or software-defined radios, a digital CDR like this is more flexible, portable, and scalable. It’s especially appealing for low-power or reconfigurable systems.</a:t>
            </a:r>
            <a:endParaRPr>
              <a:solidFill>
                <a:schemeClr val="dk1"/>
              </a:solidFill>
            </a:endParaRPr>
          </a:p>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Q8: What would you improve or do next?</a:t>
            </a:r>
            <a:endParaRPr b="1" sz="1300">
              <a:solidFill>
                <a:schemeClr val="dk1"/>
              </a:solidFill>
            </a:endParaRPr>
          </a:p>
          <a:p>
            <a:pPr indent="0" lvl="0" marL="0" rtl="0" algn="l">
              <a:lnSpc>
                <a:spcPct val="115000"/>
              </a:lnSpc>
              <a:spcBef>
                <a:spcPts val="1200"/>
              </a:spcBef>
              <a:spcAft>
                <a:spcPts val="0"/>
              </a:spcAft>
              <a:buNone/>
            </a:pPr>
            <a:r>
              <a:rPr b="1" lang="en">
                <a:solidFill>
                  <a:schemeClr val="dk1"/>
                </a:solidFill>
              </a:rPr>
              <a:t>A:</a:t>
            </a:r>
            <a:br>
              <a:rPr b="1" lang="en">
                <a:solidFill>
                  <a:schemeClr val="dk1"/>
                </a:solidFill>
              </a:rPr>
            </a:br>
            <a:r>
              <a:rPr lang="en">
                <a:solidFill>
                  <a:schemeClr val="dk1"/>
                </a:solidFill>
              </a:rPr>
              <a:t> I’d add support for partial reconfiguration or multiple operating modes — for instance, switching between low-power and high-performance modes. I’d also explore on-chip training of the RL agent with a larger observation space and extend the design to support multi-lane recovery for systems like PCIe Gen4 or 100G Ethernet.</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Q: What kind of reinforcement learning did you implement?</a:t>
            </a:r>
            <a:endParaRPr b="1" sz="1300">
              <a:solidFill>
                <a:schemeClr val="dk1"/>
              </a:solidFill>
            </a:endParaRPr>
          </a:p>
          <a:p>
            <a:pPr indent="0" lvl="0" marL="0" rtl="0" algn="l">
              <a:lnSpc>
                <a:spcPct val="115000"/>
              </a:lnSpc>
              <a:spcBef>
                <a:spcPts val="1200"/>
              </a:spcBef>
              <a:spcAft>
                <a:spcPts val="0"/>
              </a:spcAft>
              <a:buNone/>
            </a:pPr>
            <a:r>
              <a:rPr b="1" lang="en">
                <a:solidFill>
                  <a:schemeClr val="dk1"/>
                </a:solidFill>
              </a:rPr>
              <a:t>A:</a:t>
            </a:r>
            <a:br>
              <a:rPr b="1" lang="en">
                <a:solidFill>
                  <a:schemeClr val="dk1"/>
                </a:solidFill>
              </a:rPr>
            </a:br>
            <a:r>
              <a:rPr lang="en">
                <a:solidFill>
                  <a:schemeClr val="dk1"/>
                </a:solidFill>
              </a:rPr>
              <a:t> A lightweight, table-based Q-learning approach. I quantized the environment into discrete states based on phase error behavior and loop response. For each state, the agent learns the best action — whether to increase, decrease, or hold the loop gain — based on rewards tied to phase error suppression.</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 Q: Why did you use RL instead of tuning gains manually?</a:t>
            </a:r>
            <a:endParaRPr b="1" sz="1300">
              <a:solidFill>
                <a:schemeClr val="dk1"/>
              </a:solidFill>
            </a:endParaRPr>
          </a:p>
          <a:p>
            <a:pPr indent="0" lvl="0" marL="0" rtl="0" algn="l">
              <a:lnSpc>
                <a:spcPct val="115000"/>
              </a:lnSpc>
              <a:spcBef>
                <a:spcPts val="1200"/>
              </a:spcBef>
              <a:spcAft>
                <a:spcPts val="0"/>
              </a:spcAft>
              <a:buNone/>
            </a:pPr>
            <a:r>
              <a:rPr b="1" lang="en">
                <a:solidFill>
                  <a:schemeClr val="dk1"/>
                </a:solidFill>
              </a:rPr>
              <a:t>A:</a:t>
            </a:r>
            <a:br>
              <a:rPr b="1" lang="en">
                <a:solidFill>
                  <a:schemeClr val="dk1"/>
                </a:solidFill>
              </a:rPr>
            </a:br>
            <a:r>
              <a:rPr lang="en">
                <a:solidFill>
                  <a:schemeClr val="dk1"/>
                </a:solidFill>
              </a:rPr>
              <a:t> Manual tuning only works well for one noise profile. RL lets the CDR adapt to dynamic conditions in real time, like bursty jitter or variable delay. The agent self-adjusts based on observed error behavior, avoiding over- or under-correction without needing human intervention.</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 Q: How is the reward function defined?</a:t>
            </a:r>
            <a:endParaRPr b="1" sz="1300">
              <a:solidFill>
                <a:schemeClr val="dk1"/>
              </a:solidFill>
            </a:endParaRPr>
          </a:p>
          <a:p>
            <a:pPr indent="0" lvl="0" marL="0" rtl="0" algn="l">
              <a:lnSpc>
                <a:spcPct val="115000"/>
              </a:lnSpc>
              <a:spcBef>
                <a:spcPts val="1200"/>
              </a:spcBef>
              <a:spcAft>
                <a:spcPts val="0"/>
              </a:spcAft>
              <a:buNone/>
            </a:pPr>
            <a:r>
              <a:rPr b="1" lang="en">
                <a:solidFill>
                  <a:schemeClr val="dk1"/>
                </a:solidFill>
              </a:rPr>
              <a:t>A:</a:t>
            </a:r>
            <a:br>
              <a:rPr b="1" lang="en">
                <a:solidFill>
                  <a:schemeClr val="dk1"/>
                </a:solidFill>
              </a:rPr>
            </a:br>
            <a:r>
              <a:rPr lang="en">
                <a:solidFill>
                  <a:schemeClr val="dk1"/>
                </a:solidFill>
              </a:rPr>
              <a:t> The agent receives higher reward when the average absolute phase error decreases after an action. It’s penalized if error increases or if control changes lead to oscillations. This encourages stability and smooth convergence.</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 Q: What is the state space and action space size?</a:t>
            </a:r>
            <a:endParaRPr b="1" sz="1300">
              <a:solidFill>
                <a:schemeClr val="dk1"/>
              </a:solidFill>
            </a:endParaRPr>
          </a:p>
          <a:p>
            <a:pPr indent="0" lvl="0" marL="0" rtl="0" algn="l">
              <a:lnSpc>
                <a:spcPct val="115000"/>
              </a:lnSpc>
              <a:spcBef>
                <a:spcPts val="1200"/>
              </a:spcBef>
              <a:spcAft>
                <a:spcPts val="0"/>
              </a:spcAft>
              <a:buNone/>
            </a:pPr>
            <a:r>
              <a:rPr b="1" lang="en">
                <a:solidFill>
                  <a:schemeClr val="dk1"/>
                </a:solidFill>
              </a:rPr>
              <a:t>A:</a:t>
            </a:r>
            <a:br>
              <a:rPr b="1" lang="en">
                <a:solidFill>
                  <a:schemeClr val="dk1"/>
                </a:solidFill>
              </a:rPr>
            </a:br>
            <a:r>
              <a:rPr lang="en">
                <a:solidFill>
                  <a:schemeClr val="dk1"/>
                </a:solidFill>
              </a:rPr>
              <a:t> The state space is small and discrete — phase error magnitude is bucketed (e.g., low/med/high), recent sign flips are binary, and prior action memory is tracked. The action space is 3: increase, decrease, or maintain gain. This makes the policy compact and feasible for real-time FPGA operation.</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 Q: How does the RL agent avoid instability or overcorrecting?</a:t>
            </a:r>
            <a:endParaRPr b="1" sz="1300">
              <a:solidFill>
                <a:schemeClr val="dk1"/>
              </a:solidFill>
            </a:endParaRPr>
          </a:p>
          <a:p>
            <a:pPr indent="0" lvl="0" marL="0" rtl="0" algn="l">
              <a:lnSpc>
                <a:spcPct val="115000"/>
              </a:lnSpc>
              <a:spcBef>
                <a:spcPts val="1200"/>
              </a:spcBef>
              <a:spcAft>
                <a:spcPts val="0"/>
              </a:spcAft>
              <a:buNone/>
            </a:pPr>
            <a:r>
              <a:rPr b="1" lang="en">
                <a:solidFill>
                  <a:schemeClr val="dk1"/>
                </a:solidFill>
              </a:rPr>
              <a:t>A:</a:t>
            </a:r>
            <a:br>
              <a:rPr b="1" lang="en">
                <a:solidFill>
                  <a:schemeClr val="dk1"/>
                </a:solidFill>
              </a:rPr>
            </a:br>
            <a:r>
              <a:rPr lang="en">
                <a:solidFill>
                  <a:schemeClr val="dk1"/>
                </a:solidFill>
              </a:rPr>
              <a:t> The reward function penalizes aggressive moves that result in error fluctuation or divergence. Over time, the policy favors stable gain choices that result in consistently lower error — effectively dampening the loop response in noisy conditions.</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 Q: How is this implemented in hardware?</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a:t>
            </a:r>
            <a:br>
              <a:rPr b="1" lang="en">
                <a:solidFill>
                  <a:schemeClr val="dk1"/>
                </a:solidFill>
              </a:rPr>
            </a:br>
            <a:r>
              <a:rPr lang="en">
                <a:solidFill>
                  <a:schemeClr val="dk1"/>
                </a:solidFill>
              </a:rPr>
              <a:t> The agent runs as a simple finite state machine (FSM) or lookup logic that updates internal registers based on error input. It’s not a full neural network — it’s efficient enough for RTL synthesis and fits comfortably within &lt;1% logic usage.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9df8ee4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49df8ee4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Goal</a:t>
            </a:r>
            <a:r>
              <a:rPr lang="en">
                <a:solidFill>
                  <a:schemeClr val="dk1"/>
                </a:solidFill>
              </a:rPr>
              <a:t>: The project is centered around the design of a </a:t>
            </a:r>
            <a:r>
              <a:rPr b="1" lang="en">
                <a:solidFill>
                  <a:schemeClr val="dk1"/>
                </a:solidFill>
              </a:rPr>
              <a:t>Clock and Data Recovery (CDR)</a:t>
            </a:r>
            <a:r>
              <a:rPr lang="en">
                <a:solidFill>
                  <a:schemeClr val="dk1"/>
                </a:solidFill>
              </a:rPr>
              <a:t> circuit that is crucial for high-speed serial data transmission. We aim to reduce </a:t>
            </a:r>
            <a:r>
              <a:rPr b="1" lang="en">
                <a:solidFill>
                  <a:schemeClr val="dk1"/>
                </a:solidFill>
              </a:rPr>
              <a:t>jitter</a:t>
            </a:r>
            <a:r>
              <a:rPr lang="en">
                <a:solidFill>
                  <a:schemeClr val="dk1"/>
                </a:solidFill>
              </a:rPr>
              <a:t> and </a:t>
            </a:r>
            <a:r>
              <a:rPr b="1" lang="en">
                <a:solidFill>
                  <a:schemeClr val="dk1"/>
                </a:solidFill>
              </a:rPr>
              <a:t>phase error</a:t>
            </a:r>
            <a:r>
              <a:rPr lang="en">
                <a:solidFill>
                  <a:schemeClr val="dk1"/>
                </a:solidFill>
              </a:rPr>
              <a:t> to ensure data integrity and signal accuracy.</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Implementation</a:t>
            </a:r>
            <a:r>
              <a:rPr lang="en">
                <a:solidFill>
                  <a:schemeClr val="dk1"/>
                </a:solidFill>
              </a:rPr>
              <a:t>: The design was implemented in </a:t>
            </a:r>
            <a:r>
              <a:rPr b="1" lang="en">
                <a:solidFill>
                  <a:schemeClr val="dk1"/>
                </a:solidFill>
              </a:rPr>
              <a:t>Verilog</a:t>
            </a:r>
            <a:r>
              <a:rPr lang="en">
                <a:solidFill>
                  <a:schemeClr val="dk1"/>
                </a:solidFill>
              </a:rPr>
              <a:t> and tested with </a:t>
            </a:r>
            <a:r>
              <a:rPr b="1" lang="en">
                <a:solidFill>
                  <a:schemeClr val="dk1"/>
                </a:solidFill>
              </a:rPr>
              <a:t>Vivado</a:t>
            </a:r>
            <a:r>
              <a:rPr lang="en">
                <a:solidFill>
                  <a:schemeClr val="dk1"/>
                </a:solidFill>
              </a:rPr>
              <a:t> simulation. Performance comparisons between the </a:t>
            </a:r>
            <a:r>
              <a:rPr b="1" lang="en">
                <a:solidFill>
                  <a:schemeClr val="dk1"/>
                </a:solidFill>
              </a:rPr>
              <a:t>baseline design</a:t>
            </a:r>
            <a:r>
              <a:rPr lang="en">
                <a:solidFill>
                  <a:schemeClr val="dk1"/>
                </a:solidFill>
              </a:rPr>
              <a:t> (using a basic GPD) and the </a:t>
            </a:r>
            <a:r>
              <a:rPr b="1" lang="en">
                <a:solidFill>
                  <a:schemeClr val="dk1"/>
                </a:solidFill>
              </a:rPr>
              <a:t>adaptive design</a:t>
            </a:r>
            <a:r>
              <a:rPr lang="en">
                <a:solidFill>
                  <a:schemeClr val="dk1"/>
                </a:solidFill>
              </a:rPr>
              <a:t> (using reinforcement learning for dynamic control) are made to evaluate the improvements in phase error reduction and overall performance.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49df8ee42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49df8ee42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Key Objectives</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main goal was to improve the </a:t>
            </a:r>
            <a:r>
              <a:rPr b="1" lang="en">
                <a:solidFill>
                  <a:schemeClr val="dk1"/>
                </a:solidFill>
              </a:rPr>
              <a:t>phase-lock accuracy</a:t>
            </a:r>
            <a:r>
              <a:rPr lang="en">
                <a:solidFill>
                  <a:schemeClr val="dk1"/>
                </a:solidFill>
              </a:rPr>
              <a:t> in the presence of </a:t>
            </a:r>
            <a:r>
              <a:rPr b="1" lang="en">
                <a:solidFill>
                  <a:schemeClr val="dk1"/>
                </a:solidFill>
              </a:rPr>
              <a:t>jitter and noise</a:t>
            </a:r>
            <a:r>
              <a:rPr lang="en">
                <a:solidFill>
                  <a:schemeClr val="dk1"/>
                </a:solidFill>
              </a:rPr>
              <a:t>. This ensures that the recovered clock is as close as possible to the ideal clock, minimizing errors during the recovery process.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 explored different methods, including </a:t>
            </a:r>
            <a:r>
              <a:rPr b="1" lang="en">
                <a:solidFill>
                  <a:schemeClr val="dk1"/>
                </a:solidFill>
              </a:rPr>
              <a:t>Kalman filtering</a:t>
            </a:r>
            <a:r>
              <a:rPr lang="en">
                <a:solidFill>
                  <a:schemeClr val="dk1"/>
                </a:solidFill>
              </a:rPr>
              <a:t>, </a:t>
            </a:r>
            <a:r>
              <a:rPr b="1" lang="en">
                <a:solidFill>
                  <a:schemeClr val="dk1"/>
                </a:solidFill>
              </a:rPr>
              <a:t>PI control</a:t>
            </a:r>
            <a:r>
              <a:rPr lang="en">
                <a:solidFill>
                  <a:schemeClr val="dk1"/>
                </a:solidFill>
              </a:rPr>
              <a:t>, and </a:t>
            </a:r>
            <a:r>
              <a:rPr b="1" lang="en">
                <a:solidFill>
                  <a:schemeClr val="dk1"/>
                </a:solidFill>
              </a:rPr>
              <a:t>reinforcement learning (RL)</a:t>
            </a:r>
            <a:r>
              <a:rPr lang="en">
                <a:solidFill>
                  <a:schemeClr val="dk1"/>
                </a:solidFill>
              </a:rPr>
              <a:t>, to adaptively adjust the gain in the loop filter.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Scope</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While jitter is a significant concern in CDR systems, our scope was to use </a:t>
            </a:r>
            <a:r>
              <a:rPr b="1" lang="en">
                <a:solidFill>
                  <a:schemeClr val="dk1"/>
                </a:solidFill>
              </a:rPr>
              <a:t>adaptive methods</a:t>
            </a:r>
            <a:r>
              <a:rPr lang="en">
                <a:solidFill>
                  <a:schemeClr val="dk1"/>
                </a:solidFill>
              </a:rPr>
              <a:t>, like the </a:t>
            </a:r>
            <a:r>
              <a:rPr b="1" lang="en">
                <a:solidFill>
                  <a:schemeClr val="dk1"/>
                </a:solidFill>
              </a:rPr>
              <a:t>RL-based filter</a:t>
            </a:r>
            <a:r>
              <a:rPr lang="en">
                <a:solidFill>
                  <a:schemeClr val="dk1"/>
                </a:solidFill>
              </a:rPr>
              <a:t>, to improve the clock recovery accuracy over traditional methods.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project ensures that the system maintains </a:t>
            </a:r>
            <a:r>
              <a:rPr b="1" lang="en">
                <a:solidFill>
                  <a:schemeClr val="dk1"/>
                </a:solidFill>
              </a:rPr>
              <a:t>timing correctness</a:t>
            </a:r>
            <a:r>
              <a:rPr lang="en">
                <a:solidFill>
                  <a:schemeClr val="dk1"/>
                </a:solidFill>
              </a:rPr>
              <a:t> and does so while being </a:t>
            </a:r>
            <a:r>
              <a:rPr b="1" lang="en">
                <a:solidFill>
                  <a:schemeClr val="dk1"/>
                </a:solidFill>
              </a:rPr>
              <a:t>power efficient</a:t>
            </a:r>
            <a:r>
              <a:rPr lang="en">
                <a:solidFill>
                  <a:schemeClr val="dk1"/>
                </a:solidFill>
              </a:rPr>
              <a:t>, an important consideration for high-speed communication systems.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9df8ee42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9df8ee42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Granular Phase Detector (GPD)</a:t>
            </a:r>
            <a:r>
              <a:rPr lang="en">
                <a:solidFill>
                  <a:schemeClr val="dk1"/>
                </a:solidFill>
              </a:rPr>
              <a:t>: The </a:t>
            </a:r>
            <a:r>
              <a:rPr b="1" lang="en">
                <a:solidFill>
                  <a:schemeClr val="dk1"/>
                </a:solidFill>
              </a:rPr>
              <a:t>GPD</a:t>
            </a:r>
            <a:r>
              <a:rPr lang="en">
                <a:solidFill>
                  <a:schemeClr val="dk1"/>
                </a:solidFill>
              </a:rPr>
              <a:t> is a key innovation in this project. It measures phase errors in a more </a:t>
            </a:r>
            <a:r>
              <a:rPr b="1" lang="en">
                <a:solidFill>
                  <a:schemeClr val="dk1"/>
                </a:solidFill>
              </a:rPr>
              <a:t>granular</a:t>
            </a:r>
            <a:r>
              <a:rPr lang="en">
                <a:solidFill>
                  <a:schemeClr val="dk1"/>
                </a:solidFill>
              </a:rPr>
              <a:t> way compared to traditional Bang-Bang detectors. Instead of just signaling “early” or “late,” the GPD outputs phase error in finer steps. For example, it can output values from -8 to +7, which provides more information about how far the recovered clock is from the ideal clock.</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Loop Filter</a:t>
            </a:r>
            <a:r>
              <a:rPr lang="en">
                <a:solidFill>
                  <a:schemeClr val="dk1"/>
                </a:solidFill>
              </a:rPr>
              <a:t>: The loop filter is the heart of the </a:t>
            </a:r>
            <a:r>
              <a:rPr b="1" lang="en">
                <a:solidFill>
                  <a:schemeClr val="dk1"/>
                </a:solidFill>
              </a:rPr>
              <a:t>adaptive control</a:t>
            </a:r>
            <a:r>
              <a:rPr lang="en">
                <a:solidFill>
                  <a:schemeClr val="dk1"/>
                </a:solidFill>
              </a:rPr>
              <a:t> mechanism. In the </a:t>
            </a:r>
            <a:r>
              <a:rPr b="1" lang="en">
                <a:solidFill>
                  <a:schemeClr val="dk1"/>
                </a:solidFill>
              </a:rPr>
              <a:t>baseline design</a:t>
            </a:r>
            <a:r>
              <a:rPr lang="en">
                <a:solidFill>
                  <a:schemeClr val="dk1"/>
                </a:solidFill>
              </a:rPr>
              <a:t>, it simply integrates the phase error to adjust the clock recovery rate. In the </a:t>
            </a:r>
            <a:r>
              <a:rPr b="1" lang="en">
                <a:solidFill>
                  <a:schemeClr val="dk1"/>
                </a:solidFill>
              </a:rPr>
              <a:t>adaptive design</a:t>
            </a:r>
            <a:r>
              <a:rPr lang="en">
                <a:solidFill>
                  <a:schemeClr val="dk1"/>
                </a:solidFill>
              </a:rPr>
              <a:t>, a </a:t>
            </a:r>
            <a:r>
              <a:rPr b="1" lang="en">
                <a:solidFill>
                  <a:schemeClr val="dk1"/>
                </a:solidFill>
              </a:rPr>
              <a:t>reinforcement learning (RL) agent</a:t>
            </a:r>
            <a:r>
              <a:rPr lang="en">
                <a:solidFill>
                  <a:schemeClr val="dk1"/>
                </a:solidFill>
              </a:rPr>
              <a:t> learns from the phase error trends and adjusts the gain dynamically, improving the clock's ability to lock under varying jitter conditions.</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NCO (Numerically Controlled Oscillator)</a:t>
            </a:r>
            <a:r>
              <a:rPr lang="en">
                <a:solidFill>
                  <a:schemeClr val="dk1"/>
                </a:solidFill>
              </a:rPr>
              <a:t>: This component receives the control word from the loop filter and generates the recovered clock. The NCO is controlled by a frequency word, which determines its output frequency.</a:t>
            </a:r>
            <a:br>
              <a:rPr lang="en">
                <a:solidFill>
                  <a:schemeClr val="dk1"/>
                </a:solidFill>
              </a:rPr>
            </a:br>
            <a:r>
              <a:rPr b="1" lang="en">
                <a:solidFill>
                  <a:schemeClr val="dk1"/>
                </a:solidFill>
              </a:rPr>
              <a:t>PPL</a:t>
            </a:r>
            <a:r>
              <a:rPr lang="en">
                <a:solidFill>
                  <a:schemeClr val="dk1"/>
                </a:solidFill>
              </a:rPr>
              <a:t>: Synchronizes the two signals ensures the outputs phase tracks the inputs phase</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Modular Design</a:t>
            </a:r>
            <a:r>
              <a:rPr lang="en">
                <a:solidFill>
                  <a:schemeClr val="dk1"/>
                </a:solidFill>
              </a:rPr>
              <a:t>: The architecture is modular, allowing easy replacement or modification of components (e.g., using Kalman filters or other control strategies in place of the RL agent).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module rl_agent_ml(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input                   clk,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input                   reset,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input signed   [7:0]    phase_error,  // e.g., a granular error, now possibly in a wider range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input signed   [7:0]    jitter,       // A small value representing jitter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output reg signed [15:0] gain_adjustment,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output reg signed [7:0]  w1_out,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output reg signed [7:0]  w2_out,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output reg signed [7:0]  bias_out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Internal weight registers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reg signed [7:0] w1, w2, bias;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Learning parameters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parameter signed [7:0] LEARNING_RATE = 8'sd8;  // More aggressive learning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parameter integer      SHIFT_FACTOR  = 2;       // Damping: divides update by 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parameter integer      WINDOW_SIZE   = 100;      // Batch update window</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Weight clamping limits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parameter signed [7:0] WEIGHT_MIN = -64;</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parameter signed [7:0] WEIGHT_MAX =  64;</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Accumulators for batch update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reg [6:0] cycle_count;  // Enough to count up to WINDOW_SIZE (here, 100)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reg signed [15:0] accum_error;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reg signed [15:0] accum_jitter;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We'll declare these at module level (for use in batch update)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reg signed [15:0] total_error;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reg signed [15:0] reward;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Refined reward: Quadratic scaling of error.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For example, reward = -((|total_error|^2)/REWARD_DIVISOR)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parameter integer REWARD_DIVISOR = 4;</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Continuous computation of gain_adjustment for driving downstream blocks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always @(*) begin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gain_adjustment = (phase_error * w1) + (jitter * w2) + bias;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end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Batch update: Accumulate error over WINDOW_SIZE cycles then update weights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always @(posedge clk or posedge reset) begin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 (reset) begin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w1          &lt;= 8'sd2;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w2          &lt;= 8'sd1;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bias        &lt;= 8'sd0;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cycle_count &lt;=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accum_error &lt;=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accum_jitter &lt;=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end else begin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accum_error  &lt;= accum_error  + phase_error;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accum_jitter &lt;= accum_jitter + jitter;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cycle_count  &lt;= cycle_count + 1;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 (cycle_count == (WINDOW_SIZE - 1)) begin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total_error = accum_error; // total error over the batch</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Compute a quadratic reward.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This reward will be negative and larger for higher absolute total_error.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 (total_error &lt;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reward = -(((-total_error) * (-total_error)) / REWARD_DIVISOR);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reward = -((total_error * total_error) / REWARD_DIVISOR);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Update weights using the batch accumulated error and reward.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w1   &lt;= clamp( w1 + ((LEARNING_RATE * reward * accum_error) &gt;&gt;&gt; SHIFT_FACTOR)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w2   &lt;= clamp( w2 + ((LEARNING_RATE * reward * accum_jitter) &gt;&gt;&gt; SHIFT_FACTOR)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bias &lt;= clamp( bias + ((LEARNING_RATE * reward) &gt;&gt;&gt; SHIFT_FACTOR)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Reset accumulators and cycle count for next batch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accum_error  &lt;=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accum_jitter &lt;=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cycle_count  &lt;= 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end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Clamping function to restrict weights to [WEIGHT_MIN, WEIGHT_MAX]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function signed [7:0] clamp;</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input signed [15:0] val;</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begin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if (val &gt; WEIGHT_MAX)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clamp = WEIGHT_MAX;</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else if (val &lt; WEIGHT_MIN)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clamp = WEIGHT_MIN;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else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clamp = val[7:0];</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endfunction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 Expose internal weights for debugging</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always @(*) begin</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w1_out = w1;</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w2_out = w2;</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bias_out = bias;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end</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endmodule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9df8ee42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9df8ee42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this slide, we will compare two phase detection methods: the </a:t>
            </a:r>
            <a:r>
              <a:rPr b="1" lang="en">
                <a:solidFill>
                  <a:schemeClr val="dk1"/>
                </a:solidFill>
              </a:rPr>
              <a:t>Granular Phase Detector (GPD)</a:t>
            </a:r>
            <a:r>
              <a:rPr lang="en">
                <a:solidFill>
                  <a:schemeClr val="dk1"/>
                </a:solidFill>
              </a:rPr>
              <a:t> and the </a:t>
            </a:r>
            <a:r>
              <a:rPr b="1" lang="en">
                <a:solidFill>
                  <a:schemeClr val="dk1"/>
                </a:solidFill>
              </a:rPr>
              <a:t>Bang-Bang Phase Detector (BBPD)</a:t>
            </a:r>
            <a:r>
              <a:rPr lang="en">
                <a:solidFill>
                  <a:schemeClr val="dk1"/>
                </a:solidFill>
              </a:rPr>
              <a:t>. Both are crucial for clock data recovery (CDR) systems, but they differ significantly in terms of precision, complexity, and performance.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We'll focus on their structure, the number of bits used in each, and how these factors influence the phase error detection and overall performance in the context of a CDR system.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Granular Phase Detector (GPD):</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Precision &amp; Phase Resolution: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GPD in this design uses </a:t>
            </a:r>
            <a:r>
              <a:rPr b="1" lang="en">
                <a:solidFill>
                  <a:schemeClr val="dk1"/>
                </a:solidFill>
              </a:rPr>
              <a:t>4 bits</a:t>
            </a:r>
            <a:r>
              <a:rPr lang="en">
                <a:solidFill>
                  <a:schemeClr val="dk1"/>
                </a:solidFill>
              </a:rPr>
              <a:t> for the phase error output. This translates to </a:t>
            </a:r>
            <a:r>
              <a:rPr b="1" lang="en">
                <a:solidFill>
                  <a:schemeClr val="dk1"/>
                </a:solidFill>
              </a:rPr>
              <a:t>16 distinct error levels</a:t>
            </a:r>
            <a:r>
              <a:rPr lang="en">
                <a:solidFill>
                  <a:schemeClr val="dk1"/>
                </a:solidFill>
              </a:rPr>
              <a:t>, ranging from </a:t>
            </a:r>
            <a:r>
              <a:rPr b="1" lang="en">
                <a:solidFill>
                  <a:schemeClr val="dk1"/>
                </a:solidFill>
              </a:rPr>
              <a:t>-8 to +7</a:t>
            </a:r>
            <a:r>
              <a:rPr lang="en">
                <a:solidFill>
                  <a:schemeClr val="dk1"/>
                </a:solidFill>
              </a:rPr>
              <a:t>, which allows for more precise phase error measurement compared to the BBPD.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4-bit resolution enables finer-grained control over the phase error, allowing for smoother feedback and better phase correction.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Operation: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GPD works by detecting the phase difference</a:t>
            </a:r>
            <a:r>
              <a:rPr lang="en">
                <a:solidFill>
                  <a:schemeClr val="dk1"/>
                </a:solidFill>
              </a:rPr>
              <a:t> between the data input (</a:t>
            </a:r>
            <a:r>
              <a:rPr lang="en">
                <a:solidFill>
                  <a:srgbClr val="188038"/>
                </a:solidFill>
                <a:latin typeface="Roboto Mono"/>
                <a:ea typeface="Roboto Mono"/>
                <a:cs typeface="Roboto Mono"/>
                <a:sym typeface="Roboto Mono"/>
              </a:rPr>
              <a:t>d_in</a:t>
            </a:r>
            <a:r>
              <a:rPr lang="en">
                <a:solidFill>
                  <a:schemeClr val="dk1"/>
                </a:solidFill>
              </a:rPr>
              <a:t>) and the recovered clock (</a:t>
            </a:r>
            <a:r>
              <a:rPr lang="en">
                <a:solidFill>
                  <a:srgbClr val="188038"/>
                </a:solidFill>
                <a:latin typeface="Roboto Mono"/>
                <a:ea typeface="Roboto Mono"/>
                <a:cs typeface="Roboto Mono"/>
                <a:sym typeface="Roboto Mono"/>
              </a:rPr>
              <a:t>recovered_clk</a:t>
            </a:r>
            <a:r>
              <a:rPr lang="en">
                <a:solidFill>
                  <a:schemeClr val="dk1"/>
                </a:solidFill>
              </a:rPr>
              <a:t>). The phase difference is detected at a much higher resolution compared to the binary high/low outputs of a BBPD.</a:t>
            </a:r>
            <a:br>
              <a:rPr lang="en">
                <a:solidFill>
                  <a:schemeClr val="dk1"/>
                </a:solidFill>
              </a:rPr>
            </a:br>
            <a:r>
              <a:rPr b="1" lang="en">
                <a:solidFill>
                  <a:schemeClr val="dk1"/>
                </a:solidFill>
              </a:rPr>
              <a:t>Edge detection</a:t>
            </a:r>
            <a:r>
              <a:rPr lang="en">
                <a:solidFill>
                  <a:schemeClr val="dk1"/>
                </a:solidFill>
              </a:rPr>
              <a:t> is done using a combination of clock cycles and a shift register to capture the precise timing of the rising edges of both signals.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More granular error detection</a:t>
            </a:r>
            <a:r>
              <a:rPr lang="en">
                <a:solidFill>
                  <a:schemeClr val="dk1"/>
                </a:solidFill>
              </a:rPr>
              <a:t> helps the system make adjustments in finer steps, improving the overall phase lock and reducing jitter.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How it Compares: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GPD doesn't just tell us whether the recovered clock is early or late; it tells us </a:t>
            </a:r>
            <a:r>
              <a:rPr b="1" lang="en">
                <a:solidFill>
                  <a:schemeClr val="dk1"/>
                </a:solidFill>
              </a:rPr>
              <a:t>how early or late</a:t>
            </a:r>
            <a:r>
              <a:rPr lang="en">
                <a:solidFill>
                  <a:schemeClr val="dk1"/>
                </a:solidFill>
              </a:rPr>
              <a:t> it is, allowing for a more adaptive response from the system. This results in </a:t>
            </a:r>
            <a:r>
              <a:rPr b="1" lang="en">
                <a:solidFill>
                  <a:schemeClr val="dk1"/>
                </a:solidFill>
              </a:rPr>
              <a:t>more accurate phase correction</a:t>
            </a:r>
            <a:r>
              <a:rPr lang="en">
                <a:solidFill>
                  <a:schemeClr val="dk1"/>
                </a:solidFill>
              </a:rPr>
              <a:t> over time.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GPD allows for </a:t>
            </a:r>
            <a:r>
              <a:rPr b="1" lang="en">
                <a:solidFill>
                  <a:schemeClr val="dk1"/>
                </a:solidFill>
              </a:rPr>
              <a:t>more nuanced feedback</a:t>
            </a:r>
            <a:r>
              <a:rPr lang="en">
                <a:solidFill>
                  <a:schemeClr val="dk1"/>
                </a:solidFill>
              </a:rPr>
              <a:t>, which contributes to more efficient loop filter behavior. In turn, this can result in </a:t>
            </a:r>
            <a:r>
              <a:rPr b="1" lang="en">
                <a:solidFill>
                  <a:schemeClr val="dk1"/>
                </a:solidFill>
              </a:rPr>
              <a:t>faster convergence</a:t>
            </a:r>
            <a:r>
              <a:rPr lang="en">
                <a:solidFill>
                  <a:schemeClr val="dk1"/>
                </a:solidFill>
              </a:rPr>
              <a:t> and </a:t>
            </a:r>
            <a:r>
              <a:rPr b="1" lang="en">
                <a:solidFill>
                  <a:schemeClr val="dk1"/>
                </a:solidFill>
              </a:rPr>
              <a:t>improved overall stability</a:t>
            </a:r>
            <a:r>
              <a:rPr lang="en">
                <a:solidFill>
                  <a:schemeClr val="dk1"/>
                </a:solidFill>
              </a:rPr>
              <a:t> of the recovered clock.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Bang-Bang Phase Detector (BBPD):</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Precision &amp; Phase Resolution: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BBPD is a simpler phase detector, typically outputting </a:t>
            </a:r>
            <a:r>
              <a:rPr b="1" lang="en">
                <a:solidFill>
                  <a:schemeClr val="dk1"/>
                </a:solidFill>
              </a:rPr>
              <a:t>binary values</a:t>
            </a:r>
            <a:r>
              <a:rPr lang="en">
                <a:solidFill>
                  <a:schemeClr val="dk1"/>
                </a:solidFill>
              </a:rPr>
              <a:t> to indicate whether the phase of the recovered clock is ahead or behind the data signal. It's typically a </a:t>
            </a:r>
            <a:r>
              <a:rPr b="1" lang="en">
                <a:solidFill>
                  <a:schemeClr val="dk1"/>
                </a:solidFill>
              </a:rPr>
              <a:t>1-bit error detection</a:t>
            </a:r>
            <a:r>
              <a:rPr lang="en">
                <a:solidFill>
                  <a:schemeClr val="dk1"/>
                </a:solidFill>
              </a:rPr>
              <a:t> scheme that only detects </a:t>
            </a:r>
            <a:r>
              <a:rPr b="1" lang="en">
                <a:solidFill>
                  <a:schemeClr val="dk1"/>
                </a:solidFill>
              </a:rPr>
              <a:t>early or late</a:t>
            </a:r>
            <a:r>
              <a:rPr lang="en">
                <a:solidFill>
                  <a:schemeClr val="dk1"/>
                </a:solidFill>
              </a:rPr>
              <a:t>, rather than providing the actual degree of phase error.</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This </a:t>
            </a:r>
            <a:r>
              <a:rPr b="1" lang="en">
                <a:solidFill>
                  <a:schemeClr val="dk1"/>
                </a:solidFill>
              </a:rPr>
              <a:t>binary nature</a:t>
            </a:r>
            <a:r>
              <a:rPr lang="en">
                <a:solidFill>
                  <a:schemeClr val="dk1"/>
                </a:solidFill>
              </a:rPr>
              <a:t> is sufficient for many simple applications but lacks the ability to resolve the error with finer granularity. It gives a basic </a:t>
            </a:r>
            <a:r>
              <a:rPr b="1" lang="en">
                <a:solidFill>
                  <a:schemeClr val="dk1"/>
                </a:solidFill>
              </a:rPr>
              <a:t>high/low output</a:t>
            </a:r>
            <a:r>
              <a:rPr lang="en">
                <a:solidFill>
                  <a:schemeClr val="dk1"/>
                </a:solidFill>
              </a:rPr>
              <a:t> based on whether the recovered clock signal is leading or lagging the data signal.</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Operation: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BBPD compares the edges</a:t>
            </a:r>
            <a:r>
              <a:rPr lang="en">
                <a:solidFill>
                  <a:schemeClr val="dk1"/>
                </a:solidFill>
              </a:rPr>
              <a:t> of the data signal and the recovered clock. It outputs a binary signal based on whether the data signal is ahead of or behind the recovered clock. If the data signal is earlier than the clock, the output is high; if it's later, the output is low.</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phase error is binary, meaning the phase detector outputs a simple decision to indicate whether the system needs to </a:t>
            </a:r>
            <a:r>
              <a:rPr b="1" lang="en">
                <a:solidFill>
                  <a:schemeClr val="dk1"/>
                </a:solidFill>
              </a:rPr>
              <a:t>advance or delay</a:t>
            </a:r>
            <a:r>
              <a:rPr lang="en">
                <a:solidFill>
                  <a:schemeClr val="dk1"/>
                </a:solidFill>
              </a:rPr>
              <a:t> the clock. This lack of precision can result in </a:t>
            </a:r>
            <a:r>
              <a:rPr b="1" lang="en">
                <a:solidFill>
                  <a:schemeClr val="dk1"/>
                </a:solidFill>
              </a:rPr>
              <a:t>slower convergence</a:t>
            </a:r>
            <a:r>
              <a:rPr lang="en">
                <a:solidFill>
                  <a:schemeClr val="dk1"/>
                </a:solidFill>
              </a:rPr>
              <a:t> and a less stable system when jitter or noise is present.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How it Compares:</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Since it lacks any notion of intermediate phase errors, the </a:t>
            </a:r>
            <a:r>
              <a:rPr b="1" lang="en">
                <a:solidFill>
                  <a:schemeClr val="dk1"/>
                </a:solidFill>
              </a:rPr>
              <a:t>BBPD typically produces less accurate corrections</a:t>
            </a:r>
            <a:r>
              <a:rPr lang="en">
                <a:solidFill>
                  <a:schemeClr val="dk1"/>
                </a:solidFill>
              </a:rPr>
              <a:t> in environments with jitter. The binary nature of the output makes it harder to adapt quickly to smaller variations in phase, meaning it often requires a more conservative approach in its feedback loop.</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 </a:t>
            </a:r>
            <a:r>
              <a:rPr b="1" lang="en">
                <a:solidFill>
                  <a:schemeClr val="dk1"/>
                </a:solidFill>
              </a:rPr>
              <a:t>BBPD system tends to be more resource-efficient</a:t>
            </a:r>
            <a:r>
              <a:rPr lang="en">
                <a:solidFill>
                  <a:schemeClr val="dk1"/>
                </a:solidFill>
              </a:rPr>
              <a:t> because of its simplicity (i.e., it requires fewer bits and simpler logic). However, this efficiency comes at the cost of less precise phase correction</a:t>
            </a:r>
            <a:r>
              <a:rPr lang="en">
                <a:solidFill>
                  <a:schemeClr val="dk1"/>
                </a:solidFill>
              </a:rPr>
              <a:t>.</a:t>
            </a:r>
            <a:endParaRPr>
              <a:solidFill>
                <a:schemeClr val="dk1"/>
              </a:solidFill>
            </a:endParaRPr>
          </a:p>
          <a:p>
            <a:pPr indent="0" lvl="0" marL="0" rtl="0" algn="l">
              <a:spcBef>
                <a:spcPts val="1200"/>
              </a:spcBef>
              <a:spcAft>
                <a:spcPts val="0"/>
              </a:spcAft>
              <a:buNone/>
            </a:pPr>
            <a:r>
              <a:rPr b="1" lang="en">
                <a:solidFill>
                  <a:schemeClr val="dk1"/>
                </a:solidFill>
              </a:rPr>
              <a:t>Bits for Phase Error:</a:t>
            </a:r>
            <a:r>
              <a:rPr lang="en">
                <a:solidFill>
                  <a:schemeClr val="dk1"/>
                </a:solidFill>
              </a:rPr>
              <a:t> The key difference in precision comes from the </a:t>
            </a:r>
            <a:r>
              <a:rPr b="1" lang="en">
                <a:solidFill>
                  <a:schemeClr val="dk1"/>
                </a:solidFill>
              </a:rPr>
              <a:t>number of bits used</a:t>
            </a:r>
            <a:r>
              <a:rPr lang="en">
                <a:solidFill>
                  <a:schemeClr val="dk1"/>
                </a:solidFill>
              </a:rPr>
              <a:t> for error detection. The </a:t>
            </a:r>
            <a:r>
              <a:rPr b="1" lang="en">
                <a:solidFill>
                  <a:schemeClr val="dk1"/>
                </a:solidFill>
              </a:rPr>
              <a:t>GPD uses 4 bits</a:t>
            </a:r>
            <a:r>
              <a:rPr lang="en">
                <a:solidFill>
                  <a:schemeClr val="dk1"/>
                </a:solidFill>
              </a:rPr>
              <a:t>, meaning it can detect 16 distinct phase error levels, which gives it much better </a:t>
            </a:r>
            <a:r>
              <a:rPr b="1" lang="en">
                <a:solidFill>
                  <a:schemeClr val="dk1"/>
                </a:solidFill>
              </a:rPr>
              <a:t>precision</a:t>
            </a:r>
            <a:r>
              <a:rPr lang="en">
                <a:solidFill>
                  <a:schemeClr val="dk1"/>
                </a:solidFill>
              </a:rPr>
              <a:t> and finer control. On the other hand, the </a:t>
            </a:r>
            <a:r>
              <a:rPr b="1" lang="en">
                <a:solidFill>
                  <a:schemeClr val="dk1"/>
                </a:solidFill>
              </a:rPr>
              <a:t>BBPD uses just 1 bit</a:t>
            </a:r>
            <a:r>
              <a:rPr lang="en">
                <a:solidFill>
                  <a:schemeClr val="dk1"/>
                </a:solidFill>
              </a:rPr>
              <a:t>, giving it only a binary distinction (early or late), which is less precise.</a:t>
            </a:r>
            <a:br>
              <a:rPr lang="en">
                <a:solidFill>
                  <a:schemeClr val="dk1"/>
                </a:solidFill>
              </a:rPr>
            </a:br>
            <a:endParaRPr>
              <a:solidFill>
                <a:schemeClr val="dk1"/>
              </a:solidFill>
            </a:endParaRPr>
          </a:p>
          <a:p>
            <a:pPr indent="0" lvl="0" marL="0" rtl="0" algn="l">
              <a:spcBef>
                <a:spcPts val="0"/>
              </a:spcBef>
              <a:spcAft>
                <a:spcPts val="0"/>
              </a:spcAft>
              <a:buNone/>
            </a:pPr>
            <a:r>
              <a:rPr b="1" lang="en">
                <a:solidFill>
                  <a:schemeClr val="dk1"/>
                </a:solidFill>
              </a:rPr>
              <a:t>Error Detection Precision:</a:t>
            </a:r>
            <a:r>
              <a:rPr lang="en">
                <a:solidFill>
                  <a:schemeClr val="dk1"/>
                </a:solidFill>
              </a:rPr>
              <a:t> The </a:t>
            </a:r>
            <a:r>
              <a:rPr b="1" lang="en">
                <a:solidFill>
                  <a:schemeClr val="dk1"/>
                </a:solidFill>
              </a:rPr>
              <a:t>granular detector</a:t>
            </a:r>
            <a:r>
              <a:rPr lang="en">
                <a:solidFill>
                  <a:schemeClr val="dk1"/>
                </a:solidFill>
              </a:rPr>
              <a:t> is able to detect small differences in phase error, which allows for more accurate adjustments in the control loop. The </a:t>
            </a:r>
            <a:r>
              <a:rPr b="1" lang="en">
                <a:solidFill>
                  <a:schemeClr val="dk1"/>
                </a:solidFill>
              </a:rPr>
              <a:t>BBPD</a:t>
            </a:r>
            <a:r>
              <a:rPr lang="en">
                <a:solidFill>
                  <a:schemeClr val="dk1"/>
                </a:solidFill>
              </a:rPr>
              <a:t>, however, only detects whether the phase is early or late, which can lead to overshooting or insufficient corrections, especially when phase shifts are small.</a:t>
            </a:r>
            <a:br>
              <a:rPr lang="en">
                <a:solidFill>
                  <a:schemeClr val="dk1"/>
                </a:solidFill>
              </a:rPr>
            </a:br>
            <a:endParaRPr>
              <a:solidFill>
                <a:schemeClr val="dk1"/>
              </a:solidFill>
            </a:endParaRPr>
          </a:p>
          <a:p>
            <a:pPr indent="0" lvl="0" marL="0" rtl="0" algn="l">
              <a:spcBef>
                <a:spcPts val="0"/>
              </a:spcBef>
              <a:spcAft>
                <a:spcPts val="0"/>
              </a:spcAft>
              <a:buNone/>
            </a:pPr>
            <a:r>
              <a:rPr b="1" lang="en">
                <a:solidFill>
                  <a:schemeClr val="dk1"/>
                </a:solidFill>
              </a:rPr>
              <a:t>Phase Error Range:</a:t>
            </a:r>
            <a:r>
              <a:rPr lang="en">
                <a:solidFill>
                  <a:schemeClr val="dk1"/>
                </a:solidFill>
              </a:rPr>
              <a:t> The </a:t>
            </a:r>
            <a:r>
              <a:rPr b="1" lang="en">
                <a:solidFill>
                  <a:schemeClr val="dk1"/>
                </a:solidFill>
              </a:rPr>
              <a:t>GPD's error range</a:t>
            </a:r>
            <a:r>
              <a:rPr lang="en">
                <a:solidFill>
                  <a:schemeClr val="dk1"/>
                </a:solidFill>
              </a:rPr>
              <a:t> spans from </a:t>
            </a:r>
            <a:r>
              <a:rPr b="1" lang="en">
                <a:solidFill>
                  <a:schemeClr val="dk1"/>
                </a:solidFill>
              </a:rPr>
              <a:t>-8 to +7</a:t>
            </a:r>
            <a:r>
              <a:rPr lang="en">
                <a:solidFill>
                  <a:schemeClr val="dk1"/>
                </a:solidFill>
              </a:rPr>
              <a:t> due to its 4-bit representation, while the </a:t>
            </a:r>
            <a:r>
              <a:rPr b="1" lang="en">
                <a:solidFill>
                  <a:schemeClr val="dk1"/>
                </a:solidFill>
              </a:rPr>
              <a:t>BBPD</a:t>
            </a:r>
            <a:r>
              <a:rPr lang="en">
                <a:solidFill>
                  <a:schemeClr val="dk1"/>
                </a:solidFill>
              </a:rPr>
              <a:t> only reports two states: </a:t>
            </a:r>
            <a:r>
              <a:rPr b="1" lang="en">
                <a:solidFill>
                  <a:schemeClr val="dk1"/>
                </a:solidFill>
              </a:rPr>
              <a:t>early or late</a:t>
            </a:r>
            <a:r>
              <a:rPr lang="en">
                <a:solidFill>
                  <a:schemeClr val="dk1"/>
                </a:solidFill>
              </a:rPr>
              <a:t>, with a phase error range limited to </a:t>
            </a:r>
            <a:r>
              <a:rPr b="1" lang="en">
                <a:solidFill>
                  <a:schemeClr val="dk1"/>
                </a:solidFill>
              </a:rPr>
              <a:t>-1 to +1</a:t>
            </a:r>
            <a:r>
              <a:rPr lang="en">
                <a:solidFill>
                  <a:schemeClr val="dk1"/>
                </a:solidFill>
              </a:rPr>
              <a:t>. This means the GPD provides more detailed information, leading to </a:t>
            </a:r>
            <a:r>
              <a:rPr b="1" lang="en">
                <a:solidFill>
                  <a:schemeClr val="dk1"/>
                </a:solidFill>
              </a:rPr>
              <a:t>smoother adjustments</a:t>
            </a:r>
            <a:r>
              <a:rPr lang="en">
                <a:solidFill>
                  <a:schemeClr val="dk1"/>
                </a:solidFill>
              </a:rPr>
              <a:t> over time.</a:t>
            </a:r>
            <a:br>
              <a:rPr lang="en">
                <a:solidFill>
                  <a:schemeClr val="dk1"/>
                </a:solidFill>
              </a:rPr>
            </a:br>
            <a:endParaRPr>
              <a:solidFill>
                <a:schemeClr val="dk1"/>
              </a:solidFill>
            </a:endParaRPr>
          </a:p>
          <a:p>
            <a:pPr indent="0" lvl="0" marL="0" rtl="0" algn="l">
              <a:spcBef>
                <a:spcPts val="0"/>
              </a:spcBef>
              <a:spcAft>
                <a:spcPts val="0"/>
              </a:spcAft>
              <a:buNone/>
            </a:pPr>
            <a:r>
              <a:rPr b="1" lang="en">
                <a:solidFill>
                  <a:schemeClr val="dk1"/>
                </a:solidFill>
              </a:rPr>
              <a:t>Adaptive Feedback:</a:t>
            </a:r>
            <a:r>
              <a:rPr lang="en">
                <a:solidFill>
                  <a:schemeClr val="dk1"/>
                </a:solidFill>
              </a:rPr>
              <a:t> Because the GPD provides </a:t>
            </a:r>
            <a:r>
              <a:rPr b="1" lang="en">
                <a:solidFill>
                  <a:schemeClr val="dk1"/>
                </a:solidFill>
              </a:rPr>
              <a:t>detailed phase error data</a:t>
            </a:r>
            <a:r>
              <a:rPr lang="en">
                <a:solidFill>
                  <a:schemeClr val="dk1"/>
                </a:solidFill>
              </a:rPr>
              <a:t>, it can adapt to the system's performance much more effectively. It makes </a:t>
            </a:r>
            <a:r>
              <a:rPr b="1" lang="en">
                <a:solidFill>
                  <a:schemeClr val="dk1"/>
                </a:solidFill>
              </a:rPr>
              <a:t>smaller, more precise corrections</a:t>
            </a:r>
            <a:r>
              <a:rPr lang="en">
                <a:solidFill>
                  <a:schemeClr val="dk1"/>
                </a:solidFill>
              </a:rPr>
              <a:t>, allowing for </a:t>
            </a:r>
            <a:r>
              <a:rPr b="1" lang="en">
                <a:solidFill>
                  <a:schemeClr val="dk1"/>
                </a:solidFill>
              </a:rPr>
              <a:t>faster convergence</a:t>
            </a:r>
            <a:r>
              <a:rPr lang="en">
                <a:solidFill>
                  <a:schemeClr val="dk1"/>
                </a:solidFill>
              </a:rPr>
              <a:t>. The </a:t>
            </a:r>
            <a:r>
              <a:rPr b="1" lang="en">
                <a:solidFill>
                  <a:schemeClr val="dk1"/>
                </a:solidFill>
              </a:rPr>
              <a:t>BBPD</a:t>
            </a:r>
            <a:r>
              <a:rPr lang="en">
                <a:solidFill>
                  <a:schemeClr val="dk1"/>
                </a:solidFill>
              </a:rPr>
              <a:t>, by only knowing if the clock is early or late, can struggle to find the optimal phase correction, especially under </a:t>
            </a:r>
            <a:r>
              <a:rPr b="1" lang="en">
                <a:solidFill>
                  <a:schemeClr val="dk1"/>
                </a:solidFill>
              </a:rPr>
              <a:t>noisy or jittery conditions</a:t>
            </a:r>
            <a:r>
              <a:rPr lang="en">
                <a:solidFill>
                  <a:schemeClr val="dk1"/>
                </a:solidFill>
              </a:rPr>
              <a:t>.</a:t>
            </a:r>
            <a:br>
              <a:rPr lang="en">
                <a:solidFill>
                  <a:schemeClr val="dk1"/>
                </a:solidFill>
              </a:rPr>
            </a:br>
            <a:endParaRPr>
              <a:solidFill>
                <a:schemeClr val="dk1"/>
              </a:solidFill>
            </a:endParaRPr>
          </a:p>
          <a:p>
            <a:pPr indent="0" lvl="0" marL="0" rtl="0" algn="l">
              <a:spcBef>
                <a:spcPts val="0"/>
              </a:spcBef>
              <a:spcAft>
                <a:spcPts val="0"/>
              </a:spcAft>
              <a:buNone/>
            </a:pPr>
            <a:r>
              <a:rPr b="1" lang="en">
                <a:solidFill>
                  <a:schemeClr val="dk1"/>
                </a:solidFill>
              </a:rPr>
              <a:t>Complexity and Resource Requirements:</a:t>
            </a:r>
            <a:r>
              <a:rPr lang="en">
                <a:solidFill>
                  <a:schemeClr val="dk1"/>
                </a:solidFill>
              </a:rPr>
              <a:t> The </a:t>
            </a:r>
            <a:r>
              <a:rPr b="1" lang="en">
                <a:solidFill>
                  <a:schemeClr val="dk1"/>
                </a:solidFill>
              </a:rPr>
              <a:t>GPD is more complex</a:t>
            </a:r>
            <a:r>
              <a:rPr lang="en">
                <a:solidFill>
                  <a:schemeClr val="dk1"/>
                </a:solidFill>
              </a:rPr>
              <a:t>, requiring more logic for handling the higher bit-width phase error and the finer granularity of feedback. However, the </a:t>
            </a:r>
            <a:r>
              <a:rPr b="1" lang="en">
                <a:solidFill>
                  <a:schemeClr val="dk1"/>
                </a:solidFill>
              </a:rPr>
              <a:t>BBPD is simpler</a:t>
            </a:r>
            <a:r>
              <a:rPr lang="en">
                <a:solidFill>
                  <a:schemeClr val="dk1"/>
                </a:solidFill>
              </a:rPr>
              <a:t>, using minimal logic to just determine if the clock is early or late, making it </a:t>
            </a:r>
            <a:r>
              <a:rPr b="1" lang="en">
                <a:solidFill>
                  <a:schemeClr val="dk1"/>
                </a:solidFill>
              </a:rPr>
              <a:t>resource-efficient</a:t>
            </a:r>
            <a:r>
              <a:rPr lang="en">
                <a:solidFill>
                  <a:schemeClr val="dk1"/>
                </a:solidFill>
              </a:rPr>
              <a:t> but at the cost of </a:t>
            </a:r>
            <a:r>
              <a:rPr b="1" lang="en">
                <a:solidFill>
                  <a:schemeClr val="dk1"/>
                </a:solidFill>
              </a:rPr>
              <a:t>performance</a:t>
            </a:r>
            <a:r>
              <a:rPr lang="en">
                <a:solidFill>
                  <a:schemeClr val="dk1"/>
                </a:solidFill>
              </a:rPr>
              <a:t>.</a:t>
            </a:r>
            <a:br>
              <a:rPr lang="en">
                <a:solidFill>
                  <a:schemeClr val="dk1"/>
                </a:solidFill>
              </a:rPr>
            </a:br>
            <a:endParaRPr>
              <a:solidFill>
                <a:schemeClr val="dk1"/>
              </a:solidFill>
            </a:endParaRPr>
          </a:p>
          <a:p>
            <a:pPr indent="0" lvl="0" marL="0" rtl="0" algn="l">
              <a:spcBef>
                <a:spcPts val="0"/>
              </a:spcBef>
              <a:spcAft>
                <a:spcPts val="0"/>
              </a:spcAft>
              <a:buNone/>
            </a:pPr>
            <a:r>
              <a:rPr b="1" lang="en">
                <a:solidFill>
                  <a:schemeClr val="dk1"/>
                </a:solidFill>
              </a:rPr>
              <a:t>Performance in Jitter:</a:t>
            </a:r>
            <a:r>
              <a:rPr lang="en">
                <a:solidFill>
                  <a:schemeClr val="dk1"/>
                </a:solidFill>
              </a:rPr>
              <a:t> The </a:t>
            </a:r>
            <a:r>
              <a:rPr b="1" lang="en">
                <a:solidFill>
                  <a:schemeClr val="dk1"/>
                </a:solidFill>
              </a:rPr>
              <a:t>GPD performs better in jittery environments</a:t>
            </a:r>
            <a:r>
              <a:rPr lang="en">
                <a:solidFill>
                  <a:schemeClr val="dk1"/>
                </a:solidFill>
              </a:rPr>
              <a:t> because it can detect small variations in phase, which results in </a:t>
            </a:r>
            <a:r>
              <a:rPr b="1" lang="en">
                <a:solidFill>
                  <a:schemeClr val="dk1"/>
                </a:solidFill>
              </a:rPr>
              <a:t>smoother and faster adjustments</a:t>
            </a:r>
            <a:r>
              <a:rPr lang="en">
                <a:solidFill>
                  <a:schemeClr val="dk1"/>
                </a:solidFill>
              </a:rPr>
              <a:t>. The </a:t>
            </a:r>
            <a:r>
              <a:rPr b="1" lang="en">
                <a:solidFill>
                  <a:schemeClr val="dk1"/>
                </a:solidFill>
              </a:rPr>
              <a:t>BBPD</a:t>
            </a:r>
            <a:r>
              <a:rPr lang="en">
                <a:solidFill>
                  <a:schemeClr val="dk1"/>
                </a:solidFill>
              </a:rPr>
              <a:t>, however, is less effective under jitter because it only reacts to binary early/late signals, which can result in </a:t>
            </a:r>
            <a:r>
              <a:rPr b="1" lang="en">
                <a:solidFill>
                  <a:schemeClr val="dk1"/>
                </a:solidFill>
              </a:rPr>
              <a:t>slower or more erratic behavior</a:t>
            </a:r>
            <a:r>
              <a:rPr lang="en">
                <a:solidFill>
                  <a:schemeClr val="dk1"/>
                </a:solidFill>
              </a:rPr>
              <a:t> when the phase error fluctuates.</a:t>
            </a:r>
            <a:br>
              <a:rPr lang="en">
                <a:solidFill>
                  <a:schemeClr val="dk1"/>
                </a:solidFill>
              </a:rPr>
            </a:br>
            <a:endParaRPr>
              <a:solidFill>
                <a:schemeClr val="dk1"/>
              </a:solidFill>
            </a:endParaRPr>
          </a:p>
          <a:p>
            <a:pPr indent="0" lvl="0" marL="0" rtl="0" algn="l">
              <a:spcBef>
                <a:spcPts val="0"/>
              </a:spcBef>
              <a:spcAft>
                <a:spcPts val="0"/>
              </a:spcAft>
              <a:buNone/>
            </a:pPr>
            <a:r>
              <a:rPr b="1" lang="en">
                <a:solidFill>
                  <a:schemeClr val="dk1"/>
                </a:solidFill>
              </a:rPr>
              <a:t>System Convergence:</a:t>
            </a:r>
            <a:r>
              <a:rPr lang="en">
                <a:solidFill>
                  <a:schemeClr val="dk1"/>
                </a:solidFill>
              </a:rPr>
              <a:t> The </a:t>
            </a:r>
            <a:r>
              <a:rPr b="1" lang="en">
                <a:solidFill>
                  <a:schemeClr val="dk1"/>
                </a:solidFill>
              </a:rPr>
              <a:t>GPD system converges faster</a:t>
            </a:r>
            <a:r>
              <a:rPr lang="en">
                <a:solidFill>
                  <a:schemeClr val="dk1"/>
                </a:solidFill>
              </a:rPr>
              <a:t> because it makes finer adjustments to phase error. The </a:t>
            </a:r>
            <a:r>
              <a:rPr b="1" lang="en">
                <a:solidFill>
                  <a:schemeClr val="dk1"/>
                </a:solidFill>
              </a:rPr>
              <a:t>BBPD</a:t>
            </a:r>
            <a:r>
              <a:rPr lang="en">
                <a:solidFill>
                  <a:schemeClr val="dk1"/>
                </a:solidFill>
              </a:rPr>
              <a:t>, while simpler and faster in response time, can suffer from </a:t>
            </a:r>
            <a:r>
              <a:rPr b="1" lang="en">
                <a:solidFill>
                  <a:schemeClr val="dk1"/>
                </a:solidFill>
              </a:rPr>
              <a:t>slower convergence</a:t>
            </a:r>
            <a:r>
              <a:rPr lang="en">
                <a:solidFill>
                  <a:schemeClr val="dk1"/>
                </a:solidFill>
              </a:rPr>
              <a:t> due to its lack of precision and fine-grained feedback.</a:t>
            </a:r>
            <a:endParaRPr>
              <a:solidFill>
                <a:schemeClr val="dk1"/>
              </a:solidFill>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9df8ee4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9df8ee4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Baseline Design</a:t>
            </a:r>
            <a:r>
              <a:rPr lang="en">
                <a:solidFill>
                  <a:schemeClr val="dk1"/>
                </a:solidFill>
              </a:rPr>
              <a:t>: The baseline design uses a </a:t>
            </a:r>
            <a:r>
              <a:rPr b="1" lang="en">
                <a:solidFill>
                  <a:schemeClr val="dk1"/>
                </a:solidFill>
              </a:rPr>
              <a:t>Granular Phase Detector (GPD)</a:t>
            </a:r>
            <a:r>
              <a:rPr lang="en">
                <a:solidFill>
                  <a:schemeClr val="dk1"/>
                </a:solidFill>
              </a:rPr>
              <a:t> along with a </a:t>
            </a:r>
            <a:r>
              <a:rPr b="1" lang="en">
                <a:solidFill>
                  <a:schemeClr val="dk1"/>
                </a:solidFill>
              </a:rPr>
              <a:t>basic integrator</a:t>
            </a:r>
            <a:r>
              <a:rPr lang="en">
                <a:solidFill>
                  <a:schemeClr val="dk1"/>
                </a:solidFill>
              </a:rPr>
              <a:t> in the loop filter. The GPD provides finer-grained error signals than a traditional Bang-Bang detector, allowing for better adjustment of the recovered clock.</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No Adaptive Logic</a:t>
            </a:r>
            <a:r>
              <a:rPr lang="en">
                <a:solidFill>
                  <a:schemeClr val="dk1"/>
                </a:solidFill>
              </a:rPr>
              <a:t>: Unlike the adaptive design, this design does not use any learning or adaptive algorithms. The loop filter is static and simply integrates the error signal to adjust the clock recovery.</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Lower Resource Usage</a:t>
            </a:r>
            <a:r>
              <a:rPr lang="en">
                <a:solidFill>
                  <a:schemeClr val="dk1"/>
                </a:solidFill>
              </a:rPr>
              <a:t>: Since there is no complex adaptive logic or reinforcement learning involved, the resource and power consumption is minimal. The baseline design is well-suited for simpler applications but may not perform as well under variable jitter conditions compared to the adaptive design.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9df8ee42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9df8ee42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Granular Phase Detector</a:t>
            </a:r>
            <a:r>
              <a:rPr lang="en">
                <a:solidFill>
                  <a:schemeClr val="dk1"/>
                </a:solidFill>
              </a:rPr>
              <a:t>: The </a:t>
            </a:r>
            <a:r>
              <a:rPr b="1" lang="en">
                <a:solidFill>
                  <a:schemeClr val="dk1"/>
                </a:solidFill>
              </a:rPr>
              <a:t>granular phase detector</a:t>
            </a:r>
            <a:r>
              <a:rPr lang="en">
                <a:solidFill>
                  <a:schemeClr val="dk1"/>
                </a:solidFill>
              </a:rPr>
              <a:t> is still used in the adaptive design. The output phase error is used as the feedback signal for the </a:t>
            </a:r>
            <a:r>
              <a:rPr b="1" lang="en">
                <a:solidFill>
                  <a:schemeClr val="dk1"/>
                </a:solidFill>
              </a:rPr>
              <a:t>adaptive loop filter</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Reinforcement Learning (RL) Agent</a:t>
            </a:r>
            <a:r>
              <a:rPr lang="en">
                <a:solidFill>
                  <a:schemeClr val="dk1"/>
                </a:solidFill>
              </a:rPr>
              <a:t>: This is the key difference in the adaptive design. The RL agent dynamically adjusts the </a:t>
            </a:r>
            <a:r>
              <a:rPr b="1" lang="en">
                <a:solidFill>
                  <a:schemeClr val="dk1"/>
                </a:solidFill>
              </a:rPr>
              <a:t>gain</a:t>
            </a:r>
            <a:r>
              <a:rPr lang="en">
                <a:solidFill>
                  <a:schemeClr val="dk1"/>
                </a:solidFill>
              </a:rPr>
              <a:t> in response to trends in the phase error. The agent learns from past errors and fine-tunes its parameters (w1, w2, and bias) to improve the phase locking.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Adaptive Control</a:t>
            </a:r>
            <a:r>
              <a:rPr lang="en">
                <a:solidFill>
                  <a:schemeClr val="dk1"/>
                </a:solidFill>
              </a:rPr>
              <a:t>: The RL agent works alongside the loop filter, adjusting the filter’s gain based on the phase error and other factors, making the design more resilient to jitter and noise than the baseline design.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Use of DSP Blocks</a:t>
            </a:r>
            <a:r>
              <a:rPr lang="en">
                <a:solidFill>
                  <a:schemeClr val="dk1"/>
                </a:solidFill>
              </a:rPr>
              <a:t>: The adaptive design utilizes </a:t>
            </a:r>
            <a:r>
              <a:rPr b="1" lang="en">
                <a:solidFill>
                  <a:schemeClr val="dk1"/>
                </a:solidFill>
              </a:rPr>
              <a:t>DSP blocks</a:t>
            </a:r>
            <a:r>
              <a:rPr lang="en">
                <a:solidFill>
                  <a:schemeClr val="dk1"/>
                </a:solidFill>
              </a:rPr>
              <a:t> for more precise filtering and to handle the more complex feedback loop.</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9df8ee42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9df8ee42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Stimulus Generation</a:t>
            </a:r>
            <a:r>
              <a:rPr lang="en">
                <a:solidFill>
                  <a:schemeClr val="dk1"/>
                </a:solidFill>
              </a:rPr>
              <a:t>: The testbench generates input data (</a:t>
            </a:r>
            <a:r>
              <a:rPr lang="en">
                <a:solidFill>
                  <a:srgbClr val="188038"/>
                </a:solidFill>
                <a:latin typeface="Roboto Mono"/>
                <a:ea typeface="Roboto Mono"/>
                <a:cs typeface="Roboto Mono"/>
                <a:sym typeface="Roboto Mono"/>
              </a:rPr>
              <a:t>data_in</a:t>
            </a:r>
            <a:r>
              <a:rPr lang="en">
                <a:solidFill>
                  <a:schemeClr val="dk1"/>
                </a:solidFill>
              </a:rPr>
              <a:t>) with </a:t>
            </a:r>
            <a:r>
              <a:rPr b="1" lang="en">
                <a:solidFill>
                  <a:schemeClr val="dk1"/>
                </a:solidFill>
              </a:rPr>
              <a:t>both deterministic and randomized transitions</a:t>
            </a:r>
            <a:r>
              <a:rPr lang="en">
                <a:solidFill>
                  <a:schemeClr val="dk1"/>
                </a:solidFill>
              </a:rPr>
              <a:t>. This allows testing the CDR under realistic conditions, with jitter and noise added to the signal.</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Jitter Injection</a:t>
            </a:r>
            <a:r>
              <a:rPr lang="en">
                <a:solidFill>
                  <a:schemeClr val="dk1"/>
                </a:solidFill>
              </a:rPr>
              <a:t>: </a:t>
            </a:r>
            <a:r>
              <a:rPr b="1" lang="en">
                <a:solidFill>
                  <a:schemeClr val="dk1"/>
                </a:solidFill>
              </a:rPr>
              <a:t>Gaussian noise</a:t>
            </a:r>
            <a:r>
              <a:rPr lang="en">
                <a:solidFill>
                  <a:schemeClr val="dk1"/>
                </a:solidFill>
              </a:rPr>
              <a:t> and </a:t>
            </a:r>
            <a:r>
              <a:rPr b="1" lang="en">
                <a:solidFill>
                  <a:schemeClr val="dk1"/>
                </a:solidFill>
              </a:rPr>
              <a:t>bounded edge shifts</a:t>
            </a:r>
            <a:r>
              <a:rPr lang="en">
                <a:solidFill>
                  <a:schemeClr val="dk1"/>
                </a:solidFill>
              </a:rPr>
              <a:t> are applied to simulate real-world transmission conditions. This ensures that both designs are tested under challenging conditions where the ability to lock to the clock is crucial.</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Real-Time Observation</a:t>
            </a:r>
            <a:r>
              <a:rPr lang="en">
                <a:solidFill>
                  <a:schemeClr val="dk1"/>
                </a:solidFill>
              </a:rPr>
              <a:t>: The </a:t>
            </a:r>
            <a:r>
              <a:rPr b="1" lang="en">
                <a:solidFill>
                  <a:schemeClr val="dk1"/>
                </a:solidFill>
              </a:rPr>
              <a:t>phase error</a:t>
            </a:r>
            <a:r>
              <a:rPr lang="en">
                <a:solidFill>
                  <a:schemeClr val="dk1"/>
                </a:solidFill>
              </a:rPr>
              <a:t> and </a:t>
            </a:r>
            <a:r>
              <a:rPr b="1" lang="en">
                <a:solidFill>
                  <a:schemeClr val="dk1"/>
                </a:solidFill>
              </a:rPr>
              <a:t>recovered clock</a:t>
            </a:r>
            <a:r>
              <a:rPr lang="en">
                <a:solidFill>
                  <a:schemeClr val="dk1"/>
                </a:solidFill>
              </a:rPr>
              <a:t> are observed during the simulation, which helps analyze the </a:t>
            </a:r>
            <a:r>
              <a:rPr b="1" lang="en">
                <a:solidFill>
                  <a:schemeClr val="dk1"/>
                </a:solidFill>
              </a:rPr>
              <a:t>stability</a:t>
            </a:r>
            <a:r>
              <a:rPr lang="en">
                <a:solidFill>
                  <a:schemeClr val="dk1"/>
                </a:solidFill>
              </a:rPr>
              <a:t> and </a:t>
            </a:r>
            <a:r>
              <a:rPr b="1" lang="en">
                <a:solidFill>
                  <a:schemeClr val="dk1"/>
                </a:solidFill>
              </a:rPr>
              <a:t>lock time</a:t>
            </a:r>
            <a:r>
              <a:rPr lang="e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Extensive Simulation</a:t>
            </a:r>
            <a:r>
              <a:rPr lang="en">
                <a:solidFill>
                  <a:schemeClr val="dk1"/>
                </a:solidFill>
              </a:rPr>
              <a:t>: To ensure accuracy, the simulation runs over millions of cycles, ensuring statistical significance in the results.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9df8ee42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9df8ee42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Overview:</a:t>
            </a:r>
            <a:r>
              <a:rPr lang="en">
                <a:solidFill>
                  <a:schemeClr val="dk1"/>
                </a:solidFill>
              </a:rPr>
              <a:t> This slide compares the resource and power usage between the baseline and adaptive CDR designs, with a particular focus on the hardware requirements and power consumption.</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Adaptive Design: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&lt;1% logic and DSP resources used:</a:t>
            </a:r>
            <a:r>
              <a:rPr lang="en">
                <a:solidFill>
                  <a:schemeClr val="dk1"/>
                </a:solidFill>
              </a:rPr>
              <a:t> This indicates that the adaptive design is highly efficient in terms of resource usage. It only uses a small fraction of the logic and DSP blocks, making it lightweight and cost-effective in terms of hardware.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Slight increase in dynamic power:</a:t>
            </a:r>
            <a:r>
              <a:rPr lang="en">
                <a:solidFill>
                  <a:schemeClr val="dk1"/>
                </a:solidFill>
              </a:rPr>
              <a:t> The dynamic power consumption increases by about 0.08 W. While this is a minimal increase, it’s important to note that the adaptive design’s added functionality justifies this power trade-off.</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Minimal hardware cost:</a:t>
            </a:r>
            <a:r>
              <a:rPr lang="en">
                <a:solidFill>
                  <a:schemeClr val="dk1"/>
                </a:solidFill>
              </a:rPr>
              <a:t> Despite the added complexity of the adaptive functionality, the increase in hardware cost is negligible, making it a cost-effective solution for enhancing system functionality.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Key Metrics Comparison: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LUT Usage:</a:t>
            </a:r>
            <a:r>
              <a:rPr lang="en">
                <a:solidFill>
                  <a:schemeClr val="dk1"/>
                </a:solidFill>
              </a:rPr>
              <a:t> The adaptive CDR design uses significantly more LUTs (400) compared to the baseline CDR (49). This is expected, given that the adaptive design involves more logic and computational components.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Flip Flops &amp; DSP Blocks:</a:t>
            </a:r>
            <a:r>
              <a:rPr lang="en">
                <a:solidFill>
                  <a:schemeClr val="dk1"/>
                </a:solidFill>
              </a:rPr>
              <a:t> There is a significant increase in the use of flip-flops (from 80 to 190) and the addition of DSP blocks (0 to 7). The adaptive design relies more on flip-flops for storing intermediate data and uses DSP blocks for specialized processing tasks.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I/O Pins:</a:t>
            </a:r>
            <a:r>
              <a:rPr lang="en">
                <a:solidFill>
                  <a:schemeClr val="dk1"/>
                </a:solidFill>
              </a:rPr>
              <a:t> The increase in I/O pins (12 to 76) reflects the need for additional communication interfaces in the adaptive design.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Power Consumption:</a:t>
            </a:r>
            <a:r>
              <a:rPr lang="en">
                <a:solidFill>
                  <a:schemeClr val="dk1"/>
                </a:solidFill>
              </a:rPr>
              <a:t> The total power consumption increases slightly, but the increase is minimal, which is acceptable given the added functionality and performance.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600"/>
              <a:t>Advanced Digital Clock and Data Recovery (CDR) Project</a:t>
            </a:r>
            <a:endParaRPr sz="36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935"/>
              <a:buNone/>
            </a:pPr>
            <a:r>
              <a:rPr lang="en" sz="3000"/>
              <a:t>Advanced VLSI Design </a:t>
            </a:r>
            <a:endParaRPr sz="3000"/>
          </a:p>
          <a:p>
            <a:pPr indent="0" lvl="0" marL="0" rtl="0" algn="ctr">
              <a:lnSpc>
                <a:spcPct val="80000"/>
              </a:lnSpc>
              <a:spcBef>
                <a:spcPts val="0"/>
              </a:spcBef>
              <a:spcAft>
                <a:spcPts val="0"/>
              </a:spcAft>
              <a:buSzPts val="935"/>
              <a:buNone/>
            </a:pPr>
            <a:r>
              <a:rPr lang="en" sz="3000"/>
              <a:t>Gavin Garrison</a:t>
            </a:r>
            <a:endParaRPr sz="3000"/>
          </a:p>
        </p:txBody>
      </p:sp>
      <p:pic>
        <p:nvPicPr>
          <p:cNvPr id="56" name="Google Shape;56;p13"/>
          <p:cNvPicPr preferRelativeResize="0"/>
          <p:nvPr/>
        </p:nvPicPr>
        <p:blipFill>
          <a:blip r:embed="rId3">
            <a:alphaModFix/>
          </a:blip>
          <a:stretch>
            <a:fillRect/>
          </a:stretch>
        </p:blipFill>
        <p:spPr>
          <a:xfrm>
            <a:off x="7671675" y="104600"/>
            <a:ext cx="1388076" cy="1388076"/>
          </a:xfrm>
          <a:prstGeom prst="rect">
            <a:avLst/>
          </a:prstGeom>
          <a:noFill/>
          <a:ln>
            <a:noFill/>
          </a:ln>
        </p:spPr>
      </p:pic>
      <p:grpSp>
        <p:nvGrpSpPr>
          <p:cNvPr id="57" name="Google Shape;57;p13"/>
          <p:cNvGrpSpPr/>
          <p:nvPr/>
        </p:nvGrpSpPr>
        <p:grpSpPr>
          <a:xfrm>
            <a:off x="-29050" y="4544875"/>
            <a:ext cx="9566425" cy="598500"/>
            <a:chOff x="-29050" y="4544875"/>
            <a:chExt cx="9566425" cy="598500"/>
          </a:xfrm>
        </p:grpSpPr>
        <p:sp>
          <p:nvSpPr>
            <p:cNvPr id="58" name="Google Shape;58;p13"/>
            <p:cNvSpPr/>
            <p:nvPr/>
          </p:nvSpPr>
          <p:spPr>
            <a:xfrm>
              <a:off x="-29050" y="4544875"/>
              <a:ext cx="9173100" cy="598500"/>
            </a:xfrm>
            <a:prstGeom prst="rect">
              <a:avLst/>
            </a:prstGeom>
            <a:solidFill>
              <a:srgbClr val="D600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3"/>
            <p:cNvSpPr txBox="1"/>
            <p:nvPr/>
          </p:nvSpPr>
          <p:spPr>
            <a:xfrm>
              <a:off x="7671675" y="4687225"/>
              <a:ext cx="1865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04/14/2025</a:t>
              </a:r>
              <a:endParaRPr sz="1200">
                <a:solidFill>
                  <a:schemeClr val="lt1"/>
                </a:solidFill>
              </a:endParaRPr>
            </a:p>
          </p:txBody>
        </p:sp>
      </p:grpSp>
      <p:sp>
        <p:nvSpPr>
          <p:cNvPr id="60" name="Google Shape;60;p13"/>
          <p:cNvSpPr txBox="1"/>
          <p:nvPr/>
        </p:nvSpPr>
        <p:spPr>
          <a:xfrm>
            <a:off x="0" y="4634875"/>
            <a:ext cx="982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1</a:t>
            </a:r>
            <a:endParaRPr sz="6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Timing Analysis</a:t>
            </a:r>
            <a:endParaRPr/>
          </a:p>
        </p:txBody>
      </p:sp>
      <p:sp>
        <p:nvSpPr>
          <p:cNvPr id="157" name="Google Shape;157;p22"/>
          <p:cNvSpPr txBox="1"/>
          <p:nvPr>
            <p:ph idx="1" type="body"/>
          </p:nvPr>
        </p:nvSpPr>
        <p:spPr>
          <a:xfrm>
            <a:off x="0" y="1175875"/>
            <a:ext cx="3575400" cy="3076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900">
                <a:solidFill>
                  <a:schemeClr val="dk1"/>
                </a:solidFill>
              </a:rPr>
              <a:t>Highlights</a:t>
            </a:r>
            <a:r>
              <a:rPr lang="en" sz="1900">
                <a:solidFill>
                  <a:schemeClr val="dk1"/>
                </a:solidFill>
              </a:rPr>
              <a:t>:</a:t>
            </a:r>
            <a:endParaRPr sz="1900">
              <a:solidFill>
                <a:schemeClr val="dk1"/>
              </a:solidFill>
            </a:endParaRPr>
          </a:p>
          <a:p>
            <a:pPr indent="-349250" lvl="0" marL="457200" rtl="0" algn="l">
              <a:spcBef>
                <a:spcPts val="1200"/>
              </a:spcBef>
              <a:spcAft>
                <a:spcPts val="0"/>
              </a:spcAft>
              <a:buClr>
                <a:schemeClr val="dk1"/>
              </a:buClr>
              <a:buSzPts val="1900"/>
              <a:buChar char="●"/>
            </a:pPr>
            <a:r>
              <a:rPr lang="en" sz="1900">
                <a:solidFill>
                  <a:schemeClr val="dk1"/>
                </a:solidFill>
              </a:rPr>
              <a:t>All timing constraints met in both designs.</a:t>
            </a:r>
            <a:endParaRPr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Adaptive design</a:t>
            </a:r>
            <a:r>
              <a:rPr lang="en" sz="1900">
                <a:solidFill>
                  <a:schemeClr val="dk1"/>
                </a:solidFill>
              </a:rPr>
              <a:t>: </a:t>
            </a:r>
            <a:r>
              <a:rPr b="1" lang="en" sz="1900">
                <a:solidFill>
                  <a:schemeClr val="dk1"/>
                </a:solidFill>
              </a:rPr>
              <a:t>More complex</a:t>
            </a:r>
            <a:r>
              <a:rPr lang="en" sz="1900">
                <a:solidFill>
                  <a:schemeClr val="dk1"/>
                </a:solidFill>
              </a:rPr>
              <a:t> (double the endpoints), yet still passes.</a:t>
            </a:r>
            <a:endParaRPr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WNS lower</a:t>
            </a:r>
            <a:r>
              <a:rPr lang="en" sz="1900">
                <a:solidFill>
                  <a:schemeClr val="dk1"/>
                </a:solidFill>
              </a:rPr>
              <a:t> due to deeper logic, expected tradeoff for advanced control.</a:t>
            </a:r>
            <a:endParaRPr sz="1900"/>
          </a:p>
        </p:txBody>
      </p:sp>
      <p:pic>
        <p:nvPicPr>
          <p:cNvPr id="158" name="Google Shape;158;p22"/>
          <p:cNvPicPr preferRelativeResize="0"/>
          <p:nvPr/>
        </p:nvPicPr>
        <p:blipFill>
          <a:blip r:embed="rId3">
            <a:alphaModFix/>
          </a:blip>
          <a:stretch>
            <a:fillRect/>
          </a:stretch>
        </p:blipFill>
        <p:spPr>
          <a:xfrm>
            <a:off x="7671675" y="104600"/>
            <a:ext cx="1388076" cy="1388076"/>
          </a:xfrm>
          <a:prstGeom prst="rect">
            <a:avLst/>
          </a:prstGeom>
          <a:noFill/>
          <a:ln>
            <a:noFill/>
          </a:ln>
        </p:spPr>
      </p:pic>
      <p:grpSp>
        <p:nvGrpSpPr>
          <p:cNvPr id="159" name="Google Shape;159;p22"/>
          <p:cNvGrpSpPr/>
          <p:nvPr/>
        </p:nvGrpSpPr>
        <p:grpSpPr>
          <a:xfrm>
            <a:off x="-29050" y="4544875"/>
            <a:ext cx="9566425" cy="598500"/>
            <a:chOff x="-29050" y="4544875"/>
            <a:chExt cx="9566425" cy="598500"/>
          </a:xfrm>
        </p:grpSpPr>
        <p:sp>
          <p:nvSpPr>
            <p:cNvPr id="160" name="Google Shape;160;p22"/>
            <p:cNvSpPr/>
            <p:nvPr/>
          </p:nvSpPr>
          <p:spPr>
            <a:xfrm>
              <a:off x="-29050" y="4544875"/>
              <a:ext cx="9173100" cy="598500"/>
            </a:xfrm>
            <a:prstGeom prst="rect">
              <a:avLst/>
            </a:prstGeom>
            <a:solidFill>
              <a:srgbClr val="D600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1" name="Google Shape;161;p22"/>
            <p:cNvSpPr txBox="1"/>
            <p:nvPr/>
          </p:nvSpPr>
          <p:spPr>
            <a:xfrm>
              <a:off x="7671675" y="4687225"/>
              <a:ext cx="1865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04/14/2025</a:t>
              </a:r>
              <a:endParaRPr sz="1200">
                <a:solidFill>
                  <a:schemeClr val="lt1"/>
                </a:solidFill>
              </a:endParaRPr>
            </a:p>
          </p:txBody>
        </p:sp>
      </p:grpSp>
      <p:sp>
        <p:nvSpPr>
          <p:cNvPr id="162" name="Google Shape;162;p22"/>
          <p:cNvSpPr txBox="1"/>
          <p:nvPr/>
        </p:nvSpPr>
        <p:spPr>
          <a:xfrm>
            <a:off x="0" y="4634875"/>
            <a:ext cx="982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10</a:t>
            </a:r>
            <a:endParaRPr sz="600">
              <a:solidFill>
                <a:schemeClr val="lt1"/>
              </a:solidFill>
            </a:endParaRPr>
          </a:p>
        </p:txBody>
      </p:sp>
      <p:graphicFrame>
        <p:nvGraphicFramePr>
          <p:cNvPr id="163" name="Google Shape;163;p22"/>
          <p:cNvGraphicFramePr/>
          <p:nvPr/>
        </p:nvGraphicFramePr>
        <p:xfrm>
          <a:off x="3575550" y="1723500"/>
          <a:ext cx="3000000" cy="3000000"/>
        </p:xfrm>
        <a:graphic>
          <a:graphicData uri="http://schemas.openxmlformats.org/drawingml/2006/table">
            <a:tbl>
              <a:tblPr>
                <a:noFill/>
                <a:tableStyleId>{F4DDC906-9234-481A-9461-7AF9C7929250}</a:tableStyleId>
              </a:tblPr>
              <a:tblGrid>
                <a:gridCol w="1828075"/>
                <a:gridCol w="1681550"/>
                <a:gridCol w="1747125"/>
              </a:tblGrid>
              <a:tr h="387225">
                <a:tc>
                  <a:txBody>
                    <a:bodyPr/>
                    <a:lstStyle/>
                    <a:p>
                      <a:pPr indent="0" lvl="0" marL="0" rtl="0" algn="ctr">
                        <a:spcBef>
                          <a:spcPts val="0"/>
                        </a:spcBef>
                        <a:spcAft>
                          <a:spcPts val="0"/>
                        </a:spcAft>
                        <a:buNone/>
                      </a:pPr>
                      <a:r>
                        <a:rPr lang="en"/>
                        <a:t>Timing Metric</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Baseline CDR</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Adaptive CDR</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595750">
                <a:tc>
                  <a:txBody>
                    <a:bodyPr/>
                    <a:lstStyle/>
                    <a:p>
                      <a:pPr indent="0" lvl="0" marL="0" rtl="0" algn="ctr">
                        <a:spcBef>
                          <a:spcPts val="0"/>
                        </a:spcBef>
                        <a:spcAft>
                          <a:spcPts val="0"/>
                        </a:spcAft>
                        <a:buNone/>
                      </a:pPr>
                      <a:r>
                        <a:rPr lang="en"/>
                        <a:t>Worst Negative Slack</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8.602ns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1.524ns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7225">
                <a:tc>
                  <a:txBody>
                    <a:bodyPr/>
                    <a:lstStyle/>
                    <a:p>
                      <a:pPr indent="0" lvl="0" marL="0" rtl="0" algn="ctr">
                        <a:spcBef>
                          <a:spcPts val="0"/>
                        </a:spcBef>
                        <a:spcAft>
                          <a:spcPts val="0"/>
                        </a:spcAft>
                        <a:buNone/>
                      </a:pPr>
                      <a:r>
                        <a:rPr lang="en"/>
                        <a:t>Worst Hold Slack</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0.052ns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0.045ns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7225">
                <a:tc>
                  <a:txBody>
                    <a:bodyPr/>
                    <a:lstStyle/>
                    <a:p>
                      <a:pPr indent="0" lvl="0" marL="0" rtl="0" algn="ctr">
                        <a:spcBef>
                          <a:spcPts val="0"/>
                        </a:spcBef>
                        <a:spcAft>
                          <a:spcPts val="0"/>
                        </a:spcAft>
                        <a:buNone/>
                      </a:pPr>
                      <a:r>
                        <a:rPr lang="en"/>
                        <a:t>Pulse Width Slack</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4.725ns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4.725ns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7225">
                <a:tc>
                  <a:txBody>
                    <a:bodyPr/>
                    <a:lstStyle/>
                    <a:p>
                      <a:pPr indent="0" lvl="0" marL="0" rtl="0" algn="ctr">
                        <a:spcBef>
                          <a:spcPts val="0"/>
                        </a:spcBef>
                        <a:spcAft>
                          <a:spcPts val="0"/>
                        </a:spcAft>
                        <a:buNone/>
                      </a:pPr>
                      <a:r>
                        <a:rPr lang="en"/>
                        <a:t>Failing Endpoints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7225">
                <a:tc>
                  <a:txBody>
                    <a:bodyPr/>
                    <a:lstStyle/>
                    <a:p>
                      <a:pPr indent="0" lvl="0" marL="0" rtl="0" algn="ctr">
                        <a:spcBef>
                          <a:spcPts val="0"/>
                        </a:spcBef>
                        <a:spcAft>
                          <a:spcPts val="0"/>
                        </a:spcAft>
                        <a:buNone/>
                      </a:pPr>
                      <a:r>
                        <a:rPr lang="en"/>
                        <a:t>Total Endpoints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115</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248</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Performance Results</a:t>
            </a:r>
            <a:endParaRPr/>
          </a:p>
        </p:txBody>
      </p:sp>
      <p:sp>
        <p:nvSpPr>
          <p:cNvPr id="169" name="Google Shape;169;p23"/>
          <p:cNvSpPr txBox="1"/>
          <p:nvPr>
            <p:ph idx="1" type="body"/>
          </p:nvPr>
        </p:nvSpPr>
        <p:spPr>
          <a:xfrm>
            <a:off x="311700" y="1152475"/>
            <a:ext cx="7560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1"/>
                </a:solidFill>
              </a:rPr>
              <a:t>Average phase error (50ms simulation)</a:t>
            </a:r>
            <a:r>
              <a:rPr lang="en" sz="1600">
                <a:solidFill>
                  <a:schemeClr val="dk1"/>
                </a:solidFill>
              </a:rPr>
              <a:t>:</a:t>
            </a:r>
            <a:endParaRPr sz="1600">
              <a:solidFill>
                <a:schemeClr val="dk1"/>
              </a:solidFill>
            </a:endParaRPr>
          </a:p>
          <a:p>
            <a:pPr indent="-330200" lvl="0" marL="457200" rtl="0" algn="l">
              <a:spcBef>
                <a:spcPts val="1200"/>
              </a:spcBef>
              <a:spcAft>
                <a:spcPts val="0"/>
              </a:spcAft>
              <a:buClr>
                <a:schemeClr val="dk1"/>
              </a:buClr>
              <a:buSzPts val="1600"/>
              <a:buChar char="●"/>
            </a:pPr>
            <a:r>
              <a:rPr b="1" lang="en" sz="1600">
                <a:solidFill>
                  <a:schemeClr val="dk1"/>
                </a:solidFill>
              </a:rPr>
              <a:t>Baseline (Granular Phase Detector)</a:t>
            </a:r>
            <a:r>
              <a:rPr lang="en" sz="1600">
                <a:solidFill>
                  <a:schemeClr val="dk1"/>
                </a:solidFill>
              </a:rPr>
              <a:t>: 2.08</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Adaptive (RL-based with Granular Phase Detector)</a:t>
            </a:r>
            <a:r>
              <a:rPr lang="en" sz="1600">
                <a:solidFill>
                  <a:schemeClr val="dk1"/>
                </a:solidFill>
              </a:rPr>
              <a:t>: 2.00 (3.8% improvement)</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Phase error variance</a:t>
            </a:r>
            <a:r>
              <a:rPr lang="en" sz="1600">
                <a:solidFill>
                  <a:schemeClr val="dk1"/>
                </a:solidFill>
              </a:rPr>
              <a:t> reduced, smoother response.</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Faster lock-in time</a:t>
            </a:r>
            <a:r>
              <a:rPr lang="en" sz="1600">
                <a:solidFill>
                  <a:schemeClr val="dk1"/>
                </a:solidFill>
              </a:rPr>
              <a:t> and less fluctuation.</a:t>
            </a:r>
            <a:endParaRPr sz="1600">
              <a:solidFill>
                <a:schemeClr val="dk1"/>
              </a:solidFill>
            </a:endParaRPr>
          </a:p>
          <a:p>
            <a:pPr indent="-330200" lvl="0" marL="457200" rtl="0" algn="l">
              <a:spcBef>
                <a:spcPts val="0"/>
              </a:spcBef>
              <a:spcAft>
                <a:spcPts val="0"/>
              </a:spcAft>
              <a:buClr>
                <a:schemeClr val="dk1"/>
              </a:buClr>
              <a:buSzPts val="1600"/>
              <a:buChar char="●"/>
            </a:pPr>
            <a:r>
              <a:rPr b="1" lang="en" sz="1600">
                <a:solidFill>
                  <a:schemeClr val="dk1"/>
                </a:solidFill>
              </a:rPr>
              <a:t>Demonstrates benefit of smarter feedback control</a:t>
            </a:r>
            <a:r>
              <a:rPr lang="en" sz="1600">
                <a:solidFill>
                  <a:schemeClr val="dk1"/>
                </a:solidFill>
              </a:rPr>
              <a:t>.</a:t>
            </a:r>
            <a:endParaRPr sz="1600"/>
          </a:p>
        </p:txBody>
      </p:sp>
      <p:pic>
        <p:nvPicPr>
          <p:cNvPr id="170" name="Google Shape;170;p23"/>
          <p:cNvPicPr preferRelativeResize="0"/>
          <p:nvPr/>
        </p:nvPicPr>
        <p:blipFill>
          <a:blip r:embed="rId3">
            <a:alphaModFix/>
          </a:blip>
          <a:stretch>
            <a:fillRect/>
          </a:stretch>
        </p:blipFill>
        <p:spPr>
          <a:xfrm>
            <a:off x="7671675" y="104600"/>
            <a:ext cx="1388076" cy="1388076"/>
          </a:xfrm>
          <a:prstGeom prst="rect">
            <a:avLst/>
          </a:prstGeom>
          <a:noFill/>
          <a:ln>
            <a:noFill/>
          </a:ln>
        </p:spPr>
      </p:pic>
      <p:grpSp>
        <p:nvGrpSpPr>
          <p:cNvPr id="171" name="Google Shape;171;p23"/>
          <p:cNvGrpSpPr/>
          <p:nvPr/>
        </p:nvGrpSpPr>
        <p:grpSpPr>
          <a:xfrm>
            <a:off x="-29050" y="4544875"/>
            <a:ext cx="9566425" cy="598500"/>
            <a:chOff x="-29050" y="4544875"/>
            <a:chExt cx="9566425" cy="598500"/>
          </a:xfrm>
        </p:grpSpPr>
        <p:sp>
          <p:nvSpPr>
            <p:cNvPr id="172" name="Google Shape;172;p23"/>
            <p:cNvSpPr/>
            <p:nvPr/>
          </p:nvSpPr>
          <p:spPr>
            <a:xfrm>
              <a:off x="-29050" y="4544875"/>
              <a:ext cx="9173100" cy="598500"/>
            </a:xfrm>
            <a:prstGeom prst="rect">
              <a:avLst/>
            </a:prstGeom>
            <a:solidFill>
              <a:srgbClr val="D600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3"/>
            <p:cNvSpPr txBox="1"/>
            <p:nvPr/>
          </p:nvSpPr>
          <p:spPr>
            <a:xfrm>
              <a:off x="7671675" y="4687225"/>
              <a:ext cx="1865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04/14/2025</a:t>
              </a:r>
              <a:endParaRPr sz="1200">
                <a:solidFill>
                  <a:schemeClr val="lt1"/>
                </a:solidFill>
              </a:endParaRPr>
            </a:p>
          </p:txBody>
        </p:sp>
      </p:grpSp>
      <p:sp>
        <p:nvSpPr>
          <p:cNvPr id="174" name="Google Shape;174;p23"/>
          <p:cNvSpPr txBox="1"/>
          <p:nvPr/>
        </p:nvSpPr>
        <p:spPr>
          <a:xfrm>
            <a:off x="0" y="4634875"/>
            <a:ext cx="982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11</a:t>
            </a:r>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4"/>
          <p:cNvSpPr txBox="1"/>
          <p:nvPr>
            <p:ph type="title"/>
          </p:nvPr>
        </p:nvSpPr>
        <p:spPr>
          <a:xfrm>
            <a:off x="311700" y="22854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pic>
        <p:nvPicPr>
          <p:cNvPr id="180" name="Google Shape;180;p24"/>
          <p:cNvPicPr preferRelativeResize="0"/>
          <p:nvPr/>
        </p:nvPicPr>
        <p:blipFill>
          <a:blip r:embed="rId3">
            <a:alphaModFix/>
          </a:blip>
          <a:stretch>
            <a:fillRect/>
          </a:stretch>
        </p:blipFill>
        <p:spPr>
          <a:xfrm>
            <a:off x="7671675" y="104600"/>
            <a:ext cx="1388076" cy="1388076"/>
          </a:xfrm>
          <a:prstGeom prst="rect">
            <a:avLst/>
          </a:prstGeom>
          <a:noFill/>
          <a:ln>
            <a:noFill/>
          </a:ln>
        </p:spPr>
      </p:pic>
      <p:grpSp>
        <p:nvGrpSpPr>
          <p:cNvPr id="181" name="Google Shape;181;p24"/>
          <p:cNvGrpSpPr/>
          <p:nvPr/>
        </p:nvGrpSpPr>
        <p:grpSpPr>
          <a:xfrm>
            <a:off x="-29050" y="4544875"/>
            <a:ext cx="9566425" cy="598500"/>
            <a:chOff x="-29050" y="4544875"/>
            <a:chExt cx="9566425" cy="598500"/>
          </a:xfrm>
        </p:grpSpPr>
        <p:sp>
          <p:nvSpPr>
            <p:cNvPr id="182" name="Google Shape;182;p24"/>
            <p:cNvSpPr/>
            <p:nvPr/>
          </p:nvSpPr>
          <p:spPr>
            <a:xfrm>
              <a:off x="-29050" y="4544875"/>
              <a:ext cx="9173100" cy="598500"/>
            </a:xfrm>
            <a:prstGeom prst="rect">
              <a:avLst/>
            </a:prstGeom>
            <a:solidFill>
              <a:srgbClr val="D600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3" name="Google Shape;183;p24"/>
            <p:cNvSpPr txBox="1"/>
            <p:nvPr/>
          </p:nvSpPr>
          <p:spPr>
            <a:xfrm>
              <a:off x="7671675" y="4687225"/>
              <a:ext cx="1865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04/14/2025</a:t>
              </a:r>
              <a:endParaRPr sz="1200">
                <a:solidFill>
                  <a:schemeClr val="lt1"/>
                </a:solidFill>
              </a:endParaRPr>
            </a:p>
          </p:txBody>
        </p:sp>
      </p:grpSp>
      <p:sp>
        <p:nvSpPr>
          <p:cNvPr id="184" name="Google Shape;184;p24"/>
          <p:cNvSpPr txBox="1"/>
          <p:nvPr/>
        </p:nvSpPr>
        <p:spPr>
          <a:xfrm>
            <a:off x="0" y="4634875"/>
            <a:ext cx="982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12</a:t>
            </a:r>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Overview</a:t>
            </a:r>
            <a:endParaRPr/>
          </a:p>
        </p:txBody>
      </p:sp>
      <p:sp>
        <p:nvSpPr>
          <p:cNvPr id="66" name="Google Shape;66;p14"/>
          <p:cNvSpPr txBox="1"/>
          <p:nvPr>
            <p:ph idx="1" type="body"/>
          </p:nvPr>
        </p:nvSpPr>
        <p:spPr>
          <a:xfrm>
            <a:off x="311700" y="1152475"/>
            <a:ext cx="77964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Designed a digital Clock and Data Recovery (CDR) circuit for high-speed serial links.</a:t>
            </a:r>
            <a:endParaRPr sz="2300"/>
          </a:p>
          <a:p>
            <a:pPr indent="-374650" lvl="0" marL="457200" rtl="0" algn="l">
              <a:spcBef>
                <a:spcPts val="0"/>
              </a:spcBef>
              <a:spcAft>
                <a:spcPts val="0"/>
              </a:spcAft>
              <a:buSzPts val="2300"/>
              <a:buChar char="●"/>
            </a:pPr>
            <a:r>
              <a:rPr lang="en" sz="2300"/>
              <a:t>Applied advanced DSP techniques (adaptive filtering) to reduce jitter and phase error.Implemented in Verilog, simulated in Vivado.</a:t>
            </a:r>
            <a:endParaRPr sz="2300"/>
          </a:p>
          <a:p>
            <a:pPr indent="-374650" lvl="0" marL="457200" rtl="0" algn="l">
              <a:spcBef>
                <a:spcPts val="0"/>
              </a:spcBef>
              <a:spcAft>
                <a:spcPts val="0"/>
              </a:spcAft>
              <a:buSzPts val="2300"/>
              <a:buChar char="●"/>
            </a:pPr>
            <a:r>
              <a:rPr lang="en" sz="2300"/>
              <a:t>Performance and power results compared between baseline (static) and adaptive versions (Reinforcement Learning-based).</a:t>
            </a:r>
            <a:endParaRPr sz="2300"/>
          </a:p>
        </p:txBody>
      </p:sp>
      <p:pic>
        <p:nvPicPr>
          <p:cNvPr id="67" name="Google Shape;67;p14"/>
          <p:cNvPicPr preferRelativeResize="0"/>
          <p:nvPr/>
        </p:nvPicPr>
        <p:blipFill>
          <a:blip r:embed="rId3">
            <a:alphaModFix/>
          </a:blip>
          <a:stretch>
            <a:fillRect/>
          </a:stretch>
        </p:blipFill>
        <p:spPr>
          <a:xfrm>
            <a:off x="7671675" y="104600"/>
            <a:ext cx="1388076" cy="1388076"/>
          </a:xfrm>
          <a:prstGeom prst="rect">
            <a:avLst/>
          </a:prstGeom>
          <a:noFill/>
          <a:ln>
            <a:noFill/>
          </a:ln>
        </p:spPr>
      </p:pic>
      <p:grpSp>
        <p:nvGrpSpPr>
          <p:cNvPr id="68" name="Google Shape;68;p14"/>
          <p:cNvGrpSpPr/>
          <p:nvPr/>
        </p:nvGrpSpPr>
        <p:grpSpPr>
          <a:xfrm>
            <a:off x="-29050" y="4544875"/>
            <a:ext cx="9566425" cy="598500"/>
            <a:chOff x="-29050" y="4544875"/>
            <a:chExt cx="9566425" cy="598500"/>
          </a:xfrm>
        </p:grpSpPr>
        <p:sp>
          <p:nvSpPr>
            <p:cNvPr id="69" name="Google Shape;69;p14"/>
            <p:cNvSpPr/>
            <p:nvPr/>
          </p:nvSpPr>
          <p:spPr>
            <a:xfrm>
              <a:off x="-29050" y="4544875"/>
              <a:ext cx="9173100" cy="598500"/>
            </a:xfrm>
            <a:prstGeom prst="rect">
              <a:avLst/>
            </a:prstGeom>
            <a:solidFill>
              <a:srgbClr val="D600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 name="Google Shape;70;p14"/>
            <p:cNvSpPr txBox="1"/>
            <p:nvPr/>
          </p:nvSpPr>
          <p:spPr>
            <a:xfrm>
              <a:off x="7671675" y="4687225"/>
              <a:ext cx="1865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04/14/2025</a:t>
              </a:r>
              <a:endParaRPr sz="1200">
                <a:solidFill>
                  <a:schemeClr val="lt1"/>
                </a:solidFill>
              </a:endParaRPr>
            </a:p>
          </p:txBody>
        </p:sp>
      </p:grpSp>
      <p:sp>
        <p:nvSpPr>
          <p:cNvPr id="71" name="Google Shape;71;p14"/>
          <p:cNvSpPr txBox="1"/>
          <p:nvPr/>
        </p:nvSpPr>
        <p:spPr>
          <a:xfrm>
            <a:off x="0" y="4634875"/>
            <a:ext cx="982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2</a:t>
            </a:r>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 &amp; Scope</a:t>
            </a:r>
            <a:endParaRPr/>
          </a:p>
        </p:txBody>
      </p:sp>
      <p:sp>
        <p:nvSpPr>
          <p:cNvPr id="77" name="Google Shape;77;p15"/>
          <p:cNvSpPr txBox="1"/>
          <p:nvPr>
            <p:ph idx="1" type="body"/>
          </p:nvPr>
        </p:nvSpPr>
        <p:spPr>
          <a:xfrm>
            <a:off x="311700" y="1152475"/>
            <a:ext cx="7946400" cy="3416400"/>
          </a:xfrm>
          <a:prstGeom prst="rect">
            <a:avLst/>
          </a:prstGeom>
        </p:spPr>
        <p:txBody>
          <a:bodyPr anchorCtr="0" anchor="t" bIns="91425" lIns="91425" spcFirstLastPara="1" rIns="91425" wrap="square" tIns="91425">
            <a:normAutofit lnSpcReduction="20000"/>
          </a:bodyPr>
          <a:lstStyle/>
          <a:p>
            <a:pPr indent="-374650" lvl="0" marL="457200" rtl="0" algn="l">
              <a:spcBef>
                <a:spcPts val="0"/>
              </a:spcBef>
              <a:spcAft>
                <a:spcPts val="0"/>
              </a:spcAft>
              <a:buSzPts val="2300"/>
              <a:buChar char="●"/>
            </a:pPr>
            <a:r>
              <a:rPr lang="en" sz="2300"/>
              <a:t>Improve phase-lock accuracy under jitter and noise.</a:t>
            </a:r>
            <a:endParaRPr sz="2300"/>
          </a:p>
          <a:p>
            <a:pPr indent="-374650" lvl="0" marL="457200" rtl="0" algn="l">
              <a:spcBef>
                <a:spcPts val="0"/>
              </a:spcBef>
              <a:spcAft>
                <a:spcPts val="0"/>
              </a:spcAft>
              <a:buSzPts val="2300"/>
              <a:buChar char="●"/>
            </a:pPr>
            <a:r>
              <a:rPr lang="en" sz="2300"/>
              <a:t>Explore reinforcement learning-based adaptive filtering to optimize phase error.</a:t>
            </a:r>
            <a:endParaRPr sz="2300"/>
          </a:p>
          <a:p>
            <a:pPr indent="-374650" lvl="0" marL="457200" rtl="0" algn="l">
              <a:spcBef>
                <a:spcPts val="0"/>
              </a:spcBef>
              <a:spcAft>
                <a:spcPts val="0"/>
              </a:spcAft>
              <a:buSzPts val="2300"/>
              <a:buChar char="●"/>
            </a:pPr>
            <a:r>
              <a:rPr lang="en" sz="2300"/>
              <a:t>Maintain timing correctness and low power consumption.</a:t>
            </a:r>
            <a:endParaRPr sz="2300"/>
          </a:p>
          <a:p>
            <a:pPr indent="-374650" lvl="0" marL="457200" rtl="0" algn="l">
              <a:spcBef>
                <a:spcPts val="0"/>
              </a:spcBef>
              <a:spcAft>
                <a:spcPts val="0"/>
              </a:spcAft>
              <a:buSzPts val="2300"/>
              <a:buChar char="●"/>
            </a:pPr>
            <a:r>
              <a:rPr lang="en" sz="2300"/>
              <a:t>Deliver RTL modules, testbenches, performance analysis, and diagrams.</a:t>
            </a:r>
            <a:endParaRPr sz="2300"/>
          </a:p>
          <a:p>
            <a:pPr indent="-374650" lvl="0" marL="457200" rtl="0" algn="l">
              <a:spcBef>
                <a:spcPts val="0"/>
              </a:spcBef>
              <a:spcAft>
                <a:spcPts val="0"/>
              </a:spcAft>
              <a:buSzPts val="2300"/>
              <a:buChar char="●"/>
            </a:pPr>
            <a:r>
              <a:rPr lang="en" sz="2300"/>
              <a:t>Demonstrate scalable and hardware-efficient CDR architecture.</a:t>
            </a:r>
            <a:endParaRPr sz="1900"/>
          </a:p>
        </p:txBody>
      </p:sp>
      <p:pic>
        <p:nvPicPr>
          <p:cNvPr id="78" name="Google Shape;78;p15"/>
          <p:cNvPicPr preferRelativeResize="0"/>
          <p:nvPr/>
        </p:nvPicPr>
        <p:blipFill>
          <a:blip r:embed="rId3">
            <a:alphaModFix/>
          </a:blip>
          <a:stretch>
            <a:fillRect/>
          </a:stretch>
        </p:blipFill>
        <p:spPr>
          <a:xfrm>
            <a:off x="7671675" y="104600"/>
            <a:ext cx="1388076" cy="1388076"/>
          </a:xfrm>
          <a:prstGeom prst="rect">
            <a:avLst/>
          </a:prstGeom>
          <a:noFill/>
          <a:ln>
            <a:noFill/>
          </a:ln>
        </p:spPr>
      </p:pic>
      <p:grpSp>
        <p:nvGrpSpPr>
          <p:cNvPr id="79" name="Google Shape;79;p15"/>
          <p:cNvGrpSpPr/>
          <p:nvPr/>
        </p:nvGrpSpPr>
        <p:grpSpPr>
          <a:xfrm>
            <a:off x="-29050" y="4544875"/>
            <a:ext cx="9566425" cy="598500"/>
            <a:chOff x="-29050" y="4544875"/>
            <a:chExt cx="9566425" cy="598500"/>
          </a:xfrm>
        </p:grpSpPr>
        <p:sp>
          <p:nvSpPr>
            <p:cNvPr id="80" name="Google Shape;80;p15"/>
            <p:cNvSpPr/>
            <p:nvPr/>
          </p:nvSpPr>
          <p:spPr>
            <a:xfrm>
              <a:off x="-29050" y="4544875"/>
              <a:ext cx="9173100" cy="598500"/>
            </a:xfrm>
            <a:prstGeom prst="rect">
              <a:avLst/>
            </a:prstGeom>
            <a:solidFill>
              <a:srgbClr val="D600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 name="Google Shape;81;p15"/>
            <p:cNvSpPr txBox="1"/>
            <p:nvPr/>
          </p:nvSpPr>
          <p:spPr>
            <a:xfrm>
              <a:off x="7671675" y="4687225"/>
              <a:ext cx="1865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04/14/2025</a:t>
              </a:r>
              <a:endParaRPr sz="1200">
                <a:solidFill>
                  <a:schemeClr val="lt1"/>
                </a:solidFill>
              </a:endParaRPr>
            </a:p>
          </p:txBody>
        </p:sp>
      </p:grpSp>
      <p:sp>
        <p:nvSpPr>
          <p:cNvPr id="82" name="Google Shape;82;p15"/>
          <p:cNvSpPr txBox="1"/>
          <p:nvPr/>
        </p:nvSpPr>
        <p:spPr>
          <a:xfrm>
            <a:off x="0" y="4634875"/>
            <a:ext cx="982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3</a:t>
            </a:r>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Architecture</a:t>
            </a:r>
            <a:endParaRPr/>
          </a:p>
        </p:txBody>
      </p:sp>
      <p:sp>
        <p:nvSpPr>
          <p:cNvPr id="88" name="Google Shape;88;p16"/>
          <p:cNvSpPr txBox="1"/>
          <p:nvPr>
            <p:ph idx="1" type="body"/>
          </p:nvPr>
        </p:nvSpPr>
        <p:spPr>
          <a:xfrm>
            <a:off x="235500" y="1152475"/>
            <a:ext cx="7277400" cy="3416400"/>
          </a:xfrm>
          <a:prstGeom prst="rect">
            <a:avLst/>
          </a:prstGeom>
        </p:spPr>
        <p:txBody>
          <a:bodyPr anchorCtr="0" anchor="t" bIns="91425" lIns="91425" spcFirstLastPara="1" rIns="91425" wrap="square" tIns="91425">
            <a:normAutofit fontScale="92500"/>
          </a:bodyPr>
          <a:lstStyle/>
          <a:p>
            <a:pPr indent="-369570" lvl="0" marL="457200" rtl="0" algn="l">
              <a:spcBef>
                <a:spcPts val="0"/>
              </a:spcBef>
              <a:spcAft>
                <a:spcPts val="0"/>
              </a:spcAft>
              <a:buClr>
                <a:schemeClr val="dk1"/>
              </a:buClr>
              <a:buSzPct val="100000"/>
              <a:buChar char="●"/>
            </a:pPr>
            <a:r>
              <a:rPr b="1" lang="en" sz="2400">
                <a:solidFill>
                  <a:schemeClr val="dk1"/>
                </a:solidFill>
              </a:rPr>
              <a:t>Granular Phase Detector (GPD)</a:t>
            </a:r>
            <a:r>
              <a:rPr lang="en" sz="2400">
                <a:solidFill>
                  <a:schemeClr val="dk1"/>
                </a:solidFill>
              </a:rPr>
              <a:t>: A more precise detector that measures phase error in finer steps</a:t>
            </a:r>
            <a:endParaRPr sz="2400">
              <a:solidFill>
                <a:schemeClr val="dk1"/>
              </a:solidFill>
            </a:endParaRPr>
          </a:p>
          <a:p>
            <a:pPr indent="-369570" lvl="0" marL="457200" rtl="0" algn="l">
              <a:spcBef>
                <a:spcPts val="0"/>
              </a:spcBef>
              <a:spcAft>
                <a:spcPts val="0"/>
              </a:spcAft>
              <a:buClr>
                <a:schemeClr val="dk1"/>
              </a:buClr>
              <a:buSzPct val="100000"/>
              <a:buChar char="●"/>
            </a:pPr>
            <a:r>
              <a:rPr b="1" lang="en" sz="2400">
                <a:solidFill>
                  <a:schemeClr val="dk1"/>
                </a:solidFill>
              </a:rPr>
              <a:t>Loop Filter</a:t>
            </a:r>
            <a:r>
              <a:rPr lang="en" sz="2400">
                <a:solidFill>
                  <a:schemeClr val="dk1"/>
                </a:solidFill>
              </a:rPr>
              <a:t>: Adaptive control based on phase error using reinforcement learning.</a:t>
            </a:r>
            <a:endParaRPr sz="2400">
              <a:solidFill>
                <a:schemeClr val="dk1"/>
              </a:solidFill>
            </a:endParaRPr>
          </a:p>
          <a:p>
            <a:pPr indent="-369570" lvl="0" marL="457200" rtl="0" algn="l">
              <a:spcBef>
                <a:spcPts val="0"/>
              </a:spcBef>
              <a:spcAft>
                <a:spcPts val="0"/>
              </a:spcAft>
              <a:buClr>
                <a:schemeClr val="dk1"/>
              </a:buClr>
              <a:buSzPct val="100000"/>
              <a:buChar char="●"/>
            </a:pPr>
            <a:r>
              <a:rPr b="1" lang="en" sz="2400">
                <a:solidFill>
                  <a:schemeClr val="dk1"/>
                </a:solidFill>
              </a:rPr>
              <a:t>Numerically Controlled Oscillator (NCO)</a:t>
            </a:r>
            <a:r>
              <a:rPr lang="en" sz="2400">
                <a:solidFill>
                  <a:schemeClr val="dk1"/>
                </a:solidFill>
              </a:rPr>
              <a:t>: Drives the recovered clock based on control input.</a:t>
            </a:r>
            <a:endParaRPr sz="2400">
              <a:solidFill>
                <a:schemeClr val="dk1"/>
              </a:solidFill>
            </a:endParaRPr>
          </a:p>
          <a:p>
            <a:pPr indent="-369570" lvl="0" marL="457200" rtl="0" algn="l">
              <a:spcBef>
                <a:spcPts val="0"/>
              </a:spcBef>
              <a:spcAft>
                <a:spcPts val="0"/>
              </a:spcAft>
              <a:buClr>
                <a:schemeClr val="dk1"/>
              </a:buClr>
              <a:buSzPct val="100000"/>
              <a:buChar char="●"/>
            </a:pPr>
            <a:r>
              <a:rPr b="1" lang="en" sz="2400">
                <a:solidFill>
                  <a:schemeClr val="dk1"/>
                </a:solidFill>
              </a:rPr>
              <a:t>Feedback Loop</a:t>
            </a:r>
            <a:r>
              <a:rPr lang="en" sz="2400">
                <a:solidFill>
                  <a:schemeClr val="dk1"/>
                </a:solidFill>
              </a:rPr>
              <a:t>: Forms a digital PLL (Phase-Locked Loop).</a:t>
            </a:r>
            <a:endParaRPr/>
          </a:p>
        </p:txBody>
      </p:sp>
      <p:pic>
        <p:nvPicPr>
          <p:cNvPr id="89" name="Google Shape;89;p16"/>
          <p:cNvPicPr preferRelativeResize="0"/>
          <p:nvPr/>
        </p:nvPicPr>
        <p:blipFill>
          <a:blip r:embed="rId3">
            <a:alphaModFix/>
          </a:blip>
          <a:stretch>
            <a:fillRect/>
          </a:stretch>
        </p:blipFill>
        <p:spPr>
          <a:xfrm>
            <a:off x="7671675" y="104600"/>
            <a:ext cx="1388076" cy="1388076"/>
          </a:xfrm>
          <a:prstGeom prst="rect">
            <a:avLst/>
          </a:prstGeom>
          <a:noFill/>
          <a:ln>
            <a:noFill/>
          </a:ln>
        </p:spPr>
      </p:pic>
      <p:grpSp>
        <p:nvGrpSpPr>
          <p:cNvPr id="90" name="Google Shape;90;p16"/>
          <p:cNvGrpSpPr/>
          <p:nvPr/>
        </p:nvGrpSpPr>
        <p:grpSpPr>
          <a:xfrm>
            <a:off x="-29050" y="4544875"/>
            <a:ext cx="9566425" cy="598500"/>
            <a:chOff x="-29050" y="4544875"/>
            <a:chExt cx="9566425" cy="598500"/>
          </a:xfrm>
        </p:grpSpPr>
        <p:sp>
          <p:nvSpPr>
            <p:cNvPr id="91" name="Google Shape;91;p16"/>
            <p:cNvSpPr/>
            <p:nvPr/>
          </p:nvSpPr>
          <p:spPr>
            <a:xfrm>
              <a:off x="-29050" y="4544875"/>
              <a:ext cx="9173100" cy="598500"/>
            </a:xfrm>
            <a:prstGeom prst="rect">
              <a:avLst/>
            </a:prstGeom>
            <a:solidFill>
              <a:srgbClr val="D600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2" name="Google Shape;92;p16"/>
            <p:cNvSpPr txBox="1"/>
            <p:nvPr/>
          </p:nvSpPr>
          <p:spPr>
            <a:xfrm>
              <a:off x="7671675" y="4687225"/>
              <a:ext cx="1865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04/14/2025</a:t>
              </a:r>
              <a:endParaRPr sz="1200">
                <a:solidFill>
                  <a:schemeClr val="lt1"/>
                </a:solidFill>
              </a:endParaRPr>
            </a:p>
          </p:txBody>
        </p:sp>
      </p:grpSp>
      <p:sp>
        <p:nvSpPr>
          <p:cNvPr id="93" name="Google Shape;93;p16"/>
          <p:cNvSpPr txBox="1"/>
          <p:nvPr/>
        </p:nvSpPr>
        <p:spPr>
          <a:xfrm>
            <a:off x="0" y="4634875"/>
            <a:ext cx="982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4</a:t>
            </a:r>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7671675" y="104600"/>
            <a:ext cx="1388076" cy="1388076"/>
          </a:xfrm>
          <a:prstGeom prst="rect">
            <a:avLst/>
          </a:prstGeom>
          <a:noFill/>
          <a:ln>
            <a:noFill/>
          </a:ln>
        </p:spPr>
      </p:pic>
      <p:grpSp>
        <p:nvGrpSpPr>
          <p:cNvPr id="99" name="Google Shape;99;p17"/>
          <p:cNvGrpSpPr/>
          <p:nvPr/>
        </p:nvGrpSpPr>
        <p:grpSpPr>
          <a:xfrm>
            <a:off x="-29050" y="4544875"/>
            <a:ext cx="9566425" cy="598500"/>
            <a:chOff x="-29050" y="4544875"/>
            <a:chExt cx="9566425" cy="598500"/>
          </a:xfrm>
        </p:grpSpPr>
        <p:sp>
          <p:nvSpPr>
            <p:cNvPr id="100" name="Google Shape;100;p17"/>
            <p:cNvSpPr/>
            <p:nvPr/>
          </p:nvSpPr>
          <p:spPr>
            <a:xfrm>
              <a:off x="-29050" y="4544875"/>
              <a:ext cx="9173100" cy="598500"/>
            </a:xfrm>
            <a:prstGeom prst="rect">
              <a:avLst/>
            </a:prstGeom>
            <a:solidFill>
              <a:srgbClr val="D600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17"/>
            <p:cNvSpPr txBox="1"/>
            <p:nvPr/>
          </p:nvSpPr>
          <p:spPr>
            <a:xfrm>
              <a:off x="7671675" y="4687225"/>
              <a:ext cx="1865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04/14/2025</a:t>
              </a:r>
              <a:endParaRPr sz="1200">
                <a:solidFill>
                  <a:schemeClr val="lt1"/>
                </a:solidFill>
              </a:endParaRPr>
            </a:p>
          </p:txBody>
        </p:sp>
      </p:grpSp>
      <p:sp>
        <p:nvSpPr>
          <p:cNvPr id="102" name="Google Shape;102;p17"/>
          <p:cNvSpPr txBox="1"/>
          <p:nvPr/>
        </p:nvSpPr>
        <p:spPr>
          <a:xfrm>
            <a:off x="0" y="4634875"/>
            <a:ext cx="982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5</a:t>
            </a:r>
            <a:endParaRPr sz="600">
              <a:solidFill>
                <a:schemeClr val="lt1"/>
              </a:solidFill>
            </a:endParaRPr>
          </a:p>
        </p:txBody>
      </p:sp>
      <p:graphicFrame>
        <p:nvGraphicFramePr>
          <p:cNvPr id="103" name="Google Shape;103;p17"/>
          <p:cNvGraphicFramePr/>
          <p:nvPr/>
        </p:nvGraphicFramePr>
        <p:xfrm>
          <a:off x="75950" y="104588"/>
          <a:ext cx="3000000" cy="3000000"/>
        </p:xfrm>
        <a:graphic>
          <a:graphicData uri="http://schemas.openxmlformats.org/drawingml/2006/table">
            <a:tbl>
              <a:tblPr>
                <a:noFill/>
                <a:tableStyleId>{4F39CF28-2DAE-480B-96C9-C4EF9537C6B7}</a:tableStyleId>
              </a:tblPr>
              <a:tblGrid>
                <a:gridCol w="1734775"/>
                <a:gridCol w="2898450"/>
                <a:gridCol w="2855350"/>
              </a:tblGrid>
              <a:tr h="775825">
                <a:tc>
                  <a:txBody>
                    <a:bodyPr/>
                    <a:lstStyle/>
                    <a:p>
                      <a:pPr indent="0" lvl="0" marL="0" rtl="0" algn="ctr">
                        <a:lnSpc>
                          <a:spcPct val="115000"/>
                        </a:lnSpc>
                        <a:spcBef>
                          <a:spcPts val="0"/>
                        </a:spcBef>
                        <a:spcAft>
                          <a:spcPts val="0"/>
                        </a:spcAft>
                        <a:buNone/>
                      </a:pPr>
                      <a:r>
                        <a:rPr b="1" lang="en" sz="1500"/>
                        <a:t>Feature</a:t>
                      </a:r>
                      <a:endParaRPr b="1"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t>Bang-Bang Phase Detector (BBPD)</a:t>
                      </a:r>
                      <a:endParaRPr b="1"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500"/>
                        <a:t>Granular Phase Detector (GPD)</a:t>
                      </a:r>
                      <a:endParaRPr b="1"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45675">
                <a:tc>
                  <a:txBody>
                    <a:bodyPr/>
                    <a:lstStyle/>
                    <a:p>
                      <a:pPr indent="0" lvl="0" marL="0" rtl="0" algn="l">
                        <a:spcBef>
                          <a:spcPts val="0"/>
                        </a:spcBef>
                        <a:spcAft>
                          <a:spcPts val="0"/>
                        </a:spcAft>
                        <a:buNone/>
                      </a:pPr>
                      <a:r>
                        <a:rPr b="1" lang="en" sz="1500"/>
                        <a:t>Output Precision</a:t>
                      </a:r>
                      <a:endParaRPr b="1"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t>Binary (2 states: Early/Late)</a:t>
                      </a:r>
                      <a:endParaRPr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t>4-bit (16 states: -8 to +7)</a:t>
                      </a:r>
                      <a:endParaRPr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45675">
                <a:tc>
                  <a:txBody>
                    <a:bodyPr/>
                    <a:lstStyle/>
                    <a:p>
                      <a:pPr indent="0" lvl="0" marL="0" rtl="0" algn="l">
                        <a:spcBef>
                          <a:spcPts val="0"/>
                        </a:spcBef>
                        <a:spcAft>
                          <a:spcPts val="0"/>
                        </a:spcAft>
                        <a:buNone/>
                      </a:pPr>
                      <a:r>
                        <a:rPr b="1" lang="en" sz="1500"/>
                        <a:t>Resolution</a:t>
                      </a:r>
                      <a:endParaRPr b="1"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t>Low (coarse control)</a:t>
                      </a:r>
                      <a:endParaRPr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t>High (fine-grained control)</a:t>
                      </a:r>
                      <a:endParaRPr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93275">
                <a:tc>
                  <a:txBody>
                    <a:bodyPr/>
                    <a:lstStyle/>
                    <a:p>
                      <a:pPr indent="0" lvl="0" marL="0" rtl="0" algn="l">
                        <a:spcBef>
                          <a:spcPts val="0"/>
                        </a:spcBef>
                        <a:spcAft>
                          <a:spcPts val="0"/>
                        </a:spcAft>
                        <a:buNone/>
                      </a:pPr>
                      <a:r>
                        <a:rPr b="1" lang="en" sz="1500"/>
                        <a:t>Phase Error Range</a:t>
                      </a:r>
                      <a:endParaRPr b="1"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t>±1 (only early/late)</a:t>
                      </a:r>
                      <a:endParaRPr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t>±8 (detailed phase offset)</a:t>
                      </a:r>
                      <a:endParaRPr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93275">
                <a:tc>
                  <a:txBody>
                    <a:bodyPr/>
                    <a:lstStyle/>
                    <a:p>
                      <a:pPr indent="0" lvl="0" marL="0" rtl="0" algn="l">
                        <a:spcBef>
                          <a:spcPts val="0"/>
                        </a:spcBef>
                        <a:spcAft>
                          <a:spcPts val="0"/>
                        </a:spcAft>
                        <a:buNone/>
                      </a:pPr>
                      <a:r>
                        <a:rPr b="1" lang="en" sz="1500"/>
                        <a:t>System Feedback</a:t>
                      </a:r>
                      <a:endParaRPr b="1"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t>Coarse adjustment (clock direction)</a:t>
                      </a:r>
                      <a:endParaRPr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t>Fine adjustment (dynamic frequency)</a:t>
                      </a:r>
                      <a:endParaRPr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93275">
                <a:tc>
                  <a:txBody>
                    <a:bodyPr/>
                    <a:lstStyle/>
                    <a:p>
                      <a:pPr indent="0" lvl="0" marL="0" rtl="0" algn="l">
                        <a:spcBef>
                          <a:spcPts val="0"/>
                        </a:spcBef>
                        <a:spcAft>
                          <a:spcPts val="0"/>
                        </a:spcAft>
                        <a:buNone/>
                      </a:pPr>
                      <a:r>
                        <a:rPr b="1" lang="en" sz="1500"/>
                        <a:t>Adaptability to Noise</a:t>
                      </a:r>
                      <a:endParaRPr b="1"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t>Less adaptable</a:t>
                      </a:r>
                      <a:endParaRPr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t>More adaptable to jitter/noise</a:t>
                      </a:r>
                      <a:endParaRPr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93275">
                <a:tc>
                  <a:txBody>
                    <a:bodyPr/>
                    <a:lstStyle/>
                    <a:p>
                      <a:pPr indent="0" lvl="0" marL="0" rtl="0" algn="l">
                        <a:spcBef>
                          <a:spcPts val="0"/>
                        </a:spcBef>
                        <a:spcAft>
                          <a:spcPts val="0"/>
                        </a:spcAft>
                        <a:buNone/>
                      </a:pPr>
                      <a:r>
                        <a:rPr b="1" lang="en" sz="1500"/>
                        <a:t>Complexity</a:t>
                      </a:r>
                      <a:endParaRPr b="1"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t>Simple, low resource usage</a:t>
                      </a:r>
                      <a:endParaRPr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sz="1500"/>
                        <a:t>Slightly higher logic, more precision</a:t>
                      </a:r>
                      <a:endParaRPr sz="15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Baseline Design Architecture</a:t>
            </a:r>
            <a:endParaRPr/>
          </a:p>
        </p:txBody>
      </p:sp>
      <p:sp>
        <p:nvSpPr>
          <p:cNvPr id="109" name="Google Shape;109;p18"/>
          <p:cNvSpPr txBox="1"/>
          <p:nvPr>
            <p:ph idx="1" type="body"/>
          </p:nvPr>
        </p:nvSpPr>
        <p:spPr>
          <a:xfrm>
            <a:off x="0" y="1017725"/>
            <a:ext cx="7588500" cy="3416400"/>
          </a:xfrm>
          <a:prstGeom prst="rect">
            <a:avLst/>
          </a:prstGeom>
        </p:spPr>
        <p:txBody>
          <a:bodyPr anchorCtr="0" anchor="t" bIns="91425" lIns="91425" spcFirstLastPara="1" rIns="91425" wrap="square" tIns="91425">
            <a:normAutofit/>
          </a:bodyPr>
          <a:lstStyle/>
          <a:p>
            <a:pPr indent="-361950" lvl="0" marL="457200" rtl="0" algn="l">
              <a:lnSpc>
                <a:spcPct val="95000"/>
              </a:lnSpc>
              <a:spcBef>
                <a:spcPts val="0"/>
              </a:spcBef>
              <a:spcAft>
                <a:spcPts val="0"/>
              </a:spcAft>
              <a:buClr>
                <a:schemeClr val="dk1"/>
              </a:buClr>
              <a:buSzPts val="2100"/>
              <a:buChar char="●"/>
            </a:pPr>
            <a:r>
              <a:rPr b="1" lang="en" sz="2100">
                <a:solidFill>
                  <a:schemeClr val="dk1"/>
                </a:solidFill>
              </a:rPr>
              <a:t>Simpler architecture</a:t>
            </a:r>
            <a:r>
              <a:rPr lang="en" sz="2100">
                <a:solidFill>
                  <a:schemeClr val="dk1"/>
                </a:solidFill>
              </a:rPr>
              <a:t>: Granular phase detector (GPD) + basic integrator.</a:t>
            </a:r>
            <a:endParaRPr sz="2100">
              <a:solidFill>
                <a:schemeClr val="dk1"/>
              </a:solidFill>
            </a:endParaRPr>
          </a:p>
          <a:p>
            <a:pPr indent="-361950" lvl="0" marL="457200" rtl="0" algn="l">
              <a:lnSpc>
                <a:spcPct val="95000"/>
              </a:lnSpc>
              <a:spcBef>
                <a:spcPts val="0"/>
              </a:spcBef>
              <a:spcAft>
                <a:spcPts val="0"/>
              </a:spcAft>
              <a:buClr>
                <a:schemeClr val="dk1"/>
              </a:buClr>
              <a:buSzPts val="2100"/>
              <a:buChar char="●"/>
            </a:pPr>
            <a:r>
              <a:rPr b="1" lang="en" sz="2100">
                <a:solidFill>
                  <a:schemeClr val="dk1"/>
                </a:solidFill>
              </a:rPr>
              <a:t>No adaptive logic or DSP blocks</a:t>
            </a:r>
            <a:r>
              <a:rPr lang="en" sz="2100">
                <a:solidFill>
                  <a:schemeClr val="dk1"/>
                </a:solidFill>
              </a:rPr>
              <a:t>.</a:t>
            </a:r>
            <a:endParaRPr sz="2100">
              <a:solidFill>
                <a:schemeClr val="dk1"/>
              </a:solidFill>
            </a:endParaRPr>
          </a:p>
          <a:p>
            <a:pPr indent="-361950" lvl="0" marL="457200" rtl="0" algn="l">
              <a:lnSpc>
                <a:spcPct val="95000"/>
              </a:lnSpc>
              <a:spcBef>
                <a:spcPts val="0"/>
              </a:spcBef>
              <a:spcAft>
                <a:spcPts val="0"/>
              </a:spcAft>
              <a:buClr>
                <a:schemeClr val="dk1"/>
              </a:buClr>
              <a:buSzPts val="2100"/>
              <a:buChar char="●"/>
            </a:pPr>
            <a:r>
              <a:rPr b="1" lang="en" sz="2100">
                <a:solidFill>
                  <a:schemeClr val="dk1"/>
                </a:solidFill>
              </a:rPr>
              <a:t>Lower resource and power usage</a:t>
            </a:r>
            <a:r>
              <a:rPr lang="en" sz="2100">
                <a:solidFill>
                  <a:schemeClr val="dk1"/>
                </a:solidFill>
              </a:rPr>
              <a:t>.</a:t>
            </a:r>
            <a:endParaRPr sz="2100">
              <a:solidFill>
                <a:schemeClr val="dk1"/>
              </a:solidFill>
            </a:endParaRPr>
          </a:p>
          <a:p>
            <a:pPr indent="-361950" lvl="0" marL="457200" rtl="0" algn="l">
              <a:lnSpc>
                <a:spcPct val="95000"/>
              </a:lnSpc>
              <a:spcBef>
                <a:spcPts val="0"/>
              </a:spcBef>
              <a:spcAft>
                <a:spcPts val="0"/>
              </a:spcAft>
              <a:buClr>
                <a:schemeClr val="dk1"/>
              </a:buClr>
              <a:buSzPts val="2100"/>
              <a:buChar char="●"/>
            </a:pPr>
            <a:r>
              <a:rPr b="1" lang="en" sz="2100">
                <a:solidFill>
                  <a:schemeClr val="dk1"/>
                </a:solidFill>
              </a:rPr>
              <a:t>Sufficient for basic CDR functionality</a:t>
            </a:r>
            <a:r>
              <a:rPr lang="en" sz="2100">
                <a:solidFill>
                  <a:schemeClr val="dk1"/>
                </a:solidFill>
              </a:rPr>
              <a:t>.</a:t>
            </a:r>
            <a:endParaRPr sz="1500"/>
          </a:p>
        </p:txBody>
      </p:sp>
      <p:pic>
        <p:nvPicPr>
          <p:cNvPr id="110" name="Google Shape;110;p18"/>
          <p:cNvPicPr preferRelativeResize="0"/>
          <p:nvPr/>
        </p:nvPicPr>
        <p:blipFill>
          <a:blip r:embed="rId3">
            <a:alphaModFix/>
          </a:blip>
          <a:stretch>
            <a:fillRect/>
          </a:stretch>
        </p:blipFill>
        <p:spPr>
          <a:xfrm>
            <a:off x="7671675" y="104600"/>
            <a:ext cx="1388076" cy="1388076"/>
          </a:xfrm>
          <a:prstGeom prst="rect">
            <a:avLst/>
          </a:prstGeom>
          <a:noFill/>
          <a:ln>
            <a:noFill/>
          </a:ln>
        </p:spPr>
      </p:pic>
      <p:grpSp>
        <p:nvGrpSpPr>
          <p:cNvPr id="111" name="Google Shape;111;p18"/>
          <p:cNvGrpSpPr/>
          <p:nvPr/>
        </p:nvGrpSpPr>
        <p:grpSpPr>
          <a:xfrm>
            <a:off x="-29050" y="4544875"/>
            <a:ext cx="9566425" cy="598500"/>
            <a:chOff x="-29050" y="4544875"/>
            <a:chExt cx="9566425" cy="598500"/>
          </a:xfrm>
        </p:grpSpPr>
        <p:sp>
          <p:nvSpPr>
            <p:cNvPr id="112" name="Google Shape;112;p18"/>
            <p:cNvSpPr/>
            <p:nvPr/>
          </p:nvSpPr>
          <p:spPr>
            <a:xfrm>
              <a:off x="-29050" y="4544875"/>
              <a:ext cx="9173100" cy="598500"/>
            </a:xfrm>
            <a:prstGeom prst="rect">
              <a:avLst/>
            </a:prstGeom>
            <a:solidFill>
              <a:srgbClr val="D600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18"/>
            <p:cNvSpPr txBox="1"/>
            <p:nvPr/>
          </p:nvSpPr>
          <p:spPr>
            <a:xfrm>
              <a:off x="7671675" y="4687225"/>
              <a:ext cx="1865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04/14/2025</a:t>
              </a:r>
              <a:endParaRPr sz="1200">
                <a:solidFill>
                  <a:schemeClr val="lt1"/>
                </a:solidFill>
              </a:endParaRPr>
            </a:p>
          </p:txBody>
        </p:sp>
      </p:grpSp>
      <p:sp>
        <p:nvSpPr>
          <p:cNvPr id="114" name="Google Shape;114;p18"/>
          <p:cNvSpPr txBox="1"/>
          <p:nvPr/>
        </p:nvSpPr>
        <p:spPr>
          <a:xfrm>
            <a:off x="0" y="4634875"/>
            <a:ext cx="982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6</a:t>
            </a:r>
            <a:endParaRPr sz="600">
              <a:solidFill>
                <a:schemeClr val="lt1"/>
              </a:solidFill>
            </a:endParaRPr>
          </a:p>
        </p:txBody>
      </p:sp>
      <p:pic>
        <p:nvPicPr>
          <p:cNvPr id="115" name="Google Shape;115;p18"/>
          <p:cNvPicPr preferRelativeResize="0"/>
          <p:nvPr/>
        </p:nvPicPr>
        <p:blipFill>
          <a:blip r:embed="rId4">
            <a:alphaModFix/>
          </a:blip>
          <a:stretch>
            <a:fillRect/>
          </a:stretch>
        </p:blipFill>
        <p:spPr>
          <a:xfrm>
            <a:off x="1508225" y="2671750"/>
            <a:ext cx="6127549" cy="1762375"/>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Adaptive Design Architecture</a:t>
            </a:r>
            <a:endParaRPr/>
          </a:p>
        </p:txBody>
      </p:sp>
      <p:sp>
        <p:nvSpPr>
          <p:cNvPr id="121" name="Google Shape;121;p19"/>
          <p:cNvSpPr txBox="1"/>
          <p:nvPr>
            <p:ph idx="1" type="body"/>
          </p:nvPr>
        </p:nvSpPr>
        <p:spPr>
          <a:xfrm>
            <a:off x="0" y="1073100"/>
            <a:ext cx="4260300" cy="3416400"/>
          </a:xfrm>
          <a:prstGeom prst="rect">
            <a:avLst/>
          </a:prstGeom>
        </p:spPr>
        <p:txBody>
          <a:bodyPr anchorCtr="0" anchor="t" bIns="91425" lIns="91425" spcFirstLastPara="1" rIns="91425" wrap="square" tIns="91425">
            <a:normAutofit fontScale="85000" lnSpcReduction="20000"/>
          </a:bodyPr>
          <a:lstStyle/>
          <a:p>
            <a:pPr indent="-358140" lvl="0" marL="457200" rtl="0" algn="l">
              <a:spcBef>
                <a:spcPts val="0"/>
              </a:spcBef>
              <a:spcAft>
                <a:spcPts val="0"/>
              </a:spcAft>
              <a:buClr>
                <a:schemeClr val="dk1"/>
              </a:buClr>
              <a:buSzPct val="100000"/>
              <a:buChar char="●"/>
            </a:pPr>
            <a:r>
              <a:rPr b="1" lang="en" sz="2400">
                <a:solidFill>
                  <a:schemeClr val="dk1"/>
                </a:solidFill>
              </a:rPr>
              <a:t>Adds adaptive loop filter logic</a:t>
            </a:r>
            <a:r>
              <a:rPr lang="en" sz="2400">
                <a:solidFill>
                  <a:schemeClr val="dk1"/>
                </a:solidFill>
              </a:rPr>
              <a:t>: Reinforcement learning agent dynamically adjusts gain.</a:t>
            </a:r>
            <a:endParaRPr sz="2400">
              <a:solidFill>
                <a:schemeClr val="dk1"/>
              </a:solidFill>
            </a:endParaRPr>
          </a:p>
          <a:p>
            <a:pPr indent="-358140" lvl="0" marL="457200" rtl="0" algn="l">
              <a:spcBef>
                <a:spcPts val="0"/>
              </a:spcBef>
              <a:spcAft>
                <a:spcPts val="0"/>
              </a:spcAft>
              <a:buClr>
                <a:schemeClr val="dk1"/>
              </a:buClr>
              <a:buSzPct val="100000"/>
              <a:buChar char="●"/>
            </a:pPr>
            <a:r>
              <a:rPr b="1" lang="en" sz="2400">
                <a:solidFill>
                  <a:schemeClr val="dk1"/>
                </a:solidFill>
              </a:rPr>
              <a:t>Learning Behavior</a:t>
            </a:r>
            <a:r>
              <a:rPr lang="en" sz="2400">
                <a:solidFill>
                  <a:schemeClr val="dk1"/>
                </a:solidFill>
              </a:rPr>
              <a:t>: RL agent adjusts the weights based on phase error trends.</a:t>
            </a:r>
            <a:endParaRPr sz="2400">
              <a:solidFill>
                <a:schemeClr val="dk1"/>
              </a:solidFill>
            </a:endParaRPr>
          </a:p>
          <a:p>
            <a:pPr indent="-358140" lvl="0" marL="457200" rtl="0" algn="l">
              <a:spcBef>
                <a:spcPts val="0"/>
              </a:spcBef>
              <a:spcAft>
                <a:spcPts val="0"/>
              </a:spcAft>
              <a:buClr>
                <a:schemeClr val="dk1"/>
              </a:buClr>
              <a:buSzPct val="100000"/>
              <a:buChar char="●"/>
            </a:pPr>
            <a:r>
              <a:rPr b="1" lang="en" sz="2400">
                <a:solidFill>
                  <a:schemeClr val="dk1"/>
                </a:solidFill>
              </a:rPr>
              <a:t>More complex feedback loop</a:t>
            </a:r>
            <a:r>
              <a:rPr lang="en" sz="2400">
                <a:solidFill>
                  <a:schemeClr val="dk1"/>
                </a:solidFill>
              </a:rPr>
              <a:t>.</a:t>
            </a:r>
            <a:endParaRPr sz="2400">
              <a:solidFill>
                <a:schemeClr val="dk1"/>
              </a:solidFill>
            </a:endParaRPr>
          </a:p>
          <a:p>
            <a:pPr indent="-358140" lvl="0" marL="457200" rtl="0" algn="l">
              <a:spcBef>
                <a:spcPts val="0"/>
              </a:spcBef>
              <a:spcAft>
                <a:spcPts val="0"/>
              </a:spcAft>
              <a:buClr>
                <a:schemeClr val="dk1"/>
              </a:buClr>
              <a:buSzPct val="100000"/>
              <a:buChar char="●"/>
            </a:pPr>
            <a:r>
              <a:rPr b="1" lang="en" sz="2400">
                <a:solidFill>
                  <a:schemeClr val="dk1"/>
                </a:solidFill>
              </a:rPr>
              <a:t>Uses DSP blocks for better filtering precision</a:t>
            </a:r>
            <a:r>
              <a:rPr lang="en" sz="2400">
                <a:solidFill>
                  <a:schemeClr val="dk1"/>
                </a:solidFill>
              </a:rPr>
              <a:t>.</a:t>
            </a:r>
            <a:endParaRPr/>
          </a:p>
        </p:txBody>
      </p:sp>
      <p:pic>
        <p:nvPicPr>
          <p:cNvPr id="122" name="Google Shape;122;p19"/>
          <p:cNvPicPr preferRelativeResize="0"/>
          <p:nvPr/>
        </p:nvPicPr>
        <p:blipFill>
          <a:blip r:embed="rId3">
            <a:alphaModFix/>
          </a:blip>
          <a:stretch>
            <a:fillRect/>
          </a:stretch>
        </p:blipFill>
        <p:spPr>
          <a:xfrm>
            <a:off x="7671675" y="104600"/>
            <a:ext cx="1388076" cy="1388076"/>
          </a:xfrm>
          <a:prstGeom prst="rect">
            <a:avLst/>
          </a:prstGeom>
          <a:noFill/>
          <a:ln>
            <a:noFill/>
          </a:ln>
        </p:spPr>
      </p:pic>
      <p:grpSp>
        <p:nvGrpSpPr>
          <p:cNvPr id="123" name="Google Shape;123;p19"/>
          <p:cNvGrpSpPr/>
          <p:nvPr/>
        </p:nvGrpSpPr>
        <p:grpSpPr>
          <a:xfrm>
            <a:off x="-29050" y="4544875"/>
            <a:ext cx="9566425" cy="598500"/>
            <a:chOff x="-29050" y="4544875"/>
            <a:chExt cx="9566425" cy="598500"/>
          </a:xfrm>
        </p:grpSpPr>
        <p:sp>
          <p:nvSpPr>
            <p:cNvPr id="124" name="Google Shape;124;p19"/>
            <p:cNvSpPr/>
            <p:nvPr/>
          </p:nvSpPr>
          <p:spPr>
            <a:xfrm>
              <a:off x="-29050" y="4544875"/>
              <a:ext cx="9173100" cy="598500"/>
            </a:xfrm>
            <a:prstGeom prst="rect">
              <a:avLst/>
            </a:prstGeom>
            <a:solidFill>
              <a:srgbClr val="D600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5" name="Google Shape;125;p19"/>
            <p:cNvSpPr txBox="1"/>
            <p:nvPr/>
          </p:nvSpPr>
          <p:spPr>
            <a:xfrm>
              <a:off x="7671675" y="4687225"/>
              <a:ext cx="1865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04/14/2025</a:t>
              </a:r>
              <a:endParaRPr sz="1200">
                <a:solidFill>
                  <a:schemeClr val="lt1"/>
                </a:solidFill>
              </a:endParaRPr>
            </a:p>
          </p:txBody>
        </p:sp>
      </p:grpSp>
      <p:sp>
        <p:nvSpPr>
          <p:cNvPr id="126" name="Google Shape;126;p19"/>
          <p:cNvSpPr txBox="1"/>
          <p:nvPr/>
        </p:nvSpPr>
        <p:spPr>
          <a:xfrm>
            <a:off x="0" y="4634875"/>
            <a:ext cx="982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7</a:t>
            </a:r>
            <a:endParaRPr sz="600">
              <a:solidFill>
                <a:schemeClr val="lt1"/>
              </a:solidFill>
            </a:endParaRPr>
          </a:p>
        </p:txBody>
      </p:sp>
      <p:pic>
        <p:nvPicPr>
          <p:cNvPr id="127" name="Google Shape;127;p19"/>
          <p:cNvPicPr preferRelativeResize="0"/>
          <p:nvPr/>
        </p:nvPicPr>
        <p:blipFill>
          <a:blip r:embed="rId4">
            <a:alphaModFix/>
          </a:blip>
          <a:stretch>
            <a:fillRect/>
          </a:stretch>
        </p:blipFill>
        <p:spPr>
          <a:xfrm>
            <a:off x="4165899" y="938468"/>
            <a:ext cx="3505774" cy="353327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Testbench &amp; Simulation Environment</a:t>
            </a:r>
            <a:endParaRPr sz="2500"/>
          </a:p>
        </p:txBody>
      </p:sp>
      <p:sp>
        <p:nvSpPr>
          <p:cNvPr id="133" name="Google Shape;133;p20"/>
          <p:cNvSpPr txBox="1"/>
          <p:nvPr>
            <p:ph idx="1" type="body"/>
          </p:nvPr>
        </p:nvSpPr>
        <p:spPr>
          <a:xfrm>
            <a:off x="311700" y="1152475"/>
            <a:ext cx="8055600" cy="2045400"/>
          </a:xfrm>
          <a:prstGeom prst="rect">
            <a:avLst/>
          </a:prstGeom>
        </p:spPr>
        <p:txBody>
          <a:bodyPr anchorCtr="0" anchor="t" bIns="91425" lIns="91425" spcFirstLastPara="1" rIns="91425" wrap="square" tIns="91425">
            <a:normAutofit fontScale="77500"/>
          </a:bodyPr>
          <a:lstStyle/>
          <a:p>
            <a:pPr indent="-346710" lvl="0" marL="457200" rtl="0" algn="l">
              <a:spcBef>
                <a:spcPts val="0"/>
              </a:spcBef>
              <a:spcAft>
                <a:spcPts val="0"/>
              </a:spcAft>
              <a:buClr>
                <a:schemeClr val="dk1"/>
              </a:buClr>
              <a:buSzPct val="100000"/>
              <a:buChar char="●"/>
            </a:pPr>
            <a:r>
              <a:rPr b="1" lang="en" sz="2400">
                <a:solidFill>
                  <a:schemeClr val="dk1"/>
                </a:solidFill>
              </a:rPr>
              <a:t>Stimulus</a:t>
            </a:r>
            <a:r>
              <a:rPr lang="en" sz="2400">
                <a:solidFill>
                  <a:schemeClr val="dk1"/>
                </a:solidFill>
              </a:rPr>
              <a:t>: Data patterns with deterministic and randomized transitions.</a:t>
            </a:r>
            <a:endParaRPr sz="2400">
              <a:solidFill>
                <a:schemeClr val="dk1"/>
              </a:solidFill>
            </a:endParaRPr>
          </a:p>
          <a:p>
            <a:pPr indent="-346710" lvl="0" marL="457200" rtl="0" algn="l">
              <a:spcBef>
                <a:spcPts val="0"/>
              </a:spcBef>
              <a:spcAft>
                <a:spcPts val="0"/>
              </a:spcAft>
              <a:buClr>
                <a:schemeClr val="dk1"/>
              </a:buClr>
              <a:buSzPct val="100000"/>
              <a:buChar char="●"/>
            </a:pPr>
            <a:r>
              <a:rPr b="1" lang="en" sz="2400">
                <a:solidFill>
                  <a:schemeClr val="dk1"/>
                </a:solidFill>
              </a:rPr>
              <a:t>Jitter Injection</a:t>
            </a:r>
            <a:r>
              <a:rPr lang="en" sz="2400">
                <a:solidFill>
                  <a:schemeClr val="dk1"/>
                </a:solidFill>
              </a:rPr>
              <a:t>: Gaussian noise, bounded edge shift.</a:t>
            </a:r>
            <a:endParaRPr sz="2400">
              <a:solidFill>
                <a:schemeClr val="dk1"/>
              </a:solidFill>
            </a:endParaRPr>
          </a:p>
          <a:p>
            <a:pPr indent="-346710" lvl="0" marL="457200" rtl="0" algn="l">
              <a:spcBef>
                <a:spcPts val="0"/>
              </a:spcBef>
              <a:spcAft>
                <a:spcPts val="0"/>
              </a:spcAft>
              <a:buClr>
                <a:schemeClr val="dk1"/>
              </a:buClr>
              <a:buSzPct val="100000"/>
              <a:buChar char="●"/>
            </a:pPr>
            <a:r>
              <a:rPr b="1" lang="en" sz="2400">
                <a:solidFill>
                  <a:schemeClr val="dk1"/>
                </a:solidFill>
              </a:rPr>
              <a:t>Real-time observation</a:t>
            </a:r>
            <a:r>
              <a:rPr lang="en" sz="2400">
                <a:solidFill>
                  <a:schemeClr val="dk1"/>
                </a:solidFill>
              </a:rPr>
              <a:t> of phase error and recovered clock.</a:t>
            </a:r>
            <a:endParaRPr sz="2400">
              <a:solidFill>
                <a:schemeClr val="dk1"/>
              </a:solidFill>
            </a:endParaRPr>
          </a:p>
          <a:p>
            <a:pPr indent="-346710" lvl="0" marL="457200" rtl="0" algn="l">
              <a:spcBef>
                <a:spcPts val="0"/>
              </a:spcBef>
              <a:spcAft>
                <a:spcPts val="0"/>
              </a:spcAft>
              <a:buClr>
                <a:schemeClr val="dk1"/>
              </a:buClr>
              <a:buSzPct val="100000"/>
              <a:buChar char="●"/>
            </a:pPr>
            <a:r>
              <a:rPr b="1" lang="en" sz="2400">
                <a:solidFill>
                  <a:schemeClr val="dk1"/>
                </a:solidFill>
              </a:rPr>
              <a:t>Testbench</a:t>
            </a:r>
            <a:r>
              <a:rPr lang="en" sz="2400">
                <a:solidFill>
                  <a:schemeClr val="dk1"/>
                </a:solidFill>
              </a:rPr>
              <a:t>: Measures stability, lock time, and control word behavior.</a:t>
            </a:r>
            <a:endParaRPr sz="2400">
              <a:solidFill>
                <a:schemeClr val="dk1"/>
              </a:solidFill>
            </a:endParaRPr>
          </a:p>
          <a:p>
            <a:pPr indent="-346710" lvl="0" marL="457200" rtl="0" algn="l">
              <a:spcBef>
                <a:spcPts val="0"/>
              </a:spcBef>
              <a:spcAft>
                <a:spcPts val="0"/>
              </a:spcAft>
              <a:buClr>
                <a:schemeClr val="dk1"/>
              </a:buClr>
              <a:buSzPct val="100000"/>
              <a:buChar char="●"/>
            </a:pPr>
            <a:r>
              <a:rPr b="1" lang="en" sz="2400">
                <a:solidFill>
                  <a:schemeClr val="dk1"/>
                </a:solidFill>
              </a:rPr>
              <a:t>Simulation</a:t>
            </a:r>
            <a:r>
              <a:rPr lang="en" sz="2400">
                <a:solidFill>
                  <a:schemeClr val="dk1"/>
                </a:solidFill>
              </a:rPr>
              <a:t>: Run over millions of cycles for statistical accuracy.</a:t>
            </a:r>
            <a:endParaRPr/>
          </a:p>
        </p:txBody>
      </p:sp>
      <p:pic>
        <p:nvPicPr>
          <p:cNvPr id="134" name="Google Shape;134;p20"/>
          <p:cNvPicPr preferRelativeResize="0"/>
          <p:nvPr/>
        </p:nvPicPr>
        <p:blipFill>
          <a:blip r:embed="rId3">
            <a:alphaModFix/>
          </a:blip>
          <a:stretch>
            <a:fillRect/>
          </a:stretch>
        </p:blipFill>
        <p:spPr>
          <a:xfrm>
            <a:off x="7671675" y="104600"/>
            <a:ext cx="1388076" cy="1388076"/>
          </a:xfrm>
          <a:prstGeom prst="rect">
            <a:avLst/>
          </a:prstGeom>
          <a:noFill/>
          <a:ln>
            <a:noFill/>
          </a:ln>
        </p:spPr>
      </p:pic>
      <p:grpSp>
        <p:nvGrpSpPr>
          <p:cNvPr id="135" name="Google Shape;135;p20"/>
          <p:cNvGrpSpPr/>
          <p:nvPr/>
        </p:nvGrpSpPr>
        <p:grpSpPr>
          <a:xfrm>
            <a:off x="-29050" y="4544875"/>
            <a:ext cx="9566425" cy="598500"/>
            <a:chOff x="-29050" y="4544875"/>
            <a:chExt cx="9566425" cy="598500"/>
          </a:xfrm>
        </p:grpSpPr>
        <p:sp>
          <p:nvSpPr>
            <p:cNvPr id="136" name="Google Shape;136;p20"/>
            <p:cNvSpPr/>
            <p:nvPr/>
          </p:nvSpPr>
          <p:spPr>
            <a:xfrm>
              <a:off x="-29050" y="4544875"/>
              <a:ext cx="9173100" cy="598500"/>
            </a:xfrm>
            <a:prstGeom prst="rect">
              <a:avLst/>
            </a:prstGeom>
            <a:solidFill>
              <a:srgbClr val="D600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7" name="Google Shape;137;p20"/>
            <p:cNvSpPr txBox="1"/>
            <p:nvPr/>
          </p:nvSpPr>
          <p:spPr>
            <a:xfrm>
              <a:off x="7671675" y="4687225"/>
              <a:ext cx="1865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04/14/2025</a:t>
              </a:r>
              <a:endParaRPr sz="1200">
                <a:solidFill>
                  <a:schemeClr val="lt1"/>
                </a:solidFill>
              </a:endParaRPr>
            </a:p>
          </p:txBody>
        </p:sp>
      </p:grpSp>
      <p:sp>
        <p:nvSpPr>
          <p:cNvPr id="138" name="Google Shape;138;p20"/>
          <p:cNvSpPr txBox="1"/>
          <p:nvPr/>
        </p:nvSpPr>
        <p:spPr>
          <a:xfrm>
            <a:off x="0" y="4634875"/>
            <a:ext cx="982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8</a:t>
            </a:r>
            <a:endParaRPr sz="600">
              <a:solidFill>
                <a:schemeClr val="lt1"/>
              </a:solidFill>
            </a:endParaRPr>
          </a:p>
        </p:txBody>
      </p:sp>
      <p:pic>
        <p:nvPicPr>
          <p:cNvPr id="139" name="Google Shape;139;p20"/>
          <p:cNvPicPr preferRelativeResize="0"/>
          <p:nvPr/>
        </p:nvPicPr>
        <p:blipFill>
          <a:blip r:embed="rId4">
            <a:alphaModFix/>
          </a:blip>
          <a:stretch>
            <a:fillRect/>
          </a:stretch>
        </p:blipFill>
        <p:spPr>
          <a:xfrm>
            <a:off x="696413" y="2979349"/>
            <a:ext cx="7751174" cy="146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 &amp; Power Comparison</a:t>
            </a:r>
            <a:endParaRPr/>
          </a:p>
        </p:txBody>
      </p:sp>
      <p:sp>
        <p:nvSpPr>
          <p:cNvPr id="145" name="Google Shape;145;p21"/>
          <p:cNvSpPr txBox="1"/>
          <p:nvPr>
            <p:ph idx="1" type="body"/>
          </p:nvPr>
        </p:nvSpPr>
        <p:spPr>
          <a:xfrm>
            <a:off x="6900" y="1228675"/>
            <a:ext cx="40584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900">
                <a:solidFill>
                  <a:schemeClr val="dk1"/>
                </a:solidFill>
              </a:rPr>
              <a:t>Highlights</a:t>
            </a:r>
            <a:r>
              <a:rPr lang="en" sz="1900">
                <a:solidFill>
                  <a:schemeClr val="dk1"/>
                </a:solidFill>
              </a:rPr>
              <a:t>:</a:t>
            </a:r>
            <a:endParaRPr sz="1900">
              <a:solidFill>
                <a:schemeClr val="dk1"/>
              </a:solidFill>
            </a:endParaRPr>
          </a:p>
          <a:p>
            <a:pPr indent="-349250" lvl="0" marL="457200" rtl="0" algn="l">
              <a:spcBef>
                <a:spcPts val="1200"/>
              </a:spcBef>
              <a:spcAft>
                <a:spcPts val="0"/>
              </a:spcAft>
              <a:buClr>
                <a:schemeClr val="dk1"/>
              </a:buClr>
              <a:buSzPts val="1900"/>
              <a:buChar char="●"/>
            </a:pPr>
            <a:r>
              <a:rPr b="1" lang="en" sz="1900">
                <a:solidFill>
                  <a:schemeClr val="dk1"/>
                </a:solidFill>
              </a:rPr>
              <a:t>Adaptive design</a:t>
            </a:r>
            <a:r>
              <a:rPr lang="en" sz="1900">
                <a:solidFill>
                  <a:schemeClr val="dk1"/>
                </a:solidFill>
              </a:rPr>
              <a:t> uses small amount of logic and DSP resources.</a:t>
            </a:r>
            <a:endParaRPr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Slight increase</a:t>
            </a:r>
            <a:r>
              <a:rPr lang="en" sz="1900">
                <a:solidFill>
                  <a:schemeClr val="dk1"/>
                </a:solidFill>
              </a:rPr>
              <a:t> in dynamic power (~0.08 W).</a:t>
            </a:r>
            <a:endParaRPr sz="1900">
              <a:solidFill>
                <a:schemeClr val="dk1"/>
              </a:solidFill>
            </a:endParaRPr>
          </a:p>
          <a:p>
            <a:pPr indent="-349250" lvl="0" marL="457200" rtl="0" algn="l">
              <a:spcBef>
                <a:spcPts val="0"/>
              </a:spcBef>
              <a:spcAft>
                <a:spcPts val="0"/>
              </a:spcAft>
              <a:buClr>
                <a:schemeClr val="dk1"/>
              </a:buClr>
              <a:buSzPts val="1900"/>
              <a:buChar char="●"/>
            </a:pPr>
            <a:r>
              <a:rPr b="1" lang="en" sz="1900">
                <a:solidFill>
                  <a:schemeClr val="dk1"/>
                </a:solidFill>
              </a:rPr>
              <a:t>Minimal hardware cost</a:t>
            </a:r>
            <a:r>
              <a:rPr lang="en" sz="1900">
                <a:solidFill>
                  <a:schemeClr val="dk1"/>
                </a:solidFill>
              </a:rPr>
              <a:t> for the improvement in functionality.</a:t>
            </a:r>
            <a:endParaRPr sz="1900"/>
          </a:p>
        </p:txBody>
      </p:sp>
      <p:pic>
        <p:nvPicPr>
          <p:cNvPr id="146" name="Google Shape;146;p21"/>
          <p:cNvPicPr preferRelativeResize="0"/>
          <p:nvPr/>
        </p:nvPicPr>
        <p:blipFill>
          <a:blip r:embed="rId3">
            <a:alphaModFix/>
          </a:blip>
          <a:stretch>
            <a:fillRect/>
          </a:stretch>
        </p:blipFill>
        <p:spPr>
          <a:xfrm>
            <a:off x="7671675" y="104600"/>
            <a:ext cx="1388076" cy="1388076"/>
          </a:xfrm>
          <a:prstGeom prst="rect">
            <a:avLst/>
          </a:prstGeom>
          <a:noFill/>
          <a:ln>
            <a:noFill/>
          </a:ln>
        </p:spPr>
      </p:pic>
      <p:grpSp>
        <p:nvGrpSpPr>
          <p:cNvPr id="147" name="Google Shape;147;p21"/>
          <p:cNvGrpSpPr/>
          <p:nvPr/>
        </p:nvGrpSpPr>
        <p:grpSpPr>
          <a:xfrm>
            <a:off x="-29050" y="4544875"/>
            <a:ext cx="9566425" cy="598500"/>
            <a:chOff x="-29050" y="4544875"/>
            <a:chExt cx="9566425" cy="598500"/>
          </a:xfrm>
        </p:grpSpPr>
        <p:sp>
          <p:nvSpPr>
            <p:cNvPr id="148" name="Google Shape;148;p21"/>
            <p:cNvSpPr/>
            <p:nvPr/>
          </p:nvSpPr>
          <p:spPr>
            <a:xfrm>
              <a:off x="-29050" y="4544875"/>
              <a:ext cx="9173100" cy="598500"/>
            </a:xfrm>
            <a:prstGeom prst="rect">
              <a:avLst/>
            </a:prstGeom>
            <a:solidFill>
              <a:srgbClr val="D6001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1"/>
            <p:cNvSpPr txBox="1"/>
            <p:nvPr/>
          </p:nvSpPr>
          <p:spPr>
            <a:xfrm>
              <a:off x="7671675" y="4687225"/>
              <a:ext cx="1865700" cy="31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lt1"/>
                  </a:solidFill>
                </a:rPr>
                <a:t>04/14/2025</a:t>
              </a:r>
              <a:endParaRPr sz="1200">
                <a:solidFill>
                  <a:schemeClr val="lt1"/>
                </a:solidFill>
              </a:endParaRPr>
            </a:p>
          </p:txBody>
        </p:sp>
      </p:grpSp>
      <p:sp>
        <p:nvSpPr>
          <p:cNvPr id="150" name="Google Shape;150;p21"/>
          <p:cNvSpPr txBox="1"/>
          <p:nvPr/>
        </p:nvSpPr>
        <p:spPr>
          <a:xfrm>
            <a:off x="0" y="4634875"/>
            <a:ext cx="982200" cy="41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9</a:t>
            </a:r>
            <a:endParaRPr sz="600">
              <a:solidFill>
                <a:schemeClr val="lt1"/>
              </a:solidFill>
            </a:endParaRPr>
          </a:p>
        </p:txBody>
      </p:sp>
      <p:graphicFrame>
        <p:nvGraphicFramePr>
          <p:cNvPr id="151" name="Google Shape;151;p21"/>
          <p:cNvGraphicFramePr/>
          <p:nvPr/>
        </p:nvGraphicFramePr>
        <p:xfrm>
          <a:off x="4065300" y="1632075"/>
          <a:ext cx="3000000" cy="3000000"/>
        </p:xfrm>
        <a:graphic>
          <a:graphicData uri="http://schemas.openxmlformats.org/drawingml/2006/table">
            <a:tbl>
              <a:tblPr>
                <a:noFill/>
                <a:tableStyleId>{F4DDC906-9234-481A-9461-7AF9C7929250}</a:tableStyleId>
              </a:tblPr>
              <a:tblGrid>
                <a:gridCol w="1589000"/>
                <a:gridCol w="1589000"/>
                <a:gridCol w="1589000"/>
              </a:tblGrid>
              <a:tr h="381000">
                <a:tc>
                  <a:txBody>
                    <a:bodyPr/>
                    <a:lstStyle/>
                    <a:p>
                      <a:pPr indent="0" lvl="0" marL="0" rtl="0" algn="ctr">
                        <a:spcBef>
                          <a:spcPts val="0"/>
                        </a:spcBef>
                        <a:spcAft>
                          <a:spcPts val="0"/>
                        </a:spcAft>
                        <a:buNone/>
                      </a:pPr>
                      <a:r>
                        <a:rPr lang="en"/>
                        <a:t>Metric</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Baseline CDR</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Adaptive CDR</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LUT Usage</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49</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400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Flip Flops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80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190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DSP Blocks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7</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I/O Pins</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12</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76</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Total Power</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0.621 W</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0.701 W</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t>Dynamic</a:t>
                      </a:r>
                      <a:r>
                        <a:rPr lang="en"/>
                        <a:t> Power</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0.007 W</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t>0.087 W</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