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320" r:id="rId3"/>
    <p:sldId id="321" r:id="rId5"/>
    <p:sldId id="322" r:id="rId6"/>
    <p:sldId id="323" r:id="rId7"/>
    <p:sldId id="324" r:id="rId8"/>
    <p:sldId id="325" r:id="rId9"/>
    <p:sldId id="326" r:id="rId10"/>
  </p:sldIdLst>
  <p:sldSz cx="9144000" cy="5143500"/>
  <p:notesSz cx="6858000" cy="9144000"/>
  <p:embeddedFontLst>
    <p:embeddedFont>
      <p:font typeface="Bangers"/>
      <p:regular r:id="rId14"/>
    </p:embeddedFont>
    <p:embeddedFont>
      <p:font typeface="Abel" panose="02000506030000020004"/>
      <p:regular r:id="rId15"/>
    </p:embeddedFont>
    <p:embeddedFont>
      <p:font typeface="Righteous" panose="02010506000000020000"/>
      <p:regular r:id="rId16"/>
    </p:embeddedFont>
    <p:embeddedFont>
      <p:font typeface="Bitter"/>
      <p:regular r:id="rId17"/>
      <p:bold r:id="rId18"/>
      <p:italic r:id="rId19"/>
      <p:boldItalic r:id="rId20"/>
    </p:embeddedFont>
    <p:embeddedFont>
      <p:font typeface="Rubik"/>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012E914-8A55-4D3B-922C-1097EB94D8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aPTnq_1hWDE"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5" name="Shape 775"/>
        <p:cNvGrpSpPr/>
        <p:nvPr/>
      </p:nvGrpSpPr>
      <p:grpSpPr>
        <a:xfrm>
          <a:off x="0" y="0"/>
          <a:ext cx="0" cy="0"/>
          <a:chOff x="0" y="0"/>
          <a:chExt cx="0" cy="0"/>
        </a:xfrm>
      </p:grpSpPr>
      <p:sp>
        <p:nvSpPr>
          <p:cNvPr id="776" name="Google Shape;776;g31506a17769_0_14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1506a17769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t>source: BBC News, </a:t>
            </a:r>
            <a:r>
              <a:rPr lang="en-GB" u="sng">
                <a:solidFill>
                  <a:schemeClr val="hlink"/>
                </a:solidFill>
                <a:hlinkClick r:id="rId3"/>
              </a:rPr>
              <a:t>https://www.youtube.com/watch?v=aPTnq_1hWDE</a:t>
            </a:r>
            <a:r>
              <a:rPr lang="en-GB"/>
              <a:t> </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3" name="Shape 783"/>
        <p:cNvGrpSpPr/>
        <p:nvPr/>
      </p:nvGrpSpPr>
      <p:grpSpPr>
        <a:xfrm>
          <a:off x="0" y="0"/>
          <a:ext cx="0" cy="0"/>
          <a:chOff x="0" y="0"/>
          <a:chExt cx="0" cy="0"/>
        </a:xfrm>
      </p:grpSpPr>
      <p:sp>
        <p:nvSpPr>
          <p:cNvPr id="784" name="Google Shape;784;g31506a17769_0_35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31506a17769_0_3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2" name="Shape 792"/>
        <p:cNvGrpSpPr/>
        <p:nvPr/>
      </p:nvGrpSpPr>
      <p:grpSpPr>
        <a:xfrm>
          <a:off x="0" y="0"/>
          <a:ext cx="0" cy="0"/>
          <a:chOff x="0" y="0"/>
          <a:chExt cx="0" cy="0"/>
        </a:xfrm>
      </p:grpSpPr>
      <p:sp>
        <p:nvSpPr>
          <p:cNvPr id="793" name="Google Shape;793;g31506a17769_0_23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31506a17769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0" name="Shape 800"/>
        <p:cNvGrpSpPr/>
        <p:nvPr/>
      </p:nvGrpSpPr>
      <p:grpSpPr>
        <a:xfrm>
          <a:off x="0" y="0"/>
          <a:ext cx="0" cy="0"/>
          <a:chOff x="0" y="0"/>
          <a:chExt cx="0" cy="0"/>
        </a:xfrm>
      </p:grpSpPr>
      <p:sp>
        <p:nvSpPr>
          <p:cNvPr id="801" name="Google Shape;801;gf52c61d8bd_0_4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f52c61d8bd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9" name="Shape 809"/>
        <p:cNvGrpSpPr/>
        <p:nvPr/>
      </p:nvGrpSpPr>
      <p:grpSpPr>
        <a:xfrm>
          <a:off x="0" y="0"/>
          <a:ext cx="0" cy="0"/>
          <a:chOff x="0" y="0"/>
          <a:chExt cx="0" cy="0"/>
        </a:xfrm>
      </p:grpSpPr>
      <p:sp>
        <p:nvSpPr>
          <p:cNvPr id="810" name="Google Shape;810;gf1157f8e4d_0_10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f1157f8e4d_0_10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8" name="Shape 818"/>
        <p:cNvGrpSpPr/>
        <p:nvPr/>
      </p:nvGrpSpPr>
      <p:grpSpPr>
        <a:xfrm>
          <a:off x="0" y="0"/>
          <a:ext cx="0" cy="0"/>
          <a:chOff x="0" y="0"/>
          <a:chExt cx="0" cy="0"/>
        </a:xfrm>
      </p:grpSpPr>
      <p:sp>
        <p:nvSpPr>
          <p:cNvPr id="819" name="Google Shape;819;g31506a17769_0_17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1506a17769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6" name="Shape 826"/>
        <p:cNvGrpSpPr/>
        <p:nvPr/>
      </p:nvGrpSpPr>
      <p:grpSpPr>
        <a:xfrm>
          <a:off x="0" y="0"/>
          <a:ext cx="0" cy="0"/>
          <a:chOff x="0" y="0"/>
          <a:chExt cx="0" cy="0"/>
        </a:xfrm>
      </p:grpSpPr>
      <p:sp>
        <p:nvSpPr>
          <p:cNvPr id="827" name="Google Shape;827;g3197e25bfc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3197e25bfc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50" name="Shape 50"/>
        <p:cNvGrpSpPr/>
        <p:nvPr/>
      </p:nvGrpSpPr>
      <p:grpSpPr>
        <a:xfrm>
          <a:off x="0" y="0"/>
          <a:ext cx="0" cy="0"/>
          <a:chOff x="0" y="0"/>
          <a:chExt cx="0" cy="0"/>
        </a:xfrm>
      </p:grpSpPr>
      <p:pic>
        <p:nvPicPr>
          <p:cNvPr id="51" name="Google Shape;51;p13"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2" name="Google Shape;52;p13"/>
          <p:cNvSpPr/>
          <p:nvPr/>
        </p:nvSpPr>
        <p:spPr>
          <a:xfrm rot="169468" flipH="1">
            <a:off x="3608972" y="646196"/>
            <a:ext cx="5247975" cy="3809532"/>
          </a:xfrm>
          <a:prstGeom prst="wedgeEllipseCallout">
            <a:avLst>
              <a:gd name="adj1" fmla="val -42509"/>
              <a:gd name="adj2" fmla="val 62980"/>
            </a:avLst>
          </a:prstGeom>
          <a:solidFill>
            <a:srgbClr val="001936">
              <a:alpha val="2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3"/>
          <p:cNvSpPr/>
          <p:nvPr/>
        </p:nvSpPr>
        <p:spPr>
          <a:xfrm rot="169468" flipH="1">
            <a:off x="3380372" y="417596"/>
            <a:ext cx="5247975" cy="3809532"/>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3"/>
          <p:cNvSpPr txBox="1"/>
          <p:nvPr>
            <p:ph type="ctrTitle"/>
          </p:nvPr>
        </p:nvSpPr>
        <p:spPr>
          <a:xfrm>
            <a:off x="4101125" y="1659550"/>
            <a:ext cx="3767400" cy="11598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5" name="Google Shape;55;p13"/>
          <p:cNvSpPr txBox="1"/>
          <p:nvPr>
            <p:ph type="subTitle" idx="1"/>
          </p:nvPr>
        </p:nvSpPr>
        <p:spPr>
          <a:xfrm>
            <a:off x="4101125" y="2687651"/>
            <a:ext cx="3767400" cy="784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000000"/>
              </a:buClr>
              <a:buSzPts val="1800"/>
              <a:buNone/>
              <a:defRPr sz="1800">
                <a:solidFill>
                  <a:srgbClr val="000000"/>
                </a:solidFill>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400"/>
              <a:buNone/>
              <a:defRPr>
                <a:solidFill>
                  <a:srgbClr val="000000"/>
                </a:solidFill>
              </a:defRPr>
            </a:lvl4pPr>
            <a:lvl5pPr lvl="4" algn="ctr" rtl="0">
              <a:spcBef>
                <a:spcPts val="0"/>
              </a:spcBef>
              <a:spcAft>
                <a:spcPts val="0"/>
              </a:spcAft>
              <a:buClr>
                <a:srgbClr val="000000"/>
              </a:buClr>
              <a:buSzPts val="1400"/>
              <a:buNone/>
              <a:defRPr>
                <a:solidFill>
                  <a:srgbClr val="000000"/>
                </a:solidFill>
              </a:defRPr>
            </a:lvl5pPr>
            <a:lvl6pPr lvl="5" algn="ctr" rtl="0">
              <a:spcBef>
                <a:spcPts val="0"/>
              </a:spcBef>
              <a:spcAft>
                <a:spcPts val="0"/>
              </a:spcAft>
              <a:buClr>
                <a:srgbClr val="000000"/>
              </a:buClr>
              <a:buSzPts val="1400"/>
              <a:buNone/>
              <a:defRPr>
                <a:solidFill>
                  <a:srgbClr val="000000"/>
                </a:solidFill>
              </a:defRPr>
            </a:lvl6pPr>
            <a:lvl7pPr lvl="6" algn="ctr" rtl="0">
              <a:spcBef>
                <a:spcPts val="0"/>
              </a:spcBef>
              <a:spcAft>
                <a:spcPts val="0"/>
              </a:spcAft>
              <a:buClr>
                <a:srgbClr val="000000"/>
              </a:buClr>
              <a:buSzPts val="1400"/>
              <a:buNone/>
              <a:defRPr>
                <a:solidFill>
                  <a:srgbClr val="000000"/>
                </a:solidFill>
              </a:defRPr>
            </a:lvl7pPr>
            <a:lvl8pPr lvl="7" algn="ctr" rtl="0">
              <a:spcBef>
                <a:spcPts val="0"/>
              </a:spcBef>
              <a:spcAft>
                <a:spcPts val="0"/>
              </a:spcAft>
              <a:buClr>
                <a:srgbClr val="000000"/>
              </a:buClr>
              <a:buSzPts val="1400"/>
              <a:buNone/>
              <a:defRPr>
                <a:solidFill>
                  <a:srgbClr val="000000"/>
                </a:solidFill>
              </a:defRPr>
            </a:lvl8pPr>
            <a:lvl9pPr lvl="8" algn="ctr" rtl="0">
              <a:spcBef>
                <a:spcPts val="0"/>
              </a:spcBef>
              <a:spcAft>
                <a:spcPts val="0"/>
              </a:spcAft>
              <a:buClr>
                <a:srgbClr val="000000"/>
              </a:buClr>
              <a:buSzPts val="1400"/>
              <a:buNone/>
              <a:defRPr>
                <a:solidFill>
                  <a:srgbClr val="000000"/>
                </a:solidFill>
              </a:defRPr>
            </a:lvl9pPr>
          </a:lstStyle>
          <a:p/>
        </p:txBody>
      </p:sp>
      <p:sp>
        <p:nvSpPr>
          <p:cNvPr id="56" name="Google Shape;56;p13"/>
          <p:cNvSpPr txBox="1"/>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57" name="Shape 57"/>
        <p:cNvGrpSpPr/>
        <p:nvPr/>
      </p:nvGrpSpPr>
      <p:grpSpPr>
        <a:xfrm>
          <a:off x="0" y="0"/>
          <a:ext cx="0" cy="0"/>
          <a:chOff x="0" y="0"/>
          <a:chExt cx="0" cy="0"/>
        </a:xfrm>
      </p:grpSpPr>
      <p:pic>
        <p:nvPicPr>
          <p:cNvPr id="58" name="Google Shape;58;p14"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9" name="Google Shape;59;p14"/>
          <p:cNvSpPr/>
          <p:nvPr/>
        </p:nvSpPr>
        <p:spPr>
          <a:xfrm>
            <a:off x="1992350" y="37775"/>
            <a:ext cx="5616577" cy="5220440"/>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60" name="Google Shape;60;p14"/>
          <p:cNvSpPr/>
          <p:nvPr/>
        </p:nvSpPr>
        <p:spPr>
          <a:xfrm>
            <a:off x="1763750" y="-114625"/>
            <a:ext cx="5616577" cy="5220440"/>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14"/>
          <p:cNvSpPr txBox="1"/>
          <p:nvPr>
            <p:ph type="body" idx="1"/>
          </p:nvPr>
        </p:nvSpPr>
        <p:spPr>
          <a:xfrm>
            <a:off x="2905800" y="2161800"/>
            <a:ext cx="3332400" cy="819900"/>
          </a:xfrm>
          <a:prstGeom prst="rect">
            <a:avLst/>
          </a:prstGeom>
        </p:spPr>
        <p:txBody>
          <a:bodyPr spcFirstLastPara="1" wrap="square" lIns="91425" tIns="91425" rIns="91425" bIns="91425" anchor="ctr" anchorCtr="0">
            <a:normAutofit/>
          </a:bodyPr>
          <a:lstStyle>
            <a:lvl1pPr marL="457200" lvl="0"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1pPr>
            <a:lvl2pPr marL="914400" lvl="1" indent="-317500" algn="ctr" rtl="0">
              <a:spcBef>
                <a:spcPts val="0"/>
              </a:spcBef>
              <a:spcAft>
                <a:spcPts val="0"/>
              </a:spcAft>
              <a:buClr>
                <a:srgbClr val="000000"/>
              </a:buClr>
              <a:buSzPts val="1400"/>
              <a:buFont typeface="Bangers"/>
              <a:buChar char="○"/>
              <a:defRPr>
                <a:solidFill>
                  <a:srgbClr val="000000"/>
                </a:solidFill>
                <a:latin typeface="Bangers"/>
                <a:ea typeface="Bangers"/>
                <a:cs typeface="Bangers"/>
                <a:sym typeface="Bangers"/>
              </a:defRPr>
            </a:lvl2pPr>
            <a:lvl3pPr marL="1371600" lvl="2" indent="-317500" algn="ctr" rtl="0">
              <a:spcBef>
                <a:spcPts val="0"/>
              </a:spcBef>
              <a:spcAft>
                <a:spcPts val="0"/>
              </a:spcAft>
              <a:buClr>
                <a:srgbClr val="000000"/>
              </a:buClr>
              <a:buSzPts val="1400"/>
              <a:buFont typeface="Bangers"/>
              <a:buChar char="■"/>
              <a:defRPr>
                <a:solidFill>
                  <a:srgbClr val="000000"/>
                </a:solidFill>
                <a:latin typeface="Bangers"/>
                <a:ea typeface="Bangers"/>
                <a:cs typeface="Bangers"/>
                <a:sym typeface="Bangers"/>
              </a:defRPr>
            </a:lvl3pPr>
            <a:lvl4pPr marL="1828800" lvl="3"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4pPr>
            <a:lvl5pPr marL="2286000" lvl="4"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5pPr>
            <a:lvl6pPr marL="2743200" lvl="5"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6pPr>
            <a:lvl7pPr marL="3200400" lvl="6"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7pPr>
            <a:lvl8pPr marL="3657600" lvl="7"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8pPr>
            <a:lvl9pPr marL="4114800" lvl="8" indent="-381000" algn="ctr" rtl="0">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9pPr>
          </a:lstStyle>
          <a:p/>
        </p:txBody>
      </p:sp>
      <p:sp>
        <p:nvSpPr>
          <p:cNvPr id="62" name="Google Shape;62;p14"/>
          <p:cNvSpPr txBox="1"/>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a:latin typeface="Bangers"/>
                <a:ea typeface="Bangers"/>
                <a:cs typeface="Bangers"/>
                <a:sym typeface="Bangers"/>
              </a:defRPr>
            </a:lvl1pPr>
            <a:lvl2pPr lvl="1" rtl="0">
              <a:buNone/>
              <a:defRPr>
                <a:latin typeface="Bangers"/>
                <a:ea typeface="Bangers"/>
                <a:cs typeface="Bangers"/>
                <a:sym typeface="Bangers"/>
              </a:defRPr>
            </a:lvl2pPr>
            <a:lvl3pPr lvl="2" rtl="0">
              <a:buNone/>
              <a:defRPr>
                <a:latin typeface="Bangers"/>
                <a:ea typeface="Bangers"/>
                <a:cs typeface="Bangers"/>
                <a:sym typeface="Bangers"/>
              </a:defRPr>
            </a:lvl3pPr>
            <a:lvl4pPr lvl="3" rtl="0">
              <a:buNone/>
              <a:defRPr>
                <a:latin typeface="Bangers"/>
                <a:ea typeface="Bangers"/>
                <a:cs typeface="Bangers"/>
                <a:sym typeface="Bangers"/>
              </a:defRPr>
            </a:lvl4pPr>
            <a:lvl5pPr lvl="4" rtl="0">
              <a:buNone/>
              <a:defRPr>
                <a:latin typeface="Bangers"/>
                <a:ea typeface="Bangers"/>
                <a:cs typeface="Bangers"/>
                <a:sym typeface="Bangers"/>
              </a:defRPr>
            </a:lvl5pPr>
            <a:lvl6pPr lvl="5" rtl="0">
              <a:buNone/>
              <a:defRPr>
                <a:latin typeface="Bangers"/>
                <a:ea typeface="Bangers"/>
                <a:cs typeface="Bangers"/>
                <a:sym typeface="Bangers"/>
              </a:defRPr>
            </a:lvl6pPr>
            <a:lvl7pPr lvl="6" rtl="0">
              <a:buNone/>
              <a:defRPr>
                <a:latin typeface="Bangers"/>
                <a:ea typeface="Bangers"/>
                <a:cs typeface="Bangers"/>
                <a:sym typeface="Bangers"/>
              </a:defRPr>
            </a:lvl7pPr>
            <a:lvl8pPr lvl="7" rtl="0">
              <a:buNone/>
              <a:defRPr>
                <a:latin typeface="Bangers"/>
                <a:ea typeface="Bangers"/>
                <a:cs typeface="Bangers"/>
                <a:sym typeface="Bangers"/>
              </a:defRPr>
            </a:lvl8pPr>
            <a:lvl9pPr lvl="8" rtl="0">
              <a:buNone/>
              <a:defRPr>
                <a:latin typeface="Bangers"/>
                <a:ea typeface="Bangers"/>
                <a:cs typeface="Bangers"/>
                <a:sym typeface="Bangers"/>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63" name="Shape 63"/>
        <p:cNvGrpSpPr/>
        <p:nvPr/>
      </p:nvGrpSpPr>
      <p:grpSpPr>
        <a:xfrm>
          <a:off x="0" y="0"/>
          <a:ext cx="0" cy="0"/>
          <a:chOff x="0" y="0"/>
          <a:chExt cx="0" cy="0"/>
        </a:xfrm>
      </p:grpSpPr>
      <p:sp>
        <p:nvSpPr>
          <p:cNvPr id="64" name="Google Shape;64;p15"/>
          <p:cNvSpPr txBox="1"/>
          <p:nvPr>
            <p:ph type="title"/>
          </p:nvPr>
        </p:nvSpPr>
        <p:spPr>
          <a:xfrm>
            <a:off x="1795500" y="2924775"/>
            <a:ext cx="5553000" cy="841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5" name="Google Shape;65;p15"/>
          <p:cNvSpPr txBox="1"/>
          <p:nvPr>
            <p:ph type="subTitle" idx="1"/>
          </p:nvPr>
        </p:nvSpPr>
        <p:spPr>
          <a:xfrm>
            <a:off x="2930250" y="3707550"/>
            <a:ext cx="3283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66" name="Google Shape;66;p15"/>
          <p:cNvSpPr txBox="1"/>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ONE_COLUMN_TEXT_1">
    <p:spTree>
      <p:nvGrpSpPr>
        <p:cNvPr id="67" name="Shape 67"/>
        <p:cNvGrpSpPr/>
        <p:nvPr/>
      </p:nvGrpSpPr>
      <p:grpSpPr>
        <a:xfrm>
          <a:off x="0" y="0"/>
          <a:ext cx="0" cy="0"/>
          <a:chOff x="0" y="0"/>
          <a:chExt cx="0" cy="0"/>
        </a:xfrm>
      </p:grpSpPr>
      <p:sp>
        <p:nvSpPr>
          <p:cNvPr id="68" name="Google Shape;68;p16"/>
          <p:cNvSpPr txBox="1"/>
          <p:nvPr>
            <p:ph type="title"/>
          </p:nvPr>
        </p:nvSpPr>
        <p:spPr>
          <a:xfrm>
            <a:off x="1652325" y="3018950"/>
            <a:ext cx="325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Abel" panose="02000506030000020004"/>
              <a:buNone/>
              <a:defRPr sz="1800">
                <a:latin typeface="Abel" panose="02000506030000020004"/>
                <a:ea typeface="Abel" panose="02000506030000020004"/>
                <a:cs typeface="Abel" panose="02000506030000020004"/>
                <a:sym typeface="Abel" panose="0200050603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16"/>
          <p:cNvSpPr txBox="1"/>
          <p:nvPr>
            <p:ph type="subTitle" idx="1"/>
          </p:nvPr>
        </p:nvSpPr>
        <p:spPr>
          <a:xfrm>
            <a:off x="1652325" y="1386650"/>
            <a:ext cx="4045200" cy="18609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400"/>
              <a:buFont typeface="Righteous" panose="02010506000000020000"/>
              <a:buNone/>
              <a:defRPr sz="2400">
                <a:latin typeface="Righteous" panose="02010506000000020000"/>
                <a:ea typeface="Righteous" panose="02010506000000020000"/>
                <a:cs typeface="Righteous" panose="02010506000000020000"/>
                <a:sym typeface="Righteous" panose="02010506000000020000"/>
              </a:defRPr>
            </a:lvl1pPr>
            <a:lvl2pPr lvl="1"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2pPr>
            <a:lvl3pPr lvl="2"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3pPr>
            <a:lvl4pPr lvl="3"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4pPr>
            <a:lvl5pPr lvl="4"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5pPr>
            <a:lvl6pPr lvl="5"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6pPr>
            <a:lvl7pPr lvl="6"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7pPr>
            <a:lvl8pPr lvl="7"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8pPr>
            <a:lvl9pPr lvl="8" rtl="0">
              <a:lnSpc>
                <a:spcPct val="100000"/>
              </a:lnSpc>
              <a:spcBef>
                <a:spcPts val="0"/>
              </a:spcBef>
              <a:spcAft>
                <a:spcPts val="0"/>
              </a:spcAft>
              <a:buSzPts val="2100"/>
              <a:buFont typeface="Righteous" panose="02010506000000020000"/>
              <a:buNone/>
              <a:defRPr sz="2100">
                <a:latin typeface="Righteous" panose="02010506000000020000"/>
                <a:ea typeface="Righteous" panose="02010506000000020000"/>
                <a:cs typeface="Righteous" panose="02010506000000020000"/>
                <a:sym typeface="Righteous" panose="02010506000000020000"/>
              </a:defRPr>
            </a:lvl9pPr>
          </a:lstStyle>
          <a:p/>
        </p:txBody>
      </p:sp>
      <p:sp>
        <p:nvSpPr>
          <p:cNvPr id="70" name="Google Shape;70;p16"/>
          <p:cNvSpPr txBox="1"/>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71" name="Shape 71"/>
        <p:cNvGrpSpPr/>
        <p:nvPr/>
      </p:nvGrpSpPr>
      <p:grpSpPr>
        <a:xfrm>
          <a:off x="0" y="0"/>
          <a:ext cx="0" cy="0"/>
          <a:chOff x="0" y="0"/>
          <a:chExt cx="0" cy="0"/>
        </a:xfrm>
      </p:grpSpPr>
      <p:sp>
        <p:nvSpPr>
          <p:cNvPr id="72" name="Google Shape;72;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73" name="Google Shape;73;p17"/>
          <p:cNvSpPr/>
          <p:nvPr/>
        </p:nvSpPr>
        <p:spPr>
          <a:xfrm>
            <a:off x="0" y="4919400"/>
            <a:ext cx="9144000" cy="224100"/>
          </a:xfrm>
          <a:prstGeom prst="rect">
            <a:avLst/>
          </a:prstGeom>
          <a:solidFill>
            <a:srgbClr val="4873B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74" name="Google Shape;74;p17"/>
          <p:cNvSpPr/>
          <p:nvPr/>
        </p:nvSpPr>
        <p:spPr>
          <a:xfrm>
            <a:off x="0" y="4695300"/>
            <a:ext cx="9144000" cy="224100"/>
          </a:xfrm>
          <a:prstGeom prst="rect">
            <a:avLst/>
          </a:prstGeom>
          <a:solidFill>
            <a:srgbClr val="37B5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75" name="Google Shape;75;p17"/>
          <p:cNvSpPr txBox="1"/>
          <p:nvPr>
            <p:ph type="title"/>
          </p:nvPr>
        </p:nvSpPr>
        <p:spPr>
          <a:xfrm>
            <a:off x="1272525" y="231375"/>
            <a:ext cx="7706400" cy="729600"/>
          </a:xfrm>
          <a:prstGeom prst="rect">
            <a:avLst/>
          </a:prstGeom>
        </p:spPr>
        <p:txBody>
          <a:bodyPr spcFirstLastPara="1" wrap="square" lIns="91425" tIns="91425" rIns="91425" bIns="91425" anchor="t" anchorCtr="0">
            <a:normAutofit/>
          </a:bodyPr>
          <a:lstStyle>
            <a:lvl1pPr lvl="0">
              <a:spcBef>
                <a:spcPts val="0"/>
              </a:spcBef>
              <a:spcAft>
                <a:spcPts val="0"/>
              </a:spcAft>
              <a:buSzPts val="3600"/>
              <a:buFont typeface="Abel" panose="02000506030000020004"/>
              <a:buNone/>
              <a:defRPr sz="3600" b="1">
                <a:latin typeface="Abel" panose="02000506030000020004"/>
                <a:ea typeface="Abel" panose="02000506030000020004"/>
                <a:cs typeface="Abel" panose="02000506030000020004"/>
                <a:sym typeface="Abel" panose="02000506030000020004"/>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6" name="Google Shape;76;p17"/>
          <p:cNvSpPr txBox="1"/>
          <p:nvPr>
            <p:ph type="body" idx="1"/>
          </p:nvPr>
        </p:nvSpPr>
        <p:spPr>
          <a:xfrm>
            <a:off x="195775" y="1308125"/>
            <a:ext cx="8756400" cy="33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Abel" panose="02000506030000020004"/>
              <a:buChar char="●"/>
              <a:defRPr>
                <a:latin typeface="Abel" panose="02000506030000020004"/>
                <a:ea typeface="Abel" panose="02000506030000020004"/>
                <a:cs typeface="Abel" panose="02000506030000020004"/>
                <a:sym typeface="Abel" panose="02000506030000020004"/>
              </a:defRPr>
            </a:lvl1pPr>
            <a:lvl2pPr marL="914400" lvl="1"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2pPr>
            <a:lvl3pPr marL="1371600" lvl="2"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3pPr>
            <a:lvl4pPr marL="1828800" lvl="3"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4pPr>
            <a:lvl5pPr marL="2286000" lvl="4"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5pPr>
            <a:lvl6pPr marL="2743200" lvl="5"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6pPr>
            <a:lvl7pPr marL="3200400" lvl="6"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7pPr>
            <a:lvl8pPr marL="3657600" lvl="7"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8pPr>
            <a:lvl9pPr marL="4114800" lvl="8" indent="-317500">
              <a:spcBef>
                <a:spcPts val="0"/>
              </a:spcBef>
              <a:spcAft>
                <a:spcPts val="0"/>
              </a:spcAft>
              <a:buSzPts val="1400"/>
              <a:buFont typeface="Abel" panose="02000506030000020004"/>
              <a:buChar char="■"/>
              <a:defRPr>
                <a:latin typeface="Abel" panose="02000506030000020004"/>
                <a:ea typeface="Abel" panose="02000506030000020004"/>
                <a:cs typeface="Abel" panose="02000506030000020004"/>
                <a:sym typeface="Abel" panose="020005060300000200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4.jpeg"/><Relationship Id="rId2" Type="http://schemas.openxmlformats.org/officeDocument/2006/relationships/hyperlink" Target="http://www.youtube.com/watch?v=aPTnq_1hWDE" TargetMode="Externa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hyperlink" Target="https://drive.google.com/drive/folders/1DPOdqyGFe2TWgFysk-2_KvKaTOEz9tzG?usp=drive_link" TargetMode="Externa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3.xml"/><Relationship Id="rId6" Type="http://schemas.openxmlformats.org/officeDocument/2006/relationships/hyperlink" Target="http://creativecommons.org/licenses/by-nc/4.0/" TargetMode="Externa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78" name="Shape 778"/>
        <p:cNvGrpSpPr/>
        <p:nvPr/>
      </p:nvGrpSpPr>
      <p:grpSpPr>
        <a:xfrm>
          <a:off x="0" y="0"/>
          <a:ext cx="0" cy="0"/>
          <a:chOff x="0" y="0"/>
          <a:chExt cx="0" cy="0"/>
        </a:xfrm>
      </p:grpSpPr>
      <p:sp>
        <p:nvSpPr>
          <p:cNvPr id="779" name="Google Shape;779;p82"/>
          <p:cNvSpPr txBox="1"/>
          <p:nvPr>
            <p:ph type="sldNum" idx="12"/>
          </p:nvPr>
        </p:nvSpPr>
        <p:spPr>
          <a:xfrm>
            <a:off x="6672372" y="4578638"/>
            <a:ext cx="23583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EF4523"/>
                </a:solidFill>
                <a:latin typeface="Bitter"/>
                <a:ea typeface="Bitter"/>
                <a:cs typeface="Bitter"/>
                <a:sym typeface="Bitter"/>
              </a:rPr>
              <a:t>dayofai.org</a:t>
            </a:r>
            <a:endParaRPr sz="1200" b="1">
              <a:solidFill>
                <a:srgbClr val="EF4523"/>
              </a:solidFill>
              <a:latin typeface="Bitter"/>
              <a:ea typeface="Bitter"/>
              <a:cs typeface="Bitter"/>
              <a:sym typeface="Bitter"/>
            </a:endParaRPr>
          </a:p>
        </p:txBody>
      </p:sp>
      <p:pic>
        <p:nvPicPr>
          <p:cNvPr id="780" name="Google Shape;780;p82"/>
          <p:cNvPicPr preferRelativeResize="0"/>
          <p:nvPr/>
        </p:nvPicPr>
        <p:blipFill rotWithShape="1">
          <a:blip r:embed="rId1"/>
          <a:srcRect/>
          <a:stretch>
            <a:fillRect/>
          </a:stretch>
        </p:blipFill>
        <p:spPr>
          <a:xfrm>
            <a:off x="147614" y="4549073"/>
            <a:ext cx="440875" cy="452750"/>
          </a:xfrm>
          <a:prstGeom prst="rect">
            <a:avLst/>
          </a:prstGeom>
          <a:noFill/>
          <a:ln>
            <a:noFill/>
          </a:ln>
        </p:spPr>
      </p:pic>
      <p:sp>
        <p:nvSpPr>
          <p:cNvPr id="781" name="Google Shape;781;p82"/>
          <p:cNvSpPr txBox="1"/>
          <p:nvPr/>
        </p:nvSpPr>
        <p:spPr>
          <a:xfrm>
            <a:off x="311700" y="716000"/>
            <a:ext cx="8520600" cy="37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Rubik"/>
              <a:ea typeface="Rubik"/>
              <a:cs typeface="Rubik"/>
              <a:sym typeface="Rubik"/>
            </a:endParaRPr>
          </a:p>
        </p:txBody>
      </p:sp>
      <p:pic>
        <p:nvPicPr>
          <p:cNvPr id="782" name="Google Shape;782;p82" descr="Deepfake videos - a type of fake video that uses artificial intelligence to swap faces or create a digital version of someone - are on the rise, but one tech firm thinks it has the tool to catch it in the act.&#10;&#10;Intel’s “FakeCatcher” system analyses video, and uses a technique called Photoplethysmography (PPG), which detects changes in blood flow in a person’s face – because deepfake faces don’t give out these signals.&#10;&#10;The company claims it has an accuracy of 96%, but does it work, and can it actually be used to tell what’s real, and what isn’t?&#10;&#10;Please subscribe here: http://bit.ly/1rbfUog&#10; &#10;#Deepfake #AI #BBCNews" title="Inside the system using blood flow to detect deepfake video – BBC News">
            <a:hlinkClick r:id="rId2"/>
          </p:cNvPr>
          <p:cNvPicPr preferRelativeResize="0"/>
          <p:nvPr/>
        </p:nvPicPr>
        <p:blipFill>
          <a:blip r:embed="rId3"/>
          <a:stretch>
            <a:fillRect/>
          </a:stretch>
        </p:blipFill>
        <p:spPr>
          <a:xfrm>
            <a:off x="1024702" y="576400"/>
            <a:ext cx="7094600" cy="399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2"/>
                                        </p:tgtEl>
                                        <p:attrNameLst>
                                          <p:attrName>style.visibility</p:attrName>
                                        </p:attrNameLst>
                                      </p:cBhvr>
                                      <p:to>
                                        <p:strVal val="visible"/>
                                      </p:to>
                                    </p:set>
                                    <p:animEffect transition="in" filter="fade">
                                      <p:cBhvr>
                                        <p:cTn id="7" dur="1000"/>
                                        <p:tgtEl>
                                          <p:spTgt spid="7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86" name="Shape 786"/>
        <p:cNvGrpSpPr/>
        <p:nvPr/>
      </p:nvGrpSpPr>
      <p:grpSpPr>
        <a:xfrm>
          <a:off x="0" y="0"/>
          <a:ext cx="0" cy="0"/>
          <a:chOff x="0" y="0"/>
          <a:chExt cx="0" cy="0"/>
        </a:xfrm>
      </p:grpSpPr>
      <p:sp>
        <p:nvSpPr>
          <p:cNvPr id="787" name="Google Shape;787;p83"/>
          <p:cNvSpPr txBox="1"/>
          <p:nvPr>
            <p:ph type="sldNum" idx="12"/>
          </p:nvPr>
        </p:nvSpPr>
        <p:spPr>
          <a:xfrm>
            <a:off x="6672372" y="4578638"/>
            <a:ext cx="23583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EF4523"/>
                </a:solidFill>
                <a:latin typeface="Bitter"/>
                <a:ea typeface="Bitter"/>
                <a:cs typeface="Bitter"/>
                <a:sym typeface="Bitter"/>
              </a:rPr>
              <a:t>dayofai.org</a:t>
            </a:r>
            <a:endParaRPr sz="1200" b="1">
              <a:solidFill>
                <a:srgbClr val="EF4523"/>
              </a:solidFill>
              <a:latin typeface="Bitter"/>
              <a:ea typeface="Bitter"/>
              <a:cs typeface="Bitter"/>
              <a:sym typeface="Bitter"/>
            </a:endParaRPr>
          </a:p>
        </p:txBody>
      </p:sp>
      <p:pic>
        <p:nvPicPr>
          <p:cNvPr id="788" name="Google Shape;788;p83"/>
          <p:cNvPicPr preferRelativeResize="0"/>
          <p:nvPr/>
        </p:nvPicPr>
        <p:blipFill rotWithShape="1">
          <a:blip r:embed="rId1"/>
          <a:srcRect/>
          <a:stretch>
            <a:fillRect/>
          </a:stretch>
        </p:blipFill>
        <p:spPr>
          <a:xfrm>
            <a:off x="147614" y="4549073"/>
            <a:ext cx="440875" cy="452750"/>
          </a:xfrm>
          <a:prstGeom prst="rect">
            <a:avLst/>
          </a:prstGeom>
          <a:noFill/>
          <a:ln>
            <a:noFill/>
          </a:ln>
        </p:spPr>
      </p:pic>
      <p:graphicFrame>
        <p:nvGraphicFramePr>
          <p:cNvPr id="789" name="Google Shape;789;p83"/>
          <p:cNvGraphicFramePr/>
          <p:nvPr/>
        </p:nvGraphicFramePr>
        <p:xfrm>
          <a:off x="261450" y="933450"/>
          <a:ext cx="8621100" cy="3000000"/>
        </p:xfrm>
        <a:graphic>
          <a:graphicData uri="http://schemas.openxmlformats.org/drawingml/2006/table">
            <a:tbl>
              <a:tblPr>
                <a:noFill/>
                <a:tableStyleId>{2012E914-8A55-4D3B-922C-1097EB94D8D0}</a:tableStyleId>
              </a:tblPr>
              <a:tblGrid>
                <a:gridCol w="2126850"/>
                <a:gridCol w="3062050"/>
                <a:gridCol w="3432200"/>
              </a:tblGrid>
              <a:tr h="381000">
                <a:tc>
                  <a:txBody>
                    <a:bodyPr/>
                    <a:lstStyle/>
                    <a:p>
                      <a:r>
                        <a:t>情景A</a:t>
                      </a:r>
                    </a:p>
                  </a:txBody>
                  <a:tcPr marL="91425" marR="91425" marT="91425" marB="91425">
                    <a:solidFill>
                      <a:srgbClr val="D9D9D9"/>
                    </a:solidFill>
                  </a:tcPr>
                </a:tc>
                <a:tc>
                  <a:txBody>
                    <a:bodyPr/>
                    <a:lstStyle/>
                    <a:p>
                      <a:r>
                        <a:t>情景B</a:t>
                      </a:r>
                    </a:p>
                  </a:txBody>
                  <a:tcPr marL="91425" marR="91425" marT="91425" marB="91425">
                    <a:solidFill>
                      <a:srgbClr val="D9D9D9"/>
                    </a:solidFill>
                  </a:tcPr>
                </a:tc>
                <a:tc>
                  <a:txBody>
                    <a:bodyPr/>
                    <a:lstStyle/>
                    <a:p>
                      <a:r>
                        <a:t>情景C</a:t>
                      </a:r>
                    </a:p>
                  </a:txBody>
                  <a:tcPr marL="91425" marR="91425" marT="91425" marB="91425">
                    <a:solidFill>
                      <a:srgbClr val="D9D9D9"/>
                    </a:solidFill>
                  </a:tcPr>
                </a:tc>
              </a:tr>
              <a:tr h="381000">
                <a:tc>
                  <a:txBody>
                    <a:bodyPr/>
                    <a:lstStyle/>
                    <a:p>
                      <a:r>
                        <a:t>一位政治人物在选举前被深度伪造发表有害言论。</a:t>
                      </a:r>
                    </a:p>
                  </a:txBody>
                  <a:tcPr marL="91425" marR="91425" marT="91425" marB="91425"/>
                </a:tc>
                <a:tc>
                  <a:txBody>
                    <a:bodyPr/>
                    <a:lstStyle/>
                    <a:p>
                      <a:r>
                        <a:t>一家公司未经许可使用名人的深度伪造形象为产品做广告。</a:t>
                      </a:r>
                    </a:p>
                  </a:txBody>
                  <a:tcPr marL="91425" marR="91425" marT="91425" marB="91425"/>
                </a:tc>
                <a:tc>
                  <a:txBody>
                    <a:bodyPr/>
                    <a:lstStyle/>
                    <a:p>
                      <a:r>
                        <a:t>一家博物馆利用深度伪造技术让已故历史人物复活，用于教育目的。</a:t>
                      </a:r>
                    </a:p>
                  </a:txBody>
                  <a:tcPr marL="91425" marR="91425" marT="91425" marB="91425"/>
                </a:tc>
              </a:tr>
            </a:tbl>
          </a:graphicData>
        </a:graphic>
      </p:graphicFrame>
      <p:sp>
        <p:nvSpPr>
          <p:cNvPr id="790" name="Google Shape;790;p83"/>
          <p:cNvSpPr txBox="1"/>
          <p:nvPr/>
        </p:nvSpPr>
        <p:spPr>
          <a:xfrm>
            <a:off x="311700" y="3409950"/>
            <a:ext cx="8520600" cy="15624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ubik"/>
              <a:buAutoNum type="arabicPeriod"/>
            </a:pPr>
            <a:r>
              <a:rPr lang="en-GB" sz="2400">
                <a:solidFill/>
                <a:latin typeface="Rubik"/>
                <a:ea typeface="Rubik"/>
                <a:cs typeface="Rubik"/>
                <a:sym typeface="Rubik"/>
              </a:rPr>
              <a:t>该情景可能造成哪些潜在的</a:t>
            </a:r>
            <a:r>
              <a:rPr lang="en-GB" sz="2400" b="1">
                <a:solidFill/>
                <a:latin typeface="Rubik"/>
                <a:ea typeface="Rubik"/>
                <a:cs typeface="Rubik"/>
                <a:sym typeface="Rubik"/>
              </a:rPr>
              <a:t>危害</a:t>
            </a:r>
            <a:r>
              <a:rPr lang="en-GB" sz="2400">
                <a:solidFill/>
                <a:latin typeface="Rubik"/>
                <a:ea typeface="Rubik"/>
                <a:cs typeface="Rubik"/>
                <a:sym typeface="Rubik"/>
              </a:rPr>
              <a:t>？</a:t>
            </a:r>
            <a:endParaRPr sz="2400">
              <a:latin typeface="Rubik"/>
              <a:ea typeface="Rubik"/>
              <a:cs typeface="Rubik"/>
              <a:sym typeface="Rubik"/>
            </a:endParaRPr>
          </a:p>
          <a:p>
            <a:pPr marL="457200" lvl="0" indent="-381000" algn="l" rtl="0">
              <a:spcBef>
                <a:spcPts val="0"/>
              </a:spcBef>
              <a:spcAft>
                <a:spcPts val="0"/>
              </a:spcAft>
              <a:buSzPts val="2400"/>
              <a:buFont typeface="Rubik"/>
              <a:buAutoNum type="arabicPeriod"/>
            </a:pPr>
            <a:r>
              <a:rPr lang="en-GB" sz="2400">
                <a:solidFill/>
                <a:latin typeface="Rubik"/>
                <a:ea typeface="Rubik"/>
                <a:cs typeface="Rubik"/>
                <a:sym typeface="Rubik"/>
              </a:rPr>
              <a:t>写下2-3条人们可以遵循的</a:t>
            </a:r>
            <a:r>
              <a:rPr lang="en-GB" sz="2400" b="1">
                <a:solidFill/>
                <a:latin typeface="Rubik"/>
                <a:ea typeface="Rubik"/>
                <a:cs typeface="Rubik"/>
                <a:sym typeface="Rubik"/>
              </a:rPr>
              <a:t>规则</a:t>
            </a:r>
            <a:r>
              <a:rPr lang="en-GB" sz="2400">
                <a:solidFill/>
                <a:latin typeface="Rubik"/>
                <a:ea typeface="Rubik"/>
                <a:cs typeface="Rubik"/>
                <a:sym typeface="Rubik"/>
              </a:rPr>
              <a:t>，以防止这种危害发生。</a:t>
            </a:r>
            <a:endParaRPr sz="2400">
              <a:latin typeface="Rubik"/>
              <a:ea typeface="Rubik"/>
              <a:cs typeface="Rubik"/>
              <a:sym typeface="Rubik"/>
            </a:endParaRPr>
          </a:p>
        </p:txBody>
      </p:sp>
      <p:sp>
        <p:nvSpPr>
          <p:cNvPr id="791" name="Google Shape;791;p83"/>
          <p:cNvSpPr txBox="1"/>
          <p:nvPr>
            <p:ph type="title"/>
          </p:nvPr>
        </p:nvSpPr>
        <p:spPr>
          <a:xfrm>
            <a:off x="206850" y="143300"/>
            <a:ext cx="87303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sz="3020" b="1">
                <a:solidFill>
                  <a:srgbClr val="EF4523"/>
                </a:solidFill>
                <a:latin typeface="Bitter"/>
                <a:ea typeface="Bitter"/>
                <a:cs typeface="Bitter"/>
                <a:sym typeface="Bitter"/>
              </a:rPr>
              <a:t>3种情景</a:t>
            </a:r>
            <a:endParaRPr sz="3020" b="1">
              <a:solidFill>
                <a:srgbClr val="EF4523"/>
              </a:solidFill>
              <a:latin typeface="Bitter"/>
              <a:ea typeface="Bitter"/>
              <a:cs typeface="Bitter"/>
              <a:sym typeface="Bit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5" name="Shape 795"/>
        <p:cNvGrpSpPr/>
        <p:nvPr/>
      </p:nvGrpSpPr>
      <p:grpSpPr>
        <a:xfrm>
          <a:off x="0" y="0"/>
          <a:ext cx="0" cy="0"/>
          <a:chOff x="0" y="0"/>
          <a:chExt cx="0" cy="0"/>
        </a:xfrm>
      </p:grpSpPr>
      <p:sp>
        <p:nvSpPr>
          <p:cNvPr id="796" name="Google Shape;796;p84"/>
          <p:cNvSpPr txBox="1"/>
          <p:nvPr>
            <p:ph type="title"/>
          </p:nvPr>
        </p:nvSpPr>
        <p:spPr>
          <a:xfrm>
            <a:off x="206850" y="143300"/>
            <a:ext cx="873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sz="3020" b="1">
                <a:solidFill>
                  <a:srgbClr val="EF4523"/>
                </a:solidFill>
                <a:latin typeface="Bitter"/>
                <a:ea typeface="Bitter"/>
                <a:cs typeface="Bitter"/>
                <a:sym typeface="Bitter"/>
              </a:rPr>
              <a:t>反思</a:t>
            </a:r>
            <a:endParaRPr sz="3020" b="1">
              <a:solidFill>
                <a:srgbClr val="EF4523"/>
              </a:solidFill>
              <a:latin typeface="Bitter"/>
              <a:ea typeface="Bitter"/>
              <a:cs typeface="Bitter"/>
              <a:sym typeface="Bitter"/>
            </a:endParaRPr>
          </a:p>
        </p:txBody>
      </p:sp>
      <p:sp>
        <p:nvSpPr>
          <p:cNvPr id="797" name="Google Shape;797;p84"/>
          <p:cNvSpPr txBox="1"/>
          <p:nvPr>
            <p:ph type="sldNum" idx="12"/>
          </p:nvPr>
        </p:nvSpPr>
        <p:spPr>
          <a:xfrm>
            <a:off x="6672372" y="4578638"/>
            <a:ext cx="23583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EF4523"/>
                </a:solidFill>
                <a:latin typeface="Bitter"/>
                <a:ea typeface="Bitter"/>
                <a:cs typeface="Bitter"/>
                <a:sym typeface="Bitter"/>
              </a:rPr>
              <a:t>dayofai.org</a:t>
            </a:r>
            <a:endParaRPr sz="1200" b="1">
              <a:solidFill>
                <a:srgbClr val="EF4523"/>
              </a:solidFill>
              <a:latin typeface="Bitter"/>
              <a:ea typeface="Bitter"/>
              <a:cs typeface="Bitter"/>
              <a:sym typeface="Bitter"/>
            </a:endParaRPr>
          </a:p>
        </p:txBody>
      </p:sp>
      <p:pic>
        <p:nvPicPr>
          <p:cNvPr id="798" name="Google Shape;798;p84"/>
          <p:cNvPicPr preferRelativeResize="0"/>
          <p:nvPr/>
        </p:nvPicPr>
        <p:blipFill rotWithShape="1">
          <a:blip r:embed="rId1"/>
          <a:srcRect/>
          <a:stretch>
            <a:fillRect/>
          </a:stretch>
        </p:blipFill>
        <p:spPr>
          <a:xfrm>
            <a:off x="147614" y="4549073"/>
            <a:ext cx="440875" cy="452750"/>
          </a:xfrm>
          <a:prstGeom prst="rect">
            <a:avLst/>
          </a:prstGeom>
          <a:noFill/>
          <a:ln>
            <a:noFill/>
          </a:ln>
        </p:spPr>
      </p:pic>
      <p:sp>
        <p:nvSpPr>
          <p:cNvPr id="799" name="Google Shape;799;p84"/>
          <p:cNvSpPr txBox="1"/>
          <p:nvPr/>
        </p:nvSpPr>
        <p:spPr>
          <a:xfrm>
            <a:off x="259200" y="716000"/>
            <a:ext cx="8625600" cy="3749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Rubik"/>
              <a:buAutoNum type="arabicPeriod"/>
            </a:pPr>
            <a:r>
              <a:rPr lang="en-GB" sz="2400">
                <a:solidFill/>
                <a:latin typeface="Rubik"/>
                <a:ea typeface="Rubik"/>
                <a:cs typeface="Rubik"/>
                <a:sym typeface="Rubik"/>
              </a:rPr>
              <a:t>为什么思考并考虑AI生成内容的</a:t>
            </a:r>
            <a:r>
              <a:rPr lang="en-GB" sz="2400" b="1">
                <a:solidFill/>
                <a:latin typeface="Rubik"/>
                <a:ea typeface="Rubik"/>
                <a:cs typeface="Rubik"/>
                <a:sym typeface="Rubik"/>
              </a:rPr>
              <a:t>积极</a:t>
            </a:r>
            <a:r>
              <a:rPr lang="en-GB" sz="2400">
                <a:solidFill/>
                <a:latin typeface="Rubik"/>
                <a:ea typeface="Rubik"/>
                <a:cs typeface="Rubik"/>
                <a:sym typeface="Rubik"/>
              </a:rPr>
              <a:t> </a:t>
            </a:r>
            <a:r>
              <a:rPr lang="en-GB" sz="2400" b="1">
                <a:solidFill/>
                <a:latin typeface="Rubik"/>
                <a:ea typeface="Rubik"/>
                <a:cs typeface="Rubik"/>
                <a:sym typeface="Rubik"/>
              </a:rPr>
              <a:t>和</a:t>
            </a:r>
            <a:r>
              <a:rPr lang="en-GB" sz="2400">
                <a:solidFill/>
                <a:latin typeface="Rubik"/>
                <a:ea typeface="Rubik"/>
                <a:cs typeface="Rubik"/>
                <a:sym typeface="Rubik"/>
              </a:rPr>
              <a:t> </a:t>
            </a:r>
            <a:r>
              <a:rPr lang="en-GB" sz="2400" b="1">
                <a:solidFill/>
                <a:latin typeface="Rubik"/>
                <a:ea typeface="Rubik"/>
                <a:cs typeface="Rubik"/>
                <a:sym typeface="Rubik"/>
              </a:rPr>
              <a:t>消极</a:t>
            </a:r>
            <a:r>
              <a:rPr lang="en-GB" sz="2400">
                <a:solidFill/>
                <a:latin typeface="Rubik"/>
                <a:ea typeface="Rubik"/>
                <a:cs typeface="Rubik"/>
                <a:sym typeface="Rubik"/>
              </a:rPr>
              <a:t>影响很重要？</a:t>
            </a:r>
            <a:endParaRPr sz="2400">
              <a:latin typeface="Rubik"/>
              <a:ea typeface="Rubik"/>
              <a:cs typeface="Rubik"/>
              <a:sym typeface="Rubik"/>
            </a:endParaRPr>
          </a:p>
          <a:p>
            <a:pPr marL="457200" lvl="0" indent="-381000" algn="l" rtl="0">
              <a:lnSpc>
                <a:spcPct val="115000"/>
              </a:lnSpc>
              <a:spcBef>
                <a:spcPts val="0"/>
              </a:spcBef>
              <a:spcAft>
                <a:spcPts val="0"/>
              </a:spcAft>
              <a:buSzPts val="2400"/>
              <a:buFont typeface="Rubik"/>
              <a:buAutoNum type="arabicPeriod"/>
            </a:pPr>
            <a:r>
              <a:rPr lang="en-GB" sz="2400">
                <a:solidFill/>
                <a:latin typeface="Rubik"/>
                <a:ea typeface="Rubik"/>
                <a:cs typeface="Rubik"/>
                <a:sym typeface="Rubik"/>
              </a:rPr>
              <a:t>为什么深度伪造可能对社会有害？</a:t>
            </a:r>
            <a:endParaRPr sz="2400">
              <a:latin typeface="Rubik"/>
              <a:ea typeface="Rubik"/>
              <a:cs typeface="Rubik"/>
              <a:sym typeface="Rubik"/>
            </a:endParaRPr>
          </a:p>
          <a:p>
            <a:pPr marL="457200" lvl="0" indent="-381000" algn="l" rtl="0">
              <a:lnSpc>
                <a:spcPct val="115000"/>
              </a:lnSpc>
              <a:spcBef>
                <a:spcPts val="0"/>
              </a:spcBef>
              <a:spcAft>
                <a:spcPts val="0"/>
              </a:spcAft>
              <a:buSzPts val="2400"/>
              <a:buFont typeface="Rubik"/>
              <a:buAutoNum type="arabicPeriod"/>
            </a:pPr>
            <a:r>
              <a:rPr lang="en-GB" sz="2400">
                <a:solidFill/>
                <a:latin typeface="Rubik"/>
                <a:ea typeface="Rubik"/>
                <a:cs typeface="Rubik"/>
                <a:sym typeface="Rubik"/>
              </a:rPr>
              <a:t>关于深度伪造技术，最让你惊讶的是什么？</a:t>
            </a:r>
            <a:endParaRPr sz="2400">
              <a:latin typeface="Rubik"/>
              <a:ea typeface="Rubik"/>
              <a:cs typeface="Rubik"/>
              <a:sym typeface="Rubik"/>
            </a:endParaRPr>
          </a:p>
          <a:p>
            <a:pPr marL="457200" lvl="0" indent="-381000" algn="l" rtl="0">
              <a:lnSpc>
                <a:spcPct val="115000"/>
              </a:lnSpc>
              <a:spcBef>
                <a:spcPts val="0"/>
              </a:spcBef>
              <a:spcAft>
                <a:spcPts val="0"/>
              </a:spcAft>
              <a:buSzPts val="2400"/>
              <a:buFont typeface="Rubik"/>
              <a:buAutoNum type="arabicPeriod"/>
            </a:pPr>
            <a:r>
              <a:rPr lang="en-GB" sz="2400">
                <a:solidFill/>
                <a:latin typeface="Rubik"/>
                <a:ea typeface="Rubik"/>
                <a:cs typeface="Rubik"/>
                <a:sym typeface="Rubik"/>
              </a:rPr>
              <a:t>创建深度伪造的技术对任何拥有电脑和互联网接入的人来说都是可及的。我们如何能尽量减少因其易得性而可能产生的潜在危害？</a:t>
            </a:r>
            <a:endParaRPr sz="2400">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03" name="Shape 803"/>
        <p:cNvGrpSpPr/>
        <p:nvPr/>
      </p:nvGrpSpPr>
      <p:grpSpPr>
        <a:xfrm>
          <a:off x="0" y="0"/>
          <a:ext cx="0" cy="0"/>
          <a:chOff x="0" y="0"/>
          <a:chExt cx="0" cy="0"/>
        </a:xfrm>
      </p:grpSpPr>
      <p:sp>
        <p:nvSpPr>
          <p:cNvPr id="804" name="Google Shape;804;p85"/>
          <p:cNvSpPr txBox="1"/>
          <p:nvPr>
            <p:ph type="title"/>
          </p:nvPr>
        </p:nvSpPr>
        <p:spPr>
          <a:xfrm>
            <a:off x="2771400" y="143300"/>
            <a:ext cx="3601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GB" sz="3020" b="1">
                <a:solidFill>
                  <a:srgbClr val="EF4523"/>
                </a:solidFill>
                <a:latin typeface="Bitter"/>
                <a:ea typeface="Bitter"/>
                <a:cs typeface="Bitter"/>
                <a:sym typeface="Bitter"/>
              </a:rPr>
              <a:t>人工智能的核心概念</a:t>
            </a:r>
            <a:endParaRPr sz="3020" b="1">
              <a:solidFill>
                <a:srgbClr val="EF4523"/>
              </a:solidFill>
              <a:latin typeface="Bitter"/>
              <a:ea typeface="Bitter"/>
              <a:cs typeface="Bitter"/>
              <a:sym typeface="Bitter"/>
            </a:endParaRPr>
          </a:p>
        </p:txBody>
      </p:sp>
      <p:sp>
        <p:nvSpPr>
          <p:cNvPr id="805" name="Google Shape;805;p85"/>
          <p:cNvSpPr txBox="1"/>
          <p:nvPr>
            <p:ph type="sldNum" idx="12"/>
          </p:nvPr>
        </p:nvSpPr>
        <p:spPr>
          <a:xfrm>
            <a:off x="6672372" y="4578638"/>
            <a:ext cx="23583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EF4523"/>
                </a:solidFill>
                <a:latin typeface="Bitter"/>
                <a:ea typeface="Bitter"/>
                <a:cs typeface="Bitter"/>
                <a:sym typeface="Bitter"/>
              </a:rPr>
              <a:t>dayofai.org | </a:t>
            </a:r>
            <a:fld id="{00000000-1234-1234-1234-123412341234}" type="slidenum">
              <a:rPr lang="en-GB" sz="1200" b="1">
                <a:solidFill>
                  <a:srgbClr val="EF4523"/>
                </a:solidFill>
                <a:latin typeface="Bitter"/>
                <a:ea typeface="Bitter"/>
                <a:cs typeface="Bitter"/>
                <a:sym typeface="Bitter"/>
              </a:rPr>
            </a:fld>
            <a:endParaRPr sz="1200" b="1">
              <a:solidFill>
                <a:srgbClr val="EF4523"/>
              </a:solidFill>
              <a:latin typeface="Bitter"/>
              <a:ea typeface="Bitter"/>
              <a:cs typeface="Bitter"/>
              <a:sym typeface="Bitter"/>
            </a:endParaRPr>
          </a:p>
        </p:txBody>
      </p:sp>
      <p:pic>
        <p:nvPicPr>
          <p:cNvPr id="806" name="Google Shape;806;p85"/>
          <p:cNvPicPr preferRelativeResize="0"/>
          <p:nvPr/>
        </p:nvPicPr>
        <p:blipFill rotWithShape="1">
          <a:blip r:embed="rId1"/>
          <a:srcRect/>
          <a:stretch>
            <a:fillRect/>
          </a:stretch>
        </p:blipFill>
        <p:spPr>
          <a:xfrm>
            <a:off x="147614" y="4549073"/>
            <a:ext cx="440875" cy="452750"/>
          </a:xfrm>
          <a:prstGeom prst="rect">
            <a:avLst/>
          </a:prstGeom>
          <a:noFill/>
          <a:ln>
            <a:noFill/>
          </a:ln>
        </p:spPr>
      </p:pic>
      <p:sp>
        <p:nvSpPr>
          <p:cNvPr id="807" name="Google Shape;807;p85"/>
          <p:cNvSpPr txBox="1"/>
          <p:nvPr/>
        </p:nvSpPr>
        <p:spPr>
          <a:xfrm>
            <a:off x="588500" y="716000"/>
            <a:ext cx="40914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latin typeface="Rubik"/>
                <a:ea typeface="Rubik"/>
                <a:cs typeface="Rubik"/>
                <a:sym typeface="Rubik"/>
              </a:rPr>
              <a:t>社会影响是人工智能的第五个“核心概念”。</a:t>
            </a:r>
            <a:endParaRPr sz="2400">
              <a:latin typeface="Rubik"/>
              <a:ea typeface="Rubik"/>
              <a:cs typeface="Rubik"/>
              <a:sym typeface="Rubik"/>
            </a:endParaRPr>
          </a:p>
          <a:p>
            <a:pPr marL="0" lvl="0" indent="0" algn="l" rtl="0">
              <a:spcBef>
                <a:spcPts val="0"/>
              </a:spcBef>
              <a:spcAft>
                <a:spcPts val="0"/>
              </a:spcAft>
              <a:buNone/>
            </a:pPr>
            <a:endParaRPr sz="2400">
              <a:latin typeface="Rubik"/>
              <a:ea typeface="Rubik"/>
              <a:cs typeface="Rubik"/>
              <a:sym typeface="Rubik"/>
            </a:endParaRPr>
          </a:p>
          <a:p>
            <a:pPr marL="0" lvl="0" indent="0" algn="l" rtl="0">
              <a:spcBef>
                <a:spcPts val="0"/>
              </a:spcBef>
              <a:spcAft>
                <a:spcPts val="0"/>
              </a:spcAft>
              <a:buNone/>
            </a:pPr>
            <a:r>
              <a:rPr lang="en-GB" sz="2400">
                <a:solidFill/>
                <a:latin typeface="Rubik"/>
                <a:ea typeface="Rubik"/>
                <a:cs typeface="Rubik"/>
                <a:sym typeface="Rubik"/>
              </a:rPr>
              <a:t>我们希望创造的人工智能工具能够被公平、诚实地使用——确保它们不会对社会产生负面影响。我们称之为工具的“伦理”或负责任使用。</a:t>
            </a:r>
            <a:r>
              <a:rPr lang="en-GB" sz="2400" b="1">
                <a:latin typeface="Rubik"/>
                <a:ea typeface="Rubik"/>
                <a:cs typeface="Rubik"/>
                <a:sym typeface="Rubik"/>
              </a:rPr>
              <a:t>do</a:t>
            </a:r>
            <a:r>
              <a:rPr lang="en-GB" sz="2400" b="1">
                <a:latin typeface="Rubik"/>
                <a:ea typeface="Rubik"/>
                <a:cs typeface="Rubik"/>
                <a:sym typeface="Rubik"/>
              </a:rPr>
              <a:t>n’t</a:t>
            </a:r>
            <a:r>
              <a:rPr lang="en-GB" sz="2400">
                <a:latin typeface="Rubik"/>
                <a:ea typeface="Rubik"/>
                <a:cs typeface="Rubik"/>
                <a:sym typeface="Rubik"/>
              </a:rPr>
              <a:t> have a negative impact on society. We call this an “</a:t>
            </a:r>
            <a:r>
              <a:rPr lang="en-GB" sz="2400" b="1">
                <a:latin typeface="Rubik"/>
                <a:ea typeface="Rubik"/>
                <a:cs typeface="Rubik"/>
                <a:sym typeface="Rubik"/>
              </a:rPr>
              <a:t>ethical</a:t>
            </a:r>
            <a:r>
              <a:rPr lang="en-GB" sz="2400">
                <a:latin typeface="Rubik"/>
                <a:ea typeface="Rubik"/>
                <a:cs typeface="Rubik"/>
                <a:sym typeface="Rubik"/>
              </a:rPr>
              <a:t>” or responsible use of a tool.</a:t>
            </a:r>
            <a:endParaRPr sz="2400">
              <a:latin typeface="Rubik"/>
              <a:ea typeface="Rubik"/>
              <a:cs typeface="Rubik"/>
              <a:sym typeface="Rubik"/>
            </a:endParaRPr>
          </a:p>
        </p:txBody>
      </p:sp>
      <p:pic>
        <p:nvPicPr>
          <p:cNvPr id="808" name="Google Shape;808;p85"/>
          <p:cNvPicPr preferRelativeResize="0"/>
          <p:nvPr/>
        </p:nvPicPr>
        <p:blipFill rotWithShape="1">
          <a:blip r:embed="rId2"/>
          <a:srcRect l="24963" r="24112"/>
          <a:stretch>
            <a:fillRect/>
          </a:stretch>
        </p:blipFill>
        <p:spPr>
          <a:xfrm>
            <a:off x="4679796" y="445738"/>
            <a:ext cx="4033949" cy="445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12" name="Shape 812"/>
        <p:cNvGrpSpPr/>
        <p:nvPr/>
      </p:nvGrpSpPr>
      <p:grpSpPr>
        <a:xfrm>
          <a:off x="0" y="0"/>
          <a:ext cx="0" cy="0"/>
          <a:chOff x="0" y="0"/>
          <a:chExt cx="0" cy="0"/>
        </a:xfrm>
      </p:grpSpPr>
      <p:sp>
        <p:nvSpPr>
          <p:cNvPr id="813" name="Google Shape;813;p86"/>
          <p:cNvSpPr txBox="1"/>
          <p:nvPr/>
        </p:nvSpPr>
        <p:spPr>
          <a:xfrm>
            <a:off x="2458475" y="3959075"/>
            <a:ext cx="4227000" cy="354000"/>
          </a:xfrm>
          <a:prstGeom prst="rect">
            <a:avLst/>
          </a:prstGeom>
          <a:noFill/>
          <a:ln>
            <a:noFill/>
          </a:ln>
        </p:spPr>
        <p:txBody>
          <a:bodyPr spcFirstLastPara="1" wrap="square" lIns="91425" tIns="91425" rIns="91425" bIns="91425" anchor="t" anchorCtr="0">
            <a:spAutoFit/>
          </a:bodyPr>
          <a:lstStyle/>
          <a:p>
            <a:pPr marL="0" lvl="0" indent="0" algn="ctr" rtl="0">
              <a:lnSpc>
                <a:spcPct val="123000"/>
              </a:lnSpc>
              <a:spcBef>
                <a:spcPts val="2400"/>
              </a:spcBef>
              <a:spcAft>
                <a:spcPts val="600"/>
              </a:spcAft>
              <a:buNone/>
            </a:pPr>
            <a:endParaRPr sz="1100" b="1">
              <a:solidFill>
                <a:srgbClr val="FFFFFF"/>
              </a:solidFill>
              <a:latin typeface="Bitter"/>
              <a:ea typeface="Bitter"/>
              <a:cs typeface="Bitter"/>
              <a:sym typeface="Bitter"/>
            </a:endParaRPr>
          </a:p>
        </p:txBody>
      </p:sp>
      <p:sp>
        <p:nvSpPr>
          <p:cNvPr id="814" name="Google Shape;814;p86"/>
          <p:cNvSpPr txBox="1"/>
          <p:nvPr/>
        </p:nvSpPr>
        <p:spPr>
          <a:xfrm>
            <a:off x="1113600" y="558750"/>
            <a:ext cx="6916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b="1">
              <a:solidFill>
                <a:schemeClr val="lt1"/>
              </a:solidFill>
              <a:latin typeface="Rubik"/>
              <a:ea typeface="Rubik"/>
              <a:cs typeface="Rubik"/>
              <a:sym typeface="Rubik"/>
            </a:endParaRPr>
          </a:p>
        </p:txBody>
      </p:sp>
      <p:sp>
        <p:nvSpPr>
          <p:cNvPr id="815" name="Google Shape;815;p86"/>
          <p:cNvSpPr txBox="1"/>
          <p:nvPr/>
        </p:nvSpPr>
        <p:spPr>
          <a:xfrm>
            <a:off x="1729200" y="3001663"/>
            <a:ext cx="5685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200">
              <a:solidFill>
                <a:schemeClr val="lt1"/>
              </a:solidFill>
              <a:latin typeface="Rubik"/>
              <a:ea typeface="Rubik"/>
              <a:cs typeface="Rubik"/>
              <a:sym typeface="Rubik"/>
            </a:endParaRPr>
          </a:p>
        </p:txBody>
      </p:sp>
      <p:sp>
        <p:nvSpPr>
          <p:cNvPr id="816" name="Google Shape;816;p86"/>
          <p:cNvSpPr txBox="1"/>
          <p:nvPr/>
        </p:nvSpPr>
        <p:spPr>
          <a:xfrm>
            <a:off x="7586725" y="4555238"/>
            <a:ext cx="12405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solidFill>
                  <a:schemeClr val="lt1"/>
                </a:solidFill>
                <a:latin typeface="Bitter"/>
                <a:ea typeface="Bitter"/>
                <a:cs typeface="Bitter"/>
                <a:sym typeface="Bitter"/>
              </a:rPr>
              <a:t>dayofai.org</a:t>
            </a:r>
            <a:endParaRPr>
              <a:solidFill>
                <a:schemeClr val="lt1"/>
              </a:solidFill>
              <a:latin typeface="Bitter"/>
              <a:ea typeface="Bitter"/>
              <a:cs typeface="Bitter"/>
              <a:sym typeface="Bitter"/>
            </a:endParaRPr>
          </a:p>
        </p:txBody>
      </p:sp>
      <p:sp>
        <p:nvSpPr>
          <p:cNvPr id="817" name="Google Shape;817;p86"/>
          <p:cNvSpPr txBox="1"/>
          <p:nvPr/>
        </p:nvSpPr>
        <p:spPr>
          <a:xfrm>
            <a:off x="862950" y="2087550"/>
            <a:ext cx="7418100" cy="164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4500" b="1">
                <a:solidFill>
                  <a:schemeClr val="lt1"/>
                </a:solidFill>
                <a:latin typeface="Bitter"/>
                <a:ea typeface="Bitter"/>
                <a:cs typeface="Bitter"/>
                <a:sym typeface="Bitter"/>
              </a:rPr>
              <a:t>负责任的人工智能使用项目</a:t>
            </a:r>
            <a:endParaRPr sz="5200" b="1">
              <a:solidFill>
                <a:schemeClr val="lt1"/>
              </a:solidFill>
              <a:latin typeface="Bitter"/>
              <a:ea typeface="Bitter"/>
              <a:cs typeface="Bitter"/>
              <a:sym typeface="Bitter"/>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821" name="Shape 821"/>
        <p:cNvGrpSpPr/>
        <p:nvPr/>
      </p:nvGrpSpPr>
      <p:grpSpPr>
        <a:xfrm>
          <a:off x="0" y="0"/>
          <a:ext cx="0" cy="0"/>
          <a:chOff x="0" y="0"/>
          <a:chExt cx="0" cy="0"/>
        </a:xfrm>
      </p:grpSpPr>
      <p:sp>
        <p:nvSpPr>
          <p:cNvPr id="822" name="Google Shape;822;p87"/>
          <p:cNvSpPr txBox="1"/>
          <p:nvPr>
            <p:ph type="title"/>
          </p:nvPr>
        </p:nvSpPr>
        <p:spPr>
          <a:xfrm>
            <a:off x="206850" y="143300"/>
            <a:ext cx="87303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sz="3020" b="1">
                <a:solidFill>
                  <a:srgbClr val="EF4523"/>
                </a:solidFill>
                <a:latin typeface="Bitter"/>
                <a:ea typeface="Bitter"/>
                <a:cs typeface="Bitter"/>
                <a:sym typeface="Bitter"/>
              </a:rPr>
              <a:t>创建班级指导原则</a:t>
            </a:r>
            <a:endParaRPr sz="3020" b="1">
              <a:solidFill>
                <a:srgbClr val="EF4523"/>
              </a:solidFill>
              <a:latin typeface="Bitter"/>
              <a:ea typeface="Bitter"/>
              <a:cs typeface="Bitter"/>
              <a:sym typeface="Bitter"/>
            </a:endParaRPr>
          </a:p>
        </p:txBody>
      </p:sp>
      <p:sp>
        <p:nvSpPr>
          <p:cNvPr id="823" name="Google Shape;823;p87"/>
          <p:cNvSpPr txBox="1"/>
          <p:nvPr>
            <p:ph type="sldNum" idx="12"/>
          </p:nvPr>
        </p:nvSpPr>
        <p:spPr>
          <a:xfrm>
            <a:off x="6672372" y="4578638"/>
            <a:ext cx="23583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EF4523"/>
                </a:solidFill>
                <a:latin typeface="Bitter"/>
                <a:ea typeface="Bitter"/>
                <a:cs typeface="Bitter"/>
                <a:sym typeface="Bitter"/>
              </a:rPr>
              <a:t>dayofai.org</a:t>
            </a:r>
            <a:endParaRPr sz="1200" b="1">
              <a:solidFill>
                <a:srgbClr val="EF4523"/>
              </a:solidFill>
              <a:latin typeface="Bitter"/>
              <a:ea typeface="Bitter"/>
              <a:cs typeface="Bitter"/>
              <a:sym typeface="Bitter"/>
            </a:endParaRPr>
          </a:p>
        </p:txBody>
      </p:sp>
      <p:pic>
        <p:nvPicPr>
          <p:cNvPr id="824" name="Google Shape;824;p87"/>
          <p:cNvPicPr preferRelativeResize="0"/>
          <p:nvPr/>
        </p:nvPicPr>
        <p:blipFill rotWithShape="1">
          <a:blip r:embed="rId1"/>
          <a:srcRect/>
          <a:stretch>
            <a:fillRect/>
          </a:stretch>
        </p:blipFill>
        <p:spPr>
          <a:xfrm>
            <a:off x="147614" y="4549073"/>
            <a:ext cx="440875" cy="452750"/>
          </a:xfrm>
          <a:prstGeom prst="rect">
            <a:avLst/>
          </a:prstGeom>
          <a:noFill/>
          <a:ln>
            <a:noFill/>
          </a:ln>
        </p:spPr>
      </p:pic>
      <p:sp>
        <p:nvSpPr>
          <p:cNvPr id="825" name="Google Shape;825;p87"/>
          <p:cNvSpPr txBox="1"/>
          <p:nvPr/>
        </p:nvSpPr>
        <p:spPr>
          <a:xfrm>
            <a:off x="311700" y="783500"/>
            <a:ext cx="8520600" cy="371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latin typeface="Rubik"/>
                <a:ea typeface="Rubik"/>
                <a:cs typeface="Rubik"/>
                <a:sym typeface="Rubik"/>
              </a:rPr>
              <a:t>让我们制定一份规则清单，</a:t>
            </a:r>
            <a:r>
              <a:rPr lang="en-GB" sz="2400" b="1" i="1">
                <a:solidFill/>
                <a:latin typeface="Rubik"/>
                <a:ea typeface="Rubik"/>
                <a:cs typeface="Rubik"/>
                <a:sym typeface="Rubik"/>
              </a:rPr>
              <a:t>每个人</a:t>
            </a:r>
            <a:r>
              <a:rPr lang="en-GB" sz="2400">
                <a:solidFill/>
                <a:latin typeface="Rubik"/>
                <a:ea typeface="Rubik"/>
                <a:cs typeface="Rubik"/>
                <a:sym typeface="Rubik"/>
              </a:rPr>
              <a:t>都可以遵循，以</a:t>
            </a:r>
            <a:r>
              <a:rPr lang="en-GB" sz="2400" b="1">
                <a:solidFill/>
                <a:latin typeface="Rubik"/>
                <a:ea typeface="Rubik"/>
                <a:cs typeface="Rubik"/>
                <a:sym typeface="Rubik"/>
              </a:rPr>
              <a:t>道德</a:t>
            </a:r>
            <a:r>
              <a:rPr lang="en-GB" sz="2400">
                <a:solidFill/>
                <a:latin typeface="Rubik"/>
                <a:ea typeface="Rubik"/>
                <a:cs typeface="Rubik"/>
                <a:sym typeface="Rubik"/>
              </a:rPr>
              <a:t>和</a:t>
            </a:r>
            <a:r>
              <a:rPr lang="en-GB" sz="2400" b="1">
                <a:solidFill/>
                <a:latin typeface="Rubik"/>
                <a:ea typeface="Rubik"/>
                <a:cs typeface="Rubik"/>
                <a:sym typeface="Rubik"/>
              </a:rPr>
              <a:t>负责任</a:t>
            </a:r>
            <a:r>
              <a:rPr lang="en-GB" sz="2400">
                <a:solidFill/>
                <a:latin typeface="Rubik"/>
                <a:ea typeface="Rubik"/>
                <a:cs typeface="Rubik"/>
                <a:sym typeface="Rubik"/>
              </a:rPr>
              <a:t>的方式使用AI。</a:t>
            </a:r>
            <a:endParaRPr sz="2400">
              <a:latin typeface="Rubik"/>
              <a:ea typeface="Rubik"/>
              <a:cs typeface="Rubik"/>
              <a:sym typeface="Rubik"/>
            </a:endParaRPr>
          </a:p>
          <a:p>
            <a:pPr marL="0" lvl="0" indent="0" algn="ctr" rtl="0">
              <a:spcBef>
                <a:spcPts val="0"/>
              </a:spcBef>
              <a:spcAft>
                <a:spcPts val="0"/>
              </a:spcAft>
              <a:buNone/>
            </a:pPr>
            <a:endParaRPr sz="2400">
              <a:latin typeface="Rubik"/>
              <a:ea typeface="Rubik"/>
              <a:cs typeface="Rubik"/>
              <a:sym typeface="Rubik"/>
            </a:endParaRPr>
          </a:p>
          <a:p>
            <a:pPr marL="0" lvl="0" indent="0" algn="ctr" rtl="0">
              <a:spcBef>
                <a:spcPts val="0"/>
              </a:spcBef>
              <a:spcAft>
                <a:spcPts val="0"/>
              </a:spcAft>
              <a:buNone/>
            </a:pPr>
            <a:r>
              <a:rPr lang="en-GB" sz="18000">
                <a:solidFill/>
                <a:latin typeface="Rubik"/>
                <a:ea typeface="Rubik"/>
                <a:cs typeface="Rubik"/>
                <a:sym typeface="Rubik"/>
              </a:rPr>
              <a:t>📜</a:t>
            </a:r>
            <a:endParaRPr sz="18000">
              <a:latin typeface="Rubik"/>
              <a:ea typeface="Rubik"/>
              <a:cs typeface="Rubik"/>
              <a:sym typeface="Rubik"/>
            </a:endParaRPr>
          </a:p>
          <a:p>
            <a:pPr marL="0" lvl="0" indent="0" algn="ctr" rtl="0">
              <a:spcBef>
                <a:spcPts val="0"/>
              </a:spcBef>
              <a:spcAft>
                <a:spcPts val="0"/>
              </a:spcAft>
              <a:buNone/>
            </a:pPr>
            <a:r>
              <a:rPr lang="en-GB" sz="2400" u="sng">
                <a:solidFill>
                  <a:schemeClr val="hlink"/>
                </a:solidFill>
                <a:latin typeface="Rubik"/>
                <a:ea typeface="Rubik"/>
                <a:cs typeface="Rubik"/>
                <a:sym typeface="Rubik"/>
                <a:hlinkClick r:id="rId2"/>
              </a:rPr>
              <a:t>项目资源</a:t>
            </a:r>
            <a:endParaRPr sz="2400">
              <a:latin typeface="Rubik"/>
              <a:ea typeface="Rubik"/>
              <a:cs typeface="Rubik"/>
              <a:sym typeface="Rubik"/>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29" name="Shape 829"/>
        <p:cNvGrpSpPr/>
        <p:nvPr/>
      </p:nvGrpSpPr>
      <p:grpSpPr>
        <a:xfrm>
          <a:off x="0" y="0"/>
          <a:ext cx="0" cy="0"/>
          <a:chOff x="0" y="0"/>
          <a:chExt cx="0" cy="0"/>
        </a:xfrm>
      </p:grpSpPr>
      <p:sp>
        <p:nvSpPr>
          <p:cNvPr id="830" name="Google Shape;830;p88"/>
          <p:cNvSpPr txBox="1"/>
          <p:nvPr/>
        </p:nvSpPr>
        <p:spPr>
          <a:xfrm>
            <a:off x="2458475" y="3959075"/>
            <a:ext cx="4227000" cy="354000"/>
          </a:xfrm>
          <a:prstGeom prst="rect">
            <a:avLst/>
          </a:prstGeom>
          <a:noFill/>
          <a:ln>
            <a:noFill/>
          </a:ln>
        </p:spPr>
        <p:txBody>
          <a:bodyPr spcFirstLastPara="1" wrap="square" lIns="91425" tIns="91425" rIns="91425" bIns="91425" anchor="t" anchorCtr="0">
            <a:spAutoFit/>
          </a:bodyPr>
          <a:lstStyle/>
          <a:p>
            <a:pPr marL="0" lvl="0" indent="0" algn="ctr" rtl="0">
              <a:lnSpc>
                <a:spcPct val="123000"/>
              </a:lnSpc>
              <a:spcBef>
                <a:spcPts val="2400"/>
              </a:spcBef>
              <a:spcAft>
                <a:spcPts val="600"/>
              </a:spcAft>
              <a:buNone/>
            </a:pPr>
            <a:r>
              <a:rPr lang="en-GB" sz="1100" b="1">
                <a:solidFill>
                  <a:srgbClr val="FFFFFF"/>
                </a:solidFill>
                <a:latin typeface="Bitter"/>
                <a:ea typeface="Bitter"/>
                <a:cs typeface="Bitter"/>
                <a:sym typeface="Bitter"/>
              </a:rPr>
              <a:t>由以下技术支持</a:t>
            </a:r>
            <a:endParaRPr sz="1100" b="1">
              <a:solidFill>
                <a:srgbClr val="FFFFFF"/>
              </a:solidFill>
              <a:latin typeface="Bitter"/>
              <a:ea typeface="Bitter"/>
              <a:cs typeface="Bitter"/>
              <a:sym typeface="Bitter"/>
            </a:endParaRPr>
          </a:p>
        </p:txBody>
      </p:sp>
      <p:pic>
        <p:nvPicPr>
          <p:cNvPr id="831" name="Google Shape;831;p88"/>
          <p:cNvPicPr preferRelativeResize="0"/>
          <p:nvPr/>
        </p:nvPicPr>
        <p:blipFill>
          <a:blip r:embed="rId2"/>
          <a:stretch>
            <a:fillRect/>
          </a:stretch>
        </p:blipFill>
        <p:spPr>
          <a:xfrm>
            <a:off x="2458475" y="4352370"/>
            <a:ext cx="2003925" cy="310856"/>
          </a:xfrm>
          <a:prstGeom prst="rect">
            <a:avLst/>
          </a:prstGeom>
          <a:noFill/>
          <a:ln>
            <a:noFill/>
          </a:ln>
        </p:spPr>
      </p:pic>
      <p:pic>
        <p:nvPicPr>
          <p:cNvPr id="832" name="Google Shape;832;p88"/>
          <p:cNvPicPr preferRelativeResize="0"/>
          <p:nvPr/>
        </p:nvPicPr>
        <p:blipFill>
          <a:blip r:embed="rId3"/>
          <a:stretch>
            <a:fillRect/>
          </a:stretch>
        </p:blipFill>
        <p:spPr>
          <a:xfrm>
            <a:off x="5023879" y="4352373"/>
            <a:ext cx="1661647" cy="310850"/>
          </a:xfrm>
          <a:prstGeom prst="rect">
            <a:avLst/>
          </a:prstGeom>
          <a:noFill/>
          <a:ln>
            <a:noFill/>
          </a:ln>
        </p:spPr>
      </p:pic>
      <p:sp>
        <p:nvSpPr>
          <p:cNvPr id="833" name="Google Shape;833;p88"/>
          <p:cNvSpPr txBox="1"/>
          <p:nvPr/>
        </p:nvSpPr>
        <p:spPr>
          <a:xfrm>
            <a:off x="1113600" y="558750"/>
            <a:ext cx="6916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latin typeface="Rubik"/>
                <a:ea typeface="Rubik"/>
                <a:cs typeface="Rubik"/>
                <a:sym typeface="Rubik"/>
              </a:rPr>
              <a:t>改编自以下课程开发</a:t>
            </a:r>
            <a:endParaRPr b="1">
              <a:solidFill>
                <a:schemeClr val="lt1"/>
              </a:solidFill>
              <a:latin typeface="Rubik"/>
              <a:ea typeface="Rubik"/>
              <a:cs typeface="Rubik"/>
              <a:sym typeface="Rubik"/>
            </a:endParaRPr>
          </a:p>
        </p:txBody>
      </p:sp>
      <p:pic>
        <p:nvPicPr>
          <p:cNvPr id="834" name="Google Shape;834;p88"/>
          <p:cNvPicPr preferRelativeResize="0"/>
          <p:nvPr/>
        </p:nvPicPr>
        <p:blipFill>
          <a:blip r:embed="rId4"/>
          <a:stretch>
            <a:fillRect/>
          </a:stretch>
        </p:blipFill>
        <p:spPr>
          <a:xfrm>
            <a:off x="4152900" y="2607875"/>
            <a:ext cx="838200" cy="295275"/>
          </a:xfrm>
          <a:prstGeom prst="rect">
            <a:avLst/>
          </a:prstGeom>
          <a:noFill/>
          <a:ln>
            <a:noFill/>
          </a:ln>
        </p:spPr>
      </p:pic>
      <p:pic>
        <p:nvPicPr>
          <p:cNvPr id="835" name="Google Shape;835;p88"/>
          <p:cNvPicPr preferRelativeResize="0"/>
          <p:nvPr/>
        </p:nvPicPr>
        <p:blipFill>
          <a:blip r:embed="rId5"/>
          <a:stretch>
            <a:fillRect/>
          </a:stretch>
        </p:blipFill>
        <p:spPr>
          <a:xfrm>
            <a:off x="3482502" y="1187974"/>
            <a:ext cx="2178975" cy="1017100"/>
          </a:xfrm>
          <a:prstGeom prst="rect">
            <a:avLst/>
          </a:prstGeom>
          <a:noFill/>
          <a:ln>
            <a:noFill/>
          </a:ln>
        </p:spPr>
      </p:pic>
      <p:sp>
        <p:nvSpPr>
          <p:cNvPr id="836" name="Google Shape;836;p88"/>
          <p:cNvSpPr txBox="1"/>
          <p:nvPr/>
        </p:nvSpPr>
        <p:spPr>
          <a:xfrm>
            <a:off x="1729200" y="3001663"/>
            <a:ext cx="5685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lt1"/>
                </a:solidFill>
                <a:latin typeface="Rubik"/>
                <a:ea typeface="Rubik"/>
                <a:cs typeface="Rubik"/>
                <a:sym typeface="Rubik"/>
              </a:rPr>
              <a:t>遵循 </a:t>
            </a:r>
            <a:r>
              <a:rPr lang="en-GB" sz="1200">
                <a:solidFill>
                  <a:schemeClr val="lt1"/>
                </a:solidFill>
                <a:uFill>
                  <a:noFill/>
                </a:uFill>
                <a:latin typeface="Rubik"/>
                <a:ea typeface="Rubik"/>
                <a:cs typeface="Rubik"/>
                <a:sym typeface="Rubik"/>
                <a:hlinkClick r:id="rId6"/>
              </a:rPr>
              <a:t>知识共享署名-非商业性使用 4.0 国际许可协议</a:t>
            </a:r>
            <a:r>
              <a:rPr lang="en-GB" sz="1200">
                <a:solidFill>
                  <a:schemeClr val="lt1"/>
                </a:solidFill>
                <a:latin typeface="Rubik"/>
                <a:ea typeface="Rubik"/>
                <a:cs typeface="Rubik"/>
                <a:sym typeface="Rubik"/>
              </a:rPr>
              <a:t>。</a:t>
            </a:r>
            <a:endParaRPr sz="1200">
              <a:solidFill>
                <a:schemeClr val="lt1"/>
              </a:solidFill>
              <a:latin typeface="Rubik"/>
              <a:ea typeface="Rubik"/>
              <a:cs typeface="Rubik"/>
              <a:sym typeface="Rubik"/>
            </a:endParaRPr>
          </a:p>
        </p:txBody>
      </p:sp>
      <p:sp>
        <p:nvSpPr>
          <p:cNvPr id="837" name="Google Shape;837;p88"/>
          <p:cNvSpPr txBox="1"/>
          <p:nvPr/>
        </p:nvSpPr>
        <p:spPr>
          <a:xfrm>
            <a:off x="7586725" y="4555238"/>
            <a:ext cx="12405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solidFill>
                  <a:schemeClr val="lt1"/>
                </a:solidFill>
                <a:latin typeface="Bitter"/>
                <a:ea typeface="Bitter"/>
                <a:cs typeface="Bitter"/>
                <a:sym typeface="Bitter"/>
              </a:rPr>
              <a:t>dayofai.org</a:t>
            </a:r>
            <a:endParaRPr>
              <a:solidFill>
                <a:schemeClr val="lt1"/>
              </a:solidFill>
              <a:latin typeface="Bitter"/>
              <a:ea typeface="Bitter"/>
              <a:cs typeface="Bitter"/>
              <a:sym typeface="Bitt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Words>
  <Application>WPS 演示</Application>
  <PresentationFormat/>
  <Paragraphs>60</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宋体</vt:lpstr>
      <vt:lpstr>Wingdings</vt:lpstr>
      <vt:lpstr>Arial</vt:lpstr>
      <vt:lpstr>Bangers</vt:lpstr>
      <vt:lpstr>Abel</vt:lpstr>
      <vt:lpstr>Righteous</vt:lpstr>
      <vt:lpstr>Roboto</vt:lpstr>
      <vt:lpstr>Bitter</vt:lpstr>
      <vt:lpstr>Rubik</vt:lpstr>
      <vt:lpstr>微软雅黑</vt:lpstr>
      <vt:lpstr>Arial Unicode MS</vt:lpstr>
      <vt:lpstr>Simple Light</vt:lpstr>
      <vt:lpstr>PowerPoint 演示文稿</vt:lpstr>
      <vt:lpstr>3种情景</vt:lpstr>
      <vt:lpstr>反思</vt:lpstr>
      <vt:lpstr>人工智能的核心概念</vt:lpstr>
      <vt:lpstr>PowerPoint 演示文稿</vt:lpstr>
      <vt:lpstr>创建班级指导原则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王世铭</cp:lastModifiedBy>
  <cp:revision>1</cp:revision>
  <dcterms:created xsi:type="dcterms:W3CDTF">2025-01-16T10:35:55Z</dcterms:created>
  <dcterms:modified xsi:type="dcterms:W3CDTF">2025-01-16T10:35:56Z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B8D58A7AA06F455EB705E5F0FB7814A3_12</vt:lpwstr>
  </property>
  <property fmtid="{D5CDD505-2E9C-101B-9397-08002B2CF9AE}" pid="3" name="KSOProductBuildVer">
    <vt:lpwstr>2052-12.1.0.16929</vt:lpwstr>
  </property>
</Properties>
</file>