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57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以提问的方式检查预习情况，学员能够</a:t>
            </a:r>
            <a:r>
              <a:rPr lang="zh-CN" altLang="en-US" baseline="0" dirty="0"/>
              <a:t>说出来就可以了，不需要编写代码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、首先详细讲解定义列表的标签含义，如何创建定义列表，让学员看定义列表显示的效果图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、与无序列表、有序列表对比讲解，说明异同点，定义列表也可以嵌套列表、包含图片、文本、其他标签等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、然后演示示例定义列表，从创建定义列表开始，然后在浏览器中让学员看页面效果图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、最后说明在以后的网页制作中经常会用到定义列表，特别是图文混排的情况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、说明与无序列表一样，也可以使用</a:t>
            </a:r>
            <a:r>
              <a:rPr lang="en-US" altLang="zh-CN" dirty="0"/>
              <a:t>type</a:t>
            </a:r>
            <a:r>
              <a:rPr lang="zh-CN" altLang="en-US" dirty="0"/>
              <a:t>改变有序列表的项目符号，也是简单介绍，并且说明在实际网页制作中通常使用</a:t>
            </a:r>
            <a:r>
              <a:rPr lang="en-US" altLang="zh-CN" dirty="0"/>
              <a:t>CSS</a:t>
            </a:r>
            <a:r>
              <a:rPr lang="zh-CN" altLang="en-US" dirty="0"/>
              <a:t>来设置项目符号，在后面章节讲解，这种方法大家了解即可。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、然后演示示例，边演示边讲解如何创建有序列表，在浏览器中查看演示效果图，主要是看不同取值项目符号的改变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、对比讲解，主要介绍各自的标签含义，应用特点和应用场合，项目符号简单带过即可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、强调列表之间可以互相嵌套，进行页面的局部布局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、首先讲解需求，然后提示学员使用无序列表和列表嵌套来实现，列表前的项目符号使用</a:t>
            </a:r>
            <a:r>
              <a:rPr lang="en-US" altLang="zh-CN" dirty="0"/>
              <a:t>type</a:t>
            </a:r>
            <a:r>
              <a:rPr lang="zh-CN" altLang="en-US" dirty="0"/>
              <a:t>属性来实现，也可以根据列表嵌套关系显示不同的列表项目符号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、让学员自己操作，技术顾问巡回指导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、首先讲解需求，然后提示学员使用有序列表和列表嵌套来实现，题目列表前的项目符号使用默认值，试题选项列表项目符号使用</a:t>
            </a:r>
            <a:r>
              <a:rPr lang="en-US" altLang="zh-CN" dirty="0"/>
              <a:t>type</a:t>
            </a:r>
            <a:r>
              <a:rPr lang="zh-CN" altLang="en-US" dirty="0"/>
              <a:t>属性设置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、让学员自己操作，技术顾问巡回指导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、简单介绍使用表格的原因，说明表格常用于结构一致的数据，例如学员成绩表、购物网站上购物车中的列表信息等，然后拍出图片讲解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、然后讲解表格的基本结构，对照缩小的图说明表格的行、列和单元格</a:t>
            </a:r>
            <a:endParaRPr lang="en-US" altLang="zh-CN" dirty="0"/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、讲解表格标签，创建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表格标签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&lt;table&gt;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&lt;/table&gt;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；行标签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&lt;tr&gt;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&lt;/tr&gt;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，可以有多行；单元格标签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&lt;td&gt;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&lt;/td&gt;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，可以有多个单元格。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、介绍表格的属性，例如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width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border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，说明这些属性在后面使用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设置表格样式时会讲到，并且制作网页时通常使用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设置表格样式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、边演示边讲解创建表格的步骤：第一步是创建表格标签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&lt;table&gt;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&lt;/table&gt;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；第二步是在表格标签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&lt;table&gt;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&lt;/table&gt;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里创建行标签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&lt;tr&gt;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&lt;/tr&gt;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，可以有多行；第三步是在行标签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&lt;tr&gt;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&lt;/tr&gt;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里创建单元格标签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&lt;td&gt;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&lt;/td&gt;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，可以有多个单元格。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、演示时也要演示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width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border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的作用，并且说明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width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对于单元格也是适用的</a:t>
            </a:r>
            <a:endParaRPr lang="zh-CN" alt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</a:t>
            </a:r>
            <a:r>
              <a:rPr lang="en-US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colspan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属性的用法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、演示示例，演示如何创建跨列，及跨列的页面效果展示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</a:t>
            </a:r>
            <a:r>
              <a:rPr lang="en-US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rowspan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属性的用法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、演示示例，演示如何创建跨行，及跨行的页面效果展示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回顾：上次课的教学内容和学员已学过的相关技术内容</a:t>
            </a:r>
            <a:endParaRPr lang="en-US" altLang="zh-CN" dirty="0"/>
          </a:p>
          <a:p>
            <a:r>
              <a:rPr lang="zh-CN" altLang="en-US" dirty="0"/>
              <a:t>作业点评：点评作业的提交情况和共性问题，目的是给学员作业反馈以促进学员完成作业的积极性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、简单说明在同一个表格中可以根据需要同时设置跨行和跨列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、演示示例，演示如何在同一个表格中创建跨行和跨列，及展示页面效果，并说明表格设置跨行和跨列后，并不影响表格原始的单元格的宽度和高度，同一列的单元格宽度一致，同一行的单元格高度一致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、打开页面演示完整的页面效果图，让学员根据效果图制作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、让学员自己操作，技术顾问巡回指导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、技术顾问主要讲解</a:t>
            </a:r>
            <a:r>
              <a:rPr lang="en-US" altLang="zh-CN" dirty="0"/>
              <a:t>HTML5</a:t>
            </a:r>
            <a:r>
              <a:rPr lang="zh-CN" altLang="en-US" dirty="0"/>
              <a:t>媒体元素。（</a:t>
            </a:r>
            <a:r>
              <a:rPr lang="en-US" altLang="zh-CN" dirty="0"/>
              <a:t>flash</a:t>
            </a:r>
            <a:r>
              <a:rPr lang="zh-CN" altLang="en-US" dirty="0"/>
              <a:t>需要插件）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问世之前，要在网页上展示视频、音频、动画等，除了使用第三方自主开发的播放器外，使用最多的工具应该算是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Flash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了，但是它需要在浏览器上安装各种插件才能使用，有时候速度也会非常慢。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的出现改变了这一状况，在网页中使用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来播放音频、视频再也不需要安装插件，只需要一个支持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的浏览器就可以了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、接着上面一页</a:t>
            </a:r>
            <a:r>
              <a:rPr lang="en-US" altLang="zh-CN" dirty="0" err="1"/>
              <a:t>ppt</a:t>
            </a:r>
            <a:r>
              <a:rPr lang="zh-CN" altLang="en-US" dirty="0"/>
              <a:t>，播放不了的原因是格式不对，对于不同的浏览器，支持的格式也不一样。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、因为音频和视频的使用方法基本一样，所以讲解的时候可以对比着视频讲，主要强调不同的地方，（格式）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、演示页面效果图，根据效果图说明制作需求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、讲解实现思路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、让学员自己完成练习，练习过程中技术顾问要指导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由于本章需要学员上机操作的练习较多，所以技术顾问要打开这些页面让学员看到实际的页面效果，告诉学员学习完本章后就可以独立制作这样的页面，增加学员学习的自信心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、与</a:t>
            </a:r>
            <a:r>
              <a:rPr lang="en-US" dirty="0"/>
              <a:t>&lt;frameset&gt;</a:t>
            </a:r>
            <a:r>
              <a:rPr lang="zh-CN" altLang="en-US" dirty="0"/>
              <a:t>框架对比讲解参数，然后演示示例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、演示示例时，边演示边讲解说明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、演示示例，主要讲解如何创建在内联框架中打开页面的超链接，并且进行演示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、演示讲解时对比</a:t>
            </a:r>
            <a:r>
              <a:rPr lang="en-US" dirty="0"/>
              <a:t>&lt;frameset&gt;</a:t>
            </a:r>
            <a:r>
              <a:rPr lang="zh-CN" altLang="en-US" dirty="0"/>
              <a:t>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、打开页面演示效果，单击章节名称在页面下方显示对应的章节内容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、把素材提供的学员，让学员根据演示效果制作网页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、让学员自己操作，技术顾问巡回指导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教学指导；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总结部分</a:t>
            </a:r>
            <a:r>
              <a:rPr lang="zh-CN" altLang="zh-CN">
                <a:ea typeface="宋体" panose="02010600030101010101" pitchFamily="2" charset="-122"/>
              </a:rPr>
              <a:t>主要达到以下几个目的：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回顾内容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>
                <a:ea typeface="宋体" panose="02010600030101010101" pitchFamily="2" charset="-122"/>
              </a:rPr>
              <a:t>是强调</a:t>
            </a:r>
            <a:r>
              <a:rPr lang="zh-CN" altLang="en-US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>
                <a:ea typeface="宋体" panose="02010600030101010101" pitchFamily="2" charset="-122"/>
              </a:rPr>
              <a:t>要格外强调观点，把每一</a:t>
            </a:r>
            <a:r>
              <a:rPr lang="zh-CN" altLang="en-US">
                <a:ea typeface="宋体" panose="02010600030101010101" pitchFamily="2" charset="-122"/>
              </a:rPr>
              <a:t>个知识点</a:t>
            </a:r>
            <a:r>
              <a:rPr lang="zh-CN" altLang="zh-CN">
                <a:ea typeface="宋体" panose="02010600030101010101" pitchFamily="2" charset="-122"/>
              </a:rPr>
              <a:t>的观点</a:t>
            </a:r>
            <a:r>
              <a:rPr lang="zh-CN" altLang="en-US">
                <a:ea typeface="宋体" panose="02010600030101010101" pitchFamily="2" charset="-122"/>
              </a:rPr>
              <a:t>结论</a:t>
            </a:r>
            <a:r>
              <a:rPr lang="zh-CN" altLang="zh-CN">
                <a:ea typeface="宋体" panose="02010600030101010101" pitchFamily="2" charset="-122"/>
              </a:rPr>
              <a:t>都尽量突出出来。</a:t>
            </a:r>
            <a:endParaRPr lang="en-US" altLang="zh-CN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2</a:t>
            </a:r>
            <a:r>
              <a:rPr lang="zh-CN" altLang="en-US" b="1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整理逻辑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从而使</a:t>
            </a:r>
            <a:r>
              <a:rPr lang="zh-CN" altLang="en-US">
                <a:ea typeface="宋体" panose="02010600030101010101" pitchFamily="2" charset="-122"/>
              </a:rPr>
              <a:t>知识</a:t>
            </a:r>
            <a:r>
              <a:rPr lang="zh-CN" altLang="zh-CN">
                <a:ea typeface="宋体" panose="02010600030101010101" pitchFamily="2" charset="-122"/>
              </a:rPr>
              <a:t>系统化、逻辑化。要帮助</a:t>
            </a:r>
            <a:r>
              <a:rPr lang="zh-CN" altLang="en-US">
                <a:ea typeface="宋体" panose="02010600030101010101" pitchFamily="2" charset="-122"/>
              </a:rPr>
              <a:t>学员</a:t>
            </a:r>
            <a:r>
              <a:rPr lang="zh-CN" altLang="zh-CN">
                <a:ea typeface="宋体" panose="02010600030101010101" pitchFamily="2" charset="-122"/>
              </a:rPr>
              <a:t>整清逻辑是总结的一大任务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、强调无序列表和定义列表在网页制作中应用非常广泛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可以重用页面内容，在制作网页时可以减少工作量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、简单说明什么是列表就可以了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、重点说明网页中常用的几种列表形式，讲解列表分类时对照图说明各种列表在网页上展示的样式，并且说明定义列表常用于图文混排的局部布局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、首先讲解如何创建无序列表，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dirty="0" err="1"/>
              <a:t>li</a:t>
            </a:r>
            <a:r>
              <a:rPr lang="en-US" altLang="zh-CN" dirty="0"/>
              <a:t>&gt;</a:t>
            </a:r>
            <a:r>
              <a:rPr lang="zh-CN" altLang="en-US" dirty="0"/>
              <a:t>表示的含义，强调标签均为成对出现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、说明列表项中可以包含图片、文本，还可以嵌套列表、其他标签等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、然后演示示例，边演示边讲解如何创建无序列表，在浏览器中查看演示效果图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、根据示例显示效果总结特性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、首先讲解如何创建有序列表，</a:t>
            </a:r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dirty="0" err="1"/>
              <a:t>li</a:t>
            </a:r>
            <a:r>
              <a:rPr lang="en-US" altLang="zh-CN" dirty="0"/>
              <a:t>&gt;</a:t>
            </a:r>
            <a:r>
              <a:rPr lang="zh-CN" altLang="en-US" dirty="0"/>
              <a:t>表示的含义，强调标签均为成对出现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、说明有序列表默认以数字序号显示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、说明有序列表与无序列表一样，也可以嵌套列表、可以包含图片、文本、其他标签等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、然后演示示例，边演示边讲解如何创建有序列表，在浏览器中查看演示效果图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、说明与无序列表一样，也可以使用</a:t>
            </a:r>
            <a:r>
              <a:rPr lang="en-US" altLang="zh-CN" dirty="0"/>
              <a:t>type</a:t>
            </a:r>
            <a:r>
              <a:rPr lang="zh-CN" altLang="en-US" dirty="0"/>
              <a:t>改变有序列表的项目符号，也是简单介绍，并且说明在实际网页制作中通常使用</a:t>
            </a:r>
            <a:r>
              <a:rPr lang="en-US" altLang="zh-CN" dirty="0"/>
              <a:t>CSS</a:t>
            </a:r>
            <a:r>
              <a:rPr lang="zh-CN" altLang="en-US" dirty="0"/>
              <a:t>来设置项目符号，在后面章节讲解，这种方法大家了解即可。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、然后演示示例，边演示边讲解如何创建有序列表，在浏览器中查看演示效果图，主要是看不同取值项目符号的改变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jpeg"/><Relationship Id="rId3" Type="http://schemas.openxmlformats.org/officeDocument/2006/relationships/image" Target="../media/image41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324600" y="285750"/>
            <a:ext cx="4164330" cy="523240"/>
          </a:xfrm>
        </p:spPr>
        <p:txBody>
          <a:bodyPr/>
          <a:lstStyle/>
          <a:p>
            <a:r>
              <a:rPr lang="zh-CN" altLang="en-US" dirty="0"/>
              <a:t>列表的应用</a:t>
            </a:r>
            <a:r>
              <a:rPr lang="en-US" altLang="zh-CN" dirty="0"/>
              <a:t>6-4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有序列表的特性</a:t>
            </a:r>
            <a:endParaRPr lang="zh-CN" altLang="en-US" dirty="0"/>
          </a:p>
          <a:p>
            <a:pPr lvl="1"/>
            <a:r>
              <a:rPr lang="zh-CN" altLang="en-US" dirty="0"/>
              <a:t>有顺序，每个</a:t>
            </a:r>
            <a:r>
              <a:rPr lang="en-US" altLang="zh-CN" dirty="0"/>
              <a:t>&lt;li&gt;</a:t>
            </a:r>
            <a:r>
              <a:rPr lang="zh-CN" altLang="en-US" dirty="0"/>
              <a:t>标签独占一行（块元素）</a:t>
            </a:r>
            <a:endParaRPr lang="zh-CN" altLang="en-US" dirty="0"/>
          </a:p>
          <a:p>
            <a:pPr lvl="1"/>
            <a:r>
              <a:rPr lang="zh-CN" altLang="en-US" dirty="0"/>
              <a:t>默认</a:t>
            </a:r>
            <a:r>
              <a:rPr lang="en-US" altLang="zh-CN" dirty="0"/>
              <a:t>&lt;li&gt;</a:t>
            </a:r>
            <a:r>
              <a:rPr lang="zh-CN" altLang="en-US" dirty="0"/>
              <a:t>标签项前面有顺序标记</a:t>
            </a:r>
            <a:endParaRPr lang="zh-CN" altLang="en-US" dirty="0"/>
          </a:p>
          <a:p>
            <a:pPr lvl="1"/>
            <a:r>
              <a:rPr lang="zh-CN" altLang="en-US" dirty="0"/>
              <a:t>一般用于排序类型的列表，如试卷、问卷选项等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477635" y="285750"/>
            <a:ext cx="4011295" cy="523240"/>
          </a:xfrm>
        </p:spPr>
        <p:txBody>
          <a:bodyPr/>
          <a:lstStyle/>
          <a:p>
            <a:r>
              <a:rPr lang="zh-CN" altLang="en-US" dirty="0"/>
              <a:t>列表的应用</a:t>
            </a:r>
            <a:r>
              <a:rPr lang="en-US" altLang="zh-CN" dirty="0"/>
              <a:t>6-5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定义列表</a:t>
            </a:r>
            <a:endParaRPr lang="zh-CN" altLang="en-US" dirty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2666976" y="2071678"/>
            <a:ext cx="4071966" cy="25717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&lt;dl&gt;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水果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苹果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桃子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李子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&lt;/dl&gt;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5" name="直接箭头连接符 24"/>
          <p:cNvCxnSpPr>
            <a:stCxn id="26" idx="1"/>
          </p:cNvCxnSpPr>
          <p:nvPr/>
        </p:nvCxnSpPr>
        <p:spPr bwMode="auto">
          <a:xfrm rot="10800000" flipV="1">
            <a:off x="3167042" y="1990873"/>
            <a:ext cx="928694" cy="3671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4095736" y="1786355"/>
            <a:ext cx="160199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声明定义列表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8" name="直接箭头连接符 27"/>
          <p:cNvCxnSpPr>
            <a:stCxn id="29" idx="1"/>
          </p:cNvCxnSpPr>
          <p:nvPr/>
        </p:nvCxnSpPr>
        <p:spPr bwMode="auto">
          <a:xfrm rot="10800000" flipV="1">
            <a:off x="4533172" y="2562377"/>
            <a:ext cx="571504" cy="15287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5104676" y="2357859"/>
            <a:ext cx="137212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3" name="直接箭头连接符 32"/>
          <p:cNvCxnSpPr>
            <a:stCxn id="34" idx="1"/>
          </p:cNvCxnSpPr>
          <p:nvPr/>
        </p:nvCxnSpPr>
        <p:spPr bwMode="auto">
          <a:xfrm rot="10800000">
            <a:off x="3452794" y="4072583"/>
            <a:ext cx="500066" cy="5614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3952860" y="4429561"/>
            <a:ext cx="2071702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定义列表项内容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7" name="直接箭头连接符 36"/>
          <p:cNvCxnSpPr>
            <a:stCxn id="24" idx="3"/>
          </p:cNvCxnSpPr>
          <p:nvPr/>
        </p:nvCxnSpPr>
        <p:spPr bwMode="auto">
          <a:xfrm>
            <a:off x="6738942" y="3357562"/>
            <a:ext cx="571504" cy="20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14"/>
          <p:cNvGrpSpPr/>
          <p:nvPr/>
        </p:nvGrpSpPr>
        <p:grpSpPr bwMode="auto">
          <a:xfrm>
            <a:off x="3881438" y="5656361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501355" y="5187962"/>
              <a:ext cx="251779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：定义列表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3074" name="Picture 2" descr="C:\Users\yaling.he\Desktop\Chapter02截图\Chapter02截图\图2.6  定义列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2046449"/>
            <a:ext cx="3171942" cy="260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组合 70"/>
          <p:cNvGrpSpPr/>
          <p:nvPr/>
        </p:nvGrpSpPr>
        <p:grpSpPr bwMode="auto">
          <a:xfrm>
            <a:off x="1703512" y="1700808"/>
            <a:ext cx="993458" cy="414337"/>
            <a:chOff x="1000100" y="2528843"/>
            <a:chExt cx="993465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00140" y="2536625"/>
              <a:ext cx="693425" cy="39891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3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997065" y="285750"/>
            <a:ext cx="3491865" cy="523240"/>
          </a:xfrm>
        </p:spPr>
        <p:txBody>
          <a:bodyPr/>
          <a:lstStyle/>
          <a:p>
            <a:r>
              <a:rPr lang="zh-CN" altLang="en-US" dirty="0"/>
              <a:t>列表的应用</a:t>
            </a:r>
            <a:r>
              <a:rPr lang="en-US" altLang="zh-CN" dirty="0"/>
              <a:t>6-6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820194" cy="5143536"/>
          </a:xfrm>
        </p:spPr>
        <p:txBody>
          <a:bodyPr/>
          <a:lstStyle/>
          <a:p>
            <a:r>
              <a:rPr lang="zh-CN" altLang="en-US" dirty="0"/>
              <a:t>定义列表的特性</a:t>
            </a:r>
            <a:endParaRPr lang="zh-CN" altLang="en-US" dirty="0"/>
          </a:p>
          <a:p>
            <a:pPr lvl="1"/>
            <a:r>
              <a:rPr lang="zh-CN" altLang="en-US" dirty="0"/>
              <a:t>没有顺序，每个</a:t>
            </a:r>
            <a:r>
              <a:rPr lang="en-US" altLang="zh-CN" dirty="0"/>
              <a:t>&lt;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r>
              <a:rPr lang="zh-CN" altLang="en-US" dirty="0"/>
              <a:t>标签、</a:t>
            </a:r>
            <a:r>
              <a:rPr lang="en-US" altLang="zh-CN" dirty="0"/>
              <a:t>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en-US" dirty="0"/>
              <a:t>标签独占一行（块元素）</a:t>
            </a:r>
            <a:endParaRPr lang="zh-CN" altLang="en-US" dirty="0"/>
          </a:p>
          <a:p>
            <a:pPr lvl="1"/>
            <a:r>
              <a:rPr lang="zh-CN" altLang="en-US" dirty="0"/>
              <a:t>默认没有标记</a:t>
            </a:r>
            <a:endParaRPr lang="zh-CN" altLang="en-US" dirty="0"/>
          </a:p>
          <a:p>
            <a:pPr lvl="1"/>
            <a:r>
              <a:rPr lang="zh-CN" altLang="en-US" dirty="0"/>
              <a:t>一般用于一个标题下有一个或多个列表项的情况</a:t>
            </a:r>
            <a:endParaRPr lang="zh-CN" altLang="en-US" dirty="0"/>
          </a:p>
        </p:txBody>
      </p:sp>
      <p:pic>
        <p:nvPicPr>
          <p:cNvPr id="4098" name="Picture 2" descr="C:\Users\yaling.he\Desktop\Chapter02截图\Chapter02截图\图2.7  定义列表使用参考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005062"/>
            <a:ext cx="8405017" cy="156445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9079230" y="285750"/>
            <a:ext cx="1409065" cy="523240"/>
          </a:xfrm>
        </p:spPr>
        <p:txBody>
          <a:bodyPr/>
          <a:lstStyle/>
          <a:p>
            <a:r>
              <a:rPr lang="zh-CN" altLang="en-US"/>
              <a:t>小结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列表对比</a:t>
            </a:r>
            <a:endParaRPr lang="zh-CN" altLang="en-US" dirty="0"/>
          </a:p>
        </p:txBody>
      </p:sp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1881159" y="1857364"/>
          <a:ext cx="8072120" cy="444627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755"/>
                <a:gridCol w="2642870"/>
                <a:gridCol w="4214495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项目符号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47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无序列表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 panose="02020603050405020304"/>
                        </a:rPr>
                        <a:t>ul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标签来实现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 panose="02020603050405020304"/>
                        </a:rPr>
                        <a:t>li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标签表示列表项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无序列表中的每项都是平级的，没有级别之分，并且列表中的内容一般都是相对简单的标题性质的网页内容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有序列表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 panose="02020603050405020304"/>
                        </a:rPr>
                        <a:t>ol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标签来实现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&lt;li&gt;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标签表示列表项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有序列表</a:t>
                      </a:r>
                      <a:r>
                        <a:rPr lang="en-US" altLang="zh-CN" sz="1800" b="1" kern="100" dirty="0" err="1">
                          <a:latin typeface="+mn-lt"/>
                          <a:ea typeface="+mn-ea"/>
                          <a:cs typeface="Times New Roman" panose="02020603050405020304"/>
                        </a:rPr>
                        <a:t>ol</a:t>
                      </a:r>
                      <a:r>
                        <a:rPr lang="en-US" alt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-li</a:t>
                      </a:r>
                      <a:r>
                        <a:rPr lang="zh-CN" alt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一般用于显示带有顺序编号的特定场合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定义类表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&lt;dl&gt;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标签</a:t>
                      </a:r>
                      <a:r>
                        <a:rPr lang="zh-CN" alt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来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实现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 panose="02020603050405020304"/>
                        </a:rPr>
                        <a:t>dt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标签定义列表项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 panose="02020603050405020304"/>
                        </a:rPr>
                        <a:t>dd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标签定义内容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定义列表一般适用于带有标题和标题解释性内容的场合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制作音乐排行榜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14422"/>
            <a:ext cx="5011882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使用无序列表制作音乐排行榜热门活动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标签嵌套及标签语义化使用，理解标签语义化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5" name="组合 17"/>
          <p:cNvGrpSpPr/>
          <p:nvPr/>
        </p:nvGrpSpPr>
        <p:grpSpPr bwMode="auto">
          <a:xfrm>
            <a:off x="3431704" y="6004035"/>
            <a:ext cx="2786063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5122" name="Picture 2" descr="C:\Users\yaling.he\Desktop\Chapter02截图\Chapter02截图\图2.8  热门活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413586"/>
            <a:ext cx="2952328" cy="48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56"/>
          <p:cNvGrpSpPr/>
          <p:nvPr/>
        </p:nvGrpSpPr>
        <p:grpSpPr bwMode="auto">
          <a:xfrm>
            <a:off x="1486798" y="3803549"/>
            <a:ext cx="979170" cy="461962"/>
            <a:chOff x="3786182" y="3824735"/>
            <a:chExt cx="979913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856296"/>
              <a:ext cx="693946" cy="39839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6095" y="285750"/>
            <a:ext cx="6172200" cy="52324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制作音乐排行榜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14422"/>
            <a:ext cx="5371922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使用有序列表制作音乐排行榜</a:t>
            </a:r>
            <a:endParaRPr lang="zh-CN" altLang="en-US" dirty="0"/>
          </a:p>
        </p:txBody>
      </p:sp>
      <p:grpSp>
        <p:nvGrpSpPr>
          <p:cNvPr id="3" name="组合 13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5" name="组合 17"/>
          <p:cNvGrpSpPr/>
          <p:nvPr/>
        </p:nvGrpSpPr>
        <p:grpSpPr bwMode="auto">
          <a:xfrm>
            <a:off x="2661865" y="5157192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6146" name="Picture 2" descr="C:\Users\yaling.he\Desktop\Chapter02截图\Chapter02截图\图2.9 音乐排行榜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416" y="2312397"/>
            <a:ext cx="3744416" cy="391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394450" y="285750"/>
            <a:ext cx="4094480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  <a:endParaRPr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>
          <a:xfrm>
            <a:off x="8623935" y="285750"/>
            <a:ext cx="1864360" cy="523240"/>
          </a:xfrm>
        </p:spPr>
        <p:txBody>
          <a:bodyPr/>
          <a:lstStyle/>
          <a:p>
            <a:r>
              <a:rPr lang="zh-CN" altLang="en-US"/>
              <a:t>表格</a:t>
            </a:r>
            <a:endParaRPr lang="zh-CN" altLang="en-US" dirty="0"/>
          </a:p>
        </p:txBody>
      </p:sp>
      <p:sp>
        <p:nvSpPr>
          <p:cNvPr id="26626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为什么使用表格</a:t>
            </a:r>
            <a:endParaRPr lang="en-US" altLang="zh-CN"/>
          </a:p>
          <a:p>
            <a:pPr lvl="1"/>
            <a:r>
              <a:rPr lang="zh-CN" altLang="en-US"/>
              <a:t>简单通用</a:t>
            </a:r>
            <a:endParaRPr lang="en-US" altLang="zh-CN"/>
          </a:p>
          <a:p>
            <a:pPr lvl="1"/>
            <a:r>
              <a:rPr lang="zh-CN" altLang="en-US"/>
              <a:t>结构稳定</a:t>
            </a:r>
            <a:endParaRPr lang="en-US" altLang="zh-CN"/>
          </a:p>
          <a:p>
            <a:r>
              <a:rPr lang="zh-CN" altLang="en-US"/>
              <a:t>基本结构</a:t>
            </a:r>
            <a:endParaRPr lang="en-US" altLang="zh-CN"/>
          </a:p>
          <a:p>
            <a:pPr lvl="1"/>
            <a:r>
              <a:rPr lang="zh-CN" altLang="en-US"/>
              <a:t>单元格</a:t>
            </a:r>
            <a:endParaRPr lang="en-US" altLang="zh-CN"/>
          </a:p>
          <a:p>
            <a:pPr lvl="1"/>
            <a:r>
              <a:rPr lang="zh-CN" altLang="en-US"/>
              <a:t>行</a:t>
            </a:r>
            <a:endParaRPr lang="en-US" altLang="zh-CN"/>
          </a:p>
          <a:p>
            <a:pPr lvl="1"/>
            <a:r>
              <a:rPr lang="zh-CN" altLang="en-US"/>
              <a:t>列</a:t>
            </a:r>
            <a:endParaRPr lang="zh-CN" altLang="en-US"/>
          </a:p>
          <a:p>
            <a:pPr lvl="1"/>
            <a:endParaRPr lang="zh-CN" altLang="en-US" dirty="0"/>
          </a:p>
        </p:txBody>
      </p:sp>
      <p:pic>
        <p:nvPicPr>
          <p:cNvPr id="9" name="图片 8" descr="2－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8282" y="2636912"/>
            <a:ext cx="8674100" cy="3937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0.17552 -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6349365" y="285750"/>
            <a:ext cx="4138930" cy="523240"/>
          </a:xfrm>
        </p:spPr>
        <p:txBody>
          <a:bodyPr/>
          <a:lstStyle/>
          <a:p>
            <a:r>
              <a:rPr lang="zh-CN" altLang="en-US"/>
              <a:t>表格的基本语法</a:t>
            </a:r>
            <a:endParaRPr lang="zh-CN" altLang="en-US" dirty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2452662" y="1714488"/>
            <a:ext cx="7326313" cy="3422094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4095736" y="1215454"/>
            <a:ext cx="1102359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表格标签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 rot="10800000" flipV="1">
            <a:off x="4762480" y="1399723"/>
            <a:ext cx="857256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71"/>
          <p:cNvGrpSpPr/>
          <p:nvPr/>
        </p:nvGrpSpPr>
        <p:grpSpPr>
          <a:xfrm>
            <a:off x="2024034" y="1143649"/>
            <a:ext cx="1064157" cy="398780"/>
            <a:chOff x="1000100" y="1801951"/>
            <a:chExt cx="1064157" cy="39878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370837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矩形标注 25"/>
          <p:cNvSpPr/>
          <p:nvPr/>
        </p:nvSpPr>
        <p:spPr bwMode="auto">
          <a:xfrm>
            <a:off x="4381488" y="1786958"/>
            <a:ext cx="1071570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行标签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>
            <a:stCxn id="26" idx="1"/>
          </p:cNvCxnSpPr>
          <p:nvPr/>
        </p:nvCxnSpPr>
        <p:spPr>
          <a:xfrm rot="10800000" flipV="1">
            <a:off x="4691042" y="1971227"/>
            <a:ext cx="1214446" cy="2439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标注 29"/>
          <p:cNvSpPr/>
          <p:nvPr/>
        </p:nvSpPr>
        <p:spPr bwMode="auto">
          <a:xfrm>
            <a:off x="6881818" y="1858396"/>
            <a:ext cx="1332229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单元格标签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30" idx="1"/>
          </p:cNvCxnSpPr>
          <p:nvPr/>
        </p:nvCxnSpPr>
        <p:spPr>
          <a:xfrm rot="10800000" flipV="1">
            <a:off x="7548562" y="2042665"/>
            <a:ext cx="857256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14"/>
          <p:cNvGrpSpPr/>
          <p:nvPr/>
        </p:nvGrpSpPr>
        <p:grpSpPr bwMode="auto">
          <a:xfrm>
            <a:off x="3889988" y="5739448"/>
            <a:ext cx="4572000" cy="428625"/>
            <a:chOff x="3143240" y="5143512"/>
            <a:chExt cx="4572032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4501355" y="5187962"/>
              <a:ext cx="251779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：基本表格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  <p:pic>
        <p:nvPicPr>
          <p:cNvPr id="2050" name="Picture 2" descr="C:\Users\yaling.he\Desktop\Chapter02截图\Chapter02截图\图2.11　创建基本表格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04" y="3140968"/>
            <a:ext cx="3791367" cy="23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6" grpId="0" bldLvl="0" animBg="1"/>
      <p:bldP spid="3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9090" y="285750"/>
            <a:ext cx="5069840" cy="523240"/>
          </a:xfrm>
        </p:spPr>
        <p:txBody>
          <a:bodyPr/>
          <a:lstStyle/>
          <a:p>
            <a:r>
              <a:rPr lang="zh-CN" altLang="en-US"/>
              <a:t>表格的跨行和跨列</a:t>
            </a:r>
            <a:r>
              <a:rPr lang="en-US" altLang="zh-CN"/>
              <a:t>3-1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表格的跨列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2452662" y="2143116"/>
            <a:ext cx="7326313" cy="28672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colspan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="n"&gt;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单元格内容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单元格内容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......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4952992" y="2144148"/>
            <a:ext cx="1332229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所跨的列数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5905488" y="2328417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 bwMode="auto">
          <a:xfrm>
            <a:off x="3719736" y="599373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380705" y="5187962"/>
              <a:ext cx="275909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：表格的跨列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3" name="组合 70"/>
          <p:cNvGrpSpPr/>
          <p:nvPr/>
        </p:nvGrpSpPr>
        <p:grpSpPr bwMode="auto">
          <a:xfrm>
            <a:off x="1703512" y="1646511"/>
            <a:ext cx="993458" cy="414337"/>
            <a:chOff x="1000100" y="2528843"/>
            <a:chExt cx="993465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536625"/>
              <a:ext cx="693425" cy="39891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  <p:pic>
        <p:nvPicPr>
          <p:cNvPr id="3074" name="Picture 2" descr="C:\Users\yaling.he\Desktop\Chapter02截图\Chapter02截图\图2.12　跨列的表格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2996952"/>
            <a:ext cx="3222088" cy="274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88655" y="285750"/>
            <a:ext cx="2200275" cy="523240"/>
          </a:xfrm>
        </p:spPr>
        <p:txBody>
          <a:bodyPr/>
          <a:lstStyle/>
          <a:p>
            <a:r>
              <a:rPr lang="zh-CN" altLang="en-US"/>
              <a:t>预习检查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HTML5</a:t>
            </a:r>
            <a:r>
              <a:rPr lang="zh-CN" altLang="en-US" dirty="0"/>
              <a:t>中支持哪几种列表，如何表示？</a:t>
            </a:r>
            <a:endParaRPr lang="zh-CN" altLang="en-US" dirty="0"/>
          </a:p>
          <a:p>
            <a:r>
              <a:rPr lang="zh-CN" altLang="en-US" dirty="0"/>
              <a:t>如果希望实现表格的跨行和跨列设置，需要设置表格的哪些属性？</a:t>
            </a:r>
            <a:endParaRPr lang="zh-CN" altLang="en-US" dirty="0"/>
          </a:p>
          <a:p>
            <a:r>
              <a:rPr lang="zh-CN" altLang="en-US" dirty="0"/>
              <a:t>如何在页面中使用音频元素和视频元素？</a:t>
            </a:r>
            <a:endParaRPr lang="zh-CN" altLang="en-US" dirty="0"/>
          </a:p>
          <a:p>
            <a:r>
              <a:rPr lang="zh-CN" altLang="en-US" dirty="0"/>
              <a:t>为什么要使用</a:t>
            </a:r>
            <a:r>
              <a:rPr lang="en-US" altLang="zh-CN" dirty="0"/>
              <a:t>HTML5</a:t>
            </a:r>
            <a:r>
              <a:rPr lang="zh-CN" altLang="en-US" dirty="0"/>
              <a:t>结构标签来布局网页？</a:t>
            </a:r>
            <a:endParaRPr lang="zh-CN" altLang="en-US" dirty="0"/>
          </a:p>
        </p:txBody>
      </p:sp>
      <p:grpSp>
        <p:nvGrpSpPr>
          <p:cNvPr id="14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5" name="TextBox 14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668010" y="285750"/>
            <a:ext cx="4820920" cy="523240"/>
          </a:xfrm>
        </p:spPr>
        <p:txBody>
          <a:bodyPr/>
          <a:lstStyle/>
          <a:p>
            <a:r>
              <a:rPr lang="zh-CN" altLang="en-US"/>
              <a:t>表格的跨行和跨列</a:t>
            </a:r>
            <a:r>
              <a:rPr lang="en-US" altLang="zh-CN"/>
              <a:t>3-2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表格的跨行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2452662" y="2143116"/>
            <a:ext cx="7326313" cy="2589794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 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rowspan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n"&gt;&amp;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&lt;td&gt;&amp;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&lt;td&gt;&amp;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4952992" y="2144148"/>
            <a:ext cx="1332229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所跨的行数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5905488" y="2328417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 bwMode="auto">
          <a:xfrm>
            <a:off x="3647728" y="6165304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380705" y="5187962"/>
              <a:ext cx="275909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：表格的跨行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3" name="组合 70"/>
          <p:cNvGrpSpPr/>
          <p:nvPr/>
        </p:nvGrpSpPr>
        <p:grpSpPr bwMode="auto">
          <a:xfrm>
            <a:off x="1703512" y="1628800"/>
            <a:ext cx="993458" cy="414337"/>
            <a:chOff x="1000100" y="2528843"/>
            <a:chExt cx="993465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536625"/>
              <a:ext cx="693425" cy="39891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  <p:pic>
        <p:nvPicPr>
          <p:cNvPr id="4098" name="Picture 2" descr="C:\Users\yaling.he\Desktop\Chapter02截图\Chapter02截图\图2.13　跨行的表格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238" y="2924944"/>
            <a:ext cx="3107684" cy="27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548630" y="285750"/>
            <a:ext cx="4940300" cy="523240"/>
          </a:xfrm>
        </p:spPr>
        <p:txBody>
          <a:bodyPr/>
          <a:lstStyle/>
          <a:p>
            <a:r>
              <a:rPr lang="zh-CN" altLang="en-US"/>
              <a:t>表格的跨行和跨列</a:t>
            </a:r>
            <a:r>
              <a:rPr lang="en-US" altLang="zh-CN"/>
              <a:t>3-2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表格的跨行和跨列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2452662" y="2143116"/>
            <a:ext cx="7326313" cy="28672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colspan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="3"&gt;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学生成绩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rowspan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="2"&gt;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语文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&lt;td&gt;98&lt;/td&gt;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4595802" y="2144148"/>
            <a:ext cx="642619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跨列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5548298" y="2328417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标注 11"/>
          <p:cNvSpPr/>
          <p:nvPr/>
        </p:nvSpPr>
        <p:spPr bwMode="auto">
          <a:xfrm>
            <a:off x="4667240" y="3132138"/>
            <a:ext cx="642619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跨行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rot="10800000" flipV="1">
            <a:off x="5834050" y="3316407"/>
            <a:ext cx="357190" cy="3275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组合 14"/>
          <p:cNvGrpSpPr/>
          <p:nvPr/>
        </p:nvGrpSpPr>
        <p:grpSpPr bwMode="auto">
          <a:xfrm>
            <a:off x="3573005" y="6237312"/>
            <a:ext cx="4572000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139402" y="5187962"/>
              <a:ext cx="324169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：跨行跨列的表格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5" name="组合 70"/>
          <p:cNvGrpSpPr/>
          <p:nvPr/>
        </p:nvGrpSpPr>
        <p:grpSpPr bwMode="auto">
          <a:xfrm>
            <a:off x="1703512" y="1628800"/>
            <a:ext cx="993458" cy="414337"/>
            <a:chOff x="1000100" y="2528843"/>
            <a:chExt cx="993465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625"/>
              <a:ext cx="693425" cy="39891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  <p:pic>
        <p:nvPicPr>
          <p:cNvPr id="5122" name="Picture 2" descr="C:\Users\yaling.he\Desktop\Chapter02截图\Chapter02截图\图2.14　跨行、跨列的综合应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152810"/>
            <a:ext cx="3525060" cy="29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1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9910" y="70485"/>
            <a:ext cx="6128385" cy="954405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制作流量调查表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使用表格标签制作流量调查表</a:t>
            </a:r>
            <a:endParaRPr lang="zh-CN" altLang="en-US" dirty="0"/>
          </a:p>
        </p:txBody>
      </p:sp>
      <p:grpSp>
        <p:nvGrpSpPr>
          <p:cNvPr id="3" name="组合 13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5" name="组合 17"/>
          <p:cNvGrpSpPr/>
          <p:nvPr/>
        </p:nvGrpSpPr>
        <p:grpSpPr bwMode="auto">
          <a:xfrm>
            <a:off x="3647728" y="5760523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7170" name="Picture 2" descr="C:\Users\yaling.he\Desktop\Chapter02截图\Chapter02截图\图2.15  流量调查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36" y="2276872"/>
            <a:ext cx="4176464" cy="325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报表表格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825" y="855749"/>
            <a:ext cx="8960738" cy="562783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382385" y="285750"/>
            <a:ext cx="4106545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  <a:endParaRPr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835" y="92710"/>
            <a:ext cx="6602095" cy="954405"/>
          </a:xfrm>
        </p:spPr>
        <p:txBody>
          <a:bodyPr/>
          <a:lstStyle/>
          <a:p>
            <a:r>
              <a:rPr lang="zh-CN" altLang="en-US" dirty="0"/>
              <a:t>网页上播放视频和音频的方法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如何实现在网页上播放视频和音频？</a:t>
            </a:r>
            <a:endParaRPr lang="en-US" altLang="zh-CN" dirty="0"/>
          </a:p>
          <a:p>
            <a:pPr lvl="1"/>
            <a:r>
              <a:rPr lang="zh-CN" altLang="zh-CN" dirty="0"/>
              <a:t>第三方自主开发的播放器</a:t>
            </a:r>
            <a:endParaRPr lang="en-US" altLang="zh-CN" dirty="0"/>
          </a:p>
          <a:p>
            <a:pPr lvl="1"/>
            <a:r>
              <a:rPr lang="en-US" altLang="zh-CN" dirty="0"/>
              <a:t>Flash</a:t>
            </a:r>
            <a:endParaRPr lang="en-US" altLang="zh-CN" dirty="0"/>
          </a:p>
          <a:p>
            <a:pPr lvl="1"/>
            <a:r>
              <a:rPr lang="en-US" altLang="zh-CN" dirty="0"/>
              <a:t>HTML5</a:t>
            </a:r>
            <a:r>
              <a:rPr lang="zh-CN" altLang="en-US" dirty="0"/>
              <a:t>媒体元素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666844" y="857232"/>
            <a:ext cx="951338" cy="430730"/>
            <a:chOff x="3643306" y="2500357"/>
            <a:chExt cx="951338" cy="430730"/>
          </a:xfrm>
        </p:grpSpPr>
        <p:pic>
          <p:nvPicPr>
            <p:cNvPr id="2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3901224" y="2502459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26" name="图片 4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735" y="1772816"/>
            <a:ext cx="4058310" cy="268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4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784258"/>
            <a:ext cx="3965917" cy="267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8665" y="116840"/>
            <a:ext cx="4660265" cy="906780"/>
          </a:xfrm>
        </p:spPr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的媒体元素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视频元素</a:t>
            </a:r>
            <a:endParaRPr lang="en-US" altLang="zh-CN" dirty="0"/>
          </a:p>
          <a:p>
            <a:pPr lvl="1"/>
            <a:r>
              <a:rPr lang="en-US" altLang="zh-CN" dirty="0"/>
              <a:t>video</a:t>
            </a:r>
            <a:endParaRPr lang="en-US" altLang="zh-CN" dirty="0"/>
          </a:p>
          <a:p>
            <a:r>
              <a:rPr lang="zh-CN" altLang="en-US" dirty="0"/>
              <a:t>音频元素</a:t>
            </a:r>
            <a:endParaRPr lang="en-US" altLang="zh-CN" dirty="0"/>
          </a:p>
          <a:p>
            <a:pPr lvl="1"/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6495" y="308610"/>
            <a:ext cx="2972435" cy="523240"/>
          </a:xfrm>
        </p:spPr>
        <p:txBody>
          <a:bodyPr/>
          <a:lstStyle/>
          <a:p>
            <a:r>
              <a:rPr lang="zh-CN" altLang="en-US" dirty="0"/>
              <a:t>视频元素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71"/>
          <p:cNvGrpSpPr/>
          <p:nvPr/>
        </p:nvGrpSpPr>
        <p:grpSpPr>
          <a:xfrm>
            <a:off x="1745055" y="784501"/>
            <a:ext cx="1050610" cy="398780"/>
            <a:chOff x="1000100" y="1801951"/>
            <a:chExt cx="1050610" cy="39878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357290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549328" y="2184449"/>
            <a:ext cx="6806814" cy="50778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&lt;video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视频路径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controls&gt;&lt;/video&gt;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2803078" y="948091"/>
            <a:ext cx="2140794" cy="645159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指定要播放的视频文件的路径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flipH="1">
            <a:off x="5171728" y="1593250"/>
            <a:ext cx="225747" cy="68362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标注 14"/>
          <p:cNvSpPr/>
          <p:nvPr/>
        </p:nvSpPr>
        <p:spPr bwMode="auto">
          <a:xfrm>
            <a:off x="5375920" y="909892"/>
            <a:ext cx="2140794" cy="645159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提供播放、暂停和音量的控件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>
            <a:stCxn id="15" idx="2"/>
          </p:cNvCxnSpPr>
          <p:nvPr/>
        </p:nvCxnSpPr>
        <p:spPr>
          <a:xfrm flipH="1">
            <a:off x="7311430" y="1555051"/>
            <a:ext cx="658887" cy="7218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2539804" y="3132112"/>
            <a:ext cx="6806814" cy="507674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&lt;video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="video/video.mp4" controls&gt;&lt;/video&gt;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1" name="组合 70"/>
          <p:cNvGrpSpPr/>
          <p:nvPr/>
        </p:nvGrpSpPr>
        <p:grpSpPr bwMode="auto">
          <a:xfrm>
            <a:off x="1602182" y="2924944"/>
            <a:ext cx="993458" cy="414337"/>
            <a:chOff x="1000100" y="2528843"/>
            <a:chExt cx="993465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40" y="2536625"/>
              <a:ext cx="693425" cy="39891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4" name="组合 14"/>
          <p:cNvGrpSpPr/>
          <p:nvPr/>
        </p:nvGrpSpPr>
        <p:grpSpPr bwMode="auto">
          <a:xfrm>
            <a:off x="3215680" y="6309320"/>
            <a:ext cx="4572000" cy="428625"/>
            <a:chOff x="3143240" y="5143512"/>
            <a:chExt cx="4572032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4074632" y="5187962"/>
              <a:ext cx="337123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video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播放视频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050" name="Picture 2" descr="C:\Users\yaling.he\Desktop\2016-11-25_142838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976" y="3768116"/>
            <a:ext cx="3313250" cy="247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标注 29"/>
          <p:cNvSpPr/>
          <p:nvPr/>
        </p:nvSpPr>
        <p:spPr bwMode="auto">
          <a:xfrm>
            <a:off x="7752184" y="4510152"/>
            <a:ext cx="2140794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为什么播放不了？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5400250" y="4760277"/>
            <a:ext cx="2351934" cy="82896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 bldLvl="0" animBg="1"/>
      <p:bldP spid="20" grpId="0" bldLvl="0" animBg="1"/>
      <p:bldP spid="3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50" y="308610"/>
            <a:ext cx="3395345" cy="523240"/>
          </a:xfrm>
        </p:spPr>
        <p:txBody>
          <a:bodyPr/>
          <a:lstStyle/>
          <a:p>
            <a:r>
              <a:rPr lang="zh-CN" altLang="en-US" dirty="0"/>
              <a:t>视频元素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主流浏览器支持的视频格式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2567608" y="1772816"/>
          <a:ext cx="6786245" cy="298259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151890"/>
                <a:gridCol w="936625"/>
                <a:gridCol w="1080135"/>
                <a:gridCol w="935355"/>
                <a:gridCol w="1204595"/>
                <a:gridCol w="1477645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IE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Firefox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Opera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Chrome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Safari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Ogg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不支持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3.5+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10.5+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5.0+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不支持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MPEG4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9.0+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不支持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不支持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5.0+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3.0+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WebM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不支持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4.0+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10.6+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6.0+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不支持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2567608" y="1772816"/>
            <a:ext cx="1152128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3632" y="1907540"/>
            <a:ext cx="108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5600" y="2204864"/>
            <a:ext cx="720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479948" y="5013176"/>
            <a:ext cx="6806814" cy="175686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&lt;video controls&gt;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source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="video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video.webm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type="video/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webm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source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="video/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video.mp4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type="video/mp4"/&gt;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&lt;/video&gt;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3" name="组合 70"/>
          <p:cNvGrpSpPr/>
          <p:nvPr/>
        </p:nvGrpSpPr>
        <p:grpSpPr bwMode="auto">
          <a:xfrm>
            <a:off x="1499838" y="4806007"/>
            <a:ext cx="993458" cy="414337"/>
            <a:chOff x="1000100" y="2528843"/>
            <a:chExt cx="993465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40" y="2536625"/>
              <a:ext cx="693425" cy="39891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4"/>
          <p:cNvGrpSpPr/>
          <p:nvPr/>
        </p:nvGrpSpPr>
        <p:grpSpPr bwMode="auto">
          <a:xfrm>
            <a:off x="5249223" y="6348881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074632" y="5187962"/>
              <a:ext cx="337123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video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播放视频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5320" y="285750"/>
            <a:ext cx="3482975" cy="523240"/>
          </a:xfrm>
        </p:spPr>
        <p:txBody>
          <a:bodyPr/>
          <a:lstStyle/>
          <a:p>
            <a:r>
              <a:rPr lang="zh-CN" altLang="en-US" dirty="0"/>
              <a:t>视频元素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自动播放属性</a:t>
            </a:r>
            <a:endParaRPr lang="en-US" altLang="zh-CN" dirty="0"/>
          </a:p>
          <a:p>
            <a:pPr lvl="1"/>
            <a:r>
              <a:rPr lang="en-US" altLang="zh-CN" dirty="0" err="1"/>
              <a:t>autoplay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753594" y="2636912"/>
            <a:ext cx="6806814" cy="2172905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&lt;video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autoplay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&lt;source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="video/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video.webm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type="video/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webm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&lt;source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="video/video.mp4" type="video/mp4"/&gt;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你的浏览器不支持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video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&lt;/video&gt;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6" name="组合 70"/>
          <p:cNvGrpSpPr/>
          <p:nvPr/>
        </p:nvGrpSpPr>
        <p:grpSpPr bwMode="auto">
          <a:xfrm>
            <a:off x="1773484" y="2429743"/>
            <a:ext cx="993458" cy="414337"/>
            <a:chOff x="1000100" y="2528843"/>
            <a:chExt cx="993465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40" y="2536625"/>
              <a:ext cx="693425" cy="39891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14"/>
          <p:cNvGrpSpPr/>
          <p:nvPr/>
        </p:nvGrpSpPr>
        <p:grpSpPr bwMode="auto">
          <a:xfrm>
            <a:off x="2028056" y="6117453"/>
            <a:ext cx="4572000" cy="428625"/>
            <a:chOff x="3143240" y="5143512"/>
            <a:chExt cx="457203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833332" y="5187962"/>
              <a:ext cx="3853842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video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自动播放视频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3074" name="Picture 2" descr="C:\Users\yaling.he\Desktop\Chapter02截图\Chapter02截图\图2.18  播放视频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60" y="3861048"/>
            <a:ext cx="2736304" cy="292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623685" y="285750"/>
            <a:ext cx="3865245" cy="523240"/>
          </a:xfrm>
        </p:spPr>
        <p:txBody>
          <a:bodyPr/>
          <a:lstStyle/>
          <a:p>
            <a:r>
              <a:rPr lang="zh-CN" altLang="en-US"/>
              <a:t>回顾与作业点评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如果一个网页中的文字出现乱码可能是什么原因造成的？</a:t>
            </a:r>
            <a:endParaRPr lang="en-US" altLang="zh-CN" dirty="0"/>
          </a:p>
          <a:p>
            <a:r>
              <a:rPr lang="zh-CN" altLang="en-US" dirty="0"/>
              <a:t>在网页中打开超链接页面在目标窗口中打开的常用两种方式是什么？</a:t>
            </a:r>
            <a:endParaRPr lang="en-US" altLang="zh-CN" dirty="0"/>
          </a:p>
          <a:p>
            <a:r>
              <a:rPr lang="zh-CN" altLang="en-US" dirty="0"/>
              <a:t>找出下面代码的错误之处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endParaRPr lang="zh-CN" altLang="en-GB" dirty="0"/>
          </a:p>
          <a:p>
            <a:endParaRPr lang="zh-CN" altLang="en-US" dirty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625596" y="3510128"/>
            <a:ext cx="6858048" cy="114300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&lt;h1&gt;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北京是中国的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首都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香山的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&lt;strong&gt;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红叶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&lt;/strong&gt;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在秋季非常漂亮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19936" y="3635732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&lt;/h1&gt;&lt;/p&gt;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512972" y="4869825"/>
            <a:ext cx="1484857" cy="398780"/>
            <a:chOff x="1004978" y="3858290"/>
            <a:chExt cx="1484857" cy="398780"/>
          </a:xfrm>
        </p:grpSpPr>
        <p:pic>
          <p:nvPicPr>
            <p:cNvPr id="11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1285875" y="385829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631504" y="725299"/>
            <a:ext cx="1004570" cy="398780"/>
            <a:chOff x="1488315" y="3215351"/>
            <a:chExt cx="1004570" cy="398780"/>
          </a:xfrm>
        </p:grpSpPr>
        <p:pic>
          <p:nvPicPr>
            <p:cNvPr id="14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1799465" y="32153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回顾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5596" y="3573016"/>
            <a:ext cx="433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&lt;h1&gt;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北京是中国的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首都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&lt;/p&gt; &lt;/h1&gt;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/>
      <p:bldP spid="19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5375" y="308610"/>
            <a:ext cx="3043555" cy="523240"/>
          </a:xfrm>
        </p:spPr>
        <p:txBody>
          <a:bodyPr/>
          <a:lstStyle/>
          <a:p>
            <a:r>
              <a:rPr lang="zh-CN" altLang="en-US" dirty="0"/>
              <a:t>音频元素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主流浏览器支持的</a:t>
            </a:r>
            <a:r>
              <a:rPr lang="zh-CN" altLang="en-US" dirty="0"/>
              <a:t>音</a:t>
            </a:r>
            <a:r>
              <a:rPr lang="zh-CN" altLang="zh-CN" dirty="0"/>
              <a:t>频格式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71"/>
          <p:cNvGrpSpPr/>
          <p:nvPr/>
        </p:nvGrpSpPr>
        <p:grpSpPr>
          <a:xfrm>
            <a:off x="1745055" y="784501"/>
            <a:ext cx="1050610" cy="398780"/>
            <a:chOff x="1000100" y="1801951"/>
            <a:chExt cx="1050610" cy="39878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357290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549328" y="2060848"/>
            <a:ext cx="6806814" cy="50778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&lt;audio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音频路径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controls&gt;&lt;/video&gt;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2875086" y="911633"/>
            <a:ext cx="2140794" cy="645159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指定要播放的音频文件的路径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flipH="1">
            <a:off x="5244371" y="1556792"/>
            <a:ext cx="225747" cy="68362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标注 14"/>
          <p:cNvSpPr/>
          <p:nvPr/>
        </p:nvSpPr>
        <p:spPr bwMode="auto">
          <a:xfrm>
            <a:off x="5303912" y="911633"/>
            <a:ext cx="2140794" cy="645159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提供播放、暂停和音量的控件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>
            <a:stCxn id="15" idx="2"/>
          </p:cNvCxnSpPr>
          <p:nvPr/>
        </p:nvCxnSpPr>
        <p:spPr>
          <a:xfrm flipH="1">
            <a:off x="7332603" y="1556792"/>
            <a:ext cx="566341" cy="68362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Group 29"/>
          <p:cNvGraphicFramePr>
            <a:graphicFrameLocks noGrp="1"/>
          </p:cNvGraphicFramePr>
          <p:nvPr/>
        </p:nvGraphicFramePr>
        <p:xfrm>
          <a:off x="2441449" y="3284984"/>
          <a:ext cx="6786245" cy="298259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151890"/>
                <a:gridCol w="936625"/>
                <a:gridCol w="1080135"/>
                <a:gridCol w="935355"/>
                <a:gridCol w="1204595"/>
                <a:gridCol w="1477645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IE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Firefox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Opera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Chrome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Safari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Ogg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不支持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3.5+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10.5+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3.0+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不支持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MP3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9.0+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不支持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不支持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3.0+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3.0+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WAV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不支持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4.0+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10.6+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不支持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3.0+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68685" y="3419708"/>
            <a:ext cx="108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80653" y="3717032"/>
            <a:ext cx="720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音</a:t>
            </a:r>
            <a:r>
              <a:rPr lang="zh-CN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2423592" y="3284984"/>
            <a:ext cx="1152128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640" y="308610"/>
            <a:ext cx="3208655" cy="523240"/>
          </a:xfrm>
        </p:spPr>
        <p:txBody>
          <a:bodyPr/>
          <a:lstStyle/>
          <a:p>
            <a:r>
              <a:rPr lang="zh-CN" altLang="en-US" dirty="0"/>
              <a:t>音频元素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3632" y="1907540"/>
            <a:ext cx="108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5600" y="2204864"/>
            <a:ext cx="720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417316" y="1314634"/>
            <a:ext cx="6806814" cy="2172905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audio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controls&gt;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&lt;source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music/music.mp3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type="audio/mpeg"/&gt;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&lt;source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music/music.ogg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type="audio/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ogg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你的浏览器不支持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audio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audio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3" name="组合 70"/>
          <p:cNvGrpSpPr/>
          <p:nvPr/>
        </p:nvGrpSpPr>
        <p:grpSpPr bwMode="auto">
          <a:xfrm>
            <a:off x="1681704" y="836712"/>
            <a:ext cx="993458" cy="414337"/>
            <a:chOff x="1000100" y="2528843"/>
            <a:chExt cx="993465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40" y="2536625"/>
              <a:ext cx="693425" cy="39891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4"/>
          <p:cNvGrpSpPr/>
          <p:nvPr/>
        </p:nvGrpSpPr>
        <p:grpSpPr bwMode="auto">
          <a:xfrm>
            <a:off x="3612232" y="6179018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86367" y="5187962"/>
              <a:ext cx="3547770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audio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音乐播放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4098" name="Picture 2" descr="C:\Users\yaling.he\Desktop\Chapter02截图\Chapter02截图\图2.19  播放音频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3068960"/>
            <a:ext cx="3769480" cy="249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146425" y="70485"/>
            <a:ext cx="7342505" cy="954405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制作北大青鸟宣传片</a:t>
            </a:r>
            <a:endParaRPr lang="en-US" altLang="zh-CN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训练要点</a:t>
            </a:r>
            <a:endParaRPr lang="en-US" altLang="zh-CN" dirty="0"/>
          </a:p>
          <a:p>
            <a:pPr lvl="1"/>
            <a:r>
              <a:rPr lang="zh-CN" altLang="en-US" dirty="0"/>
              <a:t>学会使用视频元素（</a:t>
            </a:r>
            <a:r>
              <a:rPr lang="en-US" altLang="zh-CN" dirty="0"/>
              <a:t>video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video</a:t>
            </a:r>
            <a:r>
              <a:rPr lang="zh-CN" altLang="en-US" dirty="0"/>
              <a:t>的属性的使用</a:t>
            </a:r>
            <a:endParaRPr lang="zh-CN" altLang="en-US" dirty="0"/>
          </a:p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视频必须在各主流浏览器上都支持</a:t>
            </a:r>
            <a:endParaRPr lang="zh-CN" altLang="en-US" dirty="0"/>
          </a:p>
          <a:p>
            <a:pPr lvl="1"/>
            <a:r>
              <a:rPr lang="zh-CN" altLang="en-US" dirty="0"/>
              <a:t>必须有控制视频播放的控件</a:t>
            </a:r>
            <a:endParaRPr lang="zh-CN" altLang="en-US" dirty="0"/>
          </a:p>
          <a:p>
            <a:pPr lvl="1"/>
            <a:r>
              <a:rPr lang="zh-CN" altLang="en-US" dirty="0"/>
              <a:t>视频循环播放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666844" y="857232"/>
            <a:ext cx="1102346" cy="500066"/>
            <a:chOff x="6072198" y="1142984"/>
            <a:chExt cx="1102346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内容占位符 2"/>
          <p:cNvSpPr txBox="1"/>
          <p:nvPr/>
        </p:nvSpPr>
        <p:spPr bwMode="auto">
          <a:xfrm>
            <a:off x="2238348" y="4572008"/>
            <a:ext cx="7643812" cy="135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2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实现思路</a:t>
            </a:r>
            <a:endParaRPr lang="en-US" altLang="zh-CN" dirty="0"/>
          </a:p>
          <a:p>
            <a:pPr lvl="1"/>
            <a:r>
              <a:rPr lang="zh-CN" altLang="en-US" dirty="0"/>
              <a:t>可以使用</a:t>
            </a:r>
            <a:r>
              <a:rPr lang="en-US" altLang="zh-CN" dirty="0"/>
              <a:t>loop</a:t>
            </a:r>
            <a:r>
              <a:rPr lang="zh-CN" altLang="en-US" dirty="0"/>
              <a:t>属性实现视频的循环播放</a:t>
            </a:r>
            <a:endParaRPr lang="zh-CN" altLang="en-US" dirty="0"/>
          </a:p>
        </p:txBody>
      </p:sp>
      <p:grpSp>
        <p:nvGrpSpPr>
          <p:cNvPr id="23" name="组合 16"/>
          <p:cNvGrpSpPr/>
          <p:nvPr/>
        </p:nvGrpSpPr>
        <p:grpSpPr bwMode="auto">
          <a:xfrm>
            <a:off x="2646363" y="6165304"/>
            <a:ext cx="2714625" cy="428625"/>
            <a:chOff x="3143240" y="5143512"/>
            <a:chExt cx="2714644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28" name="组合 17"/>
          <p:cNvGrpSpPr/>
          <p:nvPr/>
        </p:nvGrpSpPr>
        <p:grpSpPr bwMode="auto">
          <a:xfrm>
            <a:off x="5880100" y="6165304"/>
            <a:ext cx="2786063" cy="428625"/>
            <a:chOff x="3714744" y="5143512"/>
            <a:chExt cx="2786082" cy="42862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5122" name="Picture 2" descr="C:\Users\yaling.he\Desktop\Chapter02截图\Chapter02截图\图2.20  北大青鸟宣传片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2636912"/>
            <a:ext cx="2576710" cy="22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7770" y="285750"/>
            <a:ext cx="4201160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  <a:endParaRPr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4700" y="308610"/>
            <a:ext cx="3364230" cy="523240"/>
          </a:xfrm>
        </p:spPr>
        <p:txBody>
          <a:bodyPr/>
          <a:lstStyle/>
          <a:p>
            <a:r>
              <a:rPr lang="zh-CN" altLang="en-US" dirty="0"/>
              <a:t>页面</a:t>
            </a:r>
            <a:r>
              <a:rPr lang="zh-CN" altLang="zh-CN" dirty="0"/>
              <a:t>结构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页面布局分析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3632" y="1907540"/>
            <a:ext cx="108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5600" y="2204864"/>
            <a:ext cx="720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6146" name="Picture 2" descr="C:\Users\yaling.he\Desktop\Chapter02截图\Chapter02截图\图2.21  网易邮箱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36" y="1735671"/>
            <a:ext cx="6432748" cy="47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3247492" y="2092206"/>
            <a:ext cx="6304892" cy="4304959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矩形标注 21"/>
          <p:cNvSpPr/>
          <p:nvPr/>
        </p:nvSpPr>
        <p:spPr bwMode="auto">
          <a:xfrm>
            <a:off x="6258019" y="1125776"/>
            <a:ext cx="1199650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整个页面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6672064" y="1527020"/>
            <a:ext cx="162588" cy="6058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auto">
          <a:xfrm>
            <a:off x="3395702" y="2204864"/>
            <a:ext cx="6012666" cy="323165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标注 25"/>
          <p:cNvSpPr/>
          <p:nvPr/>
        </p:nvSpPr>
        <p:spPr bwMode="auto">
          <a:xfrm>
            <a:off x="1524000" y="2565936"/>
            <a:ext cx="1199650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页面头部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>
            <a:stCxn id="26" idx="3"/>
          </p:cNvCxnSpPr>
          <p:nvPr/>
        </p:nvCxnSpPr>
        <p:spPr>
          <a:xfrm flipV="1">
            <a:off x="4247650" y="2390165"/>
            <a:ext cx="924078" cy="3600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 bwMode="auto">
          <a:xfrm>
            <a:off x="3359696" y="2749571"/>
            <a:ext cx="6048672" cy="3055694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 bwMode="auto">
          <a:xfrm>
            <a:off x="1676400" y="3924796"/>
            <a:ext cx="1199650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页面主体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30" idx="3"/>
          </p:cNvCxnSpPr>
          <p:nvPr/>
        </p:nvCxnSpPr>
        <p:spPr>
          <a:xfrm flipV="1">
            <a:off x="4400050" y="3749025"/>
            <a:ext cx="924078" cy="3600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auto">
          <a:xfrm>
            <a:off x="3395702" y="5949280"/>
            <a:ext cx="6012666" cy="323165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标注 32"/>
          <p:cNvSpPr/>
          <p:nvPr/>
        </p:nvSpPr>
        <p:spPr bwMode="auto">
          <a:xfrm>
            <a:off x="1596008" y="6301060"/>
            <a:ext cx="1199650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页面底部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>
            <a:stCxn id="33" idx="3"/>
          </p:cNvCxnSpPr>
          <p:nvPr/>
        </p:nvCxnSpPr>
        <p:spPr>
          <a:xfrm flipV="1">
            <a:off x="4319023" y="6125289"/>
            <a:ext cx="924078" cy="3600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2" grpId="0" bldLvl="0" animBg="1"/>
      <p:bldP spid="8" grpId="0" bldLvl="0" animBg="1"/>
      <p:bldP spid="26" grpId="0" bldLvl="0" animBg="1"/>
      <p:bldP spid="29" grpId="0" bldLvl="0" animBg="1"/>
      <p:bldP spid="30" grpId="0" bldLvl="0" animBg="1"/>
      <p:bldP spid="32" grpId="0" bldLvl="0" animBg="1"/>
      <p:bldP spid="3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1170" y="92710"/>
            <a:ext cx="4937125" cy="954405"/>
          </a:xfrm>
        </p:spPr>
        <p:txBody>
          <a:bodyPr/>
          <a:lstStyle/>
          <a:p>
            <a:r>
              <a:rPr lang="zh-CN" altLang="zh-CN" dirty="0"/>
              <a:t> </a:t>
            </a:r>
            <a:r>
              <a:rPr lang="en-US" altLang="zh-CN" dirty="0"/>
              <a:t>HTML5</a:t>
            </a:r>
            <a:r>
              <a:rPr lang="zh-CN" altLang="zh-CN" dirty="0"/>
              <a:t>的结构元素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3632" y="1907540"/>
            <a:ext cx="108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5600" y="2204864"/>
            <a:ext cx="720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22" name="Group 29"/>
          <p:cNvGraphicFramePr>
            <a:graphicFrameLocks noGrp="1"/>
          </p:cNvGraphicFramePr>
          <p:nvPr/>
        </p:nvGraphicFramePr>
        <p:xfrm>
          <a:off x="2207568" y="836712"/>
          <a:ext cx="7548245" cy="352806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99870"/>
                <a:gridCol w="6048375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元素名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  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header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标题头部区域的内容（用于页面或页面中的一块区域）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footer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标记脚部区域的内容（用于整个页面或页面的一块区域）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section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Web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页面中的一块独立区域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article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独立的文章内容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aside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相关内容或应用（常用于侧边栏）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nav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导航类辅助内容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2495600" y="4610452"/>
            <a:ext cx="6806814" cy="134071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header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网页头部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&lt;/h2&gt; &lt;/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header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section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网页主体部分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&lt;/h2&gt;&lt;/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section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footer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网页底部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&lt;/h2&gt;&lt;/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footer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4" name="组合 70"/>
          <p:cNvGrpSpPr/>
          <p:nvPr/>
        </p:nvGrpSpPr>
        <p:grpSpPr bwMode="auto">
          <a:xfrm>
            <a:off x="1567483" y="4653136"/>
            <a:ext cx="993458" cy="414337"/>
            <a:chOff x="1000100" y="2528843"/>
            <a:chExt cx="993465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00140" y="2536625"/>
              <a:ext cx="693425" cy="39891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4"/>
          <p:cNvGrpSpPr/>
          <p:nvPr/>
        </p:nvGrpSpPr>
        <p:grpSpPr bwMode="auto">
          <a:xfrm>
            <a:off x="3613007" y="6259509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37153" y="5187959"/>
              <a:ext cx="36461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：网易邮箱页面布局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7170" name="Picture 2" descr="C:\Users\yaling.he\Desktop\Chapter02截图\Chapter02截图\图2.23  用HTML5结构元素布局网易邮箱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440" y="3611162"/>
            <a:ext cx="2387948" cy="264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885" y="285750"/>
            <a:ext cx="5439410" cy="523240"/>
          </a:xfrm>
        </p:spPr>
        <p:txBody>
          <a:bodyPr/>
          <a:lstStyle/>
          <a:p>
            <a:r>
              <a:rPr lang="en-US"/>
              <a:t>&lt;iframe&gt;</a:t>
            </a:r>
            <a:r>
              <a:rPr lang="zh-CN" altLang="en-US"/>
              <a:t>内联框架</a:t>
            </a:r>
            <a:r>
              <a:rPr lang="en-US" altLang="zh-CN"/>
              <a:t>2-1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809720" y="2714620"/>
            <a:ext cx="6662544" cy="50778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path" name="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mainFrame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&gt;&lt;/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6" name="组合 71"/>
          <p:cNvGrpSpPr/>
          <p:nvPr/>
        </p:nvGrpSpPr>
        <p:grpSpPr>
          <a:xfrm>
            <a:off x="2095472" y="1215087"/>
            <a:ext cx="1050610" cy="398780"/>
            <a:chOff x="1000100" y="1801951"/>
            <a:chExt cx="1050610" cy="39878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357290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矩形标注 8"/>
          <p:cNvSpPr/>
          <p:nvPr/>
        </p:nvSpPr>
        <p:spPr bwMode="auto">
          <a:xfrm>
            <a:off x="3095604" y="1715520"/>
            <a:ext cx="1785950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引用页面地址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5400000">
            <a:off x="4858484" y="2274204"/>
            <a:ext cx="845114" cy="46434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标注 12"/>
          <p:cNvSpPr/>
          <p:nvPr/>
        </p:nvSpPr>
        <p:spPr bwMode="auto">
          <a:xfrm>
            <a:off x="5024430" y="1715520"/>
            <a:ext cx="1571636" cy="36830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框架标识名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rot="5400000">
            <a:off x="6625939" y="2149187"/>
            <a:ext cx="773676" cy="6429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组合 14"/>
          <p:cNvGrpSpPr/>
          <p:nvPr/>
        </p:nvGrpSpPr>
        <p:grpSpPr bwMode="auto">
          <a:xfrm>
            <a:off x="3324200" y="5918775"/>
            <a:ext cx="4572000" cy="428625"/>
            <a:chOff x="3143240" y="5143512"/>
            <a:chExt cx="457203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7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 bwMode="auto">
            <a:xfrm>
              <a:off x="4165437" y="5187962"/>
              <a:ext cx="3189627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 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iframe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框架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97704" y="4667364"/>
            <a:ext cx="80982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可以设置</a:t>
            </a:r>
            <a:r>
              <a:rPr lang="en-US" altLang="zh-CN" sz="2600" b="1" dirty="0" err="1">
                <a:latin typeface="+mn-lt"/>
                <a:ea typeface="微软雅黑" panose="020B0503020204020204" pitchFamily="2" charset="-122"/>
              </a:rPr>
              <a:t>src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的属性值为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http://www.bdqn.cn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，在这个页面中也可以打开一个线上的网页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grpSp>
        <p:nvGrpSpPr>
          <p:cNvPr id="29" name="组合 56"/>
          <p:cNvGrpSpPr/>
          <p:nvPr/>
        </p:nvGrpSpPr>
        <p:grpSpPr bwMode="auto">
          <a:xfrm>
            <a:off x="1541884" y="4250360"/>
            <a:ext cx="979170" cy="461962"/>
            <a:chOff x="3786182" y="3824735"/>
            <a:chExt cx="979913" cy="461521"/>
          </a:xfrm>
        </p:grpSpPr>
        <p:sp>
          <p:nvSpPr>
            <p:cNvPr id="39" name="TextBox 38"/>
            <p:cNvSpPr txBox="1"/>
            <p:nvPr/>
          </p:nvSpPr>
          <p:spPr>
            <a:xfrm>
              <a:off x="4072149" y="3856296"/>
              <a:ext cx="693946" cy="39839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2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 bldLvl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&lt;iframe&gt;</a:t>
            </a:r>
            <a:r>
              <a:rPr lang="zh-CN" altLang="en-US"/>
              <a:t>内联框架</a:t>
            </a:r>
            <a:r>
              <a:rPr lang="en-US" altLang="zh-CN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属性（实现页面间的相互跳转）</a:t>
            </a:r>
            <a:endParaRPr lang="en-US" altLang="zh-CN" dirty="0"/>
          </a:p>
          <a:p>
            <a:pPr lvl="1"/>
            <a:r>
              <a:rPr lang="zh-CN" altLang="en-US" dirty="0"/>
              <a:t>在被打开的框架上加</a:t>
            </a:r>
            <a:r>
              <a:rPr lang="en-US" altLang="zh-CN" dirty="0"/>
              <a:t>name</a:t>
            </a:r>
            <a:r>
              <a:rPr lang="zh-CN" altLang="en-US" dirty="0"/>
              <a:t>属性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在超链接上设置</a:t>
            </a:r>
            <a:r>
              <a:rPr lang="en-US" altLang="zh-CN" dirty="0"/>
              <a:t>target</a:t>
            </a:r>
            <a:r>
              <a:rPr lang="zh-CN" altLang="en-US" dirty="0"/>
              <a:t>目标窗口属性为希望显示的框架窗口名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grpSp>
        <p:nvGrpSpPr>
          <p:cNvPr id="13" name="组合 14"/>
          <p:cNvGrpSpPr/>
          <p:nvPr/>
        </p:nvGrpSpPr>
        <p:grpSpPr bwMode="auto">
          <a:xfrm>
            <a:off x="3612232" y="5803856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73349" y="5187962"/>
              <a:ext cx="357380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iframe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常用属性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207568" y="2204864"/>
            <a:ext cx="7704856" cy="50778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mainFrame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subframe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/the_second.html" 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703512" y="3933056"/>
            <a:ext cx="8856984" cy="50778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subframe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/the_second.html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target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mainFrame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下边显示第二页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5538" y="70285"/>
            <a:ext cx="7893075" cy="954107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使用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实现不同页面的嵌套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iframe</a:t>
            </a:r>
            <a:r>
              <a:rPr lang="zh-CN" altLang="en-US" dirty="0"/>
              <a:t>元素配合超链接元素实现不同页面嵌套</a:t>
            </a:r>
            <a:endParaRPr lang="en-US" altLang="zh-CN" dirty="0"/>
          </a:p>
          <a:p>
            <a:pPr lvl="2"/>
            <a:r>
              <a:rPr lang="zh-CN" altLang="en-US" dirty="0"/>
              <a:t>单击“点击打开百度”超链接时，在下面的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框内显示百度的主页</a:t>
            </a:r>
            <a:endParaRPr lang="zh-CN" altLang="en-US" dirty="0"/>
          </a:p>
          <a:p>
            <a:pPr lvl="2"/>
            <a:r>
              <a:rPr lang="zh-CN" altLang="en-US" dirty="0"/>
              <a:t>单击“点击打开北大青鸟”超链接时，在下面的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框内显示北大青鸟的主页</a:t>
            </a:r>
            <a:endParaRPr lang="zh-CN" altLang="en-US" dirty="0"/>
          </a:p>
          <a:p>
            <a:pPr lvl="2"/>
            <a:r>
              <a:rPr lang="zh-CN" altLang="en-US" dirty="0"/>
              <a:t>单击“点击打开了一个</a:t>
            </a:r>
            <a:r>
              <a:rPr lang="en-US" altLang="zh-CN" dirty="0"/>
              <a:t>HTML</a:t>
            </a:r>
            <a:r>
              <a:rPr lang="zh-CN" altLang="en-US" dirty="0"/>
              <a:t>页面”超链接时，在下面的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框内显示本地的一个</a:t>
            </a:r>
            <a:r>
              <a:rPr lang="en-US" altLang="zh-CN" dirty="0"/>
              <a:t>HTML</a:t>
            </a:r>
            <a:r>
              <a:rPr lang="zh-CN" altLang="en-US" dirty="0"/>
              <a:t>的网页</a:t>
            </a:r>
            <a:endParaRPr lang="zh-CN" altLang="en-US" dirty="0"/>
          </a:p>
          <a:p>
            <a:pPr lvl="2"/>
            <a:endParaRPr lang="en-US" altLang="zh-CN" dirty="0"/>
          </a:p>
        </p:txBody>
      </p:sp>
      <p:grpSp>
        <p:nvGrpSpPr>
          <p:cNvPr id="3" name="组合 13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4" name="组合 17"/>
          <p:cNvGrpSpPr/>
          <p:nvPr/>
        </p:nvGrpSpPr>
        <p:grpSpPr bwMode="auto">
          <a:xfrm>
            <a:off x="6279651" y="623413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8194" name="Picture 2" descr="C:\Users\yaling.he\Desktop\Chapter02截图\Chapter02截图\图2.26　用iframe实现页面嵌套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257" y="4538066"/>
            <a:ext cx="3846512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320155" y="285750"/>
            <a:ext cx="4168775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  <a:endParaRPr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8385175" y="285750"/>
            <a:ext cx="2103120" cy="523240"/>
          </a:xfrm>
        </p:spPr>
        <p:txBody>
          <a:bodyPr/>
          <a:lstStyle/>
          <a:p>
            <a:r>
              <a:rPr lang="zh-CN" altLang="en-US"/>
              <a:t>本章任务</a:t>
            </a:r>
            <a:endParaRPr lang="zh-CN" alt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使用列表展示数据</a:t>
            </a:r>
            <a:endParaRPr lang="zh-CN" altLang="en-US" dirty="0"/>
          </a:p>
          <a:p>
            <a:r>
              <a:rPr lang="zh-CN" altLang="en-US" dirty="0"/>
              <a:t>使用表格展示数据</a:t>
            </a:r>
            <a:endParaRPr lang="zh-CN" altLang="en-US" dirty="0"/>
          </a:p>
          <a:p>
            <a:r>
              <a:rPr lang="zh-CN" altLang="en-US" dirty="0"/>
              <a:t>使用媒体元素在网页中播放视频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/>
              <a:t>HTML5</a:t>
            </a:r>
            <a:r>
              <a:rPr lang="zh-CN" altLang="en-US" dirty="0"/>
              <a:t>结构元素进行网页布局</a:t>
            </a:r>
            <a:endParaRPr lang="zh-CN" altLang="en-US" dirty="0"/>
          </a:p>
        </p:txBody>
      </p:sp>
      <p:pic>
        <p:nvPicPr>
          <p:cNvPr id="1026" name="Picture 2" descr="C:\Users\yaling.he\Desktop\Chapter02截图\Chapter02截图\图2.9 音乐排行榜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48" y="2439721"/>
            <a:ext cx="2088232" cy="218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2截图\Chapter02截图\图2.8  热门活动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076582"/>
            <a:ext cx="2160240" cy="35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2截图\Chapter02截图\图2.15  流量调查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31" y="2348880"/>
            <a:ext cx="3588221" cy="279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ling.he\Desktop\Chapter02截图\Chapter02截图\图2.20  北大青鸟宣传片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2828766"/>
            <a:ext cx="4047442" cy="361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yaling.he\Desktop\Chapter02截图\Chapter02截图\图2.28　贵美购物车页面结构布局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3356992"/>
            <a:ext cx="3737520" cy="278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8655050" y="274955"/>
            <a:ext cx="1555750" cy="58229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总结</a:t>
            </a:r>
            <a:endParaRPr>
              <a:solidFill>
                <a:srgbClr val="121F55"/>
              </a:solidFill>
            </a:endParaRP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3673474" y="1617638"/>
            <a:ext cx="6552879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 列表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表格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媒体元素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结构元素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（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header</a:t>
            </a:r>
            <a:r>
              <a:rPr lang="zh-CN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section</a:t>
            </a:r>
            <a:r>
              <a:rPr lang="zh-CN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article</a:t>
            </a:r>
            <a:r>
              <a:rPr lang="zh-CN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20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nav</a:t>
            </a:r>
            <a:r>
              <a:rPr lang="zh-CN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aside</a:t>
            </a:r>
            <a:r>
              <a:rPr lang="zh-CN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footer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）的使用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&lt;</a:t>
            </a:r>
            <a:r>
              <a:rPr lang="en-US" altLang="zh-CN" sz="20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iframe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&gt;</a:t>
            </a:r>
            <a:r>
              <a:rPr lang="zh-CN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内联框架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的使用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0" name="AutoShape 3"/>
          <p:cNvSpPr/>
          <p:nvPr/>
        </p:nvSpPr>
        <p:spPr bwMode="auto">
          <a:xfrm>
            <a:off x="4295800" y="306896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4653260" y="1055638"/>
            <a:ext cx="3770313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无序列表及使用场合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有序列表及使用场合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定义列表及使用场合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4439816" y="2924944"/>
            <a:ext cx="242865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表格的基本使用方法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：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制作跨列、跨行的表格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3" name="AutoShape 3"/>
          <p:cNvSpPr/>
          <p:nvPr/>
        </p:nvSpPr>
        <p:spPr bwMode="auto">
          <a:xfrm>
            <a:off x="4404667" y="1123777"/>
            <a:ext cx="214313" cy="1081087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1523999" y="3729226"/>
            <a:ext cx="18192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列表、表格与媒体元素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5" name="AutoShape 3"/>
          <p:cNvSpPr/>
          <p:nvPr/>
        </p:nvSpPr>
        <p:spPr bwMode="auto">
          <a:xfrm>
            <a:off x="3360738" y="1620837"/>
            <a:ext cx="312736" cy="4705781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6608762" y="342900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6456040" y="2924944"/>
            <a:ext cx="377031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使用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&lt;table&gt;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tr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&gt;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&lt;td&gt;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创建表格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6699324" y="3356992"/>
            <a:ext cx="377031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跨列：</a:t>
            </a:r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colspan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="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横向跨的单元格数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"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跨行：</a:t>
            </a:r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rowspan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="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纵向跨的单元格数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"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4871864" y="4005064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015880" y="3933056"/>
            <a:ext cx="377031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视频元素的使用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音频元素的使用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5105" y="285750"/>
            <a:ext cx="1393825" cy="523240"/>
          </a:xfrm>
        </p:spPr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技术顾问备课时根据班级情况在此添加内容，应区分必做、选做内容，以满足不同层次学员的需求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161020" y="285750"/>
            <a:ext cx="2327275" cy="523240"/>
          </a:xfrm>
        </p:spPr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zh-CN" altLang="zh-CN" dirty="0"/>
              <a:t>会使用有序列表、无序列表、定义列表实现数据展示</a:t>
            </a:r>
            <a:endParaRPr lang="zh-CN" altLang="zh-CN" dirty="0"/>
          </a:p>
          <a:p>
            <a:pPr fontAlgn="auto"/>
            <a:r>
              <a:rPr lang="zh-CN" altLang="zh-CN" dirty="0"/>
              <a:t>会使用表格实现数据展示</a:t>
            </a:r>
            <a:endParaRPr lang="zh-CN" altLang="zh-CN" dirty="0"/>
          </a:p>
          <a:p>
            <a:pPr fontAlgn="auto"/>
            <a:r>
              <a:rPr lang="zh-CN" altLang="zh-CN" dirty="0"/>
              <a:t>会使用媒体元素在网页中播放视频</a:t>
            </a:r>
            <a:endParaRPr lang="zh-CN" altLang="zh-CN" dirty="0"/>
          </a:p>
          <a:p>
            <a:pPr fontAlgn="auto"/>
            <a:r>
              <a:rPr lang="zh-CN" altLang="zh-CN" dirty="0"/>
              <a:t>会使用HTML5结构元素进行网页布局</a:t>
            </a:r>
            <a:endParaRPr lang="zh-CN" altLang="zh-CN" dirty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161471" y="2349188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624392" y="1045900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161471" y="2925252"/>
            <a:ext cx="714380" cy="719772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8936355" y="285750"/>
            <a:ext cx="1551940" cy="523240"/>
          </a:xfrm>
        </p:spPr>
        <p:txBody>
          <a:bodyPr/>
          <a:lstStyle/>
          <a:p>
            <a:r>
              <a:rPr lang="zh-CN" altLang="en-US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什么是列表</a:t>
            </a:r>
            <a:endParaRPr lang="en-US" altLang="zh-CN" dirty="0"/>
          </a:p>
          <a:p>
            <a:pPr lvl="1"/>
            <a:r>
              <a:rPr lang="zh-CN" altLang="zh-CN" dirty="0"/>
              <a:t>列表就是信息资源的一种展示形式。它可以使信息结构化和条理化，并以列表的样式显示出来，以便浏览者能更快捷地获得相应的信息</a:t>
            </a:r>
            <a:endParaRPr lang="en-US" altLang="zh-CN" dirty="0"/>
          </a:p>
          <a:p>
            <a:r>
              <a:rPr lang="zh-CN" altLang="en-US" dirty="0"/>
              <a:t>列表的分类</a:t>
            </a:r>
            <a:endParaRPr lang="en-US" altLang="zh-CN" dirty="0"/>
          </a:p>
          <a:p>
            <a:pPr lvl="1"/>
            <a:r>
              <a:rPr lang="zh-CN" altLang="en-US" dirty="0"/>
              <a:t>无序列表</a:t>
            </a:r>
            <a:endParaRPr lang="en-US" altLang="zh-CN" dirty="0"/>
          </a:p>
          <a:p>
            <a:pPr lvl="1"/>
            <a:r>
              <a:rPr lang="zh-CN" altLang="en-US" dirty="0"/>
              <a:t>有序列表</a:t>
            </a:r>
            <a:endParaRPr lang="en-US" altLang="zh-CN" dirty="0"/>
          </a:p>
          <a:p>
            <a:pPr lvl="1"/>
            <a:r>
              <a:rPr lang="zh-CN" altLang="en-US" dirty="0"/>
              <a:t>定义列表</a:t>
            </a:r>
            <a:endParaRPr lang="en-US" altLang="zh-CN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38744" y="1428736"/>
            <a:ext cx="429523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8167702" y="3286553"/>
            <a:ext cx="114225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有序列表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>
            <a:stCxn id="17" idx="1"/>
          </p:cNvCxnSpPr>
          <p:nvPr/>
        </p:nvCxnSpPr>
        <p:spPr bwMode="auto">
          <a:xfrm rot="10800000" flipV="1">
            <a:off x="8691570" y="3491071"/>
            <a:ext cx="1000132" cy="100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8167702" y="4658153"/>
            <a:ext cx="114225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无序列表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>
            <a:stCxn id="31" idx="1"/>
          </p:cNvCxnSpPr>
          <p:nvPr/>
        </p:nvCxnSpPr>
        <p:spPr bwMode="auto">
          <a:xfrm rot="10800000">
            <a:off x="9263074" y="4858395"/>
            <a:ext cx="428628" cy="4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图片 33" descr="2－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3285792"/>
            <a:ext cx="7959258" cy="3527584"/>
          </a:xfrm>
          <a:prstGeom prst="rect">
            <a:avLst/>
          </a:prstGeom>
        </p:spPr>
      </p:pic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5231904" y="3452854"/>
            <a:ext cx="114225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定义列表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31" grpId="0" bldLvl="0" animBg="1"/>
      <p:bldP spid="3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871335" y="285750"/>
            <a:ext cx="3616960" cy="523240"/>
          </a:xfrm>
        </p:spPr>
        <p:txBody>
          <a:bodyPr/>
          <a:lstStyle/>
          <a:p>
            <a:r>
              <a:rPr lang="zh-CN" altLang="en-US" dirty="0"/>
              <a:t>列表的应用</a:t>
            </a:r>
            <a:r>
              <a:rPr lang="en-US" altLang="zh-CN" dirty="0"/>
              <a:t>6-1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无序列表</a:t>
            </a:r>
            <a:endParaRPr lang="en-US" altLang="zh-CN" dirty="0"/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2881290" y="2285992"/>
            <a:ext cx="3429024" cy="265517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&lt;ul&gt;</a:t>
            </a: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范冰冰演藏族女孩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撞死两个人后自拍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诗隆甜蜜出游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一线城市楼市退烧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&lt;/ul&gt;</a:t>
            </a: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4310050" y="2000669"/>
            <a:ext cx="160199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声明无序列表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>
            <a:stCxn id="37" idx="1"/>
          </p:cNvCxnSpPr>
          <p:nvPr/>
        </p:nvCxnSpPr>
        <p:spPr bwMode="auto">
          <a:xfrm rot="10800000" flipV="1">
            <a:off x="4976794" y="2205187"/>
            <a:ext cx="857256" cy="295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4595802" y="4480994"/>
            <a:ext cx="1609826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44" name="直接箭头连接符 43"/>
          <p:cNvCxnSpPr>
            <a:stCxn id="43" idx="1"/>
          </p:cNvCxnSpPr>
          <p:nvPr/>
        </p:nvCxnSpPr>
        <p:spPr bwMode="auto">
          <a:xfrm rot="10800000">
            <a:off x="5119670" y="4266886"/>
            <a:ext cx="1000132" cy="41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6" idx="3"/>
          </p:cNvCxnSpPr>
          <p:nvPr/>
        </p:nvCxnSpPr>
        <p:spPr bwMode="auto">
          <a:xfrm flipV="1">
            <a:off x="6310314" y="3389304"/>
            <a:ext cx="642942" cy="224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4"/>
          <p:cNvGrpSpPr/>
          <p:nvPr/>
        </p:nvGrpSpPr>
        <p:grpSpPr bwMode="auto">
          <a:xfrm>
            <a:off x="3940799" y="5739448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501355" y="5187962"/>
              <a:ext cx="251779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：无序列表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026" name="Picture 2" descr="C:\Users\yaling.he\Desktop\Chapter02截图\Chapter02截图\图2.4  无序列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58" y="2132856"/>
            <a:ext cx="3087282" cy="29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70"/>
          <p:cNvGrpSpPr/>
          <p:nvPr/>
        </p:nvGrpSpPr>
        <p:grpSpPr bwMode="auto">
          <a:xfrm>
            <a:off x="1752200" y="1994526"/>
            <a:ext cx="993458" cy="414337"/>
            <a:chOff x="1000100" y="2528843"/>
            <a:chExt cx="993465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2536625"/>
              <a:ext cx="693425" cy="39891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4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7102475" y="285750"/>
            <a:ext cx="3386455" cy="523240"/>
          </a:xfrm>
        </p:spPr>
        <p:txBody>
          <a:bodyPr/>
          <a:lstStyle/>
          <a:p>
            <a:r>
              <a:rPr lang="zh-CN" altLang="en-US" dirty="0"/>
              <a:t>列表的应用</a:t>
            </a:r>
            <a:r>
              <a:rPr lang="en-US" altLang="zh-CN" dirty="0"/>
              <a:t>6-2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676178" cy="5143536"/>
          </a:xfrm>
        </p:spPr>
        <p:txBody>
          <a:bodyPr/>
          <a:lstStyle/>
          <a:p>
            <a:r>
              <a:rPr lang="zh-CN" altLang="en-US" dirty="0"/>
              <a:t>无序列表的特性</a:t>
            </a:r>
            <a:endParaRPr lang="zh-CN" altLang="en-US" dirty="0"/>
          </a:p>
          <a:p>
            <a:pPr lvl="1"/>
            <a:r>
              <a:rPr lang="zh-CN" altLang="en-US" dirty="0"/>
              <a:t>没有顺序，每个</a:t>
            </a:r>
            <a:r>
              <a:rPr lang="en-US" altLang="zh-CN" dirty="0"/>
              <a:t>&lt;li&gt;</a:t>
            </a:r>
            <a:r>
              <a:rPr lang="zh-CN" altLang="en-US" dirty="0"/>
              <a:t>标签独占一行（块元素）</a:t>
            </a:r>
            <a:endParaRPr lang="zh-CN" altLang="en-US" dirty="0"/>
          </a:p>
          <a:p>
            <a:pPr lvl="1"/>
            <a:r>
              <a:rPr lang="zh-CN" altLang="en-US" dirty="0"/>
              <a:t>默认</a:t>
            </a:r>
            <a:r>
              <a:rPr lang="en-US" altLang="zh-CN" dirty="0"/>
              <a:t>&lt;li&gt;</a:t>
            </a:r>
            <a:r>
              <a:rPr lang="zh-CN" altLang="en-US" dirty="0"/>
              <a:t>标签项前面有个实心小圆点</a:t>
            </a:r>
            <a:endParaRPr lang="zh-CN" altLang="en-US" dirty="0"/>
          </a:p>
          <a:p>
            <a:pPr lvl="1"/>
            <a:r>
              <a:rPr lang="zh-CN" altLang="en-US" dirty="0"/>
              <a:t>一般用于无序类型的列表，如导航、侧边栏新闻、有规律的图文组合模块等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962775" y="285750"/>
            <a:ext cx="3526155" cy="523240"/>
          </a:xfrm>
        </p:spPr>
        <p:txBody>
          <a:bodyPr/>
          <a:lstStyle/>
          <a:p>
            <a:r>
              <a:rPr lang="zh-CN" altLang="en-US" dirty="0"/>
              <a:t>列表的应用</a:t>
            </a:r>
            <a:r>
              <a:rPr lang="en-US" altLang="zh-CN" dirty="0"/>
              <a:t>6-3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有序列表</a:t>
            </a:r>
            <a:endParaRPr lang="zh-CN" altLang="en-US" dirty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2881290" y="2285992"/>
            <a:ext cx="3571898" cy="25717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&lt;ol&gt;</a:t>
            </a: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范冰冰演藏族女孩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撞死两个人后自拍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诗隆甜蜜出游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一线城市楼市退烧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&lt;/ol&gt;</a:t>
            </a: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10800000" flipV="1">
            <a:off x="3452794" y="2204552"/>
            <a:ext cx="857256" cy="295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452939" y="4480994"/>
            <a:ext cx="1609826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30" idx="1"/>
          </p:cNvCxnSpPr>
          <p:nvPr/>
        </p:nvCxnSpPr>
        <p:spPr bwMode="auto">
          <a:xfrm rot="10800000">
            <a:off x="4976807" y="4266886"/>
            <a:ext cx="1000132" cy="41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4310050" y="2000669"/>
            <a:ext cx="160199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声明有序列表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>
            <a:stCxn id="24" idx="3"/>
          </p:cNvCxnSpPr>
          <p:nvPr/>
        </p:nvCxnSpPr>
        <p:spPr bwMode="auto">
          <a:xfrm flipV="1">
            <a:off x="6453188" y="3441710"/>
            <a:ext cx="857258" cy="1301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4"/>
          <p:cNvGrpSpPr/>
          <p:nvPr/>
        </p:nvGrpSpPr>
        <p:grpSpPr bwMode="auto">
          <a:xfrm>
            <a:off x="3870228" y="5726699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501355" y="5187962"/>
              <a:ext cx="251779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：有序列表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050" name="Picture 2" descr="C:\Users\yaling.he\Desktop\Chapter02截图\Chapter02截图\图2.5  有序列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567" y="2132856"/>
            <a:ext cx="3131347" cy="296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70"/>
          <p:cNvGrpSpPr/>
          <p:nvPr/>
        </p:nvGrpSpPr>
        <p:grpSpPr bwMode="auto">
          <a:xfrm>
            <a:off x="1752200" y="1994526"/>
            <a:ext cx="993458" cy="414337"/>
            <a:chOff x="1000100" y="2528843"/>
            <a:chExt cx="993465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40" y="2536625"/>
              <a:ext cx="693425" cy="39891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2" grpId="0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4726</Words>
  <Application>WPS 演示</Application>
  <PresentationFormat>宽屏</PresentationFormat>
  <Paragraphs>812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Arial</vt:lpstr>
      <vt:lpstr>Times New Roman</vt:lpstr>
      <vt:lpstr>Times New Roman</vt:lpstr>
      <vt:lpstr>楷体_GB2312</vt:lpstr>
      <vt:lpstr>楷体_GB2312</vt:lpstr>
      <vt:lpstr>新宋体</vt:lpstr>
      <vt:lpstr>Office 主题_2</vt:lpstr>
      <vt:lpstr>PowerPoint 演示文稿</vt:lpstr>
      <vt:lpstr>预习检查</vt:lpstr>
      <vt:lpstr>回顾与作业点评</vt:lpstr>
      <vt:lpstr>本章任务</vt:lpstr>
      <vt:lpstr>本章目标</vt:lpstr>
      <vt:lpstr>列表</vt:lpstr>
      <vt:lpstr>列表的应用6-1</vt:lpstr>
      <vt:lpstr>列表的应用6-2</vt:lpstr>
      <vt:lpstr>列表的应用6-3</vt:lpstr>
      <vt:lpstr>列表的应用6-4</vt:lpstr>
      <vt:lpstr>列表的应用6-5</vt:lpstr>
      <vt:lpstr>列表的应用6-6</vt:lpstr>
      <vt:lpstr>小结</vt:lpstr>
      <vt:lpstr>学员操作—制作音乐排行榜</vt:lpstr>
      <vt:lpstr>学员操作—制作音乐排行榜</vt:lpstr>
      <vt:lpstr>共性问题集中讲解</vt:lpstr>
      <vt:lpstr>表格</vt:lpstr>
      <vt:lpstr>表格的基本语法</vt:lpstr>
      <vt:lpstr>表格的跨行和跨列3-1</vt:lpstr>
      <vt:lpstr>表格的跨行和跨列3-2</vt:lpstr>
      <vt:lpstr>表格的跨行和跨列3-2</vt:lpstr>
      <vt:lpstr>学员操作—制作流量调查表</vt:lpstr>
      <vt:lpstr>报表表格</vt:lpstr>
      <vt:lpstr>共性问题集中讲解</vt:lpstr>
      <vt:lpstr>网页上播放视频和音频的方法</vt:lpstr>
      <vt:lpstr>HTML5的媒体元素</vt:lpstr>
      <vt:lpstr>视频元素3-1</vt:lpstr>
      <vt:lpstr>视频元素3-2</vt:lpstr>
      <vt:lpstr>视频元素3-3</vt:lpstr>
      <vt:lpstr>音频元素2-1</vt:lpstr>
      <vt:lpstr>音频元素2-2</vt:lpstr>
      <vt:lpstr>学员操作—制作北大青鸟宣传片</vt:lpstr>
      <vt:lpstr>共性问题集中讲解</vt:lpstr>
      <vt:lpstr>页面结构分析</vt:lpstr>
      <vt:lpstr> HTML5的结构元素</vt:lpstr>
      <vt:lpstr>&lt;iframe&gt;内联框架2-1</vt:lpstr>
      <vt:lpstr>&lt;iframe&gt;内联框架2-2</vt:lpstr>
      <vt:lpstr>学员操作—使用&lt;iframe&gt;实现不同页面的嵌套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Administrator</cp:lastModifiedBy>
  <cp:revision>3</cp:revision>
  <dcterms:created xsi:type="dcterms:W3CDTF">2017-10-12T07:19:00Z</dcterms:created>
  <dcterms:modified xsi:type="dcterms:W3CDTF">2017-10-16T00:36:08Z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