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257"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0" Type="http://schemas.openxmlformats.org/officeDocument/2006/relationships/tableStyles" Target="tableStyles.xml"/><Relationship Id="rId6" Type="http://schemas.openxmlformats.org/officeDocument/2006/relationships/slide" Target="slides/slide3.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、对第</a:t>
            </a:r>
            <a:r>
              <a:rPr lang="en-US" altLang="zh-CN" dirty="0" smtClean="0"/>
              <a:t>2</a:t>
            </a:r>
            <a:r>
              <a:rPr lang="zh-CN" altLang="en-US" dirty="0" smtClean="0"/>
              <a:t>个问题，学习能够回答出由选择器、声明构成就可以了</a:t>
            </a:r>
            <a:endParaRPr lang="en-US" altLang="zh-CN" dirty="0" smtClean="0"/>
          </a:p>
          <a:p>
            <a:r>
              <a:rPr lang="en-US" altLang="zh-CN" dirty="0" smtClean="0"/>
              <a:t>2</a:t>
            </a:r>
            <a:r>
              <a:rPr lang="zh-CN" altLang="en-US" dirty="0" smtClean="0"/>
              <a:t>、对第</a:t>
            </a:r>
            <a:r>
              <a:rPr lang="en-US" altLang="zh-CN" dirty="0" smtClean="0"/>
              <a:t>3</a:t>
            </a:r>
            <a:r>
              <a:rPr lang="zh-CN" altLang="en-US" dirty="0" smtClean="0"/>
              <a:t>个问题，学员能够说出行内样式、内部样式表和外部样式表就可以了</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a:t>
            </a:r>
            <a:r>
              <a:rPr lang="en-US" altLang="zh-CN" dirty="0" smtClean="0"/>
              <a:t>CSS</a:t>
            </a:r>
            <a:r>
              <a:rPr lang="zh-CN" altLang="en-US" dirty="0" smtClean="0"/>
              <a:t>样式如何在</a:t>
            </a:r>
            <a:r>
              <a:rPr lang="en-US" altLang="zh-CN" dirty="0" smtClean="0"/>
              <a:t>HTML</a:t>
            </a:r>
            <a:r>
              <a:rPr lang="zh-CN" altLang="en-US" dirty="0" smtClean="0"/>
              <a:t>中应用，引入</a:t>
            </a:r>
            <a:r>
              <a:rPr lang="en-US" altLang="zh-CN" dirty="0" smtClean="0"/>
              <a:t>style</a:t>
            </a:r>
            <a:r>
              <a:rPr lang="zh-CN" altLang="en-US" dirty="0" smtClean="0"/>
              <a:t>标签</a:t>
            </a:r>
            <a:r>
              <a:rPr lang="zh-CN" altLang="en-US" baseline="0" dirty="0" smtClean="0"/>
              <a:t>的应用</a:t>
            </a:r>
            <a:endParaRPr lang="en-US" altLang="zh-CN" baseline="0" dirty="0" smtClean="0"/>
          </a:p>
          <a:p>
            <a:r>
              <a:rPr lang="en-US" altLang="zh-CN" baseline="0" dirty="0" smtClean="0"/>
              <a:t>2</a:t>
            </a:r>
            <a:r>
              <a:rPr lang="zh-CN" altLang="en-US" baseline="0" dirty="0" smtClean="0"/>
              <a:t>、讲解</a:t>
            </a:r>
            <a:r>
              <a:rPr lang="en-US" altLang="zh-CN" baseline="0" dirty="0" smtClean="0"/>
              <a:t>style</a:t>
            </a:r>
            <a:r>
              <a:rPr lang="zh-CN" altLang="en-US" baseline="0" dirty="0" smtClean="0"/>
              <a:t>标签</a:t>
            </a:r>
            <a:r>
              <a:rPr lang="zh-CN" altLang="en-US" b="0" baseline="0" dirty="0" smtClean="0"/>
              <a:t>，说明</a:t>
            </a:r>
            <a:r>
              <a:rPr lang="en-US" altLang="zh-CN" b="0" dirty="0" smtClean="0">
                <a:solidFill>
                  <a:srgbClr val="FF0000"/>
                </a:solidFill>
              </a:rPr>
              <a:t>type=“text/</a:t>
            </a:r>
            <a:r>
              <a:rPr lang="en-US" altLang="zh-CN" b="0" dirty="0" err="1" smtClean="0">
                <a:solidFill>
                  <a:srgbClr val="FF0000"/>
                </a:solidFill>
              </a:rPr>
              <a:t>css</a:t>
            </a:r>
            <a:r>
              <a:rPr lang="zh-CN" altLang="en-US" b="0" dirty="0" smtClean="0">
                <a:solidFill>
                  <a:srgbClr val="FF0000"/>
                </a:solidFill>
              </a:rPr>
              <a:t>的用法</a:t>
            </a:r>
            <a:endParaRPr lang="en-US" altLang="zh-CN" b="0" dirty="0" smtClean="0">
              <a:solidFill>
                <a:srgbClr val="FF0000"/>
              </a:solidFill>
            </a:endParaRPr>
          </a:p>
          <a:p>
            <a:r>
              <a:rPr lang="en-US" altLang="zh-CN" b="0" dirty="0" smtClean="0">
                <a:solidFill>
                  <a:srgbClr val="FF0000"/>
                </a:solidFill>
              </a:rPr>
              <a:t>3</a:t>
            </a:r>
            <a:r>
              <a:rPr lang="zh-CN" altLang="en-US" b="0" dirty="0" smtClean="0">
                <a:solidFill>
                  <a:srgbClr val="FF0000"/>
                </a:solidFill>
              </a:rPr>
              <a:t>、说明</a:t>
            </a:r>
            <a:r>
              <a:rPr lang="en-US" altLang="zh-CN" b="0" dirty="0" smtClean="0">
                <a:solidFill>
                  <a:srgbClr val="FF0000"/>
                </a:solidFill>
              </a:rPr>
              <a:t>style</a:t>
            </a:r>
            <a:r>
              <a:rPr lang="zh-CN" altLang="en-US" b="0" dirty="0" smtClean="0">
                <a:solidFill>
                  <a:srgbClr val="FF0000"/>
                </a:solidFill>
              </a:rPr>
              <a:t>标签</a:t>
            </a:r>
            <a:r>
              <a:rPr lang="zh-CN" altLang="en-US" b="0" baseline="0" dirty="0" smtClean="0">
                <a:solidFill>
                  <a:srgbClr val="FF0000"/>
                </a:solidFill>
              </a:rPr>
              <a:t>在</a:t>
            </a:r>
            <a:r>
              <a:rPr lang="en-US" altLang="zh-CN" b="0" baseline="0" dirty="0" smtClean="0">
                <a:solidFill>
                  <a:srgbClr val="FF0000"/>
                </a:solidFill>
              </a:rPr>
              <a:t>HTML</a:t>
            </a:r>
            <a:r>
              <a:rPr lang="zh-CN" altLang="en-US" b="0" baseline="0" dirty="0" smtClean="0">
                <a:solidFill>
                  <a:srgbClr val="FF0000"/>
                </a:solidFill>
              </a:rPr>
              <a:t>文档中的位置，在</a:t>
            </a:r>
            <a:r>
              <a:rPr lang="en-US" altLang="zh-CN" b="0" baseline="0" dirty="0" smtClean="0">
                <a:solidFill>
                  <a:srgbClr val="FF0000"/>
                </a:solidFill>
              </a:rPr>
              <a:t>&lt;head&gt;</a:t>
            </a:r>
            <a:r>
              <a:rPr lang="zh-CN" altLang="en-US" b="0" baseline="0" dirty="0" smtClean="0">
                <a:solidFill>
                  <a:srgbClr val="FF0000"/>
                </a:solidFill>
              </a:rPr>
              <a:t>与</a:t>
            </a:r>
            <a:r>
              <a:rPr lang="en-US" altLang="zh-CN" b="0" baseline="0" dirty="0" smtClean="0">
                <a:solidFill>
                  <a:srgbClr val="FF0000"/>
                </a:solidFill>
              </a:rPr>
              <a:t>&lt;/head&gt;</a:t>
            </a:r>
            <a:r>
              <a:rPr lang="zh-CN" altLang="en-US" b="0" baseline="0" dirty="0" smtClean="0">
                <a:solidFill>
                  <a:srgbClr val="FF0000"/>
                </a:solidFill>
              </a:rPr>
              <a:t>之间</a:t>
            </a:r>
            <a:endParaRPr lang="zh-CN" altLang="en-US" b="0" dirty="0" smtClean="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介绍在</a:t>
            </a:r>
            <a:r>
              <a:rPr lang="en-US" altLang="zh-CN" dirty="0" smtClean="0"/>
              <a:t>HTML</a:t>
            </a:r>
            <a:r>
              <a:rPr lang="zh-CN" altLang="en-US" dirty="0" smtClean="0"/>
              <a:t>引入</a:t>
            </a:r>
            <a:r>
              <a:rPr lang="en-US" altLang="zh-CN" dirty="0" smtClean="0"/>
              <a:t>CSS</a:t>
            </a:r>
            <a:r>
              <a:rPr lang="zh-CN" altLang="en-US" dirty="0" smtClean="0"/>
              <a:t>样式表有</a:t>
            </a:r>
            <a:r>
              <a:rPr lang="en-US" altLang="zh-CN" dirty="0" smtClean="0"/>
              <a:t>3</a:t>
            </a:r>
            <a:r>
              <a:rPr lang="zh-CN" altLang="en-US" dirty="0" smtClean="0"/>
              <a:t>种方法即可，后面详细讲解各种方法</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、讲解使用</a:t>
            </a:r>
            <a:r>
              <a:rPr lang="en-US" altLang="zh-CN" dirty="0" smtClean="0"/>
              <a:t>style</a:t>
            </a:r>
            <a:r>
              <a:rPr lang="zh-CN" altLang="en-US" dirty="0" smtClean="0"/>
              <a:t>属性在标签</a:t>
            </a:r>
            <a:r>
              <a:rPr lang="zh-CN" altLang="en-US" baseline="0" dirty="0" smtClean="0"/>
              <a:t>中引入</a:t>
            </a:r>
            <a:r>
              <a:rPr lang="en-US" altLang="zh-CN" baseline="0" dirty="0" smtClean="0"/>
              <a:t>CSS</a:t>
            </a:r>
            <a:r>
              <a:rPr lang="zh-CN" altLang="en-US" baseline="0" dirty="0" smtClean="0"/>
              <a:t>样式的用法</a:t>
            </a:r>
            <a:endParaRPr lang="en-US" altLang="zh-CN" baseline="0" dirty="0" smtClean="0"/>
          </a:p>
          <a:p>
            <a:r>
              <a:rPr lang="en-US" altLang="zh-CN" baseline="0" dirty="0" smtClean="0"/>
              <a:t>2</a:t>
            </a:r>
            <a:r>
              <a:rPr lang="zh-CN" altLang="en-US" baseline="0" dirty="0" smtClean="0"/>
              <a:t>、说明</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使用</a:t>
            </a:r>
            <a:r>
              <a:rPr lang="en-US" sz="1200" kern="1200" dirty="0" smtClean="0">
                <a:solidFill>
                  <a:schemeClr val="tx1"/>
                </a:solidFill>
                <a:latin typeface="Times New Roman" panose="02020603050405020304" pitchFamily="18" charset="0"/>
                <a:ea typeface="宋体" panose="02010600030101010101" pitchFamily="2" charset="-122"/>
                <a:cs typeface="+mn-cs"/>
              </a:rPr>
              <a:t>style</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属性设置</a:t>
            </a:r>
            <a:r>
              <a:rPr lang="en-US" sz="1200" kern="1200" dirty="0" smtClean="0">
                <a:solidFill>
                  <a:schemeClr val="tx1"/>
                </a:solidFill>
                <a:latin typeface="Times New Roman" panose="02020603050405020304" pitchFamily="18" charset="0"/>
                <a:ea typeface="宋体" panose="02010600030101010101" pitchFamily="2" charset="-122"/>
                <a:cs typeface="+mn-cs"/>
              </a:rPr>
              <a:t>CSS</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样式仅对当前的</a:t>
            </a:r>
            <a:r>
              <a:rPr lang="en-US" sz="1200" kern="1200" dirty="0" smtClean="0">
                <a:solidFill>
                  <a:schemeClr val="tx1"/>
                </a:solidFill>
                <a:latin typeface="Times New Roman" panose="02020603050405020304" pitchFamily="18" charset="0"/>
                <a:ea typeface="宋体" panose="02010600030101010101" pitchFamily="2" charset="-122"/>
                <a:cs typeface="+mn-cs"/>
              </a:rPr>
              <a:t>HTML</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标签起作为，并且是写在</a:t>
            </a:r>
            <a:r>
              <a:rPr lang="en-US" sz="1200" kern="1200" dirty="0" smtClean="0">
                <a:solidFill>
                  <a:schemeClr val="tx1"/>
                </a:solidFill>
                <a:latin typeface="Times New Roman" panose="02020603050405020304" pitchFamily="18" charset="0"/>
                <a:ea typeface="宋体" panose="02010600030101010101" pitchFamily="2" charset="-122"/>
                <a:cs typeface="+mn-cs"/>
              </a:rPr>
              <a:t>HTML</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标签中的</a:t>
            </a:r>
            <a:endParaRPr lang="en-US" altLang="zh-CN" sz="1200" kern="1200" dirty="0" smtClean="0">
              <a:solidFill>
                <a:schemeClr val="tx1"/>
              </a:solidFill>
              <a:latin typeface="Times New Roman" panose="02020603050405020304" pitchFamily="18" charset="0"/>
              <a:ea typeface="宋体" panose="02010600030101010101" pitchFamily="2" charset="-122"/>
              <a:cs typeface="+mn-cs"/>
            </a:endParaRPr>
          </a:p>
          <a:p>
            <a:r>
              <a:rPr lang="en-US" altLang="zh-CN" sz="1200" kern="1200" dirty="0" smtClean="0">
                <a:solidFill>
                  <a:schemeClr val="tx1"/>
                </a:solidFill>
                <a:latin typeface="Times New Roman" panose="02020603050405020304" pitchFamily="18" charset="0"/>
                <a:ea typeface="宋体" panose="02010600030101010101" pitchFamily="2" charset="-122"/>
                <a:cs typeface="+mn-cs"/>
              </a:rPr>
              <a:t>3</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、总结说明这种方式不能起到内容与表现相分离，本质上没有体现出</a:t>
            </a:r>
            <a:r>
              <a:rPr lang="en-US" sz="1200" kern="1200" dirty="0" smtClean="0">
                <a:solidFill>
                  <a:schemeClr val="tx1"/>
                </a:solidFill>
                <a:latin typeface="Times New Roman" panose="02020603050405020304" pitchFamily="18" charset="0"/>
                <a:ea typeface="宋体" panose="02010600030101010101" pitchFamily="2" charset="-122"/>
                <a:cs typeface="+mn-cs"/>
              </a:rPr>
              <a:t>CSS</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的优势，因此不推荐使用。</a:t>
            </a:r>
            <a:endParaRPr lang="en-US" altLang="zh-CN" dirty="0" smtClean="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、讲解什么是内部样式表，说明前面的例子全部都是使用了内部样式表</a:t>
            </a:r>
            <a:endParaRPr lang="en-US" altLang="zh-CN" baseline="0" dirty="0" smtClean="0"/>
          </a:p>
          <a:p>
            <a:r>
              <a:rPr lang="en-US" altLang="zh-CN" baseline="0" dirty="0" smtClean="0"/>
              <a:t>2</a:t>
            </a:r>
            <a:r>
              <a:rPr lang="zh-CN" altLang="en-US" baseline="0" dirty="0" smtClean="0"/>
              <a:t>、讲解使用内部样式表的优点和缺点</a:t>
            </a:r>
            <a:endParaRPr lang="en-US" altLang="zh-CN" baseline="0" dirty="0" smtClean="0"/>
          </a:p>
          <a:p>
            <a:r>
              <a:rPr lang="en-US" altLang="zh-CN" baseline="0" dirty="0" smtClean="0"/>
              <a:t>3</a:t>
            </a:r>
            <a:r>
              <a:rPr lang="zh-CN" altLang="en-US" baseline="0" dirty="0" smtClean="0"/>
              <a:t>、最后总结引出外部样式表</a:t>
            </a:r>
            <a:endParaRPr lang="en-US" altLang="zh-CN" dirty="0" smtClean="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、讲解什么是外部样式表</a:t>
            </a:r>
            <a:endParaRPr lang="en-US" altLang="zh-CN" dirty="0" smtClean="0"/>
          </a:p>
          <a:p>
            <a:r>
              <a:rPr lang="en-US" altLang="zh-CN" dirty="0" smtClean="0"/>
              <a:t>2</a:t>
            </a:r>
            <a:r>
              <a:rPr lang="zh-CN" altLang="en-US" dirty="0" smtClean="0"/>
              <a:t>、介绍</a:t>
            </a:r>
            <a:r>
              <a:rPr lang="en-US" altLang="zh-CN" dirty="0" smtClean="0"/>
              <a:t>HTML</a:t>
            </a:r>
            <a:r>
              <a:rPr lang="zh-CN" altLang="en-US" dirty="0" smtClean="0"/>
              <a:t>引入外部样式表的两种方法</a:t>
            </a:r>
            <a:endParaRPr lang="en-US" altLang="zh-CN" dirty="0" smtClean="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、讲解使用</a:t>
            </a:r>
            <a:r>
              <a:rPr lang="en-US" altLang="zh-CN" dirty="0" smtClean="0"/>
              <a:t>&lt;link&gt;</a:t>
            </a:r>
            <a:r>
              <a:rPr lang="zh-CN" altLang="en-US" dirty="0" smtClean="0"/>
              <a:t>标签链接外部样式表，并讲解各参数的含义，</a:t>
            </a:r>
            <a:r>
              <a:rPr lang="en-US" altLang="zh-CN" dirty="0" smtClean="0"/>
              <a:t>&lt;link&gt;</a:t>
            </a:r>
            <a:r>
              <a:rPr lang="zh-CN" altLang="en-US" dirty="0" smtClean="0"/>
              <a:t>标签必须放在</a:t>
            </a:r>
            <a:r>
              <a:rPr lang="en-US" altLang="zh-CN" dirty="0" smtClean="0"/>
              <a:t>&lt;head&gt;</a:t>
            </a:r>
            <a:r>
              <a:rPr lang="zh-CN" altLang="en-US" dirty="0" smtClean="0"/>
              <a:t>标签中</a:t>
            </a:r>
            <a:endParaRPr lang="en-US" altLang="zh-CN" dirty="0" smtClean="0"/>
          </a:p>
          <a:p>
            <a:r>
              <a:rPr lang="en-US" altLang="zh-CN" dirty="0" smtClean="0"/>
              <a:t>2</a:t>
            </a:r>
            <a:r>
              <a:rPr lang="zh-CN" altLang="en-US" dirty="0" smtClean="0"/>
              <a:t>、讲解外部样式表的优点，在网站中的广泛应用</a:t>
            </a:r>
            <a:endParaRPr lang="en-US" altLang="zh-CN" dirty="0" smtClean="0"/>
          </a:p>
          <a:p>
            <a:r>
              <a:rPr lang="en-US" altLang="zh-CN" dirty="0" smtClean="0"/>
              <a:t>3</a:t>
            </a:r>
            <a:r>
              <a:rPr lang="zh-CN" altLang="en-US" dirty="0" smtClean="0"/>
              <a:t>、最后演示示例，演示示例时从示例</a:t>
            </a:r>
            <a:r>
              <a:rPr lang="en-US" altLang="zh-CN" dirty="0" smtClean="0"/>
              <a:t>3</a:t>
            </a:r>
            <a:r>
              <a:rPr lang="zh-CN" altLang="en-US" dirty="0" smtClean="0"/>
              <a:t>的状态开始演示，首先把示例</a:t>
            </a:r>
            <a:r>
              <a:rPr lang="en-US" altLang="zh-CN" dirty="0" smtClean="0"/>
              <a:t>3</a:t>
            </a:r>
            <a:r>
              <a:rPr lang="zh-CN" altLang="en-US" dirty="0" smtClean="0"/>
              <a:t>中内部样式表中的</a:t>
            </a:r>
            <a:r>
              <a:rPr lang="en-US" altLang="zh-CN" dirty="0" smtClean="0"/>
              <a:t>CSS</a:t>
            </a:r>
            <a:r>
              <a:rPr lang="zh-CN" altLang="en-US" dirty="0" smtClean="0"/>
              <a:t>样式保存在一个</a:t>
            </a:r>
            <a:r>
              <a:rPr lang="en-US" altLang="zh-CN" dirty="0" err="1" smtClean="0"/>
              <a:t>css</a:t>
            </a:r>
            <a:r>
              <a:rPr lang="zh-CN" altLang="en-US" dirty="0" smtClean="0"/>
              <a:t>样式表中，然后再在</a:t>
            </a:r>
            <a:r>
              <a:rPr lang="en-US" altLang="zh-CN" dirty="0" smtClean="0"/>
              <a:t>HTML</a:t>
            </a:r>
            <a:r>
              <a:rPr lang="zh-CN" altLang="en-US" dirty="0" smtClean="0"/>
              <a:t>中使用</a:t>
            </a:r>
            <a:r>
              <a:rPr lang="en-US" altLang="zh-CN" dirty="0" smtClean="0"/>
              <a:t>&lt;link&gt;</a:t>
            </a:r>
            <a:r>
              <a:rPr lang="zh-CN" altLang="en-US" dirty="0" smtClean="0"/>
              <a:t>标签链接外样式表，最后再在浏览器中查看页面效果，再次说明外部样式表在网页中的优点和广泛应用</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a:t>
            </a:r>
            <a:r>
              <a:rPr lang="zh-CN" altLang="en-US" b="0" dirty="0" smtClean="0"/>
              <a:t>使用</a:t>
            </a:r>
            <a:r>
              <a:rPr lang="en-US" altLang="zh-CN" sz="1000" b="0" kern="1200" dirty="0" smtClean="0">
                <a:solidFill>
                  <a:srgbClr val="FF0000"/>
                </a:solidFill>
                <a:latin typeface="Times New Roman" panose="02020603050405020304" pitchFamily="18" charset="0"/>
                <a:ea typeface="宋体" panose="02010600030101010101" pitchFamily="2" charset="-122"/>
                <a:cs typeface="+mn-cs"/>
              </a:rPr>
              <a:t>@import</a:t>
            </a:r>
            <a:r>
              <a:rPr lang="zh-CN" altLang="en-US" sz="1000" b="0" kern="1200" dirty="0" smtClean="0">
                <a:solidFill>
                  <a:srgbClr val="FF0000"/>
                </a:solidFill>
                <a:latin typeface="Times New Roman" panose="02020603050405020304" pitchFamily="18" charset="0"/>
                <a:ea typeface="宋体" panose="02010600030101010101" pitchFamily="2" charset="-122"/>
                <a:cs typeface="+mn-cs"/>
              </a:rPr>
              <a:t>导入</a:t>
            </a:r>
            <a:r>
              <a:rPr lang="zh-CN" altLang="en-US" b="0" dirty="0" smtClean="0"/>
              <a:t>外部样式</a:t>
            </a:r>
            <a:r>
              <a:rPr lang="zh-CN" altLang="en-US" dirty="0" smtClean="0"/>
              <a:t>表，讲解各参数的含义</a:t>
            </a:r>
            <a:endParaRPr lang="en-US" altLang="zh-CN" dirty="0" smtClean="0"/>
          </a:p>
          <a:p>
            <a:r>
              <a:rPr lang="en-US" altLang="zh-CN" dirty="0" smtClean="0"/>
              <a:t>2</a:t>
            </a:r>
            <a:r>
              <a:rPr lang="zh-CN" altLang="en-US" dirty="0" smtClean="0"/>
              <a:t>、然后演示示例</a:t>
            </a:r>
            <a:r>
              <a:rPr lang="en-US" altLang="zh-CN" dirty="0" smtClean="0"/>
              <a:t>5</a:t>
            </a:r>
            <a:r>
              <a:rPr lang="zh-CN" altLang="en-US" dirty="0" smtClean="0"/>
              <a:t>，把示例</a:t>
            </a:r>
            <a:r>
              <a:rPr lang="en-US" altLang="zh-CN" dirty="0" smtClean="0"/>
              <a:t>4</a:t>
            </a:r>
            <a:r>
              <a:rPr lang="zh-CN" altLang="en-US" dirty="0" smtClean="0"/>
              <a:t>中的链接外部样式表方法修改为导入外部样式表的方法，</a:t>
            </a:r>
            <a:endParaRPr lang="en-US" altLang="zh-CN" dirty="0" smtClean="0"/>
          </a:p>
          <a:p>
            <a:r>
              <a:rPr lang="en-US" altLang="zh-CN" dirty="0" smtClean="0"/>
              <a:t>3</a:t>
            </a:r>
            <a:r>
              <a:rPr lang="zh-CN" altLang="en-US" dirty="0" smtClean="0"/>
              <a:t>、演示示例时，修改上一页的示例，把链接式改变导入式，边演示边讲解，最后再在浏览器中查看页面效果，说明两者页面显示效果一样</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r>
              <a:rPr lang="en-US" altLang="zh-CN" dirty="0" smtClean="0"/>
              <a:t>&lt;link/&gt;</a:t>
            </a:r>
            <a:r>
              <a:rPr lang="zh-CN" altLang="en-US" dirty="0" smtClean="0"/>
              <a:t>标签是属于</a:t>
            </a:r>
            <a:r>
              <a:rPr lang="en-US" altLang="zh-CN" dirty="0" smtClean="0"/>
              <a:t>XHTML</a:t>
            </a:r>
            <a:r>
              <a:rPr lang="zh-CN" altLang="en-US" dirty="0" smtClean="0"/>
              <a:t>范畴的，</a:t>
            </a:r>
            <a:r>
              <a:rPr lang="en-US" altLang="zh-CN" dirty="0" smtClean="0"/>
              <a:t>@import</a:t>
            </a:r>
            <a:r>
              <a:rPr lang="zh-CN" altLang="en-US" dirty="0" smtClean="0"/>
              <a:t>是属于</a:t>
            </a:r>
            <a:r>
              <a:rPr lang="en-US" altLang="zh-CN" dirty="0" smtClean="0"/>
              <a:t>CSS2.1</a:t>
            </a:r>
            <a:r>
              <a:rPr lang="zh-CN" altLang="en-US" dirty="0" smtClean="0"/>
              <a:t>中特有的。</a:t>
            </a:r>
            <a:endParaRPr lang="zh-CN" altLang="en-US" dirty="0" smtClean="0"/>
          </a:p>
          <a:p>
            <a:r>
              <a:rPr lang="en-US" altLang="zh-CN" dirty="0" smtClean="0"/>
              <a:t>2</a:t>
            </a:r>
            <a:r>
              <a:rPr lang="zh-CN" altLang="en-US" dirty="0" smtClean="0"/>
              <a:t>、使用</a:t>
            </a:r>
            <a:r>
              <a:rPr lang="en-US" altLang="zh-CN" dirty="0" smtClean="0"/>
              <a:t>&lt;link/&gt;</a:t>
            </a:r>
            <a:r>
              <a:rPr lang="zh-CN" altLang="en-US" dirty="0" smtClean="0"/>
              <a:t>链接的</a:t>
            </a:r>
            <a:r>
              <a:rPr lang="en-US" altLang="zh-CN" dirty="0" smtClean="0"/>
              <a:t>CSS</a:t>
            </a:r>
            <a:r>
              <a:rPr lang="zh-CN" altLang="en-US" dirty="0" smtClean="0"/>
              <a:t>是客户端浏览网页时先将外部</a:t>
            </a:r>
            <a:r>
              <a:rPr lang="en-US" altLang="zh-CN" dirty="0" smtClean="0"/>
              <a:t>CSS</a:t>
            </a:r>
            <a:r>
              <a:rPr lang="zh-CN" altLang="en-US" dirty="0" smtClean="0"/>
              <a:t>文件加载到网页当中，然后再进行编译显示，所以这种情况下显示出来的网页与用户预期的效果一样，即使网速再慢也一样的效果。</a:t>
            </a:r>
            <a:endParaRPr lang="zh-CN" altLang="en-US" dirty="0" smtClean="0"/>
          </a:p>
          <a:p>
            <a:r>
              <a:rPr lang="en-US" altLang="zh-CN" dirty="0" smtClean="0"/>
              <a:t>3</a:t>
            </a:r>
            <a:r>
              <a:rPr lang="zh-CN" altLang="en-US" dirty="0" smtClean="0"/>
              <a:t>、使用</a:t>
            </a:r>
            <a:r>
              <a:rPr lang="en-US" altLang="zh-CN" dirty="0" smtClean="0"/>
              <a:t>@import</a:t>
            </a:r>
            <a:r>
              <a:rPr lang="zh-CN" altLang="en-US" dirty="0" smtClean="0"/>
              <a:t>导入的</a:t>
            </a:r>
            <a:r>
              <a:rPr lang="en-US" altLang="zh-CN" dirty="0" smtClean="0"/>
              <a:t>CSS</a:t>
            </a:r>
            <a:r>
              <a:rPr lang="zh-CN" altLang="en-US" dirty="0" smtClean="0"/>
              <a:t>文件，客户端在浏览网页时是先将</a:t>
            </a:r>
            <a:r>
              <a:rPr lang="en-US" altLang="zh-CN" dirty="0" smtClean="0"/>
              <a:t>HTML</a:t>
            </a:r>
            <a:r>
              <a:rPr lang="zh-CN" altLang="en-US" dirty="0" smtClean="0"/>
              <a:t>结构呈现出来，再把外部</a:t>
            </a:r>
            <a:r>
              <a:rPr lang="en-US" altLang="zh-CN" dirty="0" smtClean="0"/>
              <a:t>CSS</a:t>
            </a:r>
            <a:r>
              <a:rPr lang="zh-CN" altLang="en-US" dirty="0" smtClean="0"/>
              <a:t>文件加载到网页当中，当然最终的效果也与使用</a:t>
            </a:r>
            <a:r>
              <a:rPr lang="en-US" altLang="zh-CN" dirty="0" smtClean="0"/>
              <a:t>&lt;link/&gt;</a:t>
            </a:r>
            <a:r>
              <a:rPr lang="zh-CN" altLang="en-US" dirty="0" smtClean="0"/>
              <a:t>链接文件效果一样，只是当网速较慢时会先显示没有</a:t>
            </a:r>
            <a:r>
              <a:rPr lang="en-US" altLang="zh-CN" dirty="0" smtClean="0"/>
              <a:t>CSS</a:t>
            </a:r>
            <a:r>
              <a:rPr lang="zh-CN" altLang="en-US" dirty="0" smtClean="0"/>
              <a:t>统一布局的</a:t>
            </a:r>
            <a:r>
              <a:rPr lang="en-US" altLang="zh-CN" dirty="0" smtClean="0"/>
              <a:t>HTML</a:t>
            </a:r>
            <a:r>
              <a:rPr lang="zh-CN" altLang="en-US" dirty="0" smtClean="0"/>
              <a:t>网页，这样就会给用户很不好的感觉。这个也是现在目前大多少网站采用链接外部样式表的主要原因。</a:t>
            </a:r>
            <a:endParaRPr lang="zh-CN" altLang="en-US" dirty="0" smtClean="0"/>
          </a:p>
          <a:p>
            <a:r>
              <a:rPr lang="en-US" altLang="zh-CN" dirty="0" smtClean="0"/>
              <a:t>4</a:t>
            </a:r>
            <a:r>
              <a:rPr lang="zh-CN" altLang="en-US" dirty="0" smtClean="0"/>
              <a:t>、由于</a:t>
            </a:r>
            <a:r>
              <a:rPr lang="en-US" altLang="zh-CN" dirty="0" smtClean="0"/>
              <a:t>@import</a:t>
            </a:r>
            <a:r>
              <a:rPr lang="zh-CN" altLang="en-US" dirty="0" smtClean="0"/>
              <a:t>是属于</a:t>
            </a:r>
            <a:r>
              <a:rPr lang="en-US" altLang="zh-CN" dirty="0" smtClean="0"/>
              <a:t>CSS2.1</a:t>
            </a:r>
            <a:r>
              <a:rPr lang="zh-CN" altLang="en-US" dirty="0" smtClean="0"/>
              <a:t>中特有的，因此对于不兼容</a:t>
            </a:r>
            <a:r>
              <a:rPr lang="en-US" altLang="zh-CN" dirty="0" smtClean="0"/>
              <a:t>CSS2.1</a:t>
            </a:r>
            <a:r>
              <a:rPr lang="zh-CN" altLang="en-US" dirty="0" smtClean="0"/>
              <a:t>的浏览器来说就是无效的。</a:t>
            </a:r>
            <a:endParaRPr lang="zh-CN" altLang="en-US" dirty="0" smtClean="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t>就近原则：越接近标签的样式优先级越高</a:t>
            </a:r>
            <a:endParaRPr lang="zh-CN" altLang="en-US" dirty="0" smtClean="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、打开页面，根据页面效果讲解需求</a:t>
            </a:r>
            <a:endParaRPr lang="en-US" altLang="zh-CN" dirty="0" smtClean="0"/>
          </a:p>
          <a:p>
            <a:r>
              <a:rPr lang="en-US" altLang="zh-CN" dirty="0" smtClean="0"/>
              <a:t>2</a:t>
            </a:r>
            <a:r>
              <a:rPr lang="zh-CN" altLang="en-US" dirty="0" smtClean="0"/>
              <a:t>、学员独立完成页面的制作，技术顾问巡视指导</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回顾：上次课的教学内容和学员已学过的相关技术内容</a:t>
            </a:r>
            <a:endParaRPr lang="en-US" altLang="zh-CN" dirty="0" smtClean="0"/>
          </a:p>
          <a:p>
            <a:r>
              <a:rPr lang="zh-CN" altLang="en-US" dirty="0" smtClean="0"/>
              <a:t>作业点评：点评作业的提交情况和共性问题，目的是给学员作业反馈以促进学员完成作业的积极性</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p:sp>
      <p:sp>
        <p:nvSpPr>
          <p:cNvPr id="1157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panose="02010600030101010101" pitchFamily="2" charset="-122"/>
              </a:rPr>
              <a:t>教学指导：</a:t>
            </a:r>
            <a:endParaRPr lang="en-US" altLang="zh-CN" smtClean="0">
              <a:ea typeface="宋体" panose="02010600030101010101" pitchFamily="2" charset="-122"/>
            </a:endParaRPr>
          </a:p>
          <a:p>
            <a:r>
              <a:rPr lang="en-US" altLang="zh-CN" smtClean="0">
                <a:ea typeface="宋体" panose="02010600030101010101" pitchFamily="2" charset="-122"/>
              </a:rPr>
              <a:t>xxxxxxx</a:t>
            </a:r>
            <a:endParaRPr lang="zh-CN" altLang="en-US" smtClean="0">
              <a:ea typeface="宋体" panose="02010600030101010101" pitchFamily="2" charset="-122"/>
            </a:endParaRPr>
          </a:p>
          <a:p>
            <a:endParaRPr lang="zh-CN" altLang="en-US" smtClean="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、首先介绍三种选择器，然后讲解标签选择器，说明什么是标签选择器</a:t>
            </a:r>
            <a:endParaRPr lang="en-US" altLang="zh-CN" dirty="0" smtClean="0"/>
          </a:p>
          <a:p>
            <a:r>
              <a:rPr lang="en-US" altLang="zh-CN" dirty="0" smtClean="0"/>
              <a:t>2</a:t>
            </a:r>
            <a:r>
              <a:rPr lang="zh-CN" altLang="en-US" dirty="0" smtClean="0"/>
              <a:t>、然后演示示例，边演示边讲解，演示如何在</a:t>
            </a:r>
            <a:r>
              <a:rPr lang="en-US" altLang="zh-CN" dirty="0" smtClean="0"/>
              <a:t>HTML</a:t>
            </a:r>
            <a:r>
              <a:rPr lang="zh-CN" altLang="en-US" dirty="0" smtClean="0"/>
              <a:t>中创建</a:t>
            </a:r>
            <a:r>
              <a:rPr lang="en-US" altLang="zh-CN" dirty="0" smtClean="0"/>
              <a:t>CSS</a:t>
            </a:r>
            <a:r>
              <a:rPr lang="zh-CN" altLang="en-US" dirty="0" smtClean="0"/>
              <a:t>样式及如何创建标签选择器，</a:t>
            </a:r>
            <a:r>
              <a:rPr lang="en-US" altLang="zh-CN" dirty="0" smtClean="0"/>
              <a:t>HTML</a:t>
            </a:r>
            <a:r>
              <a:rPr lang="zh-CN" altLang="en-US" dirty="0" smtClean="0"/>
              <a:t>如何应用标签选择器，最后在浏览器中查看页面效果，说明标签选择器声明后立即对标签产生作用</a:t>
            </a:r>
            <a:endParaRPr lang="en-US" altLang="zh-CN" dirty="0" smtClean="0"/>
          </a:p>
          <a:p>
            <a:r>
              <a:rPr lang="en-US" altLang="zh-CN" dirty="0" smtClean="0"/>
              <a:t>3</a:t>
            </a:r>
            <a:r>
              <a:rPr lang="zh-CN" altLang="en-US" dirty="0" smtClean="0"/>
              <a:t>、最后总结标签选择器的语法结构</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、讲解一些特殊的实现效果，单纯使用标签选择器不能实现，从而引出类选择器</a:t>
            </a:r>
            <a:endParaRPr lang="en-US" altLang="zh-CN" dirty="0" smtClean="0"/>
          </a:p>
          <a:p>
            <a:r>
              <a:rPr lang="en-US" altLang="zh-CN" dirty="0" smtClean="0"/>
              <a:t>2</a:t>
            </a:r>
            <a:r>
              <a:rPr lang="zh-CN" altLang="en-US" dirty="0" smtClean="0"/>
              <a:t>、对比标签选择器进行讲解，强调选择器名称不一样，再讲解如何在</a:t>
            </a:r>
            <a:r>
              <a:rPr lang="en-US" altLang="zh-CN" dirty="0" smtClean="0"/>
              <a:t>HTML</a:t>
            </a:r>
            <a:r>
              <a:rPr lang="zh-CN" altLang="en-US" dirty="0" smtClean="0"/>
              <a:t>标签中应用类选择器</a:t>
            </a:r>
            <a:endParaRPr lang="en-US" altLang="zh-CN" dirty="0" smtClean="0"/>
          </a:p>
          <a:p>
            <a:r>
              <a:rPr lang="en-US" altLang="zh-CN" dirty="0" smtClean="0"/>
              <a:t>3</a:t>
            </a:r>
            <a:r>
              <a:rPr lang="zh-CN" altLang="en-US" dirty="0" smtClean="0"/>
              <a:t>、最后演示示例，边演示边讲解，演示如何在</a:t>
            </a:r>
            <a:r>
              <a:rPr lang="en-US" altLang="zh-CN" dirty="0" smtClean="0"/>
              <a:t>HTML</a:t>
            </a:r>
            <a:r>
              <a:rPr lang="zh-CN" altLang="en-US" dirty="0" smtClean="0"/>
              <a:t>中创建类选择器，以及</a:t>
            </a:r>
            <a:r>
              <a:rPr lang="en-US" altLang="zh-CN" dirty="0" smtClean="0"/>
              <a:t>HTML</a:t>
            </a:r>
            <a:r>
              <a:rPr lang="zh-CN" altLang="en-US" dirty="0" smtClean="0"/>
              <a:t>如何应用类选择器，最后在浏览器中查看页面效果，说明类选择器在网页中的应用</a:t>
            </a:r>
            <a:endParaRPr lang="en-US" altLang="zh-CN" dirty="0" smtClean="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、对比类选对器和标签选择器讲解</a:t>
            </a:r>
            <a:r>
              <a:rPr lang="en-US" altLang="zh-CN" dirty="0" smtClean="0"/>
              <a:t>ID</a:t>
            </a:r>
            <a:r>
              <a:rPr lang="zh-CN" altLang="en-US" dirty="0" smtClean="0"/>
              <a:t>选择器的语法结构</a:t>
            </a:r>
            <a:endParaRPr lang="en-US" altLang="zh-CN" dirty="0" smtClean="0"/>
          </a:p>
          <a:p>
            <a:r>
              <a:rPr lang="en-US" altLang="zh-CN" dirty="0" smtClean="0"/>
              <a:t>2</a:t>
            </a:r>
            <a:r>
              <a:rPr lang="zh-CN" altLang="en-US" dirty="0" smtClean="0"/>
              <a:t>、强调</a:t>
            </a:r>
            <a:r>
              <a:rPr lang="en-US" altLang="zh-CN" dirty="0" smtClean="0"/>
              <a:t>ID</a:t>
            </a:r>
            <a:r>
              <a:rPr lang="zh-CN" altLang="en-US" dirty="0" smtClean="0"/>
              <a:t>选择器的名称就是</a:t>
            </a:r>
            <a:r>
              <a:rPr lang="en-US" altLang="zh-CN" dirty="0" smtClean="0"/>
              <a:t>HTML</a:t>
            </a:r>
            <a:r>
              <a:rPr lang="zh-CN" altLang="en-US" dirty="0" smtClean="0"/>
              <a:t>中标签</a:t>
            </a:r>
            <a:r>
              <a:rPr lang="zh-CN" altLang="en-US" baseline="0" dirty="0" smtClean="0"/>
              <a:t>的</a:t>
            </a:r>
            <a:r>
              <a:rPr lang="en-US" altLang="zh-CN" baseline="0" dirty="0" smtClean="0"/>
              <a:t>ID</a:t>
            </a:r>
            <a:r>
              <a:rPr lang="zh-CN" altLang="en-US" baseline="0" dirty="0" smtClean="0"/>
              <a:t>名称</a:t>
            </a:r>
            <a:endParaRPr lang="en-US" altLang="zh-CN" dirty="0" smtClean="0"/>
          </a:p>
          <a:p>
            <a:r>
              <a:rPr lang="en-US" altLang="zh-CN" dirty="0" smtClean="0"/>
              <a:t>3</a:t>
            </a:r>
            <a:r>
              <a:rPr lang="zh-CN" altLang="en-US" dirty="0" smtClean="0"/>
              <a:t>、最后演示示例，边演示边讲解，演示如何在</a:t>
            </a:r>
            <a:r>
              <a:rPr lang="en-US" altLang="zh-CN" dirty="0" smtClean="0"/>
              <a:t>HTML</a:t>
            </a:r>
            <a:r>
              <a:rPr lang="zh-CN" altLang="en-US" dirty="0" smtClean="0"/>
              <a:t>中创建</a:t>
            </a:r>
            <a:r>
              <a:rPr lang="en-US" altLang="zh-CN" dirty="0" smtClean="0"/>
              <a:t>ID</a:t>
            </a:r>
            <a:r>
              <a:rPr lang="zh-CN" altLang="en-US" dirty="0" smtClean="0"/>
              <a:t>选择器，以及在</a:t>
            </a:r>
            <a:r>
              <a:rPr lang="en-US" altLang="zh-CN" dirty="0" smtClean="0"/>
              <a:t>HTML</a:t>
            </a:r>
            <a:r>
              <a:rPr lang="zh-CN" altLang="en-US" dirty="0" smtClean="0"/>
              <a:t>如何设置</a:t>
            </a:r>
            <a:r>
              <a:rPr lang="en-US" altLang="zh-CN" dirty="0" smtClean="0"/>
              <a:t>ID</a:t>
            </a:r>
            <a:r>
              <a:rPr lang="zh-CN" altLang="en-US" dirty="0" smtClean="0"/>
              <a:t>，最后在浏览器中查看页面效果，说明</a:t>
            </a:r>
            <a:r>
              <a:rPr lang="en-US" altLang="zh-CN" dirty="0" smtClean="0"/>
              <a:t>ID</a:t>
            </a:r>
            <a:r>
              <a:rPr lang="zh-CN" altLang="en-US" dirty="0" smtClean="0"/>
              <a:t>选择器如何应用到对应的标签中，以及</a:t>
            </a:r>
            <a:r>
              <a:rPr lang="en-US" altLang="zh-CN" dirty="0" smtClean="0"/>
              <a:t>ID</a:t>
            </a:r>
            <a:r>
              <a:rPr lang="zh-CN" altLang="en-US" dirty="0" smtClean="0"/>
              <a:t>选择器在网页中的应用</a:t>
            </a:r>
            <a:endParaRPr lang="en-US" altLang="zh-CN" dirty="0" smtClean="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、打开页面，根据页面效果讲解需求</a:t>
            </a:r>
            <a:endParaRPr lang="en-US" altLang="zh-CN" dirty="0" smtClean="0"/>
          </a:p>
          <a:p>
            <a:r>
              <a:rPr lang="en-US" altLang="zh-CN" dirty="0" smtClean="0"/>
              <a:t>2</a:t>
            </a:r>
            <a:r>
              <a:rPr lang="zh-CN" altLang="en-US" dirty="0" smtClean="0"/>
              <a:t>、学员独立完成页面的制作，技术顾问巡视指导</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p:sp>
      <p:sp>
        <p:nvSpPr>
          <p:cNvPr id="1157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panose="02010600030101010101" pitchFamily="2" charset="-122"/>
              </a:rPr>
              <a:t>教学指导：</a:t>
            </a:r>
            <a:endParaRPr lang="en-US" altLang="zh-CN" smtClean="0">
              <a:ea typeface="宋体" panose="02010600030101010101" pitchFamily="2" charset="-122"/>
            </a:endParaRPr>
          </a:p>
          <a:p>
            <a:r>
              <a:rPr lang="en-US" altLang="zh-CN" smtClean="0">
                <a:ea typeface="宋体" panose="02010600030101010101" pitchFamily="2" charset="-122"/>
              </a:rPr>
              <a:t>xxxxxxx</a:t>
            </a:r>
            <a:endParaRPr lang="zh-CN" altLang="en-US" smtClean="0">
              <a:ea typeface="宋体" panose="02010600030101010101" pitchFamily="2" charset="-122"/>
            </a:endParaRPr>
          </a:p>
          <a:p>
            <a:endParaRPr lang="zh-CN" altLang="en-US" smtClean="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、分别讲解每种选择器的作用</a:t>
            </a:r>
            <a:endParaRPr lang="en-US" altLang="zh-CN" dirty="0" smtClean="0"/>
          </a:p>
          <a:p>
            <a:r>
              <a:rPr lang="en-US" altLang="zh-CN" dirty="0" smtClean="0"/>
              <a:t>2</a:t>
            </a:r>
            <a:r>
              <a:rPr lang="zh-CN" altLang="en-US" dirty="0" smtClean="0"/>
              <a:t>、演示示例</a:t>
            </a:r>
            <a:r>
              <a:rPr lang="en-US" altLang="zh-CN" dirty="0" smtClean="0"/>
              <a:t>8</a:t>
            </a:r>
            <a:r>
              <a:rPr lang="zh-CN" altLang="en-US" dirty="0" smtClean="0"/>
              <a:t>，初始样子，然后逐一讲解每种选择器</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en-US" altLang="zh-CN" dirty="0" smtClean="0"/>
          </a:p>
          <a:p>
            <a:r>
              <a:rPr lang="en-US" altLang="zh-CN" dirty="0" smtClean="0"/>
              <a:t>2</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en-US" altLang="zh-CN" dirty="0" smtClean="0"/>
          </a:p>
          <a:p>
            <a:r>
              <a:rPr lang="en-US" altLang="zh-CN" dirty="0" smtClean="0"/>
              <a:t>2</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en-US" altLang="zh-CN" dirty="0" smtClean="0"/>
          </a:p>
          <a:p>
            <a:r>
              <a:rPr lang="en-US" altLang="zh-CN" dirty="0" smtClean="0"/>
              <a:t>2</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en-US" altLang="zh-CN" dirty="0" smtClean="0"/>
          </a:p>
          <a:p>
            <a:r>
              <a:rPr lang="en-US" altLang="zh-CN" dirty="0" smtClean="0"/>
              <a:t>2</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、根据效果图讲解页面需求，然后让学员自己制作</a:t>
            </a:r>
            <a:endParaRPr lang="en-US" altLang="zh-CN" dirty="0" smtClean="0"/>
          </a:p>
          <a:p>
            <a:r>
              <a:rPr lang="en-US" altLang="zh-CN" dirty="0" smtClean="0"/>
              <a:t>2</a:t>
            </a:r>
            <a:r>
              <a:rPr lang="zh-CN" altLang="en-US" dirty="0" smtClean="0"/>
              <a:t>、课堂上学员使用外部样式表的方式制作页面，如果时间富余再使用内部样式表和行内样式的方式制作页面，如果没有时间则课下学员练习另外两种引入</a:t>
            </a:r>
            <a:r>
              <a:rPr lang="en-US" altLang="zh-CN" dirty="0" smtClean="0"/>
              <a:t>CSS</a:t>
            </a:r>
            <a:r>
              <a:rPr lang="zh-CN" altLang="en-US" dirty="0" smtClean="0"/>
              <a:t>的方式制作页面</a:t>
            </a:r>
            <a:endParaRPr lang="en-US" altLang="zh-CN" dirty="0" smtClean="0"/>
          </a:p>
          <a:p>
            <a:r>
              <a:rPr lang="en-US" altLang="zh-CN" dirty="0" smtClean="0"/>
              <a:t>3</a:t>
            </a:r>
            <a:r>
              <a:rPr lang="zh-CN" altLang="en-US" dirty="0" smtClean="0"/>
              <a:t>、学员独立制作页面，技术顾问巡视指导</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p:sp>
      <p:sp>
        <p:nvSpPr>
          <p:cNvPr id="1157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panose="02010600030101010101" pitchFamily="2" charset="-122"/>
              </a:rPr>
              <a:t>教学指导：</a:t>
            </a:r>
            <a:endParaRPr lang="en-US" altLang="zh-CN" smtClean="0">
              <a:ea typeface="宋体" panose="02010600030101010101" pitchFamily="2" charset="-122"/>
            </a:endParaRPr>
          </a:p>
          <a:p>
            <a:r>
              <a:rPr lang="en-US" altLang="zh-CN" smtClean="0">
                <a:ea typeface="宋体" panose="02010600030101010101" pitchFamily="2" charset="-122"/>
              </a:rPr>
              <a:t>xxxxxxx</a:t>
            </a:r>
            <a:endParaRPr lang="zh-CN" altLang="en-US" smtClean="0">
              <a:ea typeface="宋体" panose="02010600030101010101" pitchFamily="2" charset="-122"/>
            </a:endParaRPr>
          </a:p>
          <a:p>
            <a:endParaRPr lang="zh-CN" altLang="en-US" smtClean="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、标红的重点强调下，其他的可以略讲</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、根据效果图讲解页面需求，然后让学员自己制作</a:t>
            </a:r>
            <a:endParaRPr lang="en-US" altLang="zh-CN" dirty="0" smtClean="0"/>
          </a:p>
          <a:p>
            <a:r>
              <a:rPr lang="en-US" altLang="zh-CN" dirty="0" smtClean="0"/>
              <a:t>2</a:t>
            </a:r>
            <a:r>
              <a:rPr lang="zh-CN" altLang="en-US" dirty="0" smtClean="0"/>
              <a:t>、学员独立制作页面，技术顾问巡视指导</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p:sp>
      <p:sp>
        <p:nvSpPr>
          <p:cNvPr id="1157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panose="02010600030101010101" pitchFamily="2" charset="-122"/>
              </a:rPr>
              <a:t>教学指导：</a:t>
            </a:r>
            <a:endParaRPr lang="en-US" altLang="zh-CN" smtClean="0">
              <a:ea typeface="宋体" panose="02010600030101010101" pitchFamily="2" charset="-122"/>
            </a:endParaRPr>
          </a:p>
          <a:p>
            <a:r>
              <a:rPr lang="en-US" altLang="zh-CN" smtClean="0">
                <a:ea typeface="宋体" panose="02010600030101010101" pitchFamily="2" charset="-122"/>
              </a:rPr>
              <a:t>xxxxxxx</a:t>
            </a:r>
            <a:endParaRPr lang="zh-CN" altLang="en-US" smtClean="0">
              <a:ea typeface="宋体" panose="02010600030101010101" pitchFamily="2" charset="-122"/>
            </a:endParaRPr>
          </a:p>
          <a:p>
            <a:endParaRPr lang="zh-CN" altLang="en-US" smtClean="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en-US" altLang="zh-CN" dirty="0" smtClean="0"/>
          </a:p>
          <a:p>
            <a:r>
              <a:rPr lang="en-US" altLang="zh-CN" dirty="0" smtClean="0"/>
              <a:t>2</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en-US" altLang="zh-CN" dirty="0" smtClean="0"/>
          </a:p>
          <a:p>
            <a:r>
              <a:rPr lang="en-US" altLang="zh-CN" dirty="0" smtClean="0"/>
              <a:t>2</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en-US" altLang="zh-CN" dirty="0" smtClean="0"/>
          </a:p>
          <a:p>
            <a:r>
              <a:rPr lang="en-US" altLang="zh-CN" dirty="0" smtClean="0"/>
              <a:t>2</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en-US" altLang="zh-CN" dirty="0" smtClean="0"/>
          </a:p>
          <a:p>
            <a:r>
              <a:rPr lang="en-US" altLang="zh-CN" dirty="0" smtClean="0"/>
              <a:t>2</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en-US" altLang="zh-CN" dirty="0" smtClean="0"/>
          </a:p>
          <a:p>
            <a:r>
              <a:rPr lang="en-US" altLang="zh-CN" dirty="0" smtClean="0"/>
              <a:t>2</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en-US" altLang="zh-CN" dirty="0" smtClean="0"/>
          </a:p>
          <a:p>
            <a:r>
              <a:rPr lang="en-US" altLang="zh-CN" dirty="0" smtClean="0"/>
              <a:t>2</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、根据效果图讲解页面需求，然后让学员自己制作</a:t>
            </a:r>
            <a:endParaRPr lang="en-US" altLang="zh-CN" dirty="0" smtClean="0"/>
          </a:p>
          <a:p>
            <a:r>
              <a:rPr lang="en-US" altLang="zh-CN" dirty="0" smtClean="0"/>
              <a:t>2</a:t>
            </a:r>
            <a:r>
              <a:rPr lang="zh-CN" altLang="en-US" dirty="0" smtClean="0"/>
              <a:t>、学员独立制作页面，技术顾问巡视指导</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p:sp>
      <p:sp>
        <p:nvSpPr>
          <p:cNvPr id="1157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panose="02010600030101010101" pitchFamily="2" charset="-122"/>
              </a:rPr>
              <a:t>教学指导：</a:t>
            </a:r>
            <a:endParaRPr lang="en-US" altLang="zh-CN" smtClean="0">
              <a:ea typeface="宋体" panose="02010600030101010101" pitchFamily="2" charset="-122"/>
            </a:endParaRPr>
          </a:p>
          <a:p>
            <a:r>
              <a:rPr lang="en-US" altLang="zh-CN" smtClean="0">
                <a:ea typeface="宋体" panose="02010600030101010101" pitchFamily="2" charset="-122"/>
              </a:rPr>
              <a:t>xxxxxxx</a:t>
            </a:r>
            <a:endParaRPr lang="zh-CN" altLang="en-US" smtClean="0">
              <a:ea typeface="宋体" panose="02010600030101010101" pitchFamily="2" charset="-122"/>
            </a:endParaRPr>
          </a:p>
          <a:p>
            <a:endParaRPr lang="zh-CN" altLang="en-US" smtClean="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p:sp>
      <p:sp>
        <p:nvSpPr>
          <p:cNvPr id="1187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panose="02010600030101010101" pitchFamily="2" charset="-122"/>
              </a:rPr>
              <a:t>教学指导；</a:t>
            </a:r>
            <a:endParaRPr lang="en-US" altLang="zh-CN" smtClean="0">
              <a:ea typeface="宋体" panose="02010600030101010101" pitchFamily="2" charset="-122"/>
            </a:endParaRPr>
          </a:p>
          <a:p>
            <a:r>
              <a:rPr lang="zh-CN" altLang="en-US" smtClean="0">
                <a:ea typeface="宋体" panose="02010600030101010101" pitchFamily="2" charset="-122"/>
              </a:rPr>
              <a:t>总结部分</a:t>
            </a:r>
            <a:r>
              <a:rPr lang="zh-CN" altLang="zh-CN" smtClean="0">
                <a:ea typeface="宋体" panose="02010600030101010101" pitchFamily="2" charset="-122"/>
              </a:rPr>
              <a:t>主要达到以下几个目的：</a:t>
            </a:r>
            <a:endParaRPr lang="en-US" altLang="zh-CN" smtClean="0">
              <a:ea typeface="宋体" panose="02010600030101010101" pitchFamily="2" charset="-122"/>
            </a:endParaRPr>
          </a:p>
          <a:p>
            <a:r>
              <a:rPr lang="en-US" altLang="zh-CN" smtClean="0">
                <a:ea typeface="宋体" panose="02010600030101010101" pitchFamily="2" charset="-122"/>
              </a:rPr>
              <a:t>1</a:t>
            </a:r>
            <a:r>
              <a:rPr lang="zh-CN" altLang="en-US" smtClean="0">
                <a:ea typeface="宋体" panose="02010600030101010101" pitchFamily="2" charset="-122"/>
              </a:rPr>
              <a:t>、</a:t>
            </a:r>
            <a:r>
              <a:rPr lang="zh-CN" altLang="zh-CN" b="1" smtClean="0">
                <a:ea typeface="宋体" panose="02010600030101010101" pitchFamily="2" charset="-122"/>
              </a:rPr>
              <a:t>回顾内容</a:t>
            </a:r>
            <a:r>
              <a:rPr lang="zh-CN" altLang="en-US" b="1" smtClean="0">
                <a:ea typeface="宋体" panose="02010600030101010101" pitchFamily="2" charset="-122"/>
              </a:rPr>
              <a:t>。</a:t>
            </a:r>
            <a:r>
              <a:rPr lang="zh-CN" altLang="en-US" smtClean="0">
                <a:solidFill>
                  <a:srgbClr val="C00000"/>
                </a:solidFill>
                <a:ea typeface="宋体" panose="02010600030101010101" pitchFamily="2" charset="-122"/>
              </a:rPr>
              <a:t>注意与</a:t>
            </a:r>
            <a:r>
              <a:rPr lang="zh-CN" altLang="zh-CN" smtClean="0">
                <a:solidFill>
                  <a:srgbClr val="C00000"/>
                </a:solidFill>
                <a:ea typeface="宋体" panose="02010600030101010101" pitchFamily="2" charset="-122"/>
              </a:rPr>
              <a:t>与</a:t>
            </a:r>
            <a:r>
              <a:rPr lang="zh-CN" altLang="en-US" smtClean="0">
                <a:solidFill>
                  <a:srgbClr val="C00000"/>
                </a:solidFill>
                <a:ea typeface="宋体" panose="02010600030101010101" pitchFamily="2" charset="-122"/>
              </a:rPr>
              <a:t>本章任务和目标</a:t>
            </a:r>
            <a:r>
              <a:rPr lang="zh-CN" altLang="zh-CN" smtClean="0">
                <a:solidFill>
                  <a:srgbClr val="C00000"/>
                </a:solidFill>
                <a:ea typeface="宋体" panose="02010600030101010101" pitchFamily="2" charset="-122"/>
              </a:rPr>
              <a:t>不一样。</a:t>
            </a:r>
            <a:r>
              <a:rPr lang="zh-CN" altLang="en-US" smtClean="0">
                <a:solidFill>
                  <a:srgbClr val="C00000"/>
                </a:solidFill>
                <a:ea typeface="宋体" panose="02010600030101010101" pitchFamily="2" charset="-122"/>
              </a:rPr>
              <a:t>本章任务和目标是</a:t>
            </a:r>
            <a:r>
              <a:rPr lang="zh-CN" altLang="zh-CN" smtClean="0">
                <a:ea typeface="宋体" panose="02010600030101010101" pitchFamily="2" charset="-122"/>
              </a:rPr>
              <a:t>是强调</a:t>
            </a:r>
            <a:r>
              <a:rPr lang="zh-CN" altLang="en-US" smtClean="0">
                <a:ea typeface="宋体" panose="02010600030101010101" pitchFamily="2" charset="-122"/>
              </a:rPr>
              <a:t>内容概貌，学到技术，告知要学习什么；总结时，</a:t>
            </a:r>
            <a:r>
              <a:rPr lang="zh-CN" altLang="zh-CN" smtClean="0">
                <a:ea typeface="宋体" panose="02010600030101010101" pitchFamily="2" charset="-122"/>
              </a:rPr>
              <a:t>要格外强调观点，把每一</a:t>
            </a:r>
            <a:r>
              <a:rPr lang="zh-CN" altLang="en-US" smtClean="0">
                <a:ea typeface="宋体" panose="02010600030101010101" pitchFamily="2" charset="-122"/>
              </a:rPr>
              <a:t>个知识点</a:t>
            </a:r>
            <a:r>
              <a:rPr lang="zh-CN" altLang="zh-CN" smtClean="0">
                <a:ea typeface="宋体" panose="02010600030101010101" pitchFamily="2" charset="-122"/>
              </a:rPr>
              <a:t>的观点</a:t>
            </a:r>
            <a:r>
              <a:rPr lang="zh-CN" altLang="en-US" smtClean="0">
                <a:ea typeface="宋体" panose="02010600030101010101" pitchFamily="2" charset="-122"/>
              </a:rPr>
              <a:t>结论</a:t>
            </a:r>
            <a:r>
              <a:rPr lang="zh-CN" altLang="zh-CN" smtClean="0">
                <a:ea typeface="宋体" panose="02010600030101010101" pitchFamily="2" charset="-122"/>
              </a:rPr>
              <a:t>都尽量突出出来。</a:t>
            </a:r>
            <a:endParaRPr lang="en-US" altLang="zh-CN" smtClean="0">
              <a:solidFill>
                <a:srgbClr val="C00000"/>
              </a:solidFill>
              <a:ea typeface="宋体" panose="02010600030101010101" pitchFamily="2" charset="-122"/>
            </a:endParaRPr>
          </a:p>
          <a:p>
            <a:r>
              <a:rPr lang="en-US" altLang="zh-CN" b="1" smtClean="0">
                <a:ea typeface="宋体" panose="02010600030101010101" pitchFamily="2" charset="-122"/>
              </a:rPr>
              <a:t>2</a:t>
            </a:r>
            <a:r>
              <a:rPr lang="zh-CN" altLang="en-US" b="1" smtClean="0">
                <a:ea typeface="宋体" panose="02010600030101010101" pitchFamily="2" charset="-122"/>
              </a:rPr>
              <a:t>、</a:t>
            </a:r>
            <a:r>
              <a:rPr lang="zh-CN" altLang="zh-CN" b="1" smtClean="0">
                <a:ea typeface="宋体" panose="02010600030101010101" pitchFamily="2" charset="-122"/>
              </a:rPr>
              <a:t>整理逻辑</a:t>
            </a:r>
            <a:r>
              <a:rPr lang="zh-CN" altLang="en-US" b="1" smtClean="0">
                <a:ea typeface="宋体" panose="02010600030101010101" pitchFamily="2" charset="-122"/>
              </a:rPr>
              <a:t>。</a:t>
            </a:r>
            <a:r>
              <a:rPr lang="zh-CN" altLang="zh-CN" smtClean="0">
                <a:ea typeface="宋体" panose="02010600030101010101" pitchFamily="2" charset="-122"/>
              </a:rPr>
              <a:t>还应该把观点之间的逻辑联系梳理出来</a:t>
            </a:r>
            <a:r>
              <a:rPr lang="zh-CN" altLang="en-US" smtClean="0">
                <a:ea typeface="宋体" panose="02010600030101010101" pitchFamily="2" charset="-122"/>
              </a:rPr>
              <a:t>。</a:t>
            </a:r>
            <a:r>
              <a:rPr lang="zh-CN" altLang="zh-CN" smtClean="0">
                <a:ea typeface="宋体" panose="02010600030101010101" pitchFamily="2" charset="-122"/>
              </a:rPr>
              <a:t>从而使</a:t>
            </a:r>
            <a:r>
              <a:rPr lang="zh-CN" altLang="en-US" smtClean="0">
                <a:ea typeface="宋体" panose="02010600030101010101" pitchFamily="2" charset="-122"/>
              </a:rPr>
              <a:t>知识</a:t>
            </a:r>
            <a:r>
              <a:rPr lang="zh-CN" altLang="zh-CN" smtClean="0">
                <a:ea typeface="宋体" panose="02010600030101010101" pitchFamily="2" charset="-122"/>
              </a:rPr>
              <a:t>系统化、逻辑化。要帮助</a:t>
            </a:r>
            <a:r>
              <a:rPr lang="zh-CN" altLang="en-US" smtClean="0">
                <a:ea typeface="宋体" panose="02010600030101010101" pitchFamily="2" charset="-122"/>
              </a:rPr>
              <a:t>学员</a:t>
            </a:r>
            <a:r>
              <a:rPr lang="zh-CN" altLang="zh-CN" smtClean="0">
                <a:ea typeface="宋体" panose="02010600030101010101" pitchFamily="2" charset="-122"/>
              </a:rPr>
              <a:t>整清逻辑是总结的一大任务</a:t>
            </a:r>
            <a:r>
              <a:rPr lang="zh-CN" altLang="en-US" smtClean="0">
                <a:ea typeface="宋体" panose="02010600030101010101" pitchFamily="2" charset="-122"/>
              </a:rPr>
              <a:t>。</a:t>
            </a:r>
            <a:endParaRPr lang="en-US" altLang="zh-CN" smtClean="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AB0B0B1C-76B9-403A-B144-E528BFF32123}" type="slidenum">
              <a:rPr lang="zh-CN" altLang="en-US" smtClean="0"/>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、首先介绍什么是</a:t>
            </a:r>
            <a:r>
              <a:rPr lang="en-US" altLang="zh-CN" dirty="0" smtClean="0"/>
              <a:t>CSS</a:t>
            </a:r>
            <a:endParaRPr lang="zh-CN" altLang="en-US" dirty="0" smtClean="0"/>
          </a:p>
          <a:p>
            <a:r>
              <a:rPr lang="en-US" altLang="zh-CN" dirty="0" smtClean="0"/>
              <a:t>2</a:t>
            </a:r>
            <a:r>
              <a:rPr lang="zh-CN" altLang="en-US" dirty="0" smtClean="0"/>
              <a:t>、然后对比讲解使用</a:t>
            </a:r>
            <a:r>
              <a:rPr lang="en-US" altLang="zh-CN" dirty="0" smtClean="0"/>
              <a:t>CSS</a:t>
            </a:r>
            <a:r>
              <a:rPr lang="zh-CN" altLang="en-US" dirty="0" smtClean="0"/>
              <a:t>和没有使用</a:t>
            </a:r>
            <a:r>
              <a:rPr lang="en-US" altLang="zh-CN" dirty="0" smtClean="0"/>
              <a:t>CSS</a:t>
            </a:r>
            <a:r>
              <a:rPr lang="zh-CN" altLang="en-US" dirty="0" smtClean="0"/>
              <a:t>的两个相同的</a:t>
            </a:r>
            <a:r>
              <a:rPr lang="en-US" altLang="zh-CN" dirty="0" smtClean="0"/>
              <a:t>HTML</a:t>
            </a:r>
            <a:r>
              <a:rPr lang="zh-CN" altLang="en-US" dirty="0" smtClean="0"/>
              <a:t>代码页面显示效果，说明</a:t>
            </a:r>
            <a:r>
              <a:rPr lang="en-US" altLang="zh-CN" dirty="0" smtClean="0"/>
              <a:t>CSS</a:t>
            </a:r>
            <a:r>
              <a:rPr lang="zh-CN" altLang="en-US" dirty="0" smtClean="0"/>
              <a:t>的重要性</a:t>
            </a:r>
            <a:endParaRPr lang="en-US" altLang="zh-CN" dirty="0" smtClean="0"/>
          </a:p>
          <a:p>
            <a:r>
              <a:rPr lang="en-US" altLang="zh-CN" dirty="0" smtClean="0"/>
              <a:t>3</a:t>
            </a:r>
            <a:r>
              <a:rPr lang="zh-CN" altLang="en-US" dirty="0" smtClean="0"/>
              <a:t>、最后根据图说明</a:t>
            </a:r>
            <a:r>
              <a:rPr lang="en-US" altLang="zh-CN" dirty="0" smtClean="0"/>
              <a:t>CSS</a:t>
            </a:r>
            <a:r>
              <a:rPr lang="zh-CN" altLang="en-US" dirty="0" smtClean="0"/>
              <a:t>在网页中的应用</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CSS1.0  </a:t>
            </a:r>
            <a:r>
              <a:rPr lang="zh-CN" altLang="en-US" dirty="0" smtClean="0"/>
              <a:t> 读者可以从其他地方去使用自己喜欢的设计样式去继承性地使用样式；</a:t>
            </a:r>
            <a:endParaRPr lang="en-US" altLang="zh-CN" dirty="0" smtClean="0"/>
          </a:p>
          <a:p>
            <a:r>
              <a:rPr lang="en-US" altLang="zh-CN" dirty="0" smtClean="0"/>
              <a:t>CSS2.0 </a:t>
            </a:r>
            <a:r>
              <a:rPr lang="zh-CN" altLang="en-US" dirty="0" smtClean="0"/>
              <a:t>融入了</a:t>
            </a:r>
            <a:r>
              <a:rPr lang="en-US" altLang="zh-CN" dirty="0" smtClean="0"/>
              <a:t>DIV+CSS</a:t>
            </a:r>
            <a:r>
              <a:rPr lang="zh-CN" altLang="en-US" dirty="0" smtClean="0"/>
              <a:t>的概念，提出了</a:t>
            </a:r>
            <a:r>
              <a:rPr lang="en-US" altLang="zh-CN" dirty="0" smtClean="0"/>
              <a:t>HTML</a:t>
            </a:r>
            <a:r>
              <a:rPr lang="zh-CN" altLang="en-US" dirty="0" smtClean="0"/>
              <a:t>结构与</a:t>
            </a:r>
            <a:r>
              <a:rPr lang="en-US" altLang="zh-CN" dirty="0" smtClean="0"/>
              <a:t>CSS</a:t>
            </a:r>
            <a:r>
              <a:rPr lang="zh-CN" altLang="en-US" dirty="0" smtClean="0"/>
              <a:t>样式表的分离</a:t>
            </a:r>
            <a:endParaRPr lang="en-US" altLang="zh-CN" dirty="0" smtClean="0"/>
          </a:p>
          <a:p>
            <a:r>
              <a:rPr lang="en-US" altLang="zh-CN" dirty="0" smtClean="0"/>
              <a:t>CSS2.1 </a:t>
            </a:r>
            <a:r>
              <a:rPr lang="zh-CN" altLang="en-US" dirty="0" smtClean="0"/>
              <a:t>融入了更多高级的用法，如浮动，定位等。</a:t>
            </a:r>
            <a:endParaRPr lang="en-US" altLang="zh-CN" dirty="0" smtClean="0"/>
          </a:p>
          <a:p>
            <a:r>
              <a:rPr lang="en-US" altLang="zh-CN" dirty="0" smtClean="0"/>
              <a:t>CSS3.0 </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它包括了</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CSS2.1</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下的所有功能，是目前最新的版本，它向着模块化的趋势发展，又加了很多使用的新技术，如字体、多背景、圆角、阴影、动画等高级属性，但是它需要高级浏览器的支持。</a:t>
            </a:r>
            <a:endParaRPr lang="zh-CN" altLang="zh-CN" sz="1200" kern="1200" dirty="0" smtClean="0">
              <a:solidFill>
                <a:schemeClr val="tx1"/>
              </a:solidFill>
              <a:effectLst/>
              <a:latin typeface="Times New Roman" panose="02020603050405020304" pitchFamily="18" charset="0"/>
              <a:ea typeface="宋体" panose="02010600030101010101" pitchFamily="2" charset="-122"/>
              <a:cs typeface="+mn-cs"/>
            </a:endParaRPr>
          </a:p>
          <a:p>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由于现在</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IE 6</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IE 7</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使用比例已经很少，对市场企业进行调研发现使用</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CSS3</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的频率大幅增加，学习</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CSS3</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已经成为一种趋势，因此本书会讲解最新的</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CSS3</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版本</a:t>
            </a:r>
            <a:endParaRPr lang="zh-CN" altLang="en-US" dirty="0" smtClean="0"/>
          </a:p>
          <a:p>
            <a:r>
              <a:rPr lang="zh-CN" altLang="en-US" dirty="0" smtClean="0"/>
              <a:t>技术顾问说明本课程中主要讲解</a:t>
            </a:r>
            <a:r>
              <a:rPr lang="en-US" altLang="zh-CN" dirty="0" smtClean="0"/>
              <a:t>css2.1</a:t>
            </a:r>
            <a:r>
              <a:rPr lang="zh-CN" altLang="en-US" dirty="0" smtClean="0"/>
              <a:t>和</a:t>
            </a:r>
            <a:r>
              <a:rPr lang="en-US" altLang="zh-CN" dirty="0" smtClean="0"/>
              <a:t>css3</a:t>
            </a:r>
            <a:endParaRPr lang="en-US" altLang="zh-CN" dirty="0" smtClean="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p:sp>
      <p:sp>
        <p:nvSpPr>
          <p:cNvPr id="50179" name="备注占位符 2"/>
          <p:cNvSpPr>
            <a:spLocks noGrp="1"/>
          </p:cNvSpPr>
          <p:nvPr>
            <p:ph type="body" idx="1"/>
          </p:nvPr>
        </p:nvSpPr>
        <p:spPr>
          <a:noFill/>
        </p:spPr>
        <p:txBody>
          <a:bodyPr/>
          <a:lstStyle/>
          <a:p>
            <a:r>
              <a:rPr lang="zh-CN" altLang="en-US" dirty="0" smtClean="0"/>
              <a:t>教学指导：</a:t>
            </a:r>
            <a:endParaRPr lang="en-US" altLang="zh-CN" dirty="0" smtClean="0"/>
          </a:p>
          <a:p>
            <a:r>
              <a:rPr lang="en-US" altLang="zh-CN" dirty="0" smtClean="0"/>
              <a:t>1</a:t>
            </a:r>
            <a:r>
              <a:rPr lang="zh-CN" altLang="en-US" dirty="0" smtClean="0"/>
              <a:t>、首先讲解</a:t>
            </a:r>
            <a:r>
              <a:rPr lang="en-US" altLang="zh-CN" dirty="0" smtClean="0"/>
              <a:t>CSS</a:t>
            </a:r>
            <a:r>
              <a:rPr lang="zh-CN" altLang="en-US" dirty="0" smtClean="0"/>
              <a:t>的基本语法结构，由选择器和声明构成</a:t>
            </a:r>
            <a:endParaRPr lang="en-US" altLang="zh-CN" dirty="0" smtClean="0"/>
          </a:p>
          <a:p>
            <a:r>
              <a:rPr lang="en-US" altLang="zh-CN" dirty="0" smtClean="0"/>
              <a:t>2</a:t>
            </a:r>
            <a:r>
              <a:rPr lang="zh-CN" altLang="en-US" dirty="0" smtClean="0"/>
              <a:t>、然后对照具体的样式详细讲解语法，强调声明必须在</a:t>
            </a:r>
            <a:r>
              <a:rPr lang="en-US" altLang="zh-CN" dirty="0" smtClean="0"/>
              <a:t>{ }</a:t>
            </a:r>
            <a:r>
              <a:rPr lang="zh-CN" altLang="en-US" dirty="0" smtClean="0"/>
              <a:t>中</a:t>
            </a:r>
            <a:endParaRPr lang="en-US" altLang="zh-CN" dirty="0" smtClean="0"/>
          </a:p>
          <a:p>
            <a:r>
              <a:rPr lang="en-US" altLang="zh-CN" dirty="0" smtClean="0"/>
              <a:t>3</a:t>
            </a:r>
            <a:r>
              <a:rPr lang="zh-CN" altLang="en-US" dirty="0" smtClean="0"/>
              <a:t>、最后说明基本</a:t>
            </a:r>
            <a:r>
              <a:rPr lang="en-US" altLang="zh-CN" dirty="0" smtClean="0"/>
              <a:t>W3C</a:t>
            </a:r>
            <a:r>
              <a:rPr lang="zh-CN" altLang="en-US" dirty="0" smtClean="0"/>
              <a:t>的规范，每条声明后的</a:t>
            </a:r>
            <a:r>
              <a:rPr lang="en-US" altLang="zh-CN" dirty="0" smtClean="0"/>
              <a:t>;</a:t>
            </a:r>
            <a:r>
              <a:rPr lang="zh-CN" altLang="en-US" dirty="0" smtClean="0"/>
              <a:t>都要写上</a:t>
            </a:r>
            <a:endParaRPr lang="zh-CN" altLang="en-US" dirty="0" smtClean="0"/>
          </a:p>
        </p:txBody>
      </p:sp>
      <p:sp>
        <p:nvSpPr>
          <p:cNvPr id="4" name="灯片编号占位符 3"/>
          <p:cNvSpPr>
            <a:spLocks noGrp="1"/>
          </p:cNvSpPr>
          <p:nvPr>
            <p:ph type="sldNum" sz="quarter" idx="5"/>
          </p:nvPr>
        </p:nvSpPr>
        <p:spPr/>
        <p:txBody>
          <a:bodyPr/>
          <a:lstStyle/>
          <a:p>
            <a:pPr>
              <a:defRPr/>
            </a:pPr>
            <a:fld id="{DF3F7375-6634-4311-8ECD-C6F40EB23721}"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4" name="图片 6" descr="ppt01-01.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descr="课工场 33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82018" y="4868333"/>
            <a:ext cx="3627967" cy="772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userDrawn="1"/>
        </p:nvSpPr>
        <p:spPr>
          <a:xfrm>
            <a:off x="6000751" y="4773084"/>
            <a:ext cx="2207683" cy="2878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2400" noProof="1"/>
          </a:p>
        </p:txBody>
      </p:sp>
      <p:sp>
        <p:nvSpPr>
          <p:cNvPr id="2051" name="标题 1"/>
          <p:cNvSpPr>
            <a:spLocks noGrp="1"/>
          </p:cNvSpPr>
          <p:nvPr>
            <p:ph type="ctrTitle"/>
          </p:nvPr>
        </p:nvSpPr>
        <p:spPr>
          <a:xfrm>
            <a:off x="914400" y="1458807"/>
            <a:ext cx="10363200" cy="1473200"/>
          </a:xfrm>
          <a:prstGeom prst="rect">
            <a:avLst/>
          </a:prstGeom>
          <a:noFill/>
          <a:ln w="9525">
            <a:noFill/>
            <a:miter/>
          </a:ln>
        </p:spPr>
        <p:txBody>
          <a:bodyPr>
            <a:normAutofit/>
          </a:bodyPr>
          <a:lstStyle>
            <a:lvl1pPr lvl="0" algn="ctr">
              <a:defRPr sz="6135" b="1" kern="1200">
                <a:solidFill>
                  <a:srgbClr val="009E64"/>
                </a:solidFill>
              </a:defRPr>
            </a:lvl1pPr>
          </a:lstStyle>
          <a:p>
            <a:pPr lvl="0"/>
            <a:r>
              <a:rPr lang="zh-CN" altLang="en-US" noProof="1"/>
              <a:t>单击此处编辑母版标题样式</a:t>
            </a:r>
            <a:endParaRPr lang="zh-CN" altLang="en-US" noProof="1"/>
          </a:p>
        </p:txBody>
      </p:sp>
      <p:sp>
        <p:nvSpPr>
          <p:cNvPr id="2052" name="副标题 2"/>
          <p:cNvSpPr>
            <a:spLocks noGrp="1"/>
          </p:cNvSpPr>
          <p:nvPr>
            <p:ph type="subTitle" idx="1"/>
          </p:nvPr>
        </p:nvSpPr>
        <p:spPr>
          <a:xfrm>
            <a:off x="1828800" y="2914227"/>
            <a:ext cx="8534400" cy="637540"/>
          </a:xfrm>
          <a:prstGeom prst="rect">
            <a:avLst/>
          </a:prstGeom>
          <a:noFill/>
          <a:ln w="9525">
            <a:noFill/>
            <a:miter/>
          </a:ln>
        </p:spPr>
        <p:txBody>
          <a:bodyPr>
            <a:normAutofit/>
          </a:bodyPr>
          <a:lstStyle>
            <a:lvl1pPr marL="0" lvl="0" indent="0" algn="ctr">
              <a:buNone/>
              <a:defRPr sz="2665" b="1" kern="1200">
                <a:solidFill>
                  <a:srgbClr val="009E64"/>
                </a:solidFill>
              </a:defRPr>
            </a:lvl1pPr>
            <a:lvl2pPr marL="0" lvl="1" indent="609600" algn="l">
              <a:buNone/>
              <a:defRPr sz="3200" kern="1200">
                <a:solidFill>
                  <a:schemeClr val="tx1"/>
                </a:solidFill>
              </a:defRPr>
            </a:lvl2pPr>
            <a:lvl3pPr marL="0" lvl="2" indent="609600" algn="l">
              <a:buNone/>
              <a:defRPr sz="3200" kern="1200">
                <a:solidFill>
                  <a:schemeClr val="tx1"/>
                </a:solidFill>
              </a:defRPr>
            </a:lvl3pPr>
            <a:lvl4pPr marL="0" lvl="3" indent="609600" algn="l">
              <a:buNone/>
              <a:defRPr sz="3200" kern="1200">
                <a:solidFill>
                  <a:schemeClr val="tx1"/>
                </a:solidFill>
              </a:defRPr>
            </a:lvl4pPr>
            <a:lvl5pPr marL="0" lvl="4" indent="609600" algn="l">
              <a:buNone/>
              <a:defRPr sz="3200" kern="1200">
                <a:solidFill>
                  <a:schemeClr val="tx1"/>
                </a:solidFill>
              </a:defRPr>
            </a:lvl5pPr>
          </a:lstStyle>
          <a:p>
            <a:pPr lvl="0"/>
            <a:r>
              <a:rPr lang="zh-CN" altLang="en-US" noProof="1"/>
              <a:t>单击此处编辑母版副标题样式</a:t>
            </a:r>
            <a:endParaRPr lang="zh-CN" altLang="en-US"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6014"/>
            <a:ext cx="10972800" cy="942340"/>
          </a:xfrm>
        </p:spPr>
        <p:txBody>
          <a:bodyPr/>
          <a:lstStyle>
            <a:lvl1pPr>
              <a:defRPr sz="3735"/>
            </a:lvl1p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lvl1pPr marL="609600" indent="-609600">
              <a:buClr>
                <a:srgbClr val="009E64"/>
              </a:buClr>
              <a:buFont typeface="Wingdings" panose="05000000000000000000" charset="0"/>
              <a:buChar char="n"/>
              <a:defRPr sz="3200" b="1"/>
            </a:lvl1pPr>
            <a:lvl2pPr marL="1066800" indent="-457200">
              <a:buClr>
                <a:srgbClr val="009E64"/>
              </a:buClr>
              <a:buSzPct val="90000"/>
              <a:buFont typeface="Wingdings" panose="05000000000000000000" charset="0"/>
              <a:buChar char="n"/>
              <a:defRPr sz="2935"/>
            </a:lvl2pPr>
            <a:lvl3pPr marL="1600200" indent="-381000">
              <a:buClr>
                <a:srgbClr val="009E64"/>
              </a:buClr>
              <a:buSzPct val="85000"/>
              <a:buFont typeface="Wingdings" panose="05000000000000000000" charset="0"/>
              <a:buChar char="u"/>
              <a:defRPr sz="2665"/>
            </a:lvl3pPr>
            <a:lvl4pPr marL="2209800" indent="-381000">
              <a:defRPr/>
            </a:lvl4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endParaRPr lang="zh-CN" altLang="en-US" noProof="1"/>
          </a:p>
        </p:txBody>
      </p:sp>
      <p:sp>
        <p:nvSpPr>
          <p:cNvPr id="4" name="页脚占位符 4"/>
          <p:cNvSpPr>
            <a:spLocks noGrp="1"/>
          </p:cNvSpPr>
          <p:nvPr>
            <p:ph type="ftr" sz="quarter" idx="10"/>
          </p:nvPr>
        </p:nvSpPr>
        <p:spPr/>
        <p:txBody>
          <a:bodyPr/>
          <a:lstStyle>
            <a:lvl1pPr>
              <a:defRPr/>
            </a:lvl1pPr>
          </a:lstStyle>
          <a:p>
            <a:pPr>
              <a:defRPr/>
            </a:pPr>
          </a:p>
        </p:txBody>
      </p:sp>
      <p:sp>
        <p:nvSpPr>
          <p:cNvPr id="5" name="灯片编号占位符 5"/>
          <p:cNvSpPr>
            <a:spLocks noGrp="1"/>
          </p:cNvSpPr>
          <p:nvPr>
            <p:ph type="sldNum" sz="quarter" idx="11"/>
          </p:nvPr>
        </p:nvSpPr>
        <p:spPr/>
        <p:txBody>
          <a:bodyPr/>
          <a:lstStyle>
            <a:lvl1pPr>
              <a:defRPr dirty="0"/>
            </a:lvl1pPr>
          </a:lstStyle>
          <a:p>
            <a:pPr>
              <a:defRPr/>
            </a:pPr>
            <a:fld id="{6D227809-0862-4D29-8485-DF600EBCCA6B}"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bg>
      <p:bgPr>
        <a:solidFill>
          <a:schemeClr val="bg1"/>
        </a:solidFill>
        <a:effectLst/>
      </p:bgPr>
    </p:bg>
    <p:spTree>
      <p:nvGrpSpPr>
        <p:cNvPr id="1" name=""/>
        <p:cNvGrpSpPr/>
        <p:nvPr/>
      </p:nvGrpSpPr>
      <p:grpSpPr>
        <a:xfrm>
          <a:off x="0" y="0"/>
          <a:ext cx="0" cy="0"/>
          <a:chOff x="0" y="0"/>
          <a:chExt cx="0" cy="0"/>
        </a:xfrm>
      </p:grpSpPr>
      <p:sp>
        <p:nvSpPr>
          <p:cNvPr id="2" name="Text Box 5"/>
          <p:cNvSpPr txBox="1">
            <a:spLocks noChangeArrowheads="1"/>
          </p:cNvSpPr>
          <p:nvPr userDrawn="1"/>
        </p:nvSpPr>
        <p:spPr bwMode="auto">
          <a:xfrm>
            <a:off x="3312584" y="1123951"/>
            <a:ext cx="5843266" cy="74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Arial" panose="020B0604020202020204" pitchFamily="34" charset="0"/>
              <a:buChar char="•"/>
            </a:pPr>
            <a:r>
              <a:rPr lang="zh-CN" altLang="en-US" sz="4265">
                <a:latin typeface="微软雅黑" panose="020B0503020204020204" pitchFamily="2" charset="-122"/>
                <a:ea typeface="微软雅黑" panose="020B0503020204020204" pitchFamily="2" charset="-122"/>
              </a:rPr>
              <a:t>扫我有更多精彩课程呦</a:t>
            </a:r>
            <a:endParaRPr lang="zh-CN" altLang="en-US" sz="4265">
              <a:latin typeface="微软雅黑" panose="020B0503020204020204" pitchFamily="2" charset="-122"/>
              <a:ea typeface="微软雅黑" panose="020B0503020204020204" pitchFamily="2" charset="-122"/>
            </a:endParaRPr>
          </a:p>
        </p:txBody>
      </p:sp>
      <p:pic>
        <p:nvPicPr>
          <p:cNvPr id="3" name="图片 1" descr="课工场最终蓝绿色v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23500" y="165101"/>
            <a:ext cx="1608667" cy="692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6" descr="ppt01-01.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页脚占位符 3"/>
          <p:cNvSpPr>
            <a:spLocks noGrp="1"/>
          </p:cNvSpPr>
          <p:nvPr>
            <p:ph type="ftr" sz="quarter" idx="10"/>
          </p:nvPr>
        </p:nvSpPr>
        <p:spPr/>
        <p:txBody>
          <a:bodyPr/>
          <a:lstStyle>
            <a:lvl1pPr>
              <a:defRPr/>
            </a:lvl1pPr>
          </a:lstStyle>
          <a:p>
            <a:pPr>
              <a:defRPr/>
            </a:pPr>
          </a:p>
        </p:txBody>
      </p:sp>
      <p:sp>
        <p:nvSpPr>
          <p:cNvPr id="6" name="灯片编号占位符 4"/>
          <p:cNvSpPr>
            <a:spLocks noGrp="1"/>
          </p:cNvSpPr>
          <p:nvPr>
            <p:ph type="sldNum" sz="quarter" idx="11"/>
          </p:nvPr>
        </p:nvSpPr>
        <p:spPr/>
        <p:txBody>
          <a:bodyPr/>
          <a:lstStyle>
            <a:lvl1pPr>
              <a:defRPr dirty="0"/>
            </a:lvl1pPr>
          </a:lstStyle>
          <a:p>
            <a:pPr>
              <a:defRPr/>
            </a:pPr>
            <a:fld id="{8454C5C0-194E-48CB-ADD7-F29504E55364}" type="slidenum">
              <a:rPr lang="zh-CN" altLang="en-US"/>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4"/>
          <p:cNvSpPr>
            <a:spLocks noGrp="1"/>
          </p:cNvSpPr>
          <p:nvPr>
            <p:ph type="ftr" sz="quarter" idx="10"/>
          </p:nvPr>
        </p:nvSpPr>
        <p:spPr/>
        <p:txBody>
          <a:bodyPr/>
          <a:lstStyle>
            <a:lvl1pPr>
              <a:defRPr/>
            </a:lvl1pPr>
          </a:lstStyle>
          <a:p>
            <a:pPr>
              <a:defRPr/>
            </a:pPr>
          </a:p>
        </p:txBody>
      </p:sp>
      <p:sp>
        <p:nvSpPr>
          <p:cNvPr id="3" name="灯片编号占位符 5"/>
          <p:cNvSpPr>
            <a:spLocks noGrp="1"/>
          </p:cNvSpPr>
          <p:nvPr>
            <p:ph type="sldNum" sz="quarter" idx="11"/>
          </p:nvPr>
        </p:nvSpPr>
        <p:spPr/>
        <p:txBody>
          <a:bodyPr/>
          <a:lstStyle>
            <a:lvl1pPr>
              <a:defRPr dirty="0"/>
            </a:lvl1pPr>
          </a:lstStyle>
          <a:p>
            <a:pPr>
              <a:defRPr/>
            </a:pPr>
            <a:fld id="{C8FEE07A-67DC-4145-9590-2B346210C7BC}"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3.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275167"/>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sym typeface="Calibri" panose="020F0502020204030204" pitchFamily="34" charset="0"/>
              </a:rPr>
              <a:t>单击此处编辑母版标题样式</a:t>
            </a:r>
            <a:endParaRPr lang="zh-CN" altLang="en-US">
              <a:sym typeface="Calibri" panose="020F0502020204030204" pitchFamily="34" charset="0"/>
            </a:endParaRPr>
          </a:p>
        </p:txBody>
      </p:sp>
      <p:sp>
        <p:nvSpPr>
          <p:cNvPr id="1027" name="文本占位符 2"/>
          <p:cNvSpPr>
            <a:spLocks noGrp="1" noChangeArrowheads="1"/>
          </p:cNvSpPr>
          <p:nvPr>
            <p:ph type="body" idx="9"/>
          </p:nvPr>
        </p:nvSpPr>
        <p:spPr bwMode="auto">
          <a:xfrm>
            <a:off x="609600" y="1308100"/>
            <a:ext cx="10972800" cy="481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sym typeface="Calibri" panose="020F0502020204030204" pitchFamily="34" charset="0"/>
              </a:rPr>
              <a:t>单击此处编辑母版文本样式</a:t>
            </a:r>
            <a:endParaRPr lang="zh-CN" altLang="en-US">
              <a:sym typeface="Calibri" panose="020F0502020204030204" pitchFamily="34" charset="0"/>
            </a:endParaRPr>
          </a:p>
          <a:p>
            <a:pPr lvl="1"/>
            <a:r>
              <a:rPr lang="zh-CN" altLang="en-US">
                <a:sym typeface="Calibri" panose="020F0502020204030204" pitchFamily="34" charset="0"/>
              </a:rPr>
              <a:t>第二级</a:t>
            </a:r>
            <a:endParaRPr lang="zh-CN" altLang="en-US">
              <a:sym typeface="Calibri" panose="020F0502020204030204" pitchFamily="34" charset="0"/>
            </a:endParaRPr>
          </a:p>
          <a:p>
            <a:pPr lvl="2"/>
            <a:r>
              <a:rPr lang="zh-CN" altLang="en-US">
                <a:sym typeface="Calibri" panose="020F0502020204030204" pitchFamily="34" charset="0"/>
              </a:rPr>
              <a:t>第三级</a:t>
            </a:r>
            <a:endParaRPr lang="zh-CN" altLang="en-US">
              <a:sym typeface="Calibri" panose="020F0502020204030204" pitchFamily="34" charset="0"/>
            </a:endParaRPr>
          </a:p>
          <a:p>
            <a:pPr lvl="3"/>
            <a:r>
              <a:rPr lang="zh-CN" altLang="en-US">
                <a:sym typeface="Calibri" panose="020F0502020204030204" pitchFamily="34" charset="0"/>
              </a:rPr>
              <a:t>第四级</a:t>
            </a:r>
            <a:endParaRPr lang="zh-CN" altLang="en-US">
              <a:sym typeface="Calibri" panose="020F0502020204030204" pitchFamily="34" charset="0"/>
            </a:endParaRPr>
          </a:p>
          <a:p>
            <a:pPr lvl="4"/>
            <a:r>
              <a:rPr lang="zh-CN" altLang="en-US">
                <a:sym typeface="Calibri" panose="020F0502020204030204" pitchFamily="34" charset="0"/>
              </a:rPr>
              <a:t>第五级</a:t>
            </a:r>
            <a:endParaRPr lang="zh-CN" altLang="en-US">
              <a:sym typeface="Calibri" panose="020F0502020204030204" pitchFamily="34" charset="0"/>
            </a:endParaRPr>
          </a:p>
        </p:txBody>
      </p:sp>
      <p:sp>
        <p:nvSpPr>
          <p:cNvPr id="1028" name="页脚占位符 4"/>
          <p:cNvSpPr>
            <a:spLocks noGrp="1"/>
          </p:cNvSpPr>
          <p:nvPr>
            <p:ph type="ftr" sz="quarter" idx="3"/>
          </p:nvPr>
        </p:nvSpPr>
        <p:spPr>
          <a:xfrm>
            <a:off x="4165600" y="6356351"/>
            <a:ext cx="3860800" cy="366183"/>
          </a:xfrm>
          <a:prstGeom prst="rect">
            <a:avLst/>
          </a:prstGeom>
          <a:noFill/>
          <a:ln w="9525">
            <a:noFill/>
            <a:miter/>
          </a:ln>
        </p:spPr>
        <p:txBody>
          <a:bodyPr vert="horz" anchor="ctr"/>
          <a:lstStyle>
            <a:lvl1pPr algn="ctr" eaLnBrk="1" hangingPunct="1">
              <a:buFont typeface="Arial" panose="020B0604020202020204" pitchFamily="34" charset="0"/>
              <a:buNone/>
              <a:defRPr sz="1600" noProof="1">
                <a:solidFill>
                  <a:srgbClr val="898989"/>
                </a:solidFill>
                <a:latin typeface="微软雅黑" panose="020B0503020204020204" pitchFamily="2" charset="-122"/>
                <a:ea typeface="微软雅黑" panose="020B0503020204020204" pitchFamily="2" charset="-122"/>
                <a:sym typeface="微软雅黑" panose="020B0503020204020204" pitchFamily="2" charset="-122"/>
              </a:defRPr>
            </a:lvl1pPr>
          </a:lstStyle>
          <a:p>
            <a:pPr>
              <a:defRPr/>
            </a:pPr>
          </a:p>
        </p:txBody>
      </p:sp>
      <p:sp>
        <p:nvSpPr>
          <p:cNvPr id="1029" name="灯片编号占位符 5"/>
          <p:cNvSpPr>
            <a:spLocks noGrp="1"/>
          </p:cNvSpPr>
          <p:nvPr>
            <p:ph type="sldNum" sz="quarter" idx="4"/>
          </p:nvPr>
        </p:nvSpPr>
        <p:spPr>
          <a:xfrm>
            <a:off x="8737600" y="6356351"/>
            <a:ext cx="2844800" cy="366183"/>
          </a:xfrm>
          <a:prstGeom prst="rect">
            <a:avLst/>
          </a:prstGeom>
          <a:noFill/>
          <a:ln w="9525">
            <a:noFill/>
            <a:miter/>
          </a:ln>
        </p:spPr>
        <p:txBody>
          <a:bodyPr vert="horz" anchor="ctr"/>
          <a:lstStyle>
            <a:lvl1pPr algn="r" eaLnBrk="1" hangingPunct="1">
              <a:buFont typeface="Arial" panose="020B0604020202020204" pitchFamily="34" charset="0"/>
              <a:buNone/>
              <a:defRPr sz="1600" noProof="1" dirty="0">
                <a:solidFill>
                  <a:srgbClr val="898989"/>
                </a:solidFill>
                <a:latin typeface="微软雅黑" panose="020B0503020204020204" pitchFamily="2" charset="-122"/>
                <a:ea typeface="微软雅黑" panose="020B0503020204020204" pitchFamily="2" charset="-122"/>
                <a:cs typeface="+mn-ea"/>
                <a:sym typeface="微软雅黑" panose="020B0503020204020204" pitchFamily="2" charset="-122"/>
              </a:defRPr>
            </a:lvl1pPr>
          </a:lstStyle>
          <a:p>
            <a:pPr>
              <a:defRPr/>
            </a:pPr>
            <a:fld id="{CF95A64F-6639-4A5B-87F3-0529C13E1CDB}" type="slidenum">
              <a:rPr lang="zh-CN" altLang="en-US"/>
            </a:fld>
            <a:endParaRPr lang="zh-CN" altLang="en-US">
              <a:cs typeface="+mn-cs"/>
            </a:endParaRPr>
          </a:p>
        </p:txBody>
      </p:sp>
      <p:sp>
        <p:nvSpPr>
          <p:cNvPr id="1030" name="等腰三角形 6"/>
          <p:cNvSpPr>
            <a:spLocks noChangeArrowheads="1"/>
          </p:cNvSpPr>
          <p:nvPr userDrawn="1"/>
        </p:nvSpPr>
        <p:spPr bwMode="auto">
          <a:xfrm rot="5400000">
            <a:off x="-45508" y="451909"/>
            <a:ext cx="662517" cy="571500"/>
          </a:xfrm>
          <a:prstGeom prst="triangle">
            <a:avLst>
              <a:gd name="adj" fmla="val 50000"/>
            </a:avLst>
          </a:prstGeom>
          <a:solidFill>
            <a:srgbClr val="00996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微软雅黑" panose="020B0503020204020204" pitchFamily="2" charset="-122"/>
              <a:ea typeface="微软雅黑" panose="020B0503020204020204" pitchFamily="2" charset="-122"/>
              <a:sym typeface="宋体" panose="02010600030101010101" pitchFamily="2" charset="-122"/>
            </a:endParaRPr>
          </a:p>
        </p:txBody>
      </p:sp>
      <p:pic>
        <p:nvPicPr>
          <p:cNvPr id="1031" name="图片 1" descr="课工场最终蓝绿色v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0606618" y="165100"/>
            <a:ext cx="1373716" cy="590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rtl="0" eaLnBrk="0" fontAlgn="base" hangingPunct="0">
        <a:spcBef>
          <a:spcPct val="0"/>
        </a:spcBef>
        <a:spcAft>
          <a:spcPct val="0"/>
        </a:spcAft>
        <a:defRPr sz="3735" b="1" kern="1200">
          <a:solidFill>
            <a:schemeClr val="tx1"/>
          </a:solidFill>
          <a:latin typeface="微软雅黑" panose="020B0503020204020204" pitchFamily="2" charset="-122"/>
          <a:ea typeface="微软雅黑" panose="020B0503020204020204" pitchFamily="2" charset="-122"/>
          <a:cs typeface="+mj-cs"/>
          <a:sym typeface="Calibri" panose="020F0502020204030204" pitchFamily="34" charset="0"/>
        </a:defRPr>
      </a:lvl1pPr>
      <a:lvl2pPr algn="l" rtl="0" eaLnBrk="0" fontAlgn="base" hangingPunct="0">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2pPr>
      <a:lvl3pPr algn="l" rtl="0" eaLnBrk="0" fontAlgn="base" hangingPunct="0">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3pPr>
      <a:lvl4pPr algn="l" rtl="0" eaLnBrk="0" fontAlgn="base" hangingPunct="0">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4pPr>
      <a:lvl5pPr algn="l" rtl="0" eaLnBrk="0" fontAlgn="base" hangingPunct="0">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5pPr>
      <a:lvl6pPr marL="609600" algn="l" rtl="0" fontAlgn="base">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6pPr>
      <a:lvl7pPr marL="1219200" algn="l" rtl="0" fontAlgn="base">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7pPr>
      <a:lvl8pPr marL="1828800" algn="l" rtl="0" fontAlgn="base">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8pPr>
      <a:lvl9pPr marL="2438400" algn="l" rtl="0" fontAlgn="base">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9pPr>
    </p:titleStyle>
    <p:bodyStyle>
      <a:lvl1pPr marL="609600" indent="-609600" algn="l" rtl="0" eaLnBrk="0" fontAlgn="base" hangingPunct="0">
        <a:spcBef>
          <a:spcPct val="20000"/>
        </a:spcBef>
        <a:spcAft>
          <a:spcPct val="0"/>
        </a:spcAft>
        <a:buClr>
          <a:srgbClr val="009E64"/>
        </a:buClr>
        <a:buFont typeface="Wingdings" panose="05000000000000000000" pitchFamily="2" charset="2"/>
        <a:buChar char="n"/>
        <a:defRPr sz="3200" b="1" kern="1200">
          <a:solidFill>
            <a:schemeClr val="tx1"/>
          </a:solidFill>
          <a:latin typeface="微软雅黑" panose="020B0503020204020204" pitchFamily="2" charset="-122"/>
          <a:ea typeface="微软雅黑" panose="020B0503020204020204" pitchFamily="2" charset="-122"/>
          <a:cs typeface="+mn-cs"/>
          <a:sym typeface="Calibri" panose="020F0502020204030204" pitchFamily="34" charset="0"/>
        </a:defRPr>
      </a:lvl1pPr>
      <a:lvl2pPr marL="1143000" lvl="1" indent="-457200" algn="l" rtl="0" eaLnBrk="0" fontAlgn="base" hangingPunct="0">
        <a:spcBef>
          <a:spcPct val="20000"/>
        </a:spcBef>
        <a:spcAft>
          <a:spcPct val="0"/>
        </a:spcAft>
        <a:buClr>
          <a:srgbClr val="009E64"/>
        </a:buClr>
        <a:buSzPct val="90000"/>
        <a:buFont typeface="Wingdings" panose="05000000000000000000" pitchFamily="2" charset="2"/>
        <a:buChar char="n"/>
        <a:defRPr sz="2935" b="1" kern="1200">
          <a:solidFill>
            <a:schemeClr val="tx1"/>
          </a:solidFill>
          <a:latin typeface="微软雅黑" panose="020B0503020204020204" pitchFamily="2" charset="-122"/>
          <a:ea typeface="微软雅黑" panose="020B0503020204020204" pitchFamily="2" charset="-122"/>
          <a:cs typeface="+mn-cs"/>
          <a:sym typeface="Calibri" panose="020F0502020204030204" pitchFamily="34" charset="0"/>
        </a:defRPr>
      </a:lvl2pPr>
      <a:lvl3pPr marL="1828800" lvl="2" indent="-457200" algn="l" rtl="0" eaLnBrk="0" fontAlgn="base" hangingPunct="0">
        <a:spcBef>
          <a:spcPct val="20000"/>
        </a:spcBef>
        <a:spcAft>
          <a:spcPct val="0"/>
        </a:spcAft>
        <a:buClr>
          <a:srgbClr val="009E64"/>
        </a:buClr>
        <a:buSzPct val="85000"/>
        <a:buFont typeface="Wingdings" panose="05000000000000000000" pitchFamily="2" charset="2"/>
        <a:buChar char="u"/>
        <a:defRPr sz="2665" b="1" kern="1200">
          <a:solidFill>
            <a:schemeClr val="tx1"/>
          </a:solidFill>
          <a:latin typeface="微软雅黑" panose="020B0503020204020204" pitchFamily="2" charset="-122"/>
          <a:ea typeface="微软雅黑" panose="020B0503020204020204" pitchFamily="2" charset="-122"/>
          <a:cs typeface="+mn-cs"/>
          <a:sym typeface="Calibri" panose="020F0502020204030204" pitchFamily="34" charset="0"/>
        </a:defRPr>
      </a:lvl3pPr>
      <a:lvl4pPr marL="2209800" lvl="3" indent="-381000" algn="l" rtl="0" eaLnBrk="0" fontAlgn="base" hangingPunct="0">
        <a:spcBef>
          <a:spcPct val="20000"/>
        </a:spcBef>
        <a:spcAft>
          <a:spcPct val="0"/>
        </a:spcAft>
        <a:buFont typeface="Arial" panose="020B0604020202020204" pitchFamily="34" charset="0"/>
        <a:buChar char="–"/>
        <a:defRPr sz="2135" kern="1200">
          <a:solidFill>
            <a:schemeClr val="tx1"/>
          </a:solidFill>
          <a:latin typeface="微软雅黑" panose="020B0503020204020204" pitchFamily="2" charset="-122"/>
          <a:ea typeface="微软雅黑" panose="020B0503020204020204" pitchFamily="2" charset="-122"/>
          <a:cs typeface="+mn-cs"/>
          <a:sym typeface="Calibri" panose="020F0502020204030204" pitchFamily="34" charset="0"/>
        </a:defRPr>
      </a:lvl4pPr>
      <a:lvl5pPr marL="2743200" lvl="4" indent="-304800" algn="l" rtl="0" eaLnBrk="0" fontAlgn="base" hangingPunct="0">
        <a:spcBef>
          <a:spcPct val="20000"/>
        </a:spcBef>
        <a:spcAft>
          <a:spcPct val="0"/>
        </a:spcAft>
        <a:buFont typeface="Arial" panose="020B0604020202020204" pitchFamily="34" charset="0"/>
        <a:buChar char="»"/>
        <a:defRPr sz="2135" kern="1200">
          <a:solidFill>
            <a:schemeClr val="tx1"/>
          </a:solidFill>
          <a:latin typeface="微软雅黑" panose="020B0503020204020204" pitchFamily="2" charset="-122"/>
          <a:ea typeface="微软雅黑" panose="020B0503020204020204" pitchFamily="2" charset="-122"/>
          <a:cs typeface="+mn-cs"/>
          <a:sym typeface="Calibri" panose="020F0502020204030204" pitchFamily="34" charset="0"/>
        </a:defRPr>
      </a:lvl5pPr>
      <a:lvl6pPr marL="3352800" lvl="5" indent="-304800" algn="l" defTabSz="1218565" eaLnBrk="1" fontAlgn="base" latinLnBrk="0" hangingPunct="1">
        <a:spcBef>
          <a:spcPct val="20000"/>
        </a:spcBef>
        <a:buFont typeface="Arial" panose="020B0604020202020204" pitchFamily="34" charset="0"/>
        <a:buChar char="»"/>
        <a:defRPr sz="2135" kern="1200">
          <a:solidFill>
            <a:schemeClr val="tx1"/>
          </a:solidFill>
          <a:latin typeface="+mn-lt"/>
          <a:ea typeface="+mn-ea"/>
          <a:cs typeface="+mn-cs"/>
          <a:sym typeface="Calibri" panose="020F0502020204030204" pitchFamily="34" charset="0"/>
        </a:defRPr>
      </a:lvl6pPr>
      <a:lvl7pPr marL="3962400" lvl="6" indent="-304800" algn="l" defTabSz="1218565" eaLnBrk="1" fontAlgn="base" latinLnBrk="0" hangingPunct="1">
        <a:spcBef>
          <a:spcPct val="20000"/>
        </a:spcBef>
        <a:buFont typeface="Arial" panose="020B0604020202020204" pitchFamily="34" charset="0"/>
        <a:buChar char="»"/>
        <a:defRPr sz="2135" kern="1200">
          <a:solidFill>
            <a:schemeClr val="tx1"/>
          </a:solidFill>
          <a:latin typeface="+mn-lt"/>
          <a:ea typeface="+mn-ea"/>
          <a:cs typeface="+mn-cs"/>
          <a:sym typeface="Calibri" panose="020F0502020204030204" pitchFamily="34" charset="0"/>
        </a:defRPr>
      </a:lvl7pPr>
      <a:lvl8pPr marL="4572000" lvl="7" indent="-304800" algn="l" defTabSz="1218565" eaLnBrk="1" fontAlgn="base" latinLnBrk="0" hangingPunct="1">
        <a:spcBef>
          <a:spcPct val="20000"/>
        </a:spcBef>
        <a:buFont typeface="Arial" panose="020B0604020202020204" pitchFamily="34" charset="0"/>
        <a:buChar char="»"/>
        <a:defRPr sz="2135" kern="1200">
          <a:solidFill>
            <a:schemeClr val="tx1"/>
          </a:solidFill>
          <a:latin typeface="+mn-lt"/>
          <a:ea typeface="+mn-ea"/>
          <a:cs typeface="+mn-cs"/>
          <a:sym typeface="Calibri" panose="020F0502020204030204" pitchFamily="34" charset="0"/>
        </a:defRPr>
      </a:lvl8pPr>
      <a:lvl9pPr marL="5181600" lvl="8" indent="-304800" algn="l" defTabSz="1218565" eaLnBrk="1" fontAlgn="base" latinLnBrk="0" hangingPunct="1">
        <a:spcBef>
          <a:spcPct val="20000"/>
        </a:spcBef>
        <a:buFont typeface="Arial" panose="020B0604020202020204" pitchFamily="34" charset="0"/>
        <a:buChar char="»"/>
        <a:defRPr sz="2135" kern="1200">
          <a:solidFill>
            <a:schemeClr val="tx1"/>
          </a:solidFill>
          <a:latin typeface="+mn-lt"/>
          <a:ea typeface="+mn-ea"/>
          <a:cs typeface="+mn-cs"/>
          <a:sym typeface="Calibri" panose="020F0502020204030204" pitchFamily="34" charset="0"/>
        </a:defRPr>
      </a:lvl9pPr>
    </p:bodyStyle>
    <p:otherStyle>
      <a:lvl1pPr marL="0" lvl="0"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1pPr>
      <a:lvl2pPr marL="609600" lvl="1"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2pPr>
      <a:lvl3pPr marL="1219200" lvl="2"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3pPr>
      <a:lvl4pPr marL="1828800" lvl="3"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4pPr>
      <a:lvl5pPr marL="2438400" lvl="4"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5pPr>
      <a:lvl6pPr marL="3048000" lvl="5"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6pPr>
      <a:lvl7pPr marL="3657600" lvl="6"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7pPr>
      <a:lvl8pPr marL="4267200" lvl="7"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8pPr>
      <a:lvl9pPr marL="4876800" lvl="8"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1.xml.rels><?xml version="1.0" encoding="UTF-8" standalone="yes"?>
<Relationships xmlns="http://schemas.openxmlformats.org/package/2006/relationships"><Relationship Id="rId7" Type="http://schemas.openxmlformats.org/officeDocument/2006/relationships/notesSlide" Target="../notesSlides/notesSlide29.xml"/><Relationship Id="rId6"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0.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image" Target="../media/image29.png"/><Relationship Id="rId1" Type="http://schemas.openxmlformats.org/officeDocument/2006/relationships/image" Target="../media/image20.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image" Target="../media/image30.png"/><Relationship Id="rId1" Type="http://schemas.openxmlformats.org/officeDocument/2006/relationships/image" Target="../media/image20.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image" Target="../media/image31.png"/><Relationship Id="rId1" Type="http://schemas.openxmlformats.org/officeDocument/2006/relationships/image" Target="../media/image20.pn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32.png"/><Relationship Id="rId1" Type="http://schemas.openxmlformats.org/officeDocument/2006/relationships/image" Target="../media/image23.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2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2.xml"/><Relationship Id="rId3" Type="http://schemas.openxmlformats.org/officeDocument/2006/relationships/image" Target="../media/image33.png"/><Relationship Id="rId2" Type="http://schemas.openxmlformats.org/officeDocument/2006/relationships/image" Target="../media/image22.png"/><Relationship Id="rId1" Type="http://schemas.openxmlformats.org/officeDocument/2006/relationships/image" Target="../media/image23.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2.xml"/><Relationship Id="rId2" Type="http://schemas.openxmlformats.org/officeDocument/2006/relationships/image" Target="../media/image34.jpeg"/><Relationship Id="rId1" Type="http://schemas.openxmlformats.org/officeDocument/2006/relationships/image" Target="../media/image2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2.xml"/><Relationship Id="rId3" Type="http://schemas.openxmlformats.org/officeDocument/2006/relationships/image" Target="../media/image35.png"/><Relationship Id="rId2" Type="http://schemas.openxmlformats.org/officeDocument/2006/relationships/image" Target="../media/image23.png"/><Relationship Id="rId1" Type="http://schemas.openxmlformats.org/officeDocument/2006/relationships/image" Target="../media/image20.png"/></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2.xml"/><Relationship Id="rId3" Type="http://schemas.openxmlformats.org/officeDocument/2006/relationships/image" Target="../media/image36.png"/><Relationship Id="rId2" Type="http://schemas.openxmlformats.org/officeDocument/2006/relationships/image" Target="../media/image23.png"/><Relationship Id="rId1" Type="http://schemas.openxmlformats.org/officeDocument/2006/relationships/image" Target="../media/image20.png"/></Relationships>
</file>

<file path=ppt/slides/_rels/slide46.xml.rels><?xml version="1.0" encoding="UTF-8" standalone="yes"?>
<Relationships xmlns="http://schemas.openxmlformats.org/package/2006/relationships"><Relationship Id="rId6" Type="http://schemas.openxmlformats.org/officeDocument/2006/relationships/notesSlide" Target="../notesSlides/notesSlide44.xml"/><Relationship Id="rId5" Type="http://schemas.openxmlformats.org/officeDocument/2006/relationships/slideLayout" Target="../slideLayouts/slideLayout2.xml"/><Relationship Id="rId4" Type="http://schemas.openxmlformats.org/officeDocument/2006/relationships/image" Target="../media/image28.png"/><Relationship Id="rId3" Type="http://schemas.openxmlformats.org/officeDocument/2006/relationships/image" Target="../media/image36.png"/><Relationship Id="rId2" Type="http://schemas.openxmlformats.org/officeDocument/2006/relationships/image" Target="../media/image23.png"/><Relationship Id="rId1" Type="http://schemas.openxmlformats.org/officeDocument/2006/relationships/image" Target="../media/image20.png"/></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slideLayout" Target="../slideLayouts/slideLayout2.xml"/><Relationship Id="rId3" Type="http://schemas.openxmlformats.org/officeDocument/2006/relationships/image" Target="../media/image37.png"/><Relationship Id="rId2" Type="http://schemas.openxmlformats.org/officeDocument/2006/relationships/image" Target="../media/image23.png"/><Relationship Id="rId1" Type="http://schemas.openxmlformats.org/officeDocument/2006/relationships/image" Target="../media/image20.png"/></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46.xml"/><Relationship Id="rId4" Type="http://schemas.openxmlformats.org/officeDocument/2006/relationships/slideLayout" Target="../slideLayouts/slideLayout2.xml"/><Relationship Id="rId3" Type="http://schemas.openxmlformats.org/officeDocument/2006/relationships/image" Target="../media/image38.png"/><Relationship Id="rId2" Type="http://schemas.openxmlformats.org/officeDocument/2006/relationships/image" Target="../media/image23.png"/><Relationship Id="rId1" Type="http://schemas.openxmlformats.org/officeDocument/2006/relationships/image" Target="../media/image20.png"/></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slideLayout" Target="../slideLayouts/slideLayout2.xml"/><Relationship Id="rId3" Type="http://schemas.openxmlformats.org/officeDocument/2006/relationships/image" Target="../media/image39.png"/><Relationship Id="rId2" Type="http://schemas.openxmlformats.org/officeDocument/2006/relationships/image" Target="../media/image23.png"/><Relationship Id="rId1" Type="http://schemas.openxmlformats.org/officeDocument/2006/relationships/image" Target="../media/image20.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image" Target="../media/image24.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2.jpeg"/><Relationship Id="rId3" Type="http://schemas.openxmlformats.org/officeDocument/2006/relationships/image" Target="../media/image41.jpeg"/><Relationship Id="rId2" Type="http://schemas.openxmlformats.org/officeDocument/2006/relationships/image" Target="../media/image1.jpe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AutoShape 3"/>
          <p:cNvSpPr>
            <a:spLocks noChangeArrowheads="1"/>
          </p:cNvSpPr>
          <p:nvPr/>
        </p:nvSpPr>
        <p:spPr bwMode="auto">
          <a:xfrm>
            <a:off x="2809852" y="2500306"/>
            <a:ext cx="2500330" cy="133794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zh-CN" altLang="en-US" b="1" dirty="0" smtClean="0"/>
              <a:t>选择器 </a:t>
            </a:r>
            <a:r>
              <a:rPr lang="en-US" altLang="zh-CN" b="1" dirty="0" smtClean="0"/>
              <a:t>{ </a:t>
            </a:r>
            <a:r>
              <a:rPr lang="zh-CN" altLang="en-US" b="1" dirty="0" smtClean="0"/>
              <a:t>声明</a:t>
            </a:r>
            <a:r>
              <a:rPr lang="en-US" altLang="zh-CN" b="1" dirty="0" smtClean="0"/>
              <a:t>1;</a:t>
            </a:r>
            <a:endParaRPr lang="en-US" altLang="zh-CN" b="1" dirty="0" smtClean="0"/>
          </a:p>
          <a:p>
            <a:pPr algn="l">
              <a:lnSpc>
                <a:spcPct val="150000"/>
              </a:lnSpc>
            </a:pPr>
            <a:r>
              <a:rPr lang="zh-CN" altLang="en-US" b="1" dirty="0" smtClean="0"/>
              <a:t>              声明</a:t>
            </a:r>
            <a:r>
              <a:rPr lang="en-US" altLang="zh-CN" b="1" dirty="0" smtClean="0"/>
              <a:t>2;</a:t>
            </a:r>
            <a:endParaRPr lang="en-US" altLang="zh-CN" b="1" dirty="0" smtClean="0"/>
          </a:p>
          <a:p>
            <a:pPr algn="l">
              <a:lnSpc>
                <a:spcPct val="150000"/>
              </a:lnSpc>
            </a:pPr>
            <a:r>
              <a:rPr lang="en-US" altLang="zh-CN" b="1" dirty="0" smtClean="0"/>
              <a:t>              ……  }</a:t>
            </a:r>
            <a:endParaRPr lang="zh-CN" altLang="en-US" b="1" dirty="0" smtClean="0"/>
          </a:p>
        </p:txBody>
      </p:sp>
      <p:sp>
        <p:nvSpPr>
          <p:cNvPr id="20482" name="标题 1"/>
          <p:cNvSpPr>
            <a:spLocks noGrp="1"/>
          </p:cNvSpPr>
          <p:nvPr>
            <p:ph type="title"/>
          </p:nvPr>
        </p:nvSpPr>
        <p:spPr>
          <a:xfrm>
            <a:off x="6023610" y="285750"/>
            <a:ext cx="4465320" cy="523240"/>
          </a:xfrm>
        </p:spPr>
        <p:txBody>
          <a:bodyPr/>
          <a:lstStyle/>
          <a:p>
            <a:r>
              <a:rPr lang="en-US" altLang="zh-CN" smtClean="0"/>
              <a:t>CSS</a:t>
            </a:r>
            <a:r>
              <a:rPr lang="zh-CN" altLang="en-US" smtClean="0"/>
              <a:t>的基本语法</a:t>
            </a:r>
            <a:r>
              <a:rPr lang="en-US" altLang="zh-CN" smtClean="0"/>
              <a:t>2-1</a:t>
            </a:r>
            <a:endParaRPr lang="zh-CN" altLang="en-US" dirty="0" smtClean="0"/>
          </a:p>
        </p:txBody>
      </p:sp>
      <p:sp>
        <p:nvSpPr>
          <p:cNvPr id="20483" name="内容占位符 2"/>
          <p:cNvSpPr>
            <a:spLocks noGrp="1"/>
          </p:cNvSpPr>
          <p:nvPr>
            <p:ph idx="1"/>
          </p:nvPr>
        </p:nvSpPr>
        <p:spPr/>
        <p:txBody>
          <a:bodyPr/>
          <a:lstStyle/>
          <a:p>
            <a:r>
              <a:rPr lang="en-US" altLang="zh-CN" smtClean="0"/>
              <a:t>CSS</a:t>
            </a:r>
            <a:r>
              <a:rPr lang="zh-CN" altLang="en-US" smtClean="0"/>
              <a:t>基本语法结构</a:t>
            </a:r>
            <a:endParaRPr lang="en-US" altLang="zh-CN" smtClean="0"/>
          </a:p>
          <a:p>
            <a:endParaRPr lang="zh-CN" altLang="en-US" dirty="0" smtClean="0"/>
          </a:p>
        </p:txBody>
      </p:sp>
      <p:grpSp>
        <p:nvGrpSpPr>
          <p:cNvPr id="29" name="组合 71"/>
          <p:cNvGrpSpPr/>
          <p:nvPr/>
        </p:nvGrpSpPr>
        <p:grpSpPr>
          <a:xfrm>
            <a:off x="1666844" y="2072343"/>
            <a:ext cx="992719" cy="398780"/>
            <a:chOff x="1000100" y="1801951"/>
            <a:chExt cx="992719" cy="398780"/>
          </a:xfrm>
        </p:grpSpPr>
        <p:pic>
          <p:nvPicPr>
            <p:cNvPr id="30"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p:spPr>
        </p:pic>
        <p:sp>
          <p:nvSpPr>
            <p:cNvPr id="31" name="TextBox 30"/>
            <p:cNvSpPr txBox="1"/>
            <p:nvPr/>
          </p:nvSpPr>
          <p:spPr>
            <a:xfrm>
              <a:off x="1299399" y="1801951"/>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49" charset="-122"/>
                  <a:ea typeface="黑体" panose="02010609060101010101" pitchFamily="49" charset="-122"/>
                </a:rPr>
                <a:t>语法</a:t>
              </a:r>
              <a:endParaRPr lang="zh-CN" altLang="en-US" sz="2000" b="1" dirty="0">
                <a:solidFill>
                  <a:schemeClr val="tx1"/>
                </a:solidFill>
                <a:latin typeface="黑体" panose="02010609060101010101" pitchFamily="49" charset="-122"/>
                <a:ea typeface="黑体" panose="02010609060101010101" pitchFamily="49" charset="-122"/>
              </a:endParaRPr>
            </a:p>
          </p:txBody>
        </p:sp>
      </p:grpSp>
      <p:sp>
        <p:nvSpPr>
          <p:cNvPr id="32" name="AutoShape 3"/>
          <p:cNvSpPr>
            <a:spLocks noChangeArrowheads="1"/>
          </p:cNvSpPr>
          <p:nvPr/>
        </p:nvSpPr>
        <p:spPr bwMode="auto">
          <a:xfrm>
            <a:off x="6024562" y="3000372"/>
            <a:ext cx="3406771" cy="152971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h1 {</a:t>
            </a:r>
            <a:endParaRPr lang="en-US" altLang="zh-CN" b="1" dirty="0" smtClean="0">
              <a:solidFill>
                <a:schemeClr val="accent5">
                  <a:lumMod val="10000"/>
                </a:schemeClr>
              </a:solidFill>
              <a:latin typeface="+mn-lt"/>
            </a:endParaRP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font-size:12px;</a:t>
            </a:r>
            <a:endParaRPr lang="en-US" altLang="zh-CN" b="1" dirty="0" smtClean="0">
              <a:solidFill>
                <a:schemeClr val="accent5">
                  <a:lumMod val="10000"/>
                </a:schemeClr>
              </a:solidFill>
              <a:latin typeface="+mn-lt"/>
            </a:endParaRP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color:#F00;</a:t>
            </a:r>
            <a:endParaRPr lang="en-US" altLang="zh-CN" b="1" dirty="0" smtClean="0">
              <a:solidFill>
                <a:schemeClr val="accent5">
                  <a:lumMod val="10000"/>
                </a:schemeClr>
              </a:solidFill>
              <a:latin typeface="+mn-lt"/>
            </a:endParaRP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a:t>
            </a:r>
            <a:endParaRPr lang="zh-CN" altLang="zh-CN" b="1" dirty="0">
              <a:solidFill>
                <a:schemeClr val="accent5">
                  <a:lumMod val="10000"/>
                </a:schemeClr>
              </a:solidFill>
              <a:latin typeface="+mn-lt"/>
            </a:endParaRPr>
          </a:p>
        </p:txBody>
      </p:sp>
      <p:sp>
        <p:nvSpPr>
          <p:cNvPr id="33" name="AutoShape 14"/>
          <p:cNvSpPr>
            <a:spLocks noChangeArrowheads="1"/>
          </p:cNvSpPr>
          <p:nvPr/>
        </p:nvSpPr>
        <p:spPr bwMode="auto">
          <a:xfrm>
            <a:off x="5751412" y="2000671"/>
            <a:ext cx="912382" cy="408192"/>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pitchFamily="49" charset="-122"/>
              </a:rPr>
              <a:t>选择器</a:t>
            </a:r>
            <a:endParaRPr lang="zh-CN" altLang="en-US" b="1" kern="0" dirty="0">
              <a:solidFill>
                <a:schemeClr val="bg1"/>
              </a:solidFill>
              <a:latin typeface="Arial" panose="020B0604020202020204"/>
              <a:ea typeface="黑体" panose="02010609060101010101" pitchFamily="49" charset="-122"/>
            </a:endParaRPr>
          </a:p>
        </p:txBody>
      </p:sp>
      <p:cxnSp>
        <p:nvCxnSpPr>
          <p:cNvPr id="36" name="直接箭头连接符 35"/>
          <p:cNvCxnSpPr>
            <a:stCxn id="33" idx="2"/>
          </p:cNvCxnSpPr>
          <p:nvPr/>
        </p:nvCxnSpPr>
        <p:spPr>
          <a:xfrm rot="16200000" flipH="1">
            <a:off x="7385370" y="2755681"/>
            <a:ext cx="734387" cy="4202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41" name="AutoShape 14"/>
          <p:cNvSpPr>
            <a:spLocks noChangeArrowheads="1"/>
          </p:cNvSpPr>
          <p:nvPr/>
        </p:nvSpPr>
        <p:spPr bwMode="auto">
          <a:xfrm>
            <a:off x="7810512" y="4715315"/>
            <a:ext cx="916092" cy="408192"/>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pitchFamily="49" charset="-122"/>
              </a:rPr>
              <a:t>声明</a:t>
            </a:r>
            <a:endParaRPr lang="zh-CN" altLang="en-US" b="1" kern="0" dirty="0">
              <a:solidFill>
                <a:schemeClr val="bg1"/>
              </a:solidFill>
              <a:latin typeface="Arial" panose="020B0604020202020204"/>
              <a:ea typeface="黑体" panose="02010609060101010101" pitchFamily="49" charset="-122"/>
            </a:endParaRPr>
          </a:p>
        </p:txBody>
      </p:sp>
      <p:cxnSp>
        <p:nvCxnSpPr>
          <p:cNvPr id="42" name="直接箭头连接符 41"/>
          <p:cNvCxnSpPr>
            <a:stCxn id="41" idx="0"/>
          </p:cNvCxnSpPr>
          <p:nvPr/>
        </p:nvCxnSpPr>
        <p:spPr>
          <a:xfrm rot="16200000" flipV="1">
            <a:off x="9064104" y="3986430"/>
            <a:ext cx="1000132" cy="45804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45" name="直接连接符 44"/>
          <p:cNvCxnSpPr/>
          <p:nvPr/>
        </p:nvCxnSpPr>
        <p:spPr bwMode="auto">
          <a:xfrm>
            <a:off x="6524628" y="3714752"/>
            <a:ext cx="1643074" cy="1588"/>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46" name="直接连接符 45"/>
          <p:cNvCxnSpPr/>
          <p:nvPr/>
        </p:nvCxnSpPr>
        <p:spPr bwMode="auto">
          <a:xfrm>
            <a:off x="6596066" y="4071942"/>
            <a:ext cx="1214446" cy="1174"/>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50" name="直接箭头连接符 49"/>
          <p:cNvCxnSpPr>
            <a:stCxn id="41" idx="0"/>
          </p:cNvCxnSpPr>
          <p:nvPr/>
        </p:nvCxnSpPr>
        <p:spPr>
          <a:xfrm rot="16200000" flipV="1">
            <a:off x="8921228" y="3843554"/>
            <a:ext cx="642942" cy="110098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52" name="AutoShape 14"/>
          <p:cNvSpPr>
            <a:spLocks noChangeArrowheads="1"/>
          </p:cNvSpPr>
          <p:nvPr/>
        </p:nvSpPr>
        <p:spPr bwMode="auto">
          <a:xfrm>
            <a:off x="6738942" y="2357861"/>
            <a:ext cx="682512" cy="408192"/>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pitchFamily="49" charset="-122"/>
              </a:rPr>
              <a:t>属性</a:t>
            </a:r>
            <a:endParaRPr lang="zh-CN" altLang="en-US" b="1" kern="0" dirty="0">
              <a:solidFill>
                <a:schemeClr val="bg1"/>
              </a:solidFill>
              <a:latin typeface="Arial" panose="020B0604020202020204"/>
              <a:ea typeface="黑体" panose="02010609060101010101" pitchFamily="49" charset="-122"/>
            </a:endParaRPr>
          </a:p>
        </p:txBody>
      </p:sp>
      <p:cxnSp>
        <p:nvCxnSpPr>
          <p:cNvPr id="53" name="直接箭头连接符 52"/>
          <p:cNvCxnSpPr>
            <a:stCxn id="52" idx="2"/>
          </p:cNvCxnSpPr>
          <p:nvPr/>
        </p:nvCxnSpPr>
        <p:spPr>
          <a:xfrm rot="16200000" flipH="1">
            <a:off x="8244247" y="3126457"/>
            <a:ext cx="734385" cy="1357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55" name="AutoShape 14"/>
          <p:cNvSpPr>
            <a:spLocks noChangeArrowheads="1"/>
          </p:cNvSpPr>
          <p:nvPr/>
        </p:nvSpPr>
        <p:spPr bwMode="auto">
          <a:xfrm>
            <a:off x="7480474" y="2357861"/>
            <a:ext cx="452642" cy="408192"/>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pitchFamily="49" charset="-122"/>
              </a:rPr>
              <a:t>值</a:t>
            </a:r>
            <a:endParaRPr lang="zh-CN" altLang="en-US" b="1" kern="0" dirty="0">
              <a:solidFill>
                <a:schemeClr val="bg1"/>
              </a:solidFill>
              <a:latin typeface="Arial" panose="020B0604020202020204"/>
              <a:ea typeface="黑体" panose="02010609060101010101" pitchFamily="49" charset="-122"/>
            </a:endParaRPr>
          </a:p>
        </p:txBody>
      </p:sp>
      <p:cxnSp>
        <p:nvCxnSpPr>
          <p:cNvPr id="56" name="直接箭头连接符 55"/>
          <p:cNvCxnSpPr>
            <a:stCxn id="55" idx="2"/>
          </p:cNvCxnSpPr>
          <p:nvPr/>
        </p:nvCxnSpPr>
        <p:spPr>
          <a:xfrm rot="16200000" flipH="1">
            <a:off x="8929229" y="3068002"/>
            <a:ext cx="734384" cy="13048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58" name="组合 57"/>
          <p:cNvGrpSpPr/>
          <p:nvPr/>
        </p:nvGrpSpPr>
        <p:grpSpPr>
          <a:xfrm>
            <a:off x="1738305" y="4929863"/>
            <a:ext cx="836296" cy="398780"/>
            <a:chOff x="3786182" y="3143913"/>
            <a:chExt cx="836296" cy="398780"/>
          </a:xfrm>
        </p:grpSpPr>
        <p:sp>
          <p:nvSpPr>
            <p:cNvPr id="59" name="TextBox 58"/>
            <p:cNvSpPr txBox="1"/>
            <p:nvPr/>
          </p:nvSpPr>
          <p:spPr>
            <a:xfrm>
              <a:off x="3929058" y="3143913"/>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49" charset="-122"/>
                  <a:ea typeface="黑体" panose="02010609060101010101" pitchFamily="49" charset="-122"/>
                </a:rPr>
                <a:t>经验</a:t>
              </a:r>
              <a:endParaRPr lang="zh-CN" altLang="en-US" sz="2000" b="1" dirty="0">
                <a:solidFill>
                  <a:schemeClr val="tx1"/>
                </a:solidFill>
                <a:latin typeface="黑体" panose="02010609060101010101" pitchFamily="49" charset="-122"/>
                <a:ea typeface="黑体" panose="02010609060101010101" pitchFamily="49" charset="-122"/>
              </a:endParaRPr>
            </a:p>
          </p:txBody>
        </p:sp>
        <p:pic>
          <p:nvPicPr>
            <p:cNvPr id="60" name="Picture 1" descr="C:\Users\meng.zhang\Desktop\ACCP7.0模版图标规范\未命名-1.png"/>
            <p:cNvPicPr>
              <a:picLocks noChangeAspect="1" noChangeArrowheads="1"/>
            </p:cNvPicPr>
            <p:nvPr/>
          </p:nvPicPr>
          <p:blipFill>
            <a:blip r:embed="rId2"/>
            <a:srcRect/>
            <a:stretch>
              <a:fillRect/>
            </a:stretch>
          </p:blipFill>
          <p:spPr bwMode="auto">
            <a:xfrm>
              <a:off x="3786182" y="3174234"/>
              <a:ext cx="230326" cy="338139"/>
            </a:xfrm>
            <a:prstGeom prst="rect">
              <a:avLst/>
            </a:prstGeom>
            <a:noFill/>
          </p:spPr>
        </p:pic>
      </p:grpSp>
      <p:grpSp>
        <p:nvGrpSpPr>
          <p:cNvPr id="2" name="组合 1"/>
          <p:cNvGrpSpPr/>
          <p:nvPr/>
        </p:nvGrpSpPr>
        <p:grpSpPr>
          <a:xfrm>
            <a:off x="2738414" y="5149127"/>
            <a:ext cx="6858048" cy="1137387"/>
            <a:chOff x="1214414" y="5149127"/>
            <a:chExt cx="6858048" cy="1137387"/>
          </a:xfrm>
        </p:grpSpPr>
        <p:sp>
          <p:nvSpPr>
            <p:cNvPr id="57" name="AutoShape 4"/>
            <p:cNvSpPr>
              <a:spLocks noChangeArrowheads="1"/>
            </p:cNvSpPr>
            <p:nvPr/>
          </p:nvSpPr>
          <p:spPr bwMode="auto">
            <a:xfrm>
              <a:off x="1214414" y="5429264"/>
              <a:ext cx="6858048" cy="857250"/>
            </a:xfrm>
            <a:prstGeom prst="roundRect">
              <a:avLst>
                <a:gd name="adj" fmla="val 1157"/>
              </a:avLst>
            </a:prstGeom>
            <a:solidFill>
              <a:schemeClr val="accent1">
                <a:lumMod val="20000"/>
                <a:lumOff val="80000"/>
              </a:schemeClr>
            </a:solidFill>
            <a:ln w="19050">
              <a:solidFill>
                <a:schemeClr val="accent1"/>
              </a:solidFill>
            </a:ln>
          </p:spPr>
          <p:txBody>
            <a:bodyPr anchor="ctr"/>
            <a:lstStyle/>
            <a:p>
              <a:r>
                <a:rPr lang="en-US" altLang="zh-CN" b="1" dirty="0">
                  <a:latin typeface="微软雅黑" panose="020B0503020204020204" pitchFamily="2" charset="-122"/>
                  <a:ea typeface="微软雅黑" panose="020B0503020204020204" pitchFamily="2" charset="-122"/>
                </a:rPr>
                <a:t>CSS</a:t>
              </a:r>
              <a:r>
                <a:rPr lang="zh-CN" altLang="en-US" b="1" dirty="0">
                  <a:latin typeface="微软雅黑" panose="020B0503020204020204" pitchFamily="2" charset="-122"/>
                  <a:ea typeface="微软雅黑" panose="020B0503020204020204" pitchFamily="2" charset="-122"/>
                </a:rPr>
                <a:t>的最后一条声明后的“</a:t>
              </a:r>
              <a:r>
                <a:rPr lang="en-US" altLang="zh-CN" b="1" dirty="0">
                  <a:latin typeface="微软雅黑" panose="020B0503020204020204" pitchFamily="2" charset="-122"/>
                  <a:ea typeface="微软雅黑" panose="020B0503020204020204" pitchFamily="2" charset="-122"/>
                </a:rPr>
                <a:t>;”</a:t>
              </a:r>
              <a:r>
                <a:rPr lang="zh-CN" altLang="en-US" b="1" dirty="0">
                  <a:latin typeface="微软雅黑" panose="020B0503020204020204" pitchFamily="2" charset="-122"/>
                  <a:ea typeface="微软雅黑" panose="020B0503020204020204" pitchFamily="2" charset="-122"/>
                </a:rPr>
                <a:t>可写可不写，但是，基于</a:t>
              </a:r>
              <a:r>
                <a:rPr lang="en-US" altLang="zh-CN" b="1" dirty="0">
                  <a:latin typeface="微软雅黑" panose="020B0503020204020204" pitchFamily="2" charset="-122"/>
                  <a:ea typeface="微软雅黑" panose="020B0503020204020204" pitchFamily="2" charset="-122"/>
                </a:rPr>
                <a:t>W3C</a:t>
              </a:r>
              <a:r>
                <a:rPr lang="zh-CN" altLang="en-US" b="1" dirty="0">
                  <a:latin typeface="微软雅黑" panose="020B0503020204020204" pitchFamily="2" charset="-122"/>
                  <a:ea typeface="微软雅黑" panose="020B0503020204020204" pitchFamily="2" charset="-122"/>
                </a:rPr>
                <a:t>标准规范考虑，建议最后一条声明的结束“</a:t>
              </a:r>
              <a:r>
                <a:rPr lang="en-US" altLang="zh-CN" b="1" dirty="0">
                  <a:latin typeface="微软雅黑" panose="020B0503020204020204" pitchFamily="2" charset="-122"/>
                  <a:ea typeface="微软雅黑" panose="020B0503020204020204" pitchFamily="2" charset="-122"/>
                </a:rPr>
                <a:t>;”</a:t>
              </a:r>
              <a:r>
                <a:rPr lang="zh-CN" altLang="en-US" b="1" dirty="0">
                  <a:latin typeface="微软雅黑" panose="020B0503020204020204" pitchFamily="2" charset="-122"/>
                  <a:ea typeface="微软雅黑" panose="020B0503020204020204" pitchFamily="2" charset="-122"/>
                </a:rPr>
                <a:t> 都要写上</a:t>
              </a:r>
              <a:endParaRPr lang="zh-CN" altLang="en-US" b="1" dirty="0">
                <a:latin typeface="微软雅黑" panose="020B0503020204020204" pitchFamily="2" charset="-122"/>
                <a:ea typeface="微软雅黑" panose="020B0503020204020204" pitchFamily="2" charset="-122"/>
              </a:endParaRPr>
            </a:p>
          </p:txBody>
        </p:sp>
        <p:sp>
          <p:nvSpPr>
            <p:cNvPr id="28" name="AutoShape 4"/>
            <p:cNvSpPr>
              <a:spLocks noChangeArrowheads="1"/>
            </p:cNvSpPr>
            <p:nvPr/>
          </p:nvSpPr>
          <p:spPr bwMode="gray">
            <a:xfrm>
              <a:off x="7715274" y="5149127"/>
              <a:ext cx="357188" cy="360362"/>
            </a:xfrm>
            <a:prstGeom prst="ellipse">
              <a:avLst/>
            </a:prstGeom>
            <a:solidFill>
              <a:schemeClr val="bg1"/>
            </a:solidFill>
            <a:ln w="19050">
              <a:solidFill>
                <a:schemeClr val="accent1"/>
              </a:solidFill>
              <a:round/>
            </a:ln>
          </p:spPr>
          <p:txBody>
            <a:bodyPr anchor="ctr"/>
            <a:lstStyle/>
            <a:p>
              <a:pPr algn="ctr"/>
              <a:r>
                <a:rPr lang="en-US" altLang="zh-CN" sz="2000" b="1">
                  <a:solidFill>
                    <a:srgbClr val="0C83B8"/>
                  </a:solidFill>
                  <a:latin typeface="微软雅黑" panose="020B0503020204020204" pitchFamily="2" charset="-122"/>
                  <a:ea typeface="微软雅黑" panose="020B0503020204020204" pitchFamily="2" charset="-122"/>
                </a:rPr>
                <a:t>!</a:t>
              </a:r>
              <a:endParaRPr lang="en-US" altLang="zh-CN" sz="2000" b="1">
                <a:solidFill>
                  <a:srgbClr val="0C83B8"/>
                </a:solidFill>
                <a:latin typeface="微软雅黑" panose="020B0503020204020204" pitchFamily="2" charset="-122"/>
                <a:ea typeface="微软雅黑" panose="020B0503020204020204" pitchFamily="2" charset="-122"/>
              </a:endParaRPr>
            </a:p>
          </p:txBody>
        </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up)">
                                      <p:cBhvr>
                                        <p:cTn id="15" dur="500"/>
                                        <p:tgtEl>
                                          <p:spTgt spid="3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left)">
                                      <p:cBhvr>
                                        <p:cTn id="19" dur="500"/>
                                        <p:tgtEl>
                                          <p:spTgt spid="45"/>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wipe(left)">
                                      <p:cBhvr>
                                        <p:cTn id="23" dur="500"/>
                                        <p:tgtEl>
                                          <p:spTgt spid="46"/>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left)">
                                      <p:cBhvr>
                                        <p:cTn id="27" dur="500"/>
                                        <p:tgtEl>
                                          <p:spTgt spid="41"/>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wipe(down)">
                                      <p:cBhvr>
                                        <p:cTn id="31" dur="500"/>
                                        <p:tgtEl>
                                          <p:spTgt spid="42"/>
                                        </p:tgtEl>
                                      </p:cBhvr>
                                    </p:animEffect>
                                  </p:childTnLst>
                                </p:cTn>
                              </p:par>
                            </p:childTnLst>
                          </p:cTn>
                        </p:par>
                        <p:par>
                          <p:cTn id="32" fill="hold">
                            <p:stCondLst>
                              <p:cond delay="3500"/>
                            </p:stCondLst>
                            <p:childTnLst>
                              <p:par>
                                <p:cTn id="33" presetID="22" presetClass="entr" presetSubtype="4" fill="hold" nodeType="after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wipe(down)">
                                      <p:cBhvr>
                                        <p:cTn id="35" dur="500"/>
                                        <p:tgtEl>
                                          <p:spTgt spid="50"/>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wipe(left)">
                                      <p:cBhvr>
                                        <p:cTn id="39" dur="500"/>
                                        <p:tgtEl>
                                          <p:spTgt spid="52"/>
                                        </p:tgtEl>
                                      </p:cBhvr>
                                    </p:animEffect>
                                  </p:childTnLst>
                                </p:cTn>
                              </p:par>
                            </p:childTnLst>
                          </p:cTn>
                        </p:par>
                        <p:par>
                          <p:cTn id="40" fill="hold">
                            <p:stCondLst>
                              <p:cond delay="4500"/>
                            </p:stCondLst>
                            <p:childTnLst>
                              <p:par>
                                <p:cTn id="41" presetID="22" presetClass="entr" presetSubtype="1" fill="hold" nodeType="after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wipe(up)">
                                      <p:cBhvr>
                                        <p:cTn id="43" dur="500"/>
                                        <p:tgtEl>
                                          <p:spTgt spid="53"/>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wipe(left)">
                                      <p:cBhvr>
                                        <p:cTn id="47" dur="500"/>
                                        <p:tgtEl>
                                          <p:spTgt spid="55"/>
                                        </p:tgtEl>
                                      </p:cBhvr>
                                    </p:animEffect>
                                  </p:childTnLst>
                                </p:cTn>
                              </p:par>
                            </p:childTnLst>
                          </p:cTn>
                        </p:par>
                        <p:par>
                          <p:cTn id="48" fill="hold">
                            <p:stCondLst>
                              <p:cond delay="5500"/>
                            </p:stCondLst>
                            <p:childTnLst>
                              <p:par>
                                <p:cTn id="49" presetID="22" presetClass="entr" presetSubtype="1" fill="hold" nodeType="after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wipe(up)">
                                      <p:cBhvr>
                                        <p:cTn id="51" dur="500"/>
                                        <p:tgtEl>
                                          <p:spTgt spid="5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58"/>
                                        </p:tgtEl>
                                        <p:attrNameLst>
                                          <p:attrName>style.visibility</p:attrName>
                                        </p:attrNameLst>
                                      </p:cBhvr>
                                      <p:to>
                                        <p:strVal val="visible"/>
                                      </p:to>
                                    </p:set>
                                    <p:animEffect transition="in" filter="wipe(left)">
                                      <p:cBhvr>
                                        <p:cTn id="56" dur="500"/>
                                        <p:tgtEl>
                                          <p:spTgt spid="58"/>
                                        </p:tgtEl>
                                      </p:cBhvr>
                                    </p:animEffect>
                                  </p:childTnLst>
                                </p:cTn>
                              </p:par>
                              <p:par>
                                <p:cTn id="57" presetID="22" presetClass="entr" presetSubtype="8" fill="hold" nodeType="with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wipe(left)">
                                      <p:cBhvr>
                                        <p:cTn id="5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3" grpId="0" bldLvl="0" animBg="1"/>
      <p:bldP spid="41" grpId="0" bldLvl="0" animBg="1"/>
      <p:bldP spid="52" grpId="0" bldLvl="0" animBg="1"/>
      <p:bldP spid="55"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5960745" y="285750"/>
            <a:ext cx="4527550" cy="523240"/>
          </a:xfrm>
        </p:spPr>
        <p:txBody>
          <a:bodyPr/>
          <a:lstStyle/>
          <a:p>
            <a:r>
              <a:rPr lang="en-US" altLang="zh-CN" smtClean="0"/>
              <a:t>CSS</a:t>
            </a:r>
            <a:r>
              <a:rPr lang="zh-CN" altLang="en-US" smtClean="0"/>
              <a:t>的基本语法</a:t>
            </a:r>
            <a:r>
              <a:rPr lang="en-US" altLang="zh-CN" smtClean="0"/>
              <a:t>2-2</a:t>
            </a:r>
            <a:endParaRPr lang="zh-CN" altLang="en-US" dirty="0" smtClean="0"/>
          </a:p>
        </p:txBody>
      </p:sp>
      <p:sp>
        <p:nvSpPr>
          <p:cNvPr id="21507" name="内容占位符 2"/>
          <p:cNvSpPr>
            <a:spLocks noGrp="1"/>
          </p:cNvSpPr>
          <p:nvPr>
            <p:ph idx="1"/>
          </p:nvPr>
        </p:nvSpPr>
        <p:spPr/>
        <p:txBody>
          <a:bodyPr/>
          <a:lstStyle/>
          <a:p>
            <a:r>
              <a:rPr lang="en-US" altLang="zh-CN" smtClean="0"/>
              <a:t>style</a:t>
            </a:r>
            <a:r>
              <a:rPr lang="zh-CN" altLang="en-US" smtClean="0"/>
              <a:t>标签</a:t>
            </a:r>
            <a:endParaRPr lang="en-US" altLang="zh-CN" smtClean="0"/>
          </a:p>
          <a:p>
            <a:pPr lvl="1"/>
            <a:endParaRPr lang="zh-CN" altLang="en-US" smtClean="0"/>
          </a:p>
          <a:p>
            <a:endParaRPr lang="en-US" altLang="zh-CN" smtClean="0"/>
          </a:p>
          <a:p>
            <a:endParaRPr lang="zh-CN" altLang="en-US" dirty="0" smtClean="0"/>
          </a:p>
        </p:txBody>
      </p:sp>
      <p:sp>
        <p:nvSpPr>
          <p:cNvPr id="24" name="AutoShape 3"/>
          <p:cNvSpPr>
            <a:spLocks noChangeArrowheads="1"/>
          </p:cNvSpPr>
          <p:nvPr/>
        </p:nvSpPr>
        <p:spPr bwMode="auto">
          <a:xfrm>
            <a:off x="2881290" y="2143116"/>
            <a:ext cx="4857784" cy="258444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en-US" altLang="zh-CN" b="1" dirty="0" smtClean="0">
                <a:solidFill>
                  <a:srgbClr val="FF0000"/>
                </a:solidFill>
              </a:rPr>
              <a:t>&lt;style type="text/</a:t>
            </a:r>
            <a:r>
              <a:rPr lang="en-US" altLang="zh-CN" b="1" dirty="0" err="1" smtClean="0">
                <a:solidFill>
                  <a:srgbClr val="FF0000"/>
                </a:solidFill>
              </a:rPr>
              <a:t>css</a:t>
            </a:r>
            <a:r>
              <a:rPr lang="en-US" altLang="zh-CN" b="1" dirty="0" smtClean="0">
                <a:solidFill>
                  <a:srgbClr val="FF0000"/>
                </a:solidFill>
              </a:rPr>
              <a:t>"&gt;</a:t>
            </a:r>
            <a:endParaRPr lang="en-US" altLang="zh-CN" b="1" dirty="0" smtClean="0">
              <a:solidFill>
                <a:srgbClr val="FF0000"/>
              </a:solidFill>
            </a:endParaRPr>
          </a:p>
          <a:p>
            <a:pPr algn="l">
              <a:lnSpc>
                <a:spcPct val="150000"/>
              </a:lnSpc>
            </a:pPr>
            <a:r>
              <a:rPr lang="en-US" altLang="zh-CN" b="1" dirty="0" smtClean="0"/>
              <a:t>h1 {</a:t>
            </a:r>
            <a:endParaRPr lang="en-US" altLang="zh-CN" b="1" dirty="0" smtClean="0"/>
          </a:p>
          <a:p>
            <a:pPr algn="l">
              <a:lnSpc>
                <a:spcPct val="150000"/>
              </a:lnSpc>
            </a:pPr>
            <a:r>
              <a:rPr lang="en-US" altLang="zh-CN" b="1" dirty="0" smtClean="0"/>
              <a:t>	font-size:12px;</a:t>
            </a:r>
            <a:endParaRPr lang="en-US" altLang="zh-CN" b="1" dirty="0" smtClean="0"/>
          </a:p>
          <a:p>
            <a:pPr algn="l">
              <a:lnSpc>
                <a:spcPct val="150000"/>
              </a:lnSpc>
            </a:pPr>
            <a:r>
              <a:rPr lang="en-US" altLang="zh-CN" b="1" dirty="0" smtClean="0"/>
              <a:t>	color:#F00;</a:t>
            </a:r>
            <a:endParaRPr lang="en-US" altLang="zh-CN" b="1" dirty="0" smtClean="0"/>
          </a:p>
          <a:p>
            <a:pPr algn="l">
              <a:lnSpc>
                <a:spcPct val="150000"/>
              </a:lnSpc>
            </a:pPr>
            <a:r>
              <a:rPr lang="en-US" altLang="zh-CN" b="1" dirty="0" smtClean="0"/>
              <a:t>}</a:t>
            </a:r>
            <a:endParaRPr lang="en-US" altLang="zh-CN" b="1" dirty="0" smtClean="0"/>
          </a:p>
          <a:p>
            <a:pPr algn="l">
              <a:lnSpc>
                <a:spcPct val="150000"/>
              </a:lnSpc>
            </a:pPr>
            <a:r>
              <a:rPr lang="en-US" altLang="zh-CN" b="1" dirty="0" smtClean="0">
                <a:solidFill>
                  <a:srgbClr val="FF0000"/>
                </a:solidFill>
              </a:rPr>
              <a:t>&lt;/style&gt;</a:t>
            </a:r>
            <a:endParaRPr lang="zh-CN" altLang="zh-CN" b="1" dirty="0">
              <a:solidFill>
                <a:srgbClr val="FF0000"/>
              </a:solidFill>
              <a:latin typeface="+mn-lt"/>
            </a:endParaRPr>
          </a:p>
        </p:txBody>
      </p:sp>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smtClean="0"/>
              <a:t>HTML</a:t>
            </a:r>
            <a:r>
              <a:rPr lang="zh-CN" altLang="en-US" smtClean="0"/>
              <a:t>中引入</a:t>
            </a:r>
            <a:r>
              <a:rPr lang="en-US" smtClean="0"/>
              <a:t>CSS</a:t>
            </a:r>
            <a:r>
              <a:rPr lang="zh-CN" altLang="en-US" smtClean="0"/>
              <a:t>样式</a:t>
            </a:r>
            <a:r>
              <a:rPr lang="en-US" altLang="zh-CN" smtClean="0"/>
              <a:t>7-1</a:t>
            </a:r>
            <a:endParaRPr lang="zh-CN" altLang="en-US" dirty="0" smtClean="0"/>
          </a:p>
        </p:txBody>
      </p:sp>
      <p:sp>
        <p:nvSpPr>
          <p:cNvPr id="9" name="内容占位符 8"/>
          <p:cNvSpPr>
            <a:spLocks noGrp="1"/>
          </p:cNvSpPr>
          <p:nvPr>
            <p:ph idx="1"/>
          </p:nvPr>
        </p:nvSpPr>
        <p:spPr/>
        <p:txBody>
          <a:bodyPr/>
          <a:lstStyle/>
          <a:p>
            <a:r>
              <a:rPr lang="zh-CN" altLang="en-US" smtClean="0"/>
              <a:t>行内样式</a:t>
            </a:r>
            <a:endParaRPr lang="en-US" altLang="zh-CN" smtClean="0"/>
          </a:p>
          <a:p>
            <a:r>
              <a:rPr lang="zh-CN" altLang="en-US" smtClean="0"/>
              <a:t>内部样式表</a:t>
            </a:r>
            <a:endParaRPr lang="en-US" altLang="zh-CN" smtClean="0"/>
          </a:p>
          <a:p>
            <a:r>
              <a:rPr lang="zh-CN" altLang="en-US" smtClean="0"/>
              <a:t>外部样式表</a:t>
            </a:r>
            <a:endParaRPr lang="zh-CN" altLang="en-US" smtClean="0"/>
          </a:p>
          <a:p>
            <a:endParaRPr lang="zh-CN" altLang="en-US" dirty="0"/>
          </a:p>
        </p:txBody>
      </p:sp>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smtClean="0"/>
              <a:t>HTML</a:t>
            </a:r>
            <a:r>
              <a:rPr lang="zh-CN" altLang="en-US" smtClean="0"/>
              <a:t>中引入</a:t>
            </a:r>
            <a:r>
              <a:rPr lang="en-US" smtClean="0"/>
              <a:t>CSS</a:t>
            </a:r>
            <a:r>
              <a:rPr lang="zh-CN" altLang="en-US" smtClean="0"/>
              <a:t>样式</a:t>
            </a:r>
            <a:r>
              <a:rPr lang="en-US" altLang="zh-CN" smtClean="0"/>
              <a:t>7-2</a:t>
            </a:r>
            <a:endParaRPr lang="zh-CN" altLang="en-US" dirty="0" smtClean="0"/>
          </a:p>
        </p:txBody>
      </p:sp>
      <p:sp>
        <p:nvSpPr>
          <p:cNvPr id="10" name="内容占位符 9"/>
          <p:cNvSpPr>
            <a:spLocks noGrp="1"/>
          </p:cNvSpPr>
          <p:nvPr>
            <p:ph idx="1"/>
          </p:nvPr>
        </p:nvSpPr>
        <p:spPr/>
        <p:txBody>
          <a:bodyPr/>
          <a:lstStyle/>
          <a:p>
            <a:r>
              <a:rPr lang="zh-CN" altLang="en-US" smtClean="0"/>
              <a:t>行内样式</a:t>
            </a:r>
            <a:endParaRPr lang="en-US" altLang="zh-CN" smtClean="0"/>
          </a:p>
          <a:p>
            <a:pPr lvl="1"/>
            <a:r>
              <a:rPr lang="zh-CN" altLang="en-US" smtClean="0"/>
              <a:t>使用</a:t>
            </a:r>
            <a:r>
              <a:rPr lang="en-US" altLang="zh-CN" smtClean="0"/>
              <a:t>style</a:t>
            </a:r>
            <a:r>
              <a:rPr lang="zh-CN" altLang="en-US" smtClean="0"/>
              <a:t>属性引入</a:t>
            </a:r>
            <a:r>
              <a:rPr lang="en-US" altLang="zh-CN" smtClean="0"/>
              <a:t>CSS</a:t>
            </a:r>
            <a:r>
              <a:rPr lang="zh-CN" altLang="en-US" smtClean="0"/>
              <a:t>样式</a:t>
            </a:r>
            <a:endParaRPr lang="zh-CN" altLang="en-US" dirty="0"/>
          </a:p>
        </p:txBody>
      </p:sp>
      <p:sp>
        <p:nvSpPr>
          <p:cNvPr id="5" name="AutoShape 4"/>
          <p:cNvSpPr>
            <a:spLocks noChangeArrowheads="1"/>
          </p:cNvSpPr>
          <p:nvPr/>
        </p:nvSpPr>
        <p:spPr bwMode="auto">
          <a:xfrm>
            <a:off x="2166910" y="3362926"/>
            <a:ext cx="8215370" cy="923818"/>
          </a:xfrm>
          <a:prstGeom prst="roundRect">
            <a:avLst>
              <a:gd name="adj" fmla="val 353"/>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&lt;h1 </a:t>
            </a:r>
            <a:r>
              <a:rPr lang="en-US" altLang="zh-CN" b="1" dirty="0" smtClean="0">
                <a:solidFill>
                  <a:srgbClr val="FF0000"/>
                </a:solidFill>
                <a:latin typeface="+mn-lt"/>
              </a:rPr>
              <a:t>style="</a:t>
            </a:r>
            <a:r>
              <a:rPr lang="en-US" altLang="zh-CN" b="1" dirty="0" err="1" smtClean="0">
                <a:solidFill>
                  <a:srgbClr val="FF0000"/>
                </a:solidFill>
                <a:latin typeface="+mn-lt"/>
              </a:rPr>
              <a:t>color:red</a:t>
            </a:r>
            <a:r>
              <a:rPr lang="en-US" altLang="zh-CN" b="1" dirty="0" smtClean="0">
                <a:solidFill>
                  <a:srgbClr val="FF0000"/>
                </a:solidFill>
                <a:latin typeface="+mn-lt"/>
              </a:rPr>
              <a:t>;"</a:t>
            </a:r>
            <a:r>
              <a:rPr lang="en-US" altLang="zh-CN" b="1" dirty="0" smtClean="0">
                <a:solidFill>
                  <a:schemeClr val="accent5">
                    <a:lumMod val="10000"/>
                  </a:schemeClr>
                </a:solidFill>
                <a:latin typeface="+mn-lt"/>
              </a:rPr>
              <a:t>&gt;style</a:t>
            </a:r>
            <a:r>
              <a:rPr lang="zh-CN" altLang="en-US" b="1" dirty="0" smtClean="0">
                <a:solidFill>
                  <a:schemeClr val="accent5">
                    <a:lumMod val="10000"/>
                  </a:schemeClr>
                </a:solidFill>
                <a:latin typeface="+mn-lt"/>
              </a:rPr>
              <a:t>属性的应用</a:t>
            </a:r>
            <a:r>
              <a:rPr lang="en-US" altLang="zh-CN" b="1" dirty="0" smtClean="0">
                <a:solidFill>
                  <a:schemeClr val="accent5">
                    <a:lumMod val="10000"/>
                  </a:schemeClr>
                </a:solidFill>
                <a:latin typeface="+mn-lt"/>
              </a:rPr>
              <a:t>&lt;/h1&gt;</a:t>
            </a:r>
            <a:endParaRPr lang="en-US" altLang="zh-CN"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&lt;p </a:t>
            </a:r>
            <a:r>
              <a:rPr lang="en-US" altLang="zh-CN" b="1" dirty="0" smtClean="0">
                <a:solidFill>
                  <a:srgbClr val="FF0000"/>
                </a:solidFill>
                <a:latin typeface="+mn-lt"/>
              </a:rPr>
              <a:t>style="font-size:14px; </a:t>
            </a:r>
            <a:r>
              <a:rPr lang="en-US" altLang="zh-CN" b="1" dirty="0" err="1" smtClean="0">
                <a:solidFill>
                  <a:srgbClr val="FF0000"/>
                </a:solidFill>
                <a:latin typeface="+mn-lt"/>
              </a:rPr>
              <a:t>color:green</a:t>
            </a:r>
            <a:r>
              <a:rPr lang="en-US" altLang="zh-CN" b="1" dirty="0" smtClean="0">
                <a:solidFill>
                  <a:srgbClr val="FF0000"/>
                </a:solidFill>
                <a:latin typeface="+mn-lt"/>
              </a:rPr>
              <a:t>;"</a:t>
            </a:r>
            <a:r>
              <a:rPr lang="en-US" altLang="zh-CN" b="1" dirty="0" smtClean="0">
                <a:solidFill>
                  <a:schemeClr val="accent5">
                    <a:lumMod val="10000"/>
                  </a:schemeClr>
                </a:solidFill>
                <a:latin typeface="+mn-lt"/>
              </a:rPr>
              <a:t>&gt;</a:t>
            </a:r>
            <a:r>
              <a:rPr lang="zh-CN" altLang="en-US" b="1" dirty="0" smtClean="0">
                <a:solidFill>
                  <a:schemeClr val="accent5">
                    <a:lumMod val="10000"/>
                  </a:schemeClr>
                </a:solidFill>
                <a:latin typeface="+mn-lt"/>
              </a:rPr>
              <a:t>直接在</a:t>
            </a:r>
            <a:r>
              <a:rPr lang="en-US" altLang="zh-CN" b="1" dirty="0" smtClean="0">
                <a:solidFill>
                  <a:schemeClr val="accent5">
                    <a:lumMod val="10000"/>
                  </a:schemeClr>
                </a:solidFill>
                <a:latin typeface="+mn-lt"/>
              </a:rPr>
              <a:t>HTML</a:t>
            </a:r>
            <a:r>
              <a:rPr lang="zh-CN" altLang="en-US" b="1" dirty="0" smtClean="0">
                <a:solidFill>
                  <a:schemeClr val="accent5">
                    <a:lumMod val="10000"/>
                  </a:schemeClr>
                </a:solidFill>
                <a:latin typeface="+mn-lt"/>
              </a:rPr>
              <a:t>标签中设置的样式</a:t>
            </a:r>
            <a:r>
              <a:rPr lang="en-US" altLang="zh-CN" b="1" dirty="0" smtClean="0">
                <a:solidFill>
                  <a:schemeClr val="accent5">
                    <a:lumMod val="10000"/>
                  </a:schemeClr>
                </a:solidFill>
                <a:latin typeface="+mn-lt"/>
              </a:rPr>
              <a:t>&lt;/p&gt;</a:t>
            </a:r>
            <a:endParaRPr lang="en-US" altLang="zh-CN" b="1" dirty="0">
              <a:solidFill>
                <a:schemeClr val="accent5">
                  <a:lumMod val="10000"/>
                </a:schemeClr>
              </a:solidFill>
              <a:latin typeface="+mn-lt"/>
            </a:endParaRPr>
          </a:p>
        </p:txBody>
      </p:sp>
      <p:grpSp>
        <p:nvGrpSpPr>
          <p:cNvPr id="6" name="组合 70"/>
          <p:cNvGrpSpPr/>
          <p:nvPr/>
        </p:nvGrpSpPr>
        <p:grpSpPr>
          <a:xfrm>
            <a:off x="1666844" y="2786058"/>
            <a:ext cx="992719" cy="414475"/>
            <a:chOff x="1000100" y="2528843"/>
            <a:chExt cx="992719" cy="414475"/>
          </a:xfrm>
        </p:grpSpPr>
        <p:pic>
          <p:nvPicPr>
            <p:cNvPr id="7" name="Picture 8" descr="E:\设计支持\模板设计\sl.png"/>
            <p:cNvPicPr>
              <a:picLocks noChangeAspect="1" noChangeArrowheads="1"/>
            </p:cNvPicPr>
            <p:nvPr/>
          </p:nvPicPr>
          <p:blipFill>
            <a:blip r:embed="rId1"/>
            <a:srcRect/>
            <a:stretch>
              <a:fillRect/>
            </a:stretch>
          </p:blipFill>
          <p:spPr bwMode="auto">
            <a:xfrm>
              <a:off x="1000100" y="2528843"/>
              <a:ext cx="446984" cy="414475"/>
            </a:xfrm>
            <a:prstGeom prst="rect">
              <a:avLst/>
            </a:prstGeom>
            <a:noFill/>
          </p:spPr>
        </p:pic>
        <p:sp>
          <p:nvSpPr>
            <p:cNvPr id="8" name="TextBox 7"/>
            <p:cNvSpPr txBox="1"/>
            <p:nvPr/>
          </p:nvSpPr>
          <p:spPr>
            <a:xfrm>
              <a:off x="1299399" y="2536690"/>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49" charset="-122"/>
                  <a:ea typeface="黑体" panose="02010609060101010101" pitchFamily="49" charset="-122"/>
                </a:rPr>
                <a:t>示例</a:t>
              </a:r>
              <a:endParaRPr lang="zh-CN" altLang="en-US" sz="2000" b="1" dirty="0">
                <a:solidFill>
                  <a:schemeClr val="tx1"/>
                </a:solidFill>
                <a:latin typeface="黑体" panose="02010609060101010101" pitchFamily="49" charset="-122"/>
                <a:ea typeface="黑体" panose="02010609060101010101" pitchFamily="49" charset="-122"/>
              </a:endParaRPr>
            </a:p>
          </p:txBody>
        </p:sp>
      </p:grpSp>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smtClean="0"/>
              <a:t>HTML</a:t>
            </a:r>
            <a:r>
              <a:rPr lang="zh-CN" altLang="en-US" smtClean="0"/>
              <a:t>中引入</a:t>
            </a:r>
            <a:r>
              <a:rPr lang="en-US" smtClean="0"/>
              <a:t>CSS</a:t>
            </a:r>
            <a:r>
              <a:rPr lang="zh-CN" altLang="en-US" smtClean="0"/>
              <a:t>样式</a:t>
            </a:r>
            <a:r>
              <a:rPr lang="en-US" altLang="zh-CN" smtClean="0"/>
              <a:t>7-3</a:t>
            </a:r>
            <a:endParaRPr lang="zh-CN" altLang="en-US" dirty="0" smtClean="0"/>
          </a:p>
        </p:txBody>
      </p:sp>
      <p:sp>
        <p:nvSpPr>
          <p:cNvPr id="6" name="内容占位符 5"/>
          <p:cNvSpPr>
            <a:spLocks noGrp="1"/>
          </p:cNvSpPr>
          <p:nvPr>
            <p:ph idx="1"/>
          </p:nvPr>
        </p:nvSpPr>
        <p:spPr/>
        <p:txBody>
          <a:bodyPr/>
          <a:lstStyle/>
          <a:p>
            <a:r>
              <a:rPr lang="zh-CN" altLang="en-US" dirty="0" smtClean="0"/>
              <a:t>内部样式表</a:t>
            </a:r>
            <a:endParaRPr lang="en-US" altLang="zh-CN" dirty="0" smtClean="0"/>
          </a:p>
          <a:p>
            <a:pPr lvl="1"/>
            <a:r>
              <a:rPr lang="en-US" altLang="zh-CN" dirty="0" smtClean="0"/>
              <a:t>CSS</a:t>
            </a:r>
            <a:r>
              <a:rPr lang="zh-CN" altLang="en-US" dirty="0" smtClean="0"/>
              <a:t>代码写在</a:t>
            </a:r>
            <a:r>
              <a:rPr lang="en-US" altLang="zh-CN" dirty="0" smtClean="0"/>
              <a:t>&lt;head&gt;</a:t>
            </a:r>
            <a:r>
              <a:rPr lang="zh-CN" altLang="en-US" dirty="0" smtClean="0"/>
              <a:t>的</a:t>
            </a:r>
            <a:r>
              <a:rPr lang="en-US" altLang="zh-CN" dirty="0" smtClean="0"/>
              <a:t>&lt;style&gt;</a:t>
            </a:r>
            <a:r>
              <a:rPr lang="zh-CN" altLang="en-US" dirty="0" smtClean="0"/>
              <a:t>标签中</a:t>
            </a:r>
            <a:endParaRPr lang="en-US" altLang="zh-CN" dirty="0" smtClean="0"/>
          </a:p>
          <a:p>
            <a:pPr lvl="1"/>
            <a:endParaRPr lang="en-US" altLang="zh-CN" dirty="0" smtClean="0"/>
          </a:p>
          <a:p>
            <a:pPr lvl="1"/>
            <a:endParaRPr lang="en-US" altLang="zh-CN" dirty="0" smtClean="0"/>
          </a:p>
          <a:p>
            <a:pPr lvl="1"/>
            <a:endParaRPr lang="en-US" altLang="zh-CN" dirty="0"/>
          </a:p>
          <a:p>
            <a:pPr lvl="1"/>
            <a:endParaRPr lang="en-US" altLang="zh-CN" dirty="0" smtClean="0"/>
          </a:p>
          <a:p>
            <a:r>
              <a:rPr lang="zh-CN" altLang="en-US" dirty="0" smtClean="0"/>
              <a:t>优点</a:t>
            </a:r>
            <a:endParaRPr lang="en-US" altLang="zh-CN" dirty="0" smtClean="0"/>
          </a:p>
          <a:p>
            <a:pPr lvl="1"/>
            <a:r>
              <a:rPr lang="zh-CN" altLang="en-US" dirty="0" smtClean="0"/>
              <a:t>方便在同页面中修改样式</a:t>
            </a:r>
            <a:endParaRPr lang="en-US" altLang="zh-CN" dirty="0" smtClean="0"/>
          </a:p>
          <a:p>
            <a:r>
              <a:rPr lang="zh-CN" altLang="en-US" dirty="0" smtClean="0"/>
              <a:t>缺点</a:t>
            </a:r>
            <a:endParaRPr lang="en-US" altLang="zh-CN" dirty="0" smtClean="0"/>
          </a:p>
          <a:p>
            <a:pPr lvl="1"/>
            <a:r>
              <a:rPr lang="zh-CN" altLang="en-US" dirty="0" smtClean="0"/>
              <a:t>不利于在多页面间共享复用代码及维护，对内容与样式的分离也不够彻底</a:t>
            </a:r>
            <a:endParaRPr lang="zh-CN" altLang="en-US" dirty="0" smtClean="0"/>
          </a:p>
          <a:p>
            <a:endParaRPr lang="zh-CN" altLang="en-US" dirty="0"/>
          </a:p>
        </p:txBody>
      </p:sp>
      <p:sp>
        <p:nvSpPr>
          <p:cNvPr id="7" name="AutoShape 4"/>
          <p:cNvSpPr>
            <a:spLocks noChangeArrowheads="1"/>
          </p:cNvSpPr>
          <p:nvPr/>
        </p:nvSpPr>
        <p:spPr bwMode="auto">
          <a:xfrm>
            <a:off x="2567608" y="2306196"/>
            <a:ext cx="6984776" cy="1340713"/>
          </a:xfrm>
          <a:prstGeom prst="roundRect">
            <a:avLst>
              <a:gd name="adj" fmla="val 353"/>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5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&lt;style&gt;</a:t>
            </a:r>
            <a:endParaRPr lang="en-US" altLang="zh-CN" b="1" dirty="0">
              <a:solidFill>
                <a:schemeClr val="accent5">
                  <a:lumMod val="10000"/>
                </a:schemeClr>
              </a:solidFill>
              <a:latin typeface="+mn-lt"/>
            </a:endParaRPr>
          </a:p>
          <a:p>
            <a:pPr defTabSz="723900">
              <a:lnSpc>
                <a:spcPct val="15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a:t>
            </a:r>
            <a:r>
              <a:rPr lang="en-US" altLang="zh-CN" b="1" dirty="0" smtClean="0">
                <a:solidFill>
                  <a:schemeClr val="accent5">
                    <a:lumMod val="10000"/>
                  </a:schemeClr>
                </a:solidFill>
                <a:latin typeface="+mn-lt"/>
              </a:rPr>
              <a:t>h1{color</a:t>
            </a:r>
            <a:r>
              <a:rPr lang="en-US" altLang="zh-CN" b="1" dirty="0">
                <a:solidFill>
                  <a:schemeClr val="accent5">
                    <a:lumMod val="10000"/>
                  </a:schemeClr>
                </a:solidFill>
                <a:latin typeface="+mn-lt"/>
              </a:rPr>
              <a:t>: green</a:t>
            </a:r>
            <a:r>
              <a:rPr lang="en-US" altLang="zh-CN" b="1" dirty="0" smtClean="0">
                <a:solidFill>
                  <a:schemeClr val="accent5">
                    <a:lumMod val="10000"/>
                  </a:schemeClr>
                </a:solidFill>
                <a:latin typeface="+mn-lt"/>
              </a:rPr>
              <a:t>; </a:t>
            </a:r>
            <a:r>
              <a:rPr lang="en-US" altLang="zh-CN" b="1" dirty="0">
                <a:solidFill>
                  <a:schemeClr val="accent5">
                    <a:lumMod val="10000"/>
                  </a:schemeClr>
                </a:solidFill>
                <a:latin typeface="+mn-lt"/>
              </a:rPr>
              <a:t>}</a:t>
            </a:r>
            <a:endParaRPr lang="en-US" altLang="zh-CN" b="1" dirty="0">
              <a:solidFill>
                <a:schemeClr val="accent5">
                  <a:lumMod val="10000"/>
                </a:schemeClr>
              </a:solidFill>
              <a:latin typeface="+mn-lt"/>
            </a:endParaRPr>
          </a:p>
          <a:p>
            <a:pPr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&lt;/style&gt;</a:t>
            </a:r>
            <a:endParaRPr lang="en-US" altLang="zh-CN" b="1" dirty="0">
              <a:solidFill>
                <a:schemeClr val="accent5">
                  <a:lumMod val="10000"/>
                </a:schemeClr>
              </a:solidFill>
              <a:latin typeface="+mn-lt"/>
            </a:endParaRPr>
          </a:p>
        </p:txBody>
      </p:sp>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animEffect transition="in" filter="wipe(left)">
                                      <p:cBhvr>
                                        <p:cTn id="7" dur="500"/>
                                        <p:tgtEl>
                                          <p:spTgt spid="6">
                                            <p:txEl>
                                              <p:pRg st="6" end="6"/>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6">
                                            <p:txEl>
                                              <p:pRg st="7" end="7"/>
                                            </p:txEl>
                                          </p:spTgt>
                                        </p:tgtEl>
                                        <p:attrNameLst>
                                          <p:attrName>style.visibility</p:attrName>
                                        </p:attrNameLst>
                                      </p:cBhvr>
                                      <p:to>
                                        <p:strVal val="visible"/>
                                      </p:to>
                                    </p:set>
                                    <p:animEffect transition="in" filter="wipe(left)">
                                      <p:cBhvr>
                                        <p:cTn id="10" dur="500"/>
                                        <p:tgtEl>
                                          <p:spTgt spid="6">
                                            <p:txEl>
                                              <p:pRg st="7" end="7"/>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animEffect transition="in" filter="wipe(left)">
                                      <p:cBhvr>
                                        <p:cTn id="13" dur="500"/>
                                        <p:tgtEl>
                                          <p:spTgt spid="6">
                                            <p:txEl>
                                              <p:pRg st="8" end="8"/>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6">
                                            <p:txEl>
                                              <p:pRg st="9" end="9"/>
                                            </p:txEl>
                                          </p:spTgt>
                                        </p:tgtEl>
                                        <p:attrNameLst>
                                          <p:attrName>style.visibility</p:attrName>
                                        </p:attrNameLst>
                                      </p:cBhvr>
                                      <p:to>
                                        <p:strVal val="visible"/>
                                      </p:to>
                                    </p:set>
                                    <p:animEffect transition="in" filter="wipe(left)">
                                      <p:cBhvr>
                                        <p:cTn id="16"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smtClean="0"/>
              <a:t>HTML</a:t>
            </a:r>
            <a:r>
              <a:rPr lang="zh-CN" altLang="en-US" smtClean="0"/>
              <a:t>中引入</a:t>
            </a:r>
            <a:r>
              <a:rPr lang="en-US" smtClean="0"/>
              <a:t>CSS</a:t>
            </a:r>
            <a:r>
              <a:rPr lang="zh-CN" altLang="en-US" smtClean="0"/>
              <a:t>样式</a:t>
            </a:r>
            <a:r>
              <a:rPr lang="en-US" altLang="zh-CN" smtClean="0"/>
              <a:t>7-4</a:t>
            </a:r>
            <a:endParaRPr lang="zh-CN" altLang="en-US" dirty="0" smtClean="0"/>
          </a:p>
        </p:txBody>
      </p:sp>
      <p:sp>
        <p:nvSpPr>
          <p:cNvPr id="6" name="内容占位符 5"/>
          <p:cNvSpPr>
            <a:spLocks noGrp="1"/>
          </p:cNvSpPr>
          <p:nvPr>
            <p:ph idx="1"/>
          </p:nvPr>
        </p:nvSpPr>
        <p:spPr/>
        <p:txBody>
          <a:bodyPr/>
          <a:lstStyle/>
          <a:p>
            <a:r>
              <a:rPr lang="zh-CN" altLang="en-US" smtClean="0"/>
              <a:t>外部样式表</a:t>
            </a:r>
            <a:endParaRPr lang="en-US" altLang="zh-CN" smtClean="0"/>
          </a:p>
          <a:p>
            <a:pPr lvl="1"/>
            <a:r>
              <a:rPr lang="en-US" altLang="zh-CN" smtClean="0"/>
              <a:t>CSS</a:t>
            </a:r>
            <a:r>
              <a:rPr lang="zh-CN" altLang="en-US" smtClean="0"/>
              <a:t>代码保存在扩展名为</a:t>
            </a:r>
            <a:r>
              <a:rPr lang="en-US" altLang="zh-CN" smtClean="0"/>
              <a:t>.css</a:t>
            </a:r>
            <a:r>
              <a:rPr lang="zh-CN" altLang="en-US" smtClean="0"/>
              <a:t>的样式表中</a:t>
            </a:r>
            <a:endParaRPr lang="en-US" altLang="zh-CN" smtClean="0"/>
          </a:p>
          <a:p>
            <a:pPr lvl="1"/>
            <a:r>
              <a:rPr lang="en-US" altLang="zh-CN" smtClean="0"/>
              <a:t>HTML</a:t>
            </a:r>
            <a:r>
              <a:rPr lang="zh-CN" altLang="en-US" smtClean="0"/>
              <a:t>文件引用扩展名为</a:t>
            </a:r>
            <a:r>
              <a:rPr lang="en-US" altLang="zh-CN" smtClean="0"/>
              <a:t>.css</a:t>
            </a:r>
            <a:r>
              <a:rPr lang="zh-CN" altLang="en-US" smtClean="0"/>
              <a:t>的样式表，有两种方式</a:t>
            </a:r>
            <a:endParaRPr lang="en-US" altLang="zh-CN" smtClean="0"/>
          </a:p>
          <a:p>
            <a:pPr lvl="2"/>
            <a:r>
              <a:rPr lang="zh-CN" altLang="en-US" smtClean="0"/>
              <a:t>链接式</a:t>
            </a:r>
            <a:endParaRPr lang="en-US" altLang="zh-CN" smtClean="0"/>
          </a:p>
          <a:p>
            <a:pPr lvl="2"/>
            <a:r>
              <a:rPr lang="zh-CN" altLang="en-US" smtClean="0"/>
              <a:t>导入式</a:t>
            </a:r>
            <a:endParaRPr lang="en-US" altLang="zh-CN" smtClean="0"/>
          </a:p>
          <a:p>
            <a:endParaRPr lang="zh-CN" altLang="en-US" dirty="0"/>
          </a:p>
        </p:txBody>
      </p:sp>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HTML</a:t>
            </a:r>
            <a:r>
              <a:rPr lang="zh-CN" altLang="en-US" smtClean="0"/>
              <a:t>中引入</a:t>
            </a:r>
            <a:r>
              <a:rPr lang="en-US" smtClean="0"/>
              <a:t>CSS</a:t>
            </a:r>
            <a:r>
              <a:rPr lang="zh-CN" altLang="en-US" smtClean="0"/>
              <a:t>样式</a:t>
            </a:r>
            <a:r>
              <a:rPr lang="en-US" altLang="zh-CN" smtClean="0"/>
              <a:t>7-5</a:t>
            </a:r>
            <a:endParaRPr lang="zh-CN" altLang="en-US" dirty="0"/>
          </a:p>
        </p:txBody>
      </p:sp>
      <p:sp>
        <p:nvSpPr>
          <p:cNvPr id="3" name="内容占位符 2"/>
          <p:cNvSpPr>
            <a:spLocks noGrp="1"/>
          </p:cNvSpPr>
          <p:nvPr>
            <p:ph idx="1"/>
          </p:nvPr>
        </p:nvSpPr>
        <p:spPr/>
        <p:txBody>
          <a:bodyPr/>
          <a:lstStyle/>
          <a:p>
            <a:r>
              <a:rPr lang="zh-CN" altLang="en-US" smtClean="0"/>
              <a:t>外部样式表</a:t>
            </a:r>
            <a:endParaRPr lang="en-US" altLang="zh-CN" smtClean="0"/>
          </a:p>
          <a:p>
            <a:pPr lvl="1"/>
            <a:r>
              <a:rPr lang="zh-CN" altLang="en-US" smtClean="0"/>
              <a:t>链接外部样式表</a:t>
            </a:r>
            <a:endParaRPr lang="zh-CN" altLang="en-US" dirty="0"/>
          </a:p>
        </p:txBody>
      </p:sp>
      <p:sp>
        <p:nvSpPr>
          <p:cNvPr id="5" name="AutoShape 4"/>
          <p:cNvSpPr>
            <a:spLocks noChangeArrowheads="1"/>
          </p:cNvSpPr>
          <p:nvPr/>
        </p:nvSpPr>
        <p:spPr bwMode="auto">
          <a:xfrm>
            <a:off x="2809852" y="2928934"/>
            <a:ext cx="7326313" cy="1479429"/>
          </a:xfrm>
          <a:prstGeom prst="roundRect">
            <a:avLst>
              <a:gd name="adj" fmla="val 353"/>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algn="l" defTabSz="723900">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&lt;head&gt;</a:t>
            </a:r>
            <a:endParaRPr lang="en-US" altLang="zh-CN" b="1" dirty="0" smtClean="0">
              <a:solidFill>
                <a:schemeClr val="accent5">
                  <a:lumMod val="10000"/>
                </a:schemeClr>
              </a:solidFill>
              <a:latin typeface="+mn-lt"/>
            </a:endParaRPr>
          </a:p>
          <a:p>
            <a:pPr algn="l" defTabSz="723900">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a:t>
            </a:r>
            <a:endParaRPr lang="en-US" altLang="zh-CN" b="1" dirty="0" smtClean="0">
              <a:solidFill>
                <a:schemeClr val="accent5">
                  <a:lumMod val="10000"/>
                </a:schemeClr>
              </a:solidFill>
              <a:latin typeface="+mn-lt"/>
            </a:endParaRPr>
          </a:p>
          <a:p>
            <a:pPr algn="l" defTabSz="723900">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&lt;link </a:t>
            </a:r>
            <a:r>
              <a:rPr lang="en-US" altLang="zh-CN" b="1" dirty="0" err="1" smtClean="0">
                <a:solidFill>
                  <a:schemeClr val="accent5">
                    <a:lumMod val="10000"/>
                  </a:schemeClr>
                </a:solidFill>
                <a:latin typeface="+mn-lt"/>
              </a:rPr>
              <a:t>href</a:t>
            </a:r>
            <a:r>
              <a:rPr lang="en-US" altLang="zh-CN" b="1" dirty="0" smtClean="0">
                <a:solidFill>
                  <a:schemeClr val="accent5">
                    <a:lumMod val="10000"/>
                  </a:schemeClr>
                </a:solidFill>
                <a:latin typeface="+mn-lt"/>
              </a:rPr>
              <a:t>="style.css" </a:t>
            </a:r>
            <a:r>
              <a:rPr lang="en-US" altLang="zh-CN" b="1" dirty="0" err="1" smtClean="0">
                <a:solidFill>
                  <a:schemeClr val="accent5">
                    <a:lumMod val="10000"/>
                  </a:schemeClr>
                </a:solidFill>
                <a:latin typeface="+mn-lt"/>
              </a:rPr>
              <a:t>rel</a:t>
            </a:r>
            <a:r>
              <a:rPr lang="en-US" altLang="zh-CN" b="1" dirty="0" smtClean="0">
                <a:solidFill>
                  <a:schemeClr val="accent5">
                    <a:lumMod val="10000"/>
                  </a:schemeClr>
                </a:solidFill>
                <a:latin typeface="+mn-lt"/>
              </a:rPr>
              <a:t>="</a:t>
            </a:r>
            <a:r>
              <a:rPr lang="en-US" altLang="zh-CN" b="1" dirty="0" err="1" smtClean="0">
                <a:solidFill>
                  <a:schemeClr val="accent5">
                    <a:lumMod val="10000"/>
                  </a:schemeClr>
                </a:solidFill>
                <a:latin typeface="+mn-lt"/>
              </a:rPr>
              <a:t>stylesheet</a:t>
            </a:r>
            <a:r>
              <a:rPr lang="en-US" altLang="zh-CN" b="1" dirty="0" smtClean="0">
                <a:solidFill>
                  <a:schemeClr val="accent5">
                    <a:lumMod val="10000"/>
                  </a:schemeClr>
                </a:solidFill>
                <a:latin typeface="+mn-lt"/>
              </a:rPr>
              <a:t>" type="text/</a:t>
            </a:r>
            <a:r>
              <a:rPr lang="en-US" altLang="zh-CN" b="1" dirty="0" err="1" smtClean="0">
                <a:solidFill>
                  <a:schemeClr val="accent5">
                    <a:lumMod val="10000"/>
                  </a:schemeClr>
                </a:solidFill>
                <a:latin typeface="+mn-lt"/>
              </a:rPr>
              <a:t>css</a:t>
            </a:r>
            <a:r>
              <a:rPr lang="en-US" altLang="zh-CN" b="1" dirty="0" smtClean="0">
                <a:solidFill>
                  <a:schemeClr val="accent5">
                    <a:lumMod val="10000"/>
                  </a:schemeClr>
                </a:solidFill>
                <a:latin typeface="+mn-lt"/>
              </a:rPr>
              <a:t>" /&gt;</a:t>
            </a:r>
            <a:endParaRPr lang="en-US" altLang="zh-CN" b="1" dirty="0" smtClean="0">
              <a:solidFill>
                <a:schemeClr val="accent5">
                  <a:lumMod val="10000"/>
                </a:schemeClr>
              </a:solidFill>
              <a:latin typeface="+mn-lt"/>
            </a:endParaRPr>
          </a:p>
          <a:p>
            <a:pPr algn="l" defTabSz="723900">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a:t>
            </a:r>
            <a:endParaRPr lang="en-US" altLang="zh-CN" b="1" dirty="0" smtClean="0">
              <a:solidFill>
                <a:schemeClr val="accent5">
                  <a:lumMod val="10000"/>
                </a:schemeClr>
              </a:solidFill>
              <a:latin typeface="+mn-lt"/>
            </a:endParaRPr>
          </a:p>
          <a:p>
            <a:pPr algn="l" defTabSz="723900">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&lt;/head&gt;</a:t>
            </a:r>
            <a:endParaRPr lang="en-US" altLang="zh-CN" b="1" dirty="0">
              <a:solidFill>
                <a:schemeClr val="accent5">
                  <a:lumMod val="10000"/>
                </a:schemeClr>
              </a:solidFill>
              <a:latin typeface="+mn-lt"/>
            </a:endParaRPr>
          </a:p>
        </p:txBody>
      </p:sp>
      <p:sp>
        <p:nvSpPr>
          <p:cNvPr id="6" name="AutoShape 14"/>
          <p:cNvSpPr>
            <a:spLocks noChangeArrowheads="1"/>
          </p:cNvSpPr>
          <p:nvPr/>
        </p:nvSpPr>
        <p:spPr bwMode="auto">
          <a:xfrm>
            <a:off x="3809984" y="2643613"/>
            <a:ext cx="1142252" cy="408192"/>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pitchFamily="49" charset="-122"/>
              </a:rPr>
              <a:t>文件路径</a:t>
            </a:r>
            <a:endParaRPr lang="zh-CN" altLang="en-US" b="1" kern="0" dirty="0">
              <a:solidFill>
                <a:schemeClr val="bg1"/>
              </a:solidFill>
              <a:latin typeface="Arial" panose="020B0604020202020204"/>
              <a:ea typeface="黑体" panose="02010609060101010101" pitchFamily="49" charset="-122"/>
            </a:endParaRPr>
          </a:p>
        </p:txBody>
      </p:sp>
      <p:cxnSp>
        <p:nvCxnSpPr>
          <p:cNvPr id="7" name="直接箭头连接符 6"/>
          <p:cNvCxnSpPr>
            <a:stCxn id="6" idx="2"/>
          </p:cNvCxnSpPr>
          <p:nvPr/>
        </p:nvCxnSpPr>
        <p:spPr>
          <a:xfrm rot="5400000">
            <a:off x="5573045" y="3239470"/>
            <a:ext cx="520070" cy="14474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8" name="AutoShape 14"/>
          <p:cNvSpPr>
            <a:spLocks noChangeArrowheads="1"/>
          </p:cNvSpPr>
          <p:nvPr/>
        </p:nvSpPr>
        <p:spPr bwMode="auto">
          <a:xfrm>
            <a:off x="5453058" y="2643613"/>
            <a:ext cx="1831862" cy="408192"/>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pitchFamily="49" charset="-122"/>
              </a:rPr>
              <a:t>使用外部样式表</a:t>
            </a:r>
            <a:endParaRPr lang="zh-CN" altLang="en-US" b="1" kern="0" dirty="0">
              <a:solidFill>
                <a:schemeClr val="bg1"/>
              </a:solidFill>
              <a:latin typeface="Arial" panose="020B0604020202020204"/>
              <a:ea typeface="黑体" panose="02010609060101010101" pitchFamily="49" charset="-122"/>
            </a:endParaRPr>
          </a:p>
        </p:txBody>
      </p:sp>
      <p:cxnSp>
        <p:nvCxnSpPr>
          <p:cNvPr id="9" name="直接箭头连接符 8"/>
          <p:cNvCxnSpPr>
            <a:stCxn id="8" idx="2"/>
          </p:cNvCxnSpPr>
          <p:nvPr/>
        </p:nvCxnSpPr>
        <p:spPr>
          <a:xfrm rot="5400000">
            <a:off x="7385411" y="3064469"/>
            <a:ext cx="520070" cy="49474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0" name="AutoShape 14"/>
          <p:cNvSpPr>
            <a:spLocks noChangeArrowheads="1"/>
          </p:cNvSpPr>
          <p:nvPr/>
        </p:nvSpPr>
        <p:spPr bwMode="auto">
          <a:xfrm>
            <a:off x="7667636" y="2643613"/>
            <a:ext cx="1142252" cy="408192"/>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pitchFamily="49" charset="-122"/>
              </a:rPr>
              <a:t>文件类型</a:t>
            </a:r>
            <a:endParaRPr lang="zh-CN" altLang="en-US" b="1" kern="0" dirty="0">
              <a:solidFill>
                <a:schemeClr val="bg1"/>
              </a:solidFill>
              <a:latin typeface="Arial" panose="020B0604020202020204"/>
              <a:ea typeface="黑体" panose="02010609060101010101" pitchFamily="49" charset="-122"/>
            </a:endParaRPr>
          </a:p>
        </p:txBody>
      </p:sp>
      <p:cxnSp>
        <p:nvCxnSpPr>
          <p:cNvPr id="11" name="直接箭头连接符 10"/>
          <p:cNvCxnSpPr>
            <a:stCxn id="10" idx="2"/>
          </p:cNvCxnSpPr>
          <p:nvPr/>
        </p:nvCxnSpPr>
        <p:spPr>
          <a:xfrm rot="5400000">
            <a:off x="9430698" y="3239471"/>
            <a:ext cx="520071" cy="14473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12" name="组合 71"/>
          <p:cNvGrpSpPr/>
          <p:nvPr/>
        </p:nvGrpSpPr>
        <p:grpSpPr>
          <a:xfrm>
            <a:off x="1666844" y="2643847"/>
            <a:ext cx="992719" cy="398780"/>
            <a:chOff x="1000100" y="1801951"/>
            <a:chExt cx="992719" cy="398780"/>
          </a:xfrm>
        </p:grpSpPr>
        <p:pic>
          <p:nvPicPr>
            <p:cNvPr id="13"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p:spPr>
        </p:pic>
        <p:sp>
          <p:nvSpPr>
            <p:cNvPr id="14" name="TextBox 13"/>
            <p:cNvSpPr txBox="1"/>
            <p:nvPr/>
          </p:nvSpPr>
          <p:spPr>
            <a:xfrm>
              <a:off x="1299399" y="1801951"/>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49" charset="-122"/>
                  <a:ea typeface="黑体" panose="02010609060101010101" pitchFamily="49" charset="-122"/>
                </a:rPr>
                <a:t>语法</a:t>
              </a:r>
              <a:endParaRPr lang="zh-CN" altLang="en-US" sz="2000" b="1" dirty="0">
                <a:solidFill>
                  <a:schemeClr val="tx1"/>
                </a:solidFill>
                <a:latin typeface="黑体" panose="02010609060101010101" pitchFamily="49" charset="-122"/>
                <a:ea typeface="黑体" panose="02010609060101010101" pitchFamily="49" charset="-122"/>
              </a:endParaRPr>
            </a:p>
          </p:txBody>
        </p:sp>
      </p:grpSp>
      <p:grpSp>
        <p:nvGrpSpPr>
          <p:cNvPr id="22" name="组合 18"/>
          <p:cNvGrpSpPr/>
          <p:nvPr/>
        </p:nvGrpSpPr>
        <p:grpSpPr bwMode="auto">
          <a:xfrm>
            <a:off x="3614738" y="5585161"/>
            <a:ext cx="4572000" cy="428625"/>
            <a:chOff x="3143240" y="5143512"/>
            <a:chExt cx="4572032" cy="42862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25"/>
            <p:cNvSpPr txBox="1"/>
            <p:nvPr/>
          </p:nvSpPr>
          <p:spPr bwMode="auto">
            <a:xfrm>
              <a:off x="4140197" y="5187962"/>
              <a:ext cx="3241698"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a:t>
              </a:r>
              <a:r>
                <a:rPr lang="zh-CN" altLang="en-US" sz="1600" b="1" spc="300" dirty="0" smtClean="0">
                  <a:solidFill>
                    <a:srgbClr val="FBFFFE"/>
                  </a:solidFill>
                  <a:latin typeface="微软雅黑" panose="020B0503020204020204" pitchFamily="2" charset="-122"/>
                  <a:ea typeface="微软雅黑" panose="020B0503020204020204" pitchFamily="2" charset="-122"/>
                </a:rPr>
                <a:t>示例</a:t>
              </a:r>
              <a:r>
                <a:rPr lang="en-US" altLang="zh-CN" sz="1600" b="1" spc="300" dirty="0">
                  <a:solidFill>
                    <a:srgbClr val="FBFFFE"/>
                  </a:solidFill>
                  <a:latin typeface="微软雅黑" panose="020B0503020204020204" pitchFamily="2" charset="-122"/>
                  <a:ea typeface="微软雅黑" panose="020B0503020204020204" pitchFamily="2" charset="-122"/>
                </a:rPr>
                <a:t>1</a:t>
              </a:r>
              <a:r>
                <a:rPr lang="zh-CN" altLang="en-US" sz="1600" b="1" spc="300" dirty="0" smtClean="0">
                  <a:solidFill>
                    <a:srgbClr val="FBFFFE"/>
                  </a:solidFill>
                  <a:latin typeface="微软雅黑" panose="020B0503020204020204" pitchFamily="2" charset="-122"/>
                  <a:ea typeface="微软雅黑" panose="020B0503020204020204" pitchFamily="2" charset="-122"/>
                </a:rPr>
                <a:t>：</a:t>
              </a:r>
              <a:r>
                <a:rPr lang="zh-CN" altLang="en-US" sz="1600" b="1" spc="300" dirty="0">
                  <a:solidFill>
                    <a:srgbClr val="FBFFFE"/>
                  </a:solidFill>
                  <a:latin typeface="微软雅黑" panose="020B0503020204020204" pitchFamily="2" charset="-122"/>
                  <a:ea typeface="微软雅黑" panose="020B0503020204020204" pitchFamily="2" charset="-122"/>
                </a:rPr>
                <a:t>链接外部样式表</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up)">
                                      <p:cBhvr>
                                        <p:cTn id="27" dur="500"/>
                                        <p:tgtEl>
                                          <p:spTgt spid="11"/>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P spid="10"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HTML</a:t>
            </a:r>
            <a:r>
              <a:rPr lang="zh-CN" altLang="en-US" smtClean="0"/>
              <a:t>中引入</a:t>
            </a:r>
            <a:r>
              <a:rPr lang="en-US" smtClean="0"/>
              <a:t>CSS</a:t>
            </a:r>
            <a:r>
              <a:rPr lang="zh-CN" altLang="en-US" smtClean="0"/>
              <a:t>样式</a:t>
            </a:r>
            <a:r>
              <a:rPr lang="en-US" altLang="zh-CN" smtClean="0"/>
              <a:t>7-6</a:t>
            </a:r>
            <a:endParaRPr lang="zh-CN" altLang="en-US" dirty="0"/>
          </a:p>
        </p:txBody>
      </p:sp>
      <p:sp>
        <p:nvSpPr>
          <p:cNvPr id="3" name="内容占位符 2"/>
          <p:cNvSpPr>
            <a:spLocks noGrp="1"/>
          </p:cNvSpPr>
          <p:nvPr>
            <p:ph idx="1"/>
          </p:nvPr>
        </p:nvSpPr>
        <p:spPr/>
        <p:txBody>
          <a:bodyPr/>
          <a:lstStyle/>
          <a:p>
            <a:r>
              <a:rPr lang="zh-CN" altLang="en-US" smtClean="0"/>
              <a:t>外部样式表</a:t>
            </a:r>
            <a:endParaRPr lang="en-US" altLang="zh-CN" smtClean="0"/>
          </a:p>
          <a:p>
            <a:pPr lvl="1"/>
            <a:r>
              <a:rPr lang="zh-CN" altLang="en-US" smtClean="0"/>
              <a:t>导入外部样式表</a:t>
            </a:r>
            <a:endParaRPr lang="zh-CN" altLang="en-US" dirty="0"/>
          </a:p>
        </p:txBody>
      </p:sp>
      <p:sp>
        <p:nvSpPr>
          <p:cNvPr id="5" name="AutoShape 4"/>
          <p:cNvSpPr>
            <a:spLocks noChangeArrowheads="1"/>
          </p:cNvSpPr>
          <p:nvPr/>
        </p:nvSpPr>
        <p:spPr bwMode="auto">
          <a:xfrm>
            <a:off x="2809852" y="2928934"/>
            <a:ext cx="7326313" cy="2311727"/>
          </a:xfrm>
          <a:prstGeom prst="roundRect">
            <a:avLst>
              <a:gd name="adj" fmla="val 353"/>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algn="l" defTabSz="723900">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&lt;head&gt;</a:t>
            </a:r>
            <a:endParaRPr lang="en-US" altLang="zh-CN" b="1" dirty="0" smtClean="0">
              <a:solidFill>
                <a:schemeClr val="accent5">
                  <a:lumMod val="10000"/>
                </a:schemeClr>
              </a:solidFill>
              <a:latin typeface="+mn-lt"/>
            </a:endParaRPr>
          </a:p>
          <a:p>
            <a:pPr algn="l" defTabSz="723900">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a:t>
            </a:r>
            <a:endParaRPr lang="en-US" altLang="zh-CN" b="1" dirty="0" smtClean="0">
              <a:solidFill>
                <a:schemeClr val="accent5">
                  <a:lumMod val="10000"/>
                </a:schemeClr>
              </a:solidFill>
              <a:latin typeface="+mn-lt"/>
            </a:endParaRPr>
          </a:p>
          <a:p>
            <a:pPr algn="l" defTabSz="723900">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&lt;style type="text/</a:t>
            </a:r>
            <a:r>
              <a:rPr lang="en-US" altLang="zh-CN" b="1" dirty="0" err="1" smtClean="0">
                <a:solidFill>
                  <a:schemeClr val="accent5">
                    <a:lumMod val="10000"/>
                  </a:schemeClr>
                </a:solidFill>
                <a:latin typeface="+mn-lt"/>
              </a:rPr>
              <a:t>css</a:t>
            </a:r>
            <a:r>
              <a:rPr lang="en-US" altLang="zh-CN" b="1" dirty="0" smtClean="0">
                <a:solidFill>
                  <a:schemeClr val="accent5">
                    <a:lumMod val="10000"/>
                  </a:schemeClr>
                </a:solidFill>
                <a:latin typeface="+mn-lt"/>
              </a:rPr>
              <a:t>"&gt;</a:t>
            </a:r>
            <a:endParaRPr lang="en-US" altLang="zh-CN" b="1" dirty="0" smtClean="0">
              <a:solidFill>
                <a:schemeClr val="accent5">
                  <a:lumMod val="10000"/>
                </a:schemeClr>
              </a:solidFill>
              <a:latin typeface="+mn-lt"/>
            </a:endParaRPr>
          </a:p>
          <a:p>
            <a:pPr algn="l" defTabSz="723900">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&lt;!--</a:t>
            </a:r>
            <a:endParaRPr lang="en-US" altLang="zh-CN" b="1" dirty="0" smtClean="0">
              <a:solidFill>
                <a:schemeClr val="accent5">
                  <a:lumMod val="10000"/>
                </a:schemeClr>
              </a:solidFill>
              <a:latin typeface="+mn-lt"/>
            </a:endParaRPr>
          </a:p>
          <a:p>
            <a:pPr algn="l" defTabSz="723900">
              <a:spcAft>
                <a:spcPts val="0"/>
              </a:spcAft>
              <a:buClr>
                <a:schemeClr val="folHlink"/>
              </a:buClr>
              <a:buSzPct val="60000"/>
              <a:tabLst>
                <a:tab pos="444500" algn="l"/>
              </a:tabLst>
              <a:defRPr/>
            </a:pPr>
            <a:r>
              <a:rPr lang="en-US" altLang="zh-CN" b="1" dirty="0" smtClean="0">
                <a:solidFill>
                  <a:srgbClr val="FF0000"/>
                </a:solidFill>
                <a:latin typeface="+mn-lt"/>
              </a:rPr>
              <a:t>@import </a:t>
            </a:r>
            <a:r>
              <a:rPr lang="en-US" altLang="zh-CN" b="1" dirty="0" err="1" smtClean="0">
                <a:solidFill>
                  <a:srgbClr val="FF0000"/>
                </a:solidFill>
                <a:latin typeface="+mn-lt"/>
              </a:rPr>
              <a:t>url</a:t>
            </a:r>
            <a:r>
              <a:rPr lang="en-US" altLang="zh-CN" b="1" dirty="0" smtClean="0">
                <a:solidFill>
                  <a:srgbClr val="FF0000"/>
                </a:solidFill>
                <a:latin typeface="+mn-lt"/>
              </a:rPr>
              <a:t>("style.css");</a:t>
            </a:r>
            <a:endParaRPr lang="en-US" altLang="zh-CN" b="1" dirty="0" smtClean="0">
              <a:solidFill>
                <a:srgbClr val="FF0000"/>
              </a:solidFill>
              <a:latin typeface="+mn-lt"/>
            </a:endParaRPr>
          </a:p>
          <a:p>
            <a:pPr algn="l" defTabSz="723900">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--&gt;</a:t>
            </a:r>
            <a:endParaRPr lang="en-US" altLang="zh-CN" b="1" dirty="0" smtClean="0">
              <a:solidFill>
                <a:schemeClr val="accent5">
                  <a:lumMod val="10000"/>
                </a:schemeClr>
              </a:solidFill>
              <a:latin typeface="+mn-lt"/>
            </a:endParaRPr>
          </a:p>
          <a:p>
            <a:pPr algn="l" defTabSz="723900">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&lt;/style&gt;</a:t>
            </a:r>
            <a:endParaRPr lang="en-US" altLang="zh-CN" b="1" dirty="0" smtClean="0">
              <a:solidFill>
                <a:schemeClr val="accent5">
                  <a:lumMod val="10000"/>
                </a:schemeClr>
              </a:solidFill>
              <a:latin typeface="+mn-lt"/>
            </a:endParaRPr>
          </a:p>
          <a:p>
            <a:pPr algn="l" defTabSz="723900">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&lt;/head&gt;</a:t>
            </a:r>
            <a:endParaRPr lang="en-US" altLang="zh-CN" b="1" dirty="0">
              <a:solidFill>
                <a:schemeClr val="accent5">
                  <a:lumMod val="10000"/>
                </a:schemeClr>
              </a:solidFill>
              <a:latin typeface="+mn-lt"/>
            </a:endParaRPr>
          </a:p>
        </p:txBody>
      </p:sp>
      <p:grpSp>
        <p:nvGrpSpPr>
          <p:cNvPr id="12" name="组合 71"/>
          <p:cNvGrpSpPr/>
          <p:nvPr/>
        </p:nvGrpSpPr>
        <p:grpSpPr>
          <a:xfrm>
            <a:off x="1666844" y="2643847"/>
            <a:ext cx="992719" cy="398780"/>
            <a:chOff x="1000100" y="1801951"/>
            <a:chExt cx="992719" cy="398780"/>
          </a:xfrm>
        </p:grpSpPr>
        <p:pic>
          <p:nvPicPr>
            <p:cNvPr id="13"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p:spPr>
        </p:pic>
        <p:sp>
          <p:nvSpPr>
            <p:cNvPr id="14" name="TextBox 13"/>
            <p:cNvSpPr txBox="1"/>
            <p:nvPr/>
          </p:nvSpPr>
          <p:spPr>
            <a:xfrm>
              <a:off x="1299399" y="1801951"/>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49" charset="-122"/>
                  <a:ea typeface="黑体" panose="02010609060101010101" pitchFamily="49" charset="-122"/>
                </a:rPr>
                <a:t>语法</a:t>
              </a:r>
              <a:endParaRPr lang="zh-CN" altLang="en-US" sz="2000" b="1" dirty="0">
                <a:solidFill>
                  <a:schemeClr val="tx1"/>
                </a:solidFill>
                <a:latin typeface="黑体" panose="02010609060101010101" pitchFamily="49" charset="-122"/>
                <a:ea typeface="黑体" panose="02010609060101010101" pitchFamily="49" charset="-122"/>
              </a:endParaRPr>
            </a:p>
          </p:txBody>
        </p:sp>
      </p:grpSp>
      <p:grpSp>
        <p:nvGrpSpPr>
          <p:cNvPr id="20" name="组合 18"/>
          <p:cNvGrpSpPr/>
          <p:nvPr/>
        </p:nvGrpSpPr>
        <p:grpSpPr bwMode="auto">
          <a:xfrm>
            <a:off x="3776892" y="5534025"/>
            <a:ext cx="4572000" cy="428625"/>
            <a:chOff x="3143240" y="5143512"/>
            <a:chExt cx="4572032" cy="428628"/>
          </a:xfrm>
        </p:grpSpPr>
        <p:sp>
          <p:nvSpPr>
            <p:cNvPr id="21" name="圆角矩形 20"/>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2" name="圆角矩形 21"/>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3"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p:nvPr/>
          </p:nvSpPr>
          <p:spPr bwMode="auto">
            <a:xfrm>
              <a:off x="4140197" y="5187962"/>
              <a:ext cx="3241698"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a:t>
              </a:r>
              <a:r>
                <a:rPr lang="zh-CN" altLang="en-US" sz="1600" b="1" spc="300" dirty="0" smtClean="0">
                  <a:solidFill>
                    <a:srgbClr val="FBFFFE"/>
                  </a:solidFill>
                  <a:latin typeface="微软雅黑" panose="020B0503020204020204" pitchFamily="2" charset="-122"/>
                  <a:ea typeface="微软雅黑" panose="020B0503020204020204" pitchFamily="2" charset="-122"/>
                </a:rPr>
                <a:t>示例</a:t>
              </a:r>
              <a:r>
                <a:rPr lang="en-US" altLang="zh-CN" sz="1600" b="1" spc="300" dirty="0">
                  <a:solidFill>
                    <a:srgbClr val="FBFFFE"/>
                  </a:solidFill>
                  <a:latin typeface="微软雅黑" panose="020B0503020204020204" pitchFamily="2" charset="-122"/>
                  <a:ea typeface="微软雅黑" panose="020B0503020204020204" pitchFamily="2" charset="-122"/>
                </a:rPr>
                <a:t>2</a:t>
              </a:r>
              <a:r>
                <a:rPr lang="zh-CN" altLang="en-US" sz="1600" b="1" spc="300" dirty="0" smtClean="0">
                  <a:solidFill>
                    <a:srgbClr val="FBFFFE"/>
                  </a:solidFill>
                  <a:latin typeface="微软雅黑" panose="020B0503020204020204" pitchFamily="2" charset="-122"/>
                  <a:ea typeface="微软雅黑" panose="020B0503020204020204" pitchFamily="2" charset="-122"/>
                </a:rPr>
                <a:t>：</a:t>
              </a:r>
              <a:r>
                <a:rPr lang="zh-CN" altLang="en-US" sz="1600" b="1" spc="300" dirty="0">
                  <a:solidFill>
                    <a:srgbClr val="FBFFFE"/>
                  </a:solidFill>
                  <a:latin typeface="微软雅黑" panose="020B0503020204020204" pitchFamily="2" charset="-122"/>
                  <a:ea typeface="微软雅黑" panose="020B0503020204020204" pitchFamily="2" charset="-122"/>
                </a:rPr>
                <a:t>导入外部样式表</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HTML</a:t>
            </a:r>
            <a:r>
              <a:rPr lang="zh-CN" altLang="en-US" smtClean="0"/>
              <a:t>中引入</a:t>
            </a:r>
            <a:r>
              <a:rPr lang="en-US" smtClean="0"/>
              <a:t>CSS</a:t>
            </a:r>
            <a:r>
              <a:rPr lang="zh-CN" altLang="en-US" smtClean="0"/>
              <a:t>样式</a:t>
            </a:r>
            <a:r>
              <a:rPr lang="en-US" altLang="zh-CN" smtClean="0"/>
              <a:t>7-7</a:t>
            </a:r>
            <a:endParaRPr lang="zh-CN" altLang="en-US" dirty="0"/>
          </a:p>
        </p:txBody>
      </p:sp>
      <p:sp>
        <p:nvSpPr>
          <p:cNvPr id="3" name="内容占位符 2"/>
          <p:cNvSpPr>
            <a:spLocks noGrp="1"/>
          </p:cNvSpPr>
          <p:nvPr>
            <p:ph idx="1"/>
          </p:nvPr>
        </p:nvSpPr>
        <p:spPr/>
        <p:txBody>
          <a:bodyPr/>
          <a:lstStyle/>
          <a:p>
            <a:r>
              <a:rPr lang="zh-CN" altLang="en-US" dirty="0" smtClean="0"/>
              <a:t>链接式与导入式的区别</a:t>
            </a:r>
            <a:endParaRPr lang="zh-CN" altLang="en-US" dirty="0" smtClean="0"/>
          </a:p>
          <a:p>
            <a:pPr lvl="1"/>
            <a:r>
              <a:rPr lang="en-US" altLang="zh-CN" dirty="0" smtClean="0"/>
              <a:t>&lt;link/&gt;</a:t>
            </a:r>
            <a:r>
              <a:rPr lang="zh-CN" altLang="en-US" dirty="0" smtClean="0"/>
              <a:t>标签属于</a:t>
            </a:r>
            <a:r>
              <a:rPr lang="en-US" altLang="zh-CN" dirty="0" smtClean="0"/>
              <a:t>XHTML</a:t>
            </a:r>
            <a:r>
              <a:rPr lang="zh-CN" altLang="en-US" dirty="0" smtClean="0"/>
              <a:t>，</a:t>
            </a:r>
            <a:r>
              <a:rPr lang="en-US" altLang="zh-CN" dirty="0" smtClean="0"/>
              <a:t>@import</a:t>
            </a:r>
            <a:r>
              <a:rPr lang="zh-CN" altLang="en-US" dirty="0" smtClean="0"/>
              <a:t>是属于</a:t>
            </a:r>
            <a:r>
              <a:rPr lang="en-US" altLang="zh-CN" dirty="0" smtClean="0"/>
              <a:t>CSS2.1</a:t>
            </a:r>
            <a:endParaRPr lang="zh-CN" altLang="en-US" dirty="0" smtClean="0"/>
          </a:p>
          <a:p>
            <a:pPr lvl="1"/>
            <a:r>
              <a:rPr lang="zh-CN" altLang="en-US" dirty="0" smtClean="0"/>
              <a:t>使用</a:t>
            </a:r>
            <a:r>
              <a:rPr lang="en-US" altLang="zh-CN" dirty="0" smtClean="0"/>
              <a:t>&lt;link/&gt;</a:t>
            </a:r>
            <a:r>
              <a:rPr lang="zh-CN" altLang="en-US" dirty="0" smtClean="0"/>
              <a:t>链接的</a:t>
            </a:r>
            <a:r>
              <a:rPr lang="en-US" altLang="zh-CN" dirty="0" smtClean="0"/>
              <a:t>CSS</a:t>
            </a:r>
            <a:r>
              <a:rPr lang="zh-CN" altLang="en-US" dirty="0" smtClean="0"/>
              <a:t>文件先加载到网页当中，再进行编译显示</a:t>
            </a:r>
            <a:endParaRPr lang="zh-CN" altLang="en-US" dirty="0" smtClean="0"/>
          </a:p>
          <a:p>
            <a:pPr lvl="1"/>
            <a:r>
              <a:rPr lang="zh-CN" altLang="en-US" dirty="0" smtClean="0"/>
              <a:t>使用</a:t>
            </a:r>
            <a:r>
              <a:rPr lang="en-US" altLang="zh-CN" dirty="0" smtClean="0"/>
              <a:t>@import</a:t>
            </a:r>
            <a:r>
              <a:rPr lang="zh-CN" altLang="en-US" dirty="0" smtClean="0"/>
              <a:t>导入的</a:t>
            </a:r>
            <a:r>
              <a:rPr lang="en-US" altLang="zh-CN" dirty="0" smtClean="0"/>
              <a:t>CSS</a:t>
            </a:r>
            <a:r>
              <a:rPr lang="zh-CN" altLang="en-US" dirty="0" smtClean="0"/>
              <a:t>文件，客户端显示</a:t>
            </a:r>
            <a:r>
              <a:rPr lang="en-US" altLang="zh-CN" dirty="0" smtClean="0"/>
              <a:t>HTML</a:t>
            </a:r>
            <a:r>
              <a:rPr lang="zh-CN" altLang="en-US" dirty="0" smtClean="0"/>
              <a:t>结构，再把</a:t>
            </a:r>
            <a:r>
              <a:rPr lang="en-US" altLang="zh-CN" dirty="0" smtClean="0"/>
              <a:t>CSS</a:t>
            </a:r>
            <a:r>
              <a:rPr lang="zh-CN" altLang="en-US" dirty="0" smtClean="0"/>
              <a:t>文件加载到网页当中</a:t>
            </a:r>
            <a:endParaRPr lang="zh-CN" altLang="en-US" dirty="0" smtClean="0"/>
          </a:p>
          <a:p>
            <a:pPr lvl="1"/>
            <a:r>
              <a:rPr lang="en-US" altLang="zh-CN" dirty="0" smtClean="0"/>
              <a:t>@import</a:t>
            </a:r>
            <a:r>
              <a:rPr lang="zh-CN" altLang="en-US" dirty="0" smtClean="0"/>
              <a:t>是属于</a:t>
            </a:r>
            <a:r>
              <a:rPr lang="en-US" altLang="zh-CN" dirty="0" smtClean="0"/>
              <a:t>CSS2.1</a:t>
            </a:r>
            <a:r>
              <a:rPr lang="zh-CN" altLang="en-US" dirty="0" smtClean="0"/>
              <a:t>特有的，对不兼容</a:t>
            </a:r>
            <a:r>
              <a:rPr lang="en-US" altLang="zh-CN" dirty="0" smtClean="0"/>
              <a:t>CSS2.1</a:t>
            </a:r>
            <a:r>
              <a:rPr lang="zh-CN" altLang="en-US" dirty="0" smtClean="0"/>
              <a:t>的浏览器是无效的</a:t>
            </a:r>
            <a:endParaRPr lang="zh-CN" altLang="en-US" dirty="0" smtClean="0"/>
          </a:p>
        </p:txBody>
      </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21145" y="285750"/>
            <a:ext cx="3867150" cy="523240"/>
          </a:xfrm>
        </p:spPr>
        <p:txBody>
          <a:bodyPr/>
          <a:lstStyle/>
          <a:p>
            <a:r>
              <a:rPr lang="en-US" smtClean="0"/>
              <a:t>CSS</a:t>
            </a:r>
            <a:r>
              <a:rPr lang="zh-CN" altLang="en-US" smtClean="0"/>
              <a:t>样式优先级</a:t>
            </a:r>
            <a:endParaRPr lang="zh-CN" altLang="en-US" dirty="0"/>
          </a:p>
        </p:txBody>
      </p:sp>
      <p:sp>
        <p:nvSpPr>
          <p:cNvPr id="3" name="内容占位符 2"/>
          <p:cNvSpPr>
            <a:spLocks noGrp="1"/>
          </p:cNvSpPr>
          <p:nvPr>
            <p:ph idx="1"/>
          </p:nvPr>
        </p:nvSpPr>
        <p:spPr/>
        <p:txBody>
          <a:bodyPr/>
          <a:lstStyle/>
          <a:p>
            <a:r>
              <a:rPr lang="zh-CN" altLang="en-US" dirty="0" smtClean="0"/>
              <a:t>行内样式</a:t>
            </a:r>
            <a:r>
              <a:rPr lang="en-US" altLang="zh-CN" dirty="0" smtClean="0"/>
              <a:t>&gt;</a:t>
            </a:r>
            <a:r>
              <a:rPr lang="zh-CN" altLang="en-US" dirty="0" smtClean="0"/>
              <a:t>内部样式表</a:t>
            </a:r>
            <a:r>
              <a:rPr lang="en-US" altLang="zh-CN" dirty="0" smtClean="0"/>
              <a:t>&gt;</a:t>
            </a:r>
            <a:r>
              <a:rPr lang="zh-CN" altLang="en-US" dirty="0" smtClean="0"/>
              <a:t>外部样式表</a:t>
            </a:r>
            <a:endParaRPr lang="zh-CN" altLang="en-US" dirty="0" smtClean="0"/>
          </a:p>
          <a:p>
            <a:r>
              <a:rPr lang="zh-CN" altLang="en-US" dirty="0" smtClean="0"/>
              <a:t>就近原则</a:t>
            </a:r>
            <a:endParaRPr lang="zh-CN" altLang="en-US" dirty="0" smtClean="0"/>
          </a:p>
        </p:txBody>
      </p:sp>
      <p:grpSp>
        <p:nvGrpSpPr>
          <p:cNvPr id="6" name="组合 18"/>
          <p:cNvGrpSpPr/>
          <p:nvPr/>
        </p:nvGrpSpPr>
        <p:grpSpPr bwMode="auto">
          <a:xfrm>
            <a:off x="3071664" y="5805264"/>
            <a:ext cx="5351230" cy="428625"/>
            <a:chOff x="3143240" y="5143512"/>
            <a:chExt cx="4572032" cy="428628"/>
          </a:xfrm>
        </p:grpSpPr>
        <p:sp>
          <p:nvSpPr>
            <p:cNvPr id="7" name="圆角矩形 6"/>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8" name="圆角矩形 7"/>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9" name="Picture 8" descr="说话气泡new"/>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bwMode="auto">
            <a:xfrm>
              <a:off x="3997260" y="5187962"/>
              <a:ext cx="3527576"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a:t>
              </a:r>
              <a:r>
                <a:rPr lang="zh-CN" altLang="en-US" sz="1600" b="1" spc="300" dirty="0" smtClean="0">
                  <a:solidFill>
                    <a:srgbClr val="FBFFFE"/>
                  </a:solidFill>
                  <a:latin typeface="微软雅黑" panose="020B0503020204020204" pitchFamily="2" charset="-122"/>
                  <a:ea typeface="微软雅黑" panose="020B0503020204020204" pitchFamily="2" charset="-122"/>
                </a:rPr>
                <a:t>示例</a:t>
              </a:r>
              <a:r>
                <a:rPr lang="en-US" altLang="zh-CN" sz="1600" b="1" spc="300" dirty="0">
                  <a:solidFill>
                    <a:srgbClr val="FBFFFE"/>
                  </a:solidFill>
                  <a:latin typeface="微软雅黑" panose="020B0503020204020204" pitchFamily="2" charset="-122"/>
                  <a:ea typeface="微软雅黑" panose="020B0503020204020204" pitchFamily="2" charset="-122"/>
                </a:rPr>
                <a:t>3</a:t>
              </a:r>
              <a:r>
                <a:rPr lang="zh-CN" altLang="en-US" sz="1600" b="1" spc="300" dirty="0" smtClean="0">
                  <a:solidFill>
                    <a:srgbClr val="FBFFFE"/>
                  </a:solidFill>
                  <a:latin typeface="微软雅黑" panose="020B0503020204020204" pitchFamily="2" charset="-122"/>
                  <a:ea typeface="微软雅黑" panose="020B0503020204020204" pitchFamily="2" charset="-122"/>
                </a:rPr>
                <a:t>：</a:t>
              </a:r>
              <a:r>
                <a:rPr lang="en-US" altLang="zh-CN" sz="1600" b="1" spc="300" dirty="0" smtClean="0">
                  <a:solidFill>
                    <a:srgbClr val="FBFFFE"/>
                  </a:solidFill>
                  <a:latin typeface="微软雅黑" panose="020B0503020204020204" pitchFamily="2" charset="-122"/>
                  <a:ea typeface="微软雅黑" panose="020B0503020204020204" pitchFamily="2" charset="-122"/>
                </a:rPr>
                <a:t>3</a:t>
              </a:r>
              <a:r>
                <a:rPr lang="zh-CN" altLang="en-US" sz="1600" b="1" spc="300" dirty="0" smtClean="0">
                  <a:solidFill>
                    <a:srgbClr val="FBFFFE"/>
                  </a:solidFill>
                  <a:latin typeface="微软雅黑" panose="020B0503020204020204" pitchFamily="2" charset="-122"/>
                  <a:ea typeface="微软雅黑" panose="020B0503020204020204" pitchFamily="2" charset="-122"/>
                </a:rPr>
                <a:t>种引入样式方式优先级</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225155" y="285750"/>
            <a:ext cx="2263775" cy="523240"/>
          </a:xfrm>
        </p:spPr>
        <p:txBody>
          <a:bodyPr/>
          <a:lstStyle/>
          <a:p>
            <a:r>
              <a:rPr lang="zh-CN" altLang="en-US" smtClean="0"/>
              <a:t>预习检查</a:t>
            </a:r>
            <a:endParaRPr lang="zh-CN" altLang="en-US" dirty="0" smtClean="0"/>
          </a:p>
        </p:txBody>
      </p:sp>
      <p:sp>
        <p:nvSpPr>
          <p:cNvPr id="15363" name="Rectangle 3"/>
          <p:cNvSpPr>
            <a:spLocks noGrp="1" noChangeArrowheads="1"/>
          </p:cNvSpPr>
          <p:nvPr>
            <p:ph idx="1"/>
          </p:nvPr>
        </p:nvSpPr>
        <p:spPr>
          <a:xfrm>
            <a:off x="2308254" y="1214422"/>
            <a:ext cx="7748186" cy="5143536"/>
          </a:xfrm>
        </p:spPr>
        <p:txBody>
          <a:bodyPr/>
          <a:lstStyle/>
          <a:p>
            <a:r>
              <a:rPr lang="zh-CN" altLang="en-US" dirty="0"/>
              <a:t>什么是</a:t>
            </a:r>
            <a:r>
              <a:rPr lang="en-US" altLang="zh-CN" dirty="0"/>
              <a:t>CSS</a:t>
            </a:r>
            <a:r>
              <a:rPr lang="zh-CN" altLang="en-US" dirty="0"/>
              <a:t>？</a:t>
            </a:r>
            <a:endParaRPr lang="zh-CN" altLang="en-US" dirty="0"/>
          </a:p>
          <a:p>
            <a:r>
              <a:rPr lang="en-US" altLang="zh-CN" dirty="0"/>
              <a:t>CSS3</a:t>
            </a:r>
            <a:r>
              <a:rPr lang="zh-CN" altLang="en-US" dirty="0"/>
              <a:t>的基本语法结构是什么？</a:t>
            </a:r>
            <a:endParaRPr lang="zh-CN" altLang="en-US" dirty="0"/>
          </a:p>
          <a:p>
            <a:r>
              <a:rPr lang="en-US" altLang="zh-CN" dirty="0"/>
              <a:t>CSS3</a:t>
            </a:r>
            <a:r>
              <a:rPr lang="zh-CN" altLang="en-US" dirty="0"/>
              <a:t>的基本选择器有哪几种？语法规则是什么？</a:t>
            </a:r>
            <a:endParaRPr lang="zh-CN" altLang="en-US" dirty="0"/>
          </a:p>
          <a:p>
            <a:r>
              <a:rPr lang="en-US" altLang="zh-CN" dirty="0"/>
              <a:t>CSS3</a:t>
            </a:r>
            <a:r>
              <a:rPr lang="zh-CN" altLang="en-US" dirty="0"/>
              <a:t>的高级选择器有哪些？</a:t>
            </a:r>
            <a:endParaRPr lang="zh-CN" altLang="en-US" dirty="0"/>
          </a:p>
          <a:p>
            <a:r>
              <a:rPr lang="zh-CN" altLang="en-US" dirty="0"/>
              <a:t>在</a:t>
            </a:r>
            <a:r>
              <a:rPr lang="en-US" altLang="zh-CN" dirty="0"/>
              <a:t>HTML</a:t>
            </a:r>
            <a:r>
              <a:rPr lang="zh-CN" altLang="en-US" dirty="0"/>
              <a:t>中引入</a:t>
            </a:r>
            <a:r>
              <a:rPr lang="en-US" altLang="zh-CN" dirty="0"/>
              <a:t>CSS</a:t>
            </a:r>
            <a:r>
              <a:rPr lang="zh-CN" altLang="en-US" dirty="0"/>
              <a:t>样式的几种方式是什么？</a:t>
            </a:r>
            <a:endParaRPr lang="zh-CN" altLang="en-US" dirty="0"/>
          </a:p>
        </p:txBody>
      </p:sp>
      <p:grpSp>
        <p:nvGrpSpPr>
          <p:cNvPr id="13" name="组合 1"/>
          <p:cNvGrpSpPr/>
          <p:nvPr/>
        </p:nvGrpSpPr>
        <p:grpSpPr bwMode="auto">
          <a:xfrm>
            <a:off x="1524000" y="600075"/>
            <a:ext cx="1607185" cy="736600"/>
            <a:chOff x="0" y="600123"/>
            <a:chExt cx="1607604" cy="736273"/>
          </a:xfrm>
        </p:grpSpPr>
        <p:sp>
          <p:nvSpPr>
            <p:cNvPr id="14" name="TextBox 13"/>
            <p:cNvSpPr txBox="1"/>
            <p:nvPr/>
          </p:nvSpPr>
          <p:spPr>
            <a:xfrm>
              <a:off x="403330" y="620752"/>
              <a:ext cx="1204274" cy="398603"/>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anose="02010609060101010101" pitchFamily="49" charset="-122"/>
                  <a:ea typeface="黑体" panose="02010609060101010101" pitchFamily="49" charset="-122"/>
                </a:rPr>
                <a:t>集中测试</a:t>
              </a:r>
              <a:endParaRPr lang="zh-CN" altLang="en-US" sz="2000" b="1" dirty="0">
                <a:latin typeface="黑体" panose="02010609060101010101" pitchFamily="49" charset="-122"/>
                <a:ea typeface="黑体" panose="02010609060101010101" pitchFamily="49" charset="-122"/>
              </a:endParaRPr>
            </a:p>
          </p:txBody>
        </p:sp>
        <p:pic>
          <p:nvPicPr>
            <p:cNvPr id="15" name="Picture 16" descr="C:\Users\meng.zhang\Desktop\ACCP7.0模版图标规范\s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600123"/>
              <a:ext cx="500066" cy="512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 descr="C:\Users\meng.zhang\Desktop\ACCP7.0模版图标规范\us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955" y="833775"/>
              <a:ext cx="502621" cy="502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496945" y="285750"/>
            <a:ext cx="6991350" cy="523240"/>
          </a:xfrm>
        </p:spPr>
        <p:txBody>
          <a:bodyPr/>
          <a:lstStyle/>
          <a:p>
            <a:r>
              <a:rPr lang="zh-CN" altLang="en-US" dirty="0" smtClean="0"/>
              <a:t>学员操作</a:t>
            </a:r>
            <a:r>
              <a:rPr lang="en-US" altLang="zh-CN" dirty="0" smtClean="0"/>
              <a:t>—</a:t>
            </a:r>
            <a:r>
              <a:rPr lang="zh-CN" altLang="en-US" dirty="0" smtClean="0"/>
              <a:t>制作</a:t>
            </a:r>
            <a:r>
              <a:rPr lang="en-US" altLang="zh-CN" dirty="0" smtClean="0"/>
              <a:t>《</a:t>
            </a:r>
            <a:r>
              <a:rPr lang="zh-CN" altLang="en-US" dirty="0" smtClean="0"/>
              <a:t>望庐山瀑布</a:t>
            </a:r>
            <a:r>
              <a:rPr lang="en-US" altLang="zh-CN" dirty="0" smtClean="0"/>
              <a:t>》</a:t>
            </a:r>
            <a:endParaRPr lang="en-US" altLang="zh-CN" dirty="0" smtClean="0"/>
          </a:p>
        </p:txBody>
      </p:sp>
      <p:sp>
        <p:nvSpPr>
          <p:cNvPr id="18435" name="Rectangle 3"/>
          <p:cNvSpPr>
            <a:spLocks noGrp="1" noChangeArrowheads="1"/>
          </p:cNvSpPr>
          <p:nvPr>
            <p:ph idx="1"/>
          </p:nvPr>
        </p:nvSpPr>
        <p:spPr/>
        <p:txBody>
          <a:bodyPr/>
          <a:lstStyle/>
          <a:p>
            <a:r>
              <a:rPr lang="zh-CN" altLang="en-US" dirty="0" smtClean="0"/>
              <a:t>需求说明</a:t>
            </a:r>
            <a:endParaRPr lang="zh-CN" altLang="en-US" dirty="0" smtClean="0"/>
          </a:p>
          <a:p>
            <a:pPr lvl="1"/>
            <a:r>
              <a:rPr lang="zh-CN" altLang="en-US" dirty="0" smtClean="0"/>
              <a:t>使用标题标签和段落标签制作李白的诗</a:t>
            </a:r>
            <a:r>
              <a:rPr lang="en-US" altLang="zh-CN" dirty="0" smtClean="0"/>
              <a:t>《</a:t>
            </a:r>
            <a:r>
              <a:rPr lang="zh-CN" altLang="en-US" dirty="0" smtClean="0"/>
              <a:t>望庐山瀑布</a:t>
            </a:r>
            <a:r>
              <a:rPr lang="en-US" altLang="zh-CN" dirty="0" smtClean="0"/>
              <a:t>》</a:t>
            </a:r>
            <a:r>
              <a:rPr lang="zh-CN" altLang="en-US" dirty="0" smtClean="0"/>
              <a:t>，诗正文字体颜色为绿色，字体大小为</a:t>
            </a:r>
            <a:r>
              <a:rPr lang="en-US" altLang="zh-CN" dirty="0" smtClean="0"/>
              <a:t>14px</a:t>
            </a:r>
            <a:endParaRPr lang="zh-CN" altLang="en-US" dirty="0" smtClean="0"/>
          </a:p>
        </p:txBody>
      </p:sp>
      <p:grpSp>
        <p:nvGrpSpPr>
          <p:cNvPr id="14" name="组合 13"/>
          <p:cNvGrpSpPr/>
          <p:nvPr/>
        </p:nvGrpSpPr>
        <p:grpSpPr>
          <a:xfrm>
            <a:off x="1666844" y="879510"/>
            <a:ext cx="921281" cy="406350"/>
            <a:chOff x="3786182" y="1192962"/>
            <a:chExt cx="921281" cy="406350"/>
          </a:xfrm>
        </p:grpSpPr>
        <p:sp>
          <p:nvSpPr>
            <p:cNvPr id="16" name="TextBox 15"/>
            <p:cNvSpPr txBox="1"/>
            <p:nvPr/>
          </p:nvSpPr>
          <p:spPr>
            <a:xfrm>
              <a:off x="4014043" y="1196747"/>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49" charset="-122"/>
                  <a:ea typeface="黑体" panose="02010609060101010101" pitchFamily="49" charset="-122"/>
                </a:rPr>
                <a:t>练习</a:t>
              </a:r>
              <a:endParaRPr lang="zh-CN" altLang="en-US" sz="2000" b="1" dirty="0">
                <a:solidFill>
                  <a:schemeClr val="tx1"/>
                </a:solidFill>
                <a:latin typeface="黑体" panose="02010609060101010101" pitchFamily="49" charset="-122"/>
                <a:ea typeface="黑体" panose="02010609060101010101" pitchFamily="49" charset="-122"/>
              </a:endParaRPr>
            </a:p>
          </p:txBody>
        </p:sp>
        <p:pic>
          <p:nvPicPr>
            <p:cNvPr id="17" name="Picture 2" descr="E:\设计支持\模板设计\YS.png"/>
            <p:cNvPicPr>
              <a:picLocks noChangeAspect="1" noChangeArrowheads="1"/>
            </p:cNvPicPr>
            <p:nvPr/>
          </p:nvPicPr>
          <p:blipFill>
            <a:blip r:embed="rId1"/>
            <a:srcRect/>
            <a:stretch>
              <a:fillRect/>
            </a:stretch>
          </p:blipFill>
          <p:spPr bwMode="auto">
            <a:xfrm>
              <a:off x="3786182" y="1192962"/>
              <a:ext cx="414476" cy="406350"/>
            </a:xfrm>
            <a:prstGeom prst="rect">
              <a:avLst/>
            </a:prstGeom>
            <a:noFill/>
          </p:spPr>
        </p:pic>
      </p:grpSp>
      <p:grpSp>
        <p:nvGrpSpPr>
          <p:cNvPr id="15" name="组合 17"/>
          <p:cNvGrpSpPr/>
          <p:nvPr/>
        </p:nvGrpSpPr>
        <p:grpSpPr bwMode="auto">
          <a:xfrm>
            <a:off x="4831544" y="6333995"/>
            <a:ext cx="2786063" cy="428625"/>
            <a:chOff x="3714744" y="5143512"/>
            <a:chExt cx="2786082" cy="428628"/>
          </a:xfrm>
        </p:grpSpPr>
        <p:sp>
          <p:nvSpPr>
            <p:cNvPr id="18" name="圆角矩形 17"/>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TextBox 18"/>
            <p:cNvSpPr txBox="1"/>
            <p:nvPr/>
          </p:nvSpPr>
          <p:spPr bwMode="auto">
            <a:xfrm>
              <a:off x="3973668" y="5187962"/>
              <a:ext cx="2198385"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完成时间</a:t>
              </a:r>
              <a:r>
                <a:rPr lang="zh-CN" altLang="en-US" sz="1600" b="1" spc="300" dirty="0" smtClean="0">
                  <a:solidFill>
                    <a:srgbClr val="FBFFFE"/>
                  </a:solidFill>
                  <a:latin typeface="微软雅黑" panose="020B0503020204020204" pitchFamily="2" charset="-122"/>
                  <a:ea typeface="微软雅黑" panose="020B0503020204020204" pitchFamily="2" charset="-122"/>
                </a:rPr>
                <a:t>：</a:t>
              </a:r>
              <a:r>
                <a:rPr lang="en-US" altLang="zh-CN" sz="1600" b="1" spc="300" dirty="0" smtClean="0">
                  <a:solidFill>
                    <a:srgbClr val="FBFFFE"/>
                  </a:solidFill>
                  <a:latin typeface="微软雅黑" panose="020B0503020204020204" pitchFamily="2" charset="-122"/>
                  <a:ea typeface="微软雅黑" panose="020B0503020204020204" pitchFamily="2" charset="-122"/>
                </a:rPr>
                <a:t>10</a:t>
              </a:r>
              <a:r>
                <a:rPr lang="zh-CN" altLang="en-US" sz="1600" b="1" spc="300" dirty="0" smtClean="0">
                  <a:solidFill>
                    <a:srgbClr val="FBFFFE"/>
                  </a:solidFill>
                  <a:latin typeface="微软雅黑" panose="020B0503020204020204" pitchFamily="2" charset="-122"/>
                  <a:ea typeface="微软雅黑" panose="020B0503020204020204" pitchFamily="2" charset="-122"/>
                </a:rPr>
                <a:t>分钟</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pic>
        <p:nvPicPr>
          <p:cNvPr id="4098" name="Picture 2" descr="C:\Users\yaling.he\Desktop\Chapter04截图\Chapter04截图\图4.10　《望庐山瀑布》页面效果图.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3494" y="2708919"/>
            <a:ext cx="3395488" cy="3331237"/>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a:xfrm>
            <a:off x="2308225" y="1214438"/>
            <a:ext cx="7645400" cy="5143500"/>
          </a:xfrm>
        </p:spPr>
        <p:txBody>
          <a:bodyPr/>
          <a:lstStyle/>
          <a:p>
            <a:pPr eaLnBrk="1" hangingPunct="1">
              <a:defRPr/>
            </a:pPr>
            <a:r>
              <a:rPr lang="zh-CN" altLang="en-US" dirty="0" smtClean="0"/>
              <a:t>常见问题及解决办法</a:t>
            </a:r>
            <a:endParaRPr lang="en-US" altLang="zh-CN" dirty="0" smtClean="0"/>
          </a:p>
          <a:p>
            <a:pPr eaLnBrk="1" hangingPunct="1">
              <a:defRPr/>
            </a:pPr>
            <a:r>
              <a:rPr lang="zh-CN" altLang="en-US" dirty="0" smtClean="0"/>
              <a:t>代码规范问题</a:t>
            </a:r>
            <a:endParaRPr lang="zh-CN" altLang="en-US" dirty="0" smtClean="0"/>
          </a:p>
          <a:p>
            <a:pPr eaLnBrk="1" hangingPunct="1">
              <a:defRPr/>
            </a:pPr>
            <a:r>
              <a:rPr lang="zh-CN" altLang="en-US" dirty="0" smtClean="0"/>
              <a:t>调试技巧</a:t>
            </a:r>
            <a:endParaRPr lang="en-US" altLang="zh-CN" dirty="0" smtClean="0"/>
          </a:p>
          <a:p>
            <a:pPr eaLnBrk="1" hangingPunct="1">
              <a:defRPr/>
            </a:pPr>
            <a:endParaRPr lang="zh-CN" altLang="en-US" dirty="0" smtClean="0"/>
          </a:p>
          <a:p>
            <a:pPr eaLnBrk="1" hangingPunct="1">
              <a:defRPr/>
            </a:pPr>
            <a:endParaRPr lang="zh-CN" altLang="en-US" dirty="0" smtClean="0"/>
          </a:p>
        </p:txBody>
      </p:sp>
      <p:sp>
        <p:nvSpPr>
          <p:cNvPr id="67587" name="Rectangle 2"/>
          <p:cNvSpPr>
            <a:spLocks noGrp="1" noChangeArrowheads="1"/>
          </p:cNvSpPr>
          <p:nvPr>
            <p:ph type="title"/>
          </p:nvPr>
        </p:nvSpPr>
        <p:spPr>
          <a:xfrm>
            <a:off x="6299200" y="285750"/>
            <a:ext cx="4189730" cy="523875"/>
          </a:xfrm>
        </p:spPr>
        <p:txBody>
          <a:bodyPr/>
          <a:lstStyle/>
          <a:p>
            <a:pPr eaLnBrk="1" hangingPunct="1"/>
            <a:r>
              <a:rPr smtClean="0">
                <a:solidFill>
                  <a:srgbClr val="121F55"/>
                </a:solidFill>
              </a:rPr>
              <a:t>共性问题集中讲解</a:t>
            </a:r>
            <a:endParaRPr smtClean="0">
              <a:solidFill>
                <a:srgbClr val="121F55"/>
              </a:solidFill>
            </a:endParaRPr>
          </a:p>
        </p:txBody>
      </p:sp>
      <p:grpSp>
        <p:nvGrpSpPr>
          <p:cNvPr id="67588" name="组合 29"/>
          <p:cNvGrpSpPr/>
          <p:nvPr/>
        </p:nvGrpSpPr>
        <p:grpSpPr bwMode="auto">
          <a:xfrm>
            <a:off x="3381375" y="3214688"/>
            <a:ext cx="5929313" cy="2058988"/>
            <a:chOff x="1857356" y="3214688"/>
            <a:chExt cx="5929353" cy="2058989"/>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p:nvPr/>
          </p:nvGrpSpPr>
          <p:grpSpPr bwMode="auto">
            <a:xfrm>
              <a:off x="1924031" y="3214688"/>
              <a:ext cx="5862678" cy="2058989"/>
              <a:chOff x="2066315" y="2227264"/>
              <a:chExt cx="5862756" cy="2059018"/>
            </a:xfrm>
          </p:grpSpPr>
          <p:grpSp>
            <p:nvGrpSpPr>
              <p:cNvPr id="67592" name="组合 19"/>
              <p:cNvGrpSpPr/>
              <p:nvPr/>
            </p:nvGrpSpPr>
            <p:grpSpPr bwMode="auto">
              <a:xfrm>
                <a:off x="2066315" y="2227264"/>
                <a:ext cx="5862756" cy="2059018"/>
                <a:chOff x="2066296" y="2227167"/>
                <a:chExt cx="5862795" cy="2059104"/>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p:nvPr/>
              </p:nvGrpSpPr>
              <p:grpSpPr bwMode="auto">
                <a:xfrm>
                  <a:off x="2066296" y="2227167"/>
                  <a:ext cx="5148401" cy="2059104"/>
                  <a:chOff x="2066296" y="2084291"/>
                  <a:chExt cx="5148401" cy="2059104"/>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6627"/>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2" charset="-122"/>
                        <a:ea typeface="微软雅黑" panose="020B0503020204020204" pitchFamily="2" charset="-122"/>
                      </a:rPr>
                      <a:t>共性问题集中讲解   </a:t>
                    </a:r>
                    <a:endParaRPr lang="en-US" altLang="zh-CN" sz="3200" b="1" kern="0" spc="300" dirty="0">
                      <a:solidFill>
                        <a:schemeClr val="tx2">
                          <a:lumMod val="50000"/>
                        </a:schemeClr>
                      </a:solidFill>
                      <a:latin typeface="微软雅黑" panose="020B0503020204020204" pitchFamily="2" charset="-122"/>
                      <a:ea typeface="微软雅黑" panose="020B0503020204020204" pitchFamily="2"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5757545" y="70485"/>
            <a:ext cx="4731385" cy="954405"/>
          </a:xfrm>
        </p:spPr>
        <p:txBody>
          <a:bodyPr/>
          <a:lstStyle/>
          <a:p>
            <a:r>
              <a:rPr lang="en-US" altLang="zh-CN" dirty="0" smtClean="0"/>
              <a:t>CSS3</a:t>
            </a:r>
            <a:r>
              <a:rPr lang="zh-CN" altLang="en-US" dirty="0" smtClean="0"/>
              <a:t>基本选择器</a:t>
            </a:r>
            <a:r>
              <a:rPr lang="en-US" altLang="zh-CN" dirty="0" smtClean="0"/>
              <a:t>3-1</a:t>
            </a:r>
            <a:endParaRPr lang="zh-CN" altLang="en-US" dirty="0" smtClean="0"/>
          </a:p>
        </p:txBody>
      </p:sp>
      <p:sp>
        <p:nvSpPr>
          <p:cNvPr id="22531" name="内容占位符 2"/>
          <p:cNvSpPr>
            <a:spLocks noGrp="1"/>
          </p:cNvSpPr>
          <p:nvPr>
            <p:ph idx="1"/>
          </p:nvPr>
        </p:nvSpPr>
        <p:spPr/>
        <p:txBody>
          <a:bodyPr/>
          <a:lstStyle/>
          <a:p>
            <a:r>
              <a:rPr lang="zh-CN" altLang="en-US" dirty="0" smtClean="0"/>
              <a:t>标签选择器</a:t>
            </a:r>
            <a:endParaRPr lang="en-US" altLang="zh-CN" dirty="0" smtClean="0"/>
          </a:p>
          <a:p>
            <a:r>
              <a:rPr lang="zh-CN" altLang="en-US" dirty="0" smtClean="0"/>
              <a:t>类选择器</a:t>
            </a:r>
            <a:endParaRPr lang="en-US" altLang="zh-CN" dirty="0" smtClean="0"/>
          </a:p>
          <a:p>
            <a:r>
              <a:rPr lang="en-US" altLang="zh-CN" dirty="0" smtClean="0"/>
              <a:t>ID</a:t>
            </a:r>
            <a:r>
              <a:rPr lang="zh-CN" altLang="en-US" dirty="0" smtClean="0"/>
              <a:t>选择器</a:t>
            </a:r>
            <a:endParaRPr lang="zh-CN" altLang="en-US" dirty="0" smtClean="0"/>
          </a:p>
        </p:txBody>
      </p:sp>
      <p:sp>
        <p:nvSpPr>
          <p:cNvPr id="8" name="内容占位符 2"/>
          <p:cNvSpPr txBox="1"/>
          <p:nvPr/>
        </p:nvSpPr>
        <p:spPr bwMode="auto">
          <a:xfrm>
            <a:off x="2423592" y="1714488"/>
            <a:ext cx="7645400" cy="1143008"/>
          </a:xfrm>
          <a:prstGeom prst="rect">
            <a:avLst/>
          </a:prstGeom>
          <a:noFill/>
          <a:ln>
            <a:noFill/>
          </a:ln>
        </p:spPr>
        <p:txBody>
          <a:bodyPr vert="horz" wrap="square" lIns="91440" tIns="45720" rIns="91440" bIns="45720" numCol="1" anchor="t" anchorCtr="0" compatLnSpc="1"/>
          <a:lstStyle>
            <a:lvl1pPr marL="342900" indent="-342900" eaLnBrk="0" hangingPunct="0">
              <a:spcBef>
                <a:spcPct val="20000"/>
              </a:spcBef>
              <a:buClr>
                <a:srgbClr val="0E9CDE"/>
              </a:buClr>
              <a:buSzPct val="100000"/>
              <a:buFont typeface="Wingdings" panose="05000000000000000000" pitchFamily="2" charset="2"/>
              <a:buChar char="n"/>
              <a:defRPr sz="2600" b="1">
                <a:latin typeface="+mn-lt"/>
                <a:ea typeface="微软雅黑" panose="020B0503020204020204" pitchFamily="2" charset="-122"/>
              </a:defRPr>
            </a:lvl1pPr>
            <a:lvl2pPr marL="742950" indent="-285750" eaLnBrk="0" hangingPunct="0">
              <a:spcBef>
                <a:spcPct val="20000"/>
              </a:spcBef>
              <a:buClr>
                <a:srgbClr val="0E9CDE"/>
              </a:buClr>
              <a:buSzPct val="100000"/>
              <a:buFont typeface="Wingdings" panose="05000000000000000000" pitchFamily="2" charset="2"/>
              <a:buChar char="u"/>
              <a:defRPr sz="2400" b="1">
                <a:latin typeface="+mn-lt"/>
                <a:ea typeface="微软雅黑" panose="020B0503020204020204" pitchFamily="2" charset="-122"/>
              </a:defRPr>
            </a:lvl2pPr>
            <a:lvl3pPr marL="1143000" indent="-228600" eaLnBrk="0" hangingPunct="0">
              <a:spcBef>
                <a:spcPct val="20000"/>
              </a:spcBef>
              <a:buClr>
                <a:srgbClr val="0E9CDE"/>
              </a:buClr>
              <a:buSzPct val="85000"/>
              <a:buFont typeface="Wingdings" panose="05000000000000000000" pitchFamily="2" charset="2"/>
              <a:buChar char="Ø"/>
              <a:defRPr sz="2000" b="1">
                <a:latin typeface="+mn-lt"/>
                <a:ea typeface="+mn-ea"/>
              </a:defRPr>
            </a:lvl3pPr>
            <a:lvl4pPr marL="1600200" indent="-228600" eaLnBrk="0" hangingPunct="0">
              <a:spcBef>
                <a:spcPct val="20000"/>
              </a:spcBef>
              <a:buClr>
                <a:schemeClr val="tx2"/>
              </a:buClr>
              <a:buFont typeface="Wingdings" panose="05000000000000000000" pitchFamily="2" charset="2"/>
              <a:buChar char="Ø"/>
              <a:defRPr sz="1800" b="1">
                <a:latin typeface="+mn-lt"/>
                <a:ea typeface="+mn-ea"/>
                <a:cs typeface="楷体_GB2312"/>
              </a:defRPr>
            </a:lvl4pPr>
            <a:lvl5pPr marL="2057400" indent="-228600" eaLnBrk="0" hangingPunct="0">
              <a:spcBef>
                <a:spcPct val="20000"/>
              </a:spcBef>
              <a:buChar char="»"/>
              <a:defRPr sz="1600" b="1">
                <a:latin typeface="+mn-lt"/>
                <a:ea typeface="+mn-ea"/>
                <a:cs typeface="楷体_GB2312"/>
              </a:defRPr>
            </a:lvl5pPr>
            <a:lvl6pPr marL="2514600" indent="-228600" fontAlgn="base">
              <a:spcBef>
                <a:spcPct val="20000"/>
              </a:spcBef>
              <a:spcAft>
                <a:spcPct val="0"/>
              </a:spcAft>
              <a:buChar char="»"/>
              <a:defRPr sz="2000" b="1">
                <a:latin typeface="+mn-lt"/>
                <a:ea typeface="楷体_GB2312" pitchFamily="49" charset="-122"/>
              </a:defRPr>
            </a:lvl6pPr>
            <a:lvl7pPr marL="2971800" indent="-228600" fontAlgn="base">
              <a:spcBef>
                <a:spcPct val="20000"/>
              </a:spcBef>
              <a:spcAft>
                <a:spcPct val="0"/>
              </a:spcAft>
              <a:buChar char="»"/>
              <a:defRPr sz="2000" b="1">
                <a:latin typeface="+mn-lt"/>
                <a:ea typeface="楷体_GB2312" pitchFamily="49" charset="-122"/>
              </a:defRPr>
            </a:lvl7pPr>
            <a:lvl8pPr marL="3429000" indent="-228600" fontAlgn="base">
              <a:spcBef>
                <a:spcPct val="20000"/>
              </a:spcBef>
              <a:spcAft>
                <a:spcPct val="0"/>
              </a:spcAft>
              <a:buChar char="»"/>
              <a:defRPr sz="2000" b="1">
                <a:latin typeface="+mn-lt"/>
                <a:ea typeface="楷体_GB2312" pitchFamily="49" charset="-122"/>
              </a:defRPr>
            </a:lvl8pPr>
            <a:lvl9pPr marL="3886200" indent="-228600" fontAlgn="base">
              <a:spcBef>
                <a:spcPct val="20000"/>
              </a:spcBef>
              <a:spcAft>
                <a:spcPct val="0"/>
              </a:spcAft>
              <a:buChar char="»"/>
              <a:defRPr sz="2000" b="1">
                <a:latin typeface="+mn-lt"/>
                <a:ea typeface="楷体_GB2312" pitchFamily="49" charset="-122"/>
              </a:defRPr>
            </a:lvl9pPr>
          </a:lstStyle>
          <a:p>
            <a:pPr lvl="1"/>
            <a:r>
              <a:rPr lang="en-US" altLang="zh-CN" dirty="0"/>
              <a:t>HTML</a:t>
            </a:r>
            <a:r>
              <a:rPr lang="zh-CN" altLang="en-US" dirty="0"/>
              <a:t>标签作为标签选择器的名称</a:t>
            </a:r>
            <a:endParaRPr lang="zh-CN" altLang="en-US" dirty="0"/>
          </a:p>
          <a:p>
            <a:pPr lvl="2"/>
            <a:r>
              <a:rPr lang="en-US" altLang="zh-CN" dirty="0"/>
              <a:t>&lt;h1&gt;…&lt;h6&gt;</a:t>
            </a:r>
            <a:r>
              <a:rPr lang="zh-CN" altLang="en-US" dirty="0"/>
              <a:t>、</a:t>
            </a:r>
            <a:r>
              <a:rPr lang="en-US" altLang="zh-CN" dirty="0"/>
              <a:t>&lt;p&gt;</a:t>
            </a:r>
            <a:r>
              <a:rPr lang="zh-CN" altLang="en-US" dirty="0"/>
              <a:t>、</a:t>
            </a:r>
            <a:r>
              <a:rPr lang="en-US" altLang="zh-CN" dirty="0"/>
              <a:t>&lt;</a:t>
            </a:r>
            <a:r>
              <a:rPr lang="en-US" altLang="zh-CN" dirty="0" err="1"/>
              <a:t>img</a:t>
            </a:r>
            <a:r>
              <a:rPr lang="en-US" altLang="zh-CN" dirty="0"/>
              <a:t>/&gt;</a:t>
            </a:r>
            <a:endParaRPr lang="zh-CN" altLang="en-US" dirty="0"/>
          </a:p>
        </p:txBody>
      </p:sp>
      <p:sp>
        <p:nvSpPr>
          <p:cNvPr id="13" name="AutoShape 3"/>
          <p:cNvSpPr>
            <a:spLocks noChangeArrowheads="1"/>
          </p:cNvSpPr>
          <p:nvPr/>
        </p:nvSpPr>
        <p:spPr bwMode="auto">
          <a:xfrm>
            <a:off x="6381752" y="4143931"/>
            <a:ext cx="2857520" cy="50672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gn="l">
              <a:lnSpc>
                <a:spcPct val="150000"/>
              </a:lnSpc>
            </a:pPr>
            <a:r>
              <a:rPr lang="en-US" altLang="zh-CN" b="1" dirty="0" smtClean="0"/>
              <a:t>p { font-size:16px;}</a:t>
            </a:r>
            <a:endParaRPr lang="zh-CN" altLang="zh-CN" b="1" dirty="0">
              <a:latin typeface="+mn-lt"/>
            </a:endParaRPr>
          </a:p>
        </p:txBody>
      </p:sp>
      <p:sp>
        <p:nvSpPr>
          <p:cNvPr id="14" name="AutoShape 14"/>
          <p:cNvSpPr>
            <a:spLocks noChangeArrowheads="1"/>
          </p:cNvSpPr>
          <p:nvPr/>
        </p:nvSpPr>
        <p:spPr bwMode="auto">
          <a:xfrm>
            <a:off x="5881686" y="5163950"/>
            <a:ext cx="1372122" cy="408192"/>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pitchFamily="49" charset="-122"/>
              </a:rPr>
              <a:t>标签选择器</a:t>
            </a:r>
            <a:endParaRPr lang="zh-CN" altLang="en-US" b="1" kern="0" dirty="0">
              <a:solidFill>
                <a:schemeClr val="bg1"/>
              </a:solidFill>
              <a:latin typeface="Arial" panose="020B0604020202020204"/>
              <a:ea typeface="黑体" panose="02010609060101010101" pitchFamily="49" charset="-122"/>
            </a:endParaRPr>
          </a:p>
        </p:txBody>
      </p:sp>
      <p:cxnSp>
        <p:nvCxnSpPr>
          <p:cNvPr id="15" name="直接箭头连接符 14"/>
          <p:cNvCxnSpPr>
            <a:stCxn id="14" idx="0"/>
          </p:cNvCxnSpPr>
          <p:nvPr/>
        </p:nvCxnSpPr>
        <p:spPr>
          <a:xfrm rot="16200000" flipV="1">
            <a:off x="7785198" y="4857055"/>
            <a:ext cx="591510" cy="21417"/>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9" name="AutoShape 14"/>
          <p:cNvSpPr>
            <a:spLocks noChangeArrowheads="1"/>
          </p:cNvSpPr>
          <p:nvPr/>
        </p:nvSpPr>
        <p:spPr bwMode="auto">
          <a:xfrm>
            <a:off x="7394486" y="5143943"/>
            <a:ext cx="916092" cy="408192"/>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pitchFamily="49" charset="-122"/>
              </a:rPr>
              <a:t>声明</a:t>
            </a:r>
            <a:endParaRPr lang="zh-CN" altLang="en-US" b="1" kern="0" dirty="0">
              <a:solidFill>
                <a:schemeClr val="bg1"/>
              </a:solidFill>
              <a:latin typeface="Arial" panose="020B0604020202020204"/>
              <a:ea typeface="黑体" panose="02010609060101010101" pitchFamily="49" charset="-122"/>
            </a:endParaRPr>
          </a:p>
        </p:txBody>
      </p:sp>
      <p:cxnSp>
        <p:nvCxnSpPr>
          <p:cNvPr id="20" name="直接连接符 19"/>
          <p:cNvCxnSpPr/>
          <p:nvPr/>
        </p:nvCxnSpPr>
        <p:spPr bwMode="auto">
          <a:xfrm>
            <a:off x="6881818" y="4572008"/>
            <a:ext cx="1500198" cy="1588"/>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21" name="直接箭头连接符 20"/>
          <p:cNvCxnSpPr>
            <a:stCxn id="19" idx="0"/>
          </p:cNvCxnSpPr>
          <p:nvPr/>
        </p:nvCxnSpPr>
        <p:spPr>
          <a:xfrm rot="16200000" flipV="1">
            <a:off x="9112425" y="4879405"/>
            <a:ext cx="500066" cy="2941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7" name="AutoShape 14"/>
          <p:cNvSpPr>
            <a:spLocks noChangeArrowheads="1"/>
          </p:cNvSpPr>
          <p:nvPr/>
        </p:nvSpPr>
        <p:spPr bwMode="auto">
          <a:xfrm>
            <a:off x="6953256" y="3215117"/>
            <a:ext cx="682512" cy="408192"/>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pitchFamily="49" charset="-122"/>
              </a:rPr>
              <a:t>属性</a:t>
            </a:r>
            <a:endParaRPr lang="zh-CN" altLang="en-US" b="1" kern="0" dirty="0">
              <a:solidFill>
                <a:schemeClr val="bg1"/>
              </a:solidFill>
              <a:latin typeface="Arial" panose="020B0604020202020204"/>
              <a:ea typeface="黑体" panose="02010609060101010101" pitchFamily="49" charset="-122"/>
            </a:endParaRPr>
          </a:p>
        </p:txBody>
      </p:sp>
      <p:cxnSp>
        <p:nvCxnSpPr>
          <p:cNvPr id="28" name="直接箭头连接符 27"/>
          <p:cNvCxnSpPr>
            <a:stCxn id="27" idx="2"/>
          </p:cNvCxnSpPr>
          <p:nvPr/>
        </p:nvCxnSpPr>
        <p:spPr>
          <a:xfrm rot="16200000" flipH="1">
            <a:off x="8458561" y="3983713"/>
            <a:ext cx="734385" cy="1357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9" name="AutoShape 14"/>
          <p:cNvSpPr>
            <a:spLocks noChangeArrowheads="1"/>
          </p:cNvSpPr>
          <p:nvPr/>
        </p:nvSpPr>
        <p:spPr bwMode="auto">
          <a:xfrm>
            <a:off x="7857171" y="3215117"/>
            <a:ext cx="452642" cy="408192"/>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pitchFamily="49" charset="-122"/>
              </a:rPr>
              <a:t>值</a:t>
            </a:r>
            <a:endParaRPr lang="zh-CN" altLang="en-US" b="1" kern="0" dirty="0">
              <a:solidFill>
                <a:schemeClr val="bg1"/>
              </a:solidFill>
              <a:latin typeface="Arial" panose="020B0604020202020204"/>
              <a:ea typeface="黑体" panose="02010609060101010101" pitchFamily="49" charset="-122"/>
            </a:endParaRPr>
          </a:p>
        </p:txBody>
      </p:sp>
      <p:cxnSp>
        <p:nvCxnSpPr>
          <p:cNvPr id="30" name="直接箭头连接符 29"/>
          <p:cNvCxnSpPr>
            <a:stCxn id="29" idx="2"/>
          </p:cNvCxnSpPr>
          <p:nvPr/>
        </p:nvCxnSpPr>
        <p:spPr>
          <a:xfrm rot="16200000" flipH="1">
            <a:off x="9246242" y="3984306"/>
            <a:ext cx="734385" cy="1238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32" name="组合 71"/>
          <p:cNvGrpSpPr/>
          <p:nvPr/>
        </p:nvGrpSpPr>
        <p:grpSpPr>
          <a:xfrm>
            <a:off x="5095868" y="3858293"/>
            <a:ext cx="992719" cy="398780"/>
            <a:chOff x="1000100" y="1801951"/>
            <a:chExt cx="992719" cy="398780"/>
          </a:xfrm>
        </p:grpSpPr>
        <p:pic>
          <p:nvPicPr>
            <p:cNvPr id="33"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p:spPr>
        </p:pic>
        <p:sp>
          <p:nvSpPr>
            <p:cNvPr id="34" name="TextBox 33"/>
            <p:cNvSpPr txBox="1"/>
            <p:nvPr/>
          </p:nvSpPr>
          <p:spPr>
            <a:xfrm>
              <a:off x="1299399" y="1801951"/>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49" charset="-122"/>
                  <a:ea typeface="黑体" panose="02010609060101010101" pitchFamily="49" charset="-122"/>
                </a:rPr>
                <a:t>语法</a:t>
              </a:r>
              <a:endParaRPr lang="zh-CN" altLang="en-US" sz="2000" b="1" dirty="0">
                <a:solidFill>
                  <a:schemeClr val="tx1"/>
                </a:solidFill>
                <a:latin typeface="黑体" panose="02010609060101010101" pitchFamily="49" charset="-122"/>
                <a:ea typeface="黑体" panose="02010609060101010101" pitchFamily="49" charset="-122"/>
              </a:endParaRPr>
            </a:p>
          </p:txBody>
        </p:sp>
      </p:grpSp>
      <p:grpSp>
        <p:nvGrpSpPr>
          <p:cNvPr id="26" name="组合 18"/>
          <p:cNvGrpSpPr/>
          <p:nvPr/>
        </p:nvGrpSpPr>
        <p:grpSpPr bwMode="auto">
          <a:xfrm>
            <a:off x="3614738" y="5962650"/>
            <a:ext cx="4572000" cy="428625"/>
            <a:chOff x="3143240" y="5143512"/>
            <a:chExt cx="4572032" cy="428628"/>
          </a:xfrm>
        </p:grpSpPr>
        <p:sp>
          <p:nvSpPr>
            <p:cNvPr id="31" name="圆角矩形 30"/>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5" name="圆角矩形 34"/>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6"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Box 36"/>
            <p:cNvSpPr txBox="1"/>
            <p:nvPr/>
          </p:nvSpPr>
          <p:spPr bwMode="auto">
            <a:xfrm>
              <a:off x="4381500" y="5187962"/>
              <a:ext cx="2759094"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a:t>
              </a:r>
              <a:r>
                <a:rPr lang="zh-CN" altLang="en-US" sz="1600" b="1" spc="300" dirty="0" smtClean="0">
                  <a:solidFill>
                    <a:srgbClr val="FBFFFE"/>
                  </a:solidFill>
                  <a:latin typeface="微软雅黑" panose="020B0503020204020204" pitchFamily="2" charset="-122"/>
                  <a:ea typeface="微软雅黑" panose="020B0503020204020204" pitchFamily="2" charset="-122"/>
                </a:rPr>
                <a:t>示例</a:t>
              </a:r>
              <a:r>
                <a:rPr lang="en-US" altLang="zh-CN" sz="1600" b="1" spc="300" dirty="0">
                  <a:solidFill>
                    <a:srgbClr val="FBFFFE"/>
                  </a:solidFill>
                  <a:latin typeface="微软雅黑" panose="020B0503020204020204" pitchFamily="2" charset="-122"/>
                  <a:ea typeface="微软雅黑" panose="020B0503020204020204" pitchFamily="2" charset="-122"/>
                </a:rPr>
                <a:t>4</a:t>
              </a:r>
              <a:r>
                <a:rPr lang="zh-CN" altLang="en-US" sz="1600" b="1" spc="300" dirty="0" smtClean="0">
                  <a:solidFill>
                    <a:srgbClr val="FBFFFE"/>
                  </a:solidFill>
                  <a:latin typeface="微软雅黑" panose="020B0503020204020204" pitchFamily="2" charset="-122"/>
                  <a:ea typeface="微软雅黑" panose="020B0503020204020204" pitchFamily="2" charset="-122"/>
                </a:rPr>
                <a:t>：</a:t>
              </a:r>
              <a:r>
                <a:rPr lang="zh-CN" altLang="en-US" sz="1600" b="1" spc="300" dirty="0">
                  <a:solidFill>
                    <a:srgbClr val="FBFFFE"/>
                  </a:solidFill>
                  <a:latin typeface="微软雅黑" panose="020B0503020204020204" pitchFamily="2" charset="-122"/>
                  <a:ea typeface="微软雅黑" panose="020B0503020204020204" pitchFamily="2" charset="-122"/>
                </a:rPr>
                <a:t>标签选择器</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22531">
                                            <p:txEl>
                                              <p:pRg st="0" end="0"/>
                                            </p:txEl>
                                          </p:spTgt>
                                        </p:tgtEl>
                                        <p:attrNameLst>
                                          <p:attrName>style.color</p:attrName>
                                        </p:attrNameLst>
                                      </p:cBhvr>
                                      <p:to>
                                        <a:srgbClr val="FF0000"/>
                                      </p:to>
                                    </p:animClr>
                                  </p:childTnLst>
                                </p:cTn>
                              </p:par>
                              <p:par>
                                <p:cTn id="7" presetID="42" presetClass="path" presetSubtype="0" accel="50000" decel="50000" fill="hold" nodeType="withEffect">
                                  <p:stCondLst>
                                    <p:cond delay="0"/>
                                  </p:stCondLst>
                                  <p:childTnLst>
                                    <p:animMotion origin="layout" path="M -2.77778E-7 -3.33333E-6 L -2.77778E-7 0.16412 " pathEditMode="relative" rAng="0" ptsTypes="AA">
                                      <p:cBhvr>
                                        <p:cTn id="8" dur="2000" fill="hold"/>
                                        <p:tgtEl>
                                          <p:spTgt spid="22531">
                                            <p:txEl>
                                              <p:pRg st="1" end="1"/>
                                            </p:txEl>
                                          </p:spTgt>
                                        </p:tgtEl>
                                        <p:attrNameLst>
                                          <p:attrName>ppt_x</p:attrName>
                                          <p:attrName>ppt_y</p:attrName>
                                        </p:attrNameLst>
                                      </p:cBhvr>
                                      <p:rCtr x="0" y="82"/>
                                    </p:animMotion>
                                  </p:childTnLst>
                                </p:cTn>
                              </p:par>
                              <p:par>
                                <p:cTn id="9" presetID="42" presetClass="path" presetSubtype="0" accel="50000" decel="50000" fill="hold" nodeType="withEffect">
                                  <p:stCondLst>
                                    <p:cond delay="0"/>
                                  </p:stCondLst>
                                  <p:childTnLst>
                                    <p:animMotion origin="layout" path="M 3.33333E-6 -3.7037E-7 L 3.33333E-6 0.18403 " pathEditMode="relative" rAng="0" ptsTypes="AA">
                                      <p:cBhvr>
                                        <p:cTn id="10" dur="2000" fill="hold"/>
                                        <p:tgtEl>
                                          <p:spTgt spid="22531">
                                            <p:txEl>
                                              <p:pRg st="2" end="2"/>
                                            </p:txEl>
                                          </p:spTgt>
                                        </p:tgtEl>
                                        <p:attrNameLst>
                                          <p:attrName>ppt_x</p:attrName>
                                          <p:attrName>ppt_y</p:attrName>
                                        </p:attrNameLst>
                                      </p:cBhvr>
                                      <p:rCtr x="0" y="92"/>
                                    </p:animMotion>
                                  </p:childTnLst>
                                </p:cTn>
                              </p:par>
                            </p:childTnLst>
                          </p:cTn>
                        </p:par>
                        <p:par>
                          <p:cTn id="11" fill="hold">
                            <p:stCondLst>
                              <p:cond delay="2000"/>
                            </p:stCondLst>
                            <p:childTnLst>
                              <p:par>
                                <p:cTn id="12" presetID="22" presetClass="entr" presetSubtype="8" fill="hold" nodeType="after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wipe(left)">
                                      <p:cBhvr>
                                        <p:cTn id="14" dur="500"/>
                                        <p:tgtEl>
                                          <p:spTgt spid="8">
                                            <p:txEl>
                                              <p:pRg st="0" end="0"/>
                                            </p:txEl>
                                          </p:spTgt>
                                        </p:tgtEl>
                                      </p:cBhvr>
                                    </p:animEffect>
                                  </p:childTnLst>
                                </p:cTn>
                              </p:par>
                              <p:par>
                                <p:cTn id="15" presetID="22" presetClass="entr" presetSubtype="8" fill="hold" nodeType="with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wipe(left)">
                                      <p:cBhvr>
                                        <p:cTn id="17" dur="500"/>
                                        <p:tgtEl>
                                          <p:spTgt spid="8">
                                            <p:txEl>
                                              <p:pRg st="1" end="1"/>
                                            </p:txEl>
                                          </p:spTgt>
                                        </p:tgtEl>
                                      </p:cBhvr>
                                    </p:animEffect>
                                  </p:childTnLst>
                                </p:cTn>
                              </p:par>
                              <p:par>
                                <p:cTn id="18" presetID="3" presetClass="emph" presetSubtype="2" fill="hold" nodeType="withEffect">
                                  <p:stCondLst>
                                    <p:cond delay="0"/>
                                  </p:stCondLst>
                                  <p:childTnLst>
                                    <p:animClr clrSpc="rgb" dir="cw">
                                      <p:cBhvr override="childStyle">
                                        <p:cTn id="19" dur="2000" fill="hold"/>
                                        <p:tgtEl>
                                          <p:spTgt spid="8">
                                            <p:txEl>
                                              <p:pRg st="0" end="0"/>
                                            </p:txEl>
                                          </p:spTgt>
                                        </p:tgtEl>
                                        <p:attrNameLst>
                                          <p:attrName>style.color</p:attrName>
                                        </p:attrNameLst>
                                      </p:cBhvr>
                                      <p:to>
                                        <a:srgbClr val="FF0000"/>
                                      </p:to>
                                    </p:animClr>
                                  </p:childTnLst>
                                </p:cTn>
                              </p:par>
                              <p:par>
                                <p:cTn id="20" presetID="3" presetClass="emph" presetSubtype="2" fill="hold" nodeType="withEffect">
                                  <p:stCondLst>
                                    <p:cond delay="0"/>
                                  </p:stCondLst>
                                  <p:childTnLst>
                                    <p:animClr clrSpc="rgb" dir="cw">
                                      <p:cBhvr override="childStyle">
                                        <p:cTn id="21" dur="2000" fill="hold"/>
                                        <p:tgtEl>
                                          <p:spTgt spid="8">
                                            <p:txEl>
                                              <p:pRg st="1" end="1"/>
                                            </p:txEl>
                                          </p:spTgt>
                                        </p:tgtEl>
                                        <p:attrNameLst>
                                          <p:attrName>style.color</p:attrName>
                                        </p:attrNameLst>
                                      </p:cBhvr>
                                      <p:to>
                                        <a:srgbClr val="FF0000"/>
                                      </p:to>
                                    </p:animClr>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wipe(left)">
                                      <p:cBhvr>
                                        <p:cTn id="26" dur="500"/>
                                        <p:tgtEl>
                                          <p:spTgt spid="32"/>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left)">
                                      <p:cBhvr>
                                        <p:cTn id="34" dur="500"/>
                                        <p:tgtEl>
                                          <p:spTgt spid="14"/>
                                        </p:tgtEl>
                                      </p:cBhvr>
                                    </p:animEffect>
                                  </p:childTnLst>
                                </p:cTn>
                              </p:par>
                            </p:childTnLst>
                          </p:cTn>
                        </p:par>
                        <p:par>
                          <p:cTn id="35" fill="hold">
                            <p:stCondLst>
                              <p:cond delay="1500"/>
                            </p:stCondLst>
                            <p:childTnLst>
                              <p:par>
                                <p:cTn id="36" presetID="22" presetClass="entr" presetSubtype="4" fill="hold"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down)">
                                      <p:cBhvr>
                                        <p:cTn id="38" dur="500"/>
                                        <p:tgtEl>
                                          <p:spTgt spid="15"/>
                                        </p:tgtEl>
                                      </p:cBhvr>
                                    </p:animEffect>
                                  </p:childTnLst>
                                </p:cTn>
                              </p:par>
                            </p:childTnLst>
                          </p:cTn>
                        </p:par>
                        <p:par>
                          <p:cTn id="39" fill="hold">
                            <p:stCondLst>
                              <p:cond delay="2000"/>
                            </p:stCondLst>
                            <p:childTnLst>
                              <p:par>
                                <p:cTn id="40" presetID="22" presetClass="entr" presetSubtype="8" fill="hold" nodeType="after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500"/>
                                        <p:tgtEl>
                                          <p:spTgt spid="20"/>
                                        </p:tgtEl>
                                      </p:cBhvr>
                                    </p:animEffect>
                                  </p:childTnLst>
                                </p:cTn>
                              </p:par>
                            </p:childTnLst>
                          </p:cTn>
                        </p:par>
                        <p:par>
                          <p:cTn id="43" fill="hold">
                            <p:stCondLst>
                              <p:cond delay="2500"/>
                            </p:stCondLst>
                            <p:childTnLst>
                              <p:par>
                                <p:cTn id="44" presetID="22" presetClass="entr" presetSubtype="8"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500"/>
                                        <p:tgtEl>
                                          <p:spTgt spid="19"/>
                                        </p:tgtEl>
                                      </p:cBhvr>
                                    </p:animEffect>
                                  </p:childTnLst>
                                </p:cTn>
                              </p:par>
                            </p:childTnLst>
                          </p:cTn>
                        </p:par>
                        <p:par>
                          <p:cTn id="47" fill="hold">
                            <p:stCondLst>
                              <p:cond delay="3000"/>
                            </p:stCondLst>
                            <p:childTnLst>
                              <p:par>
                                <p:cTn id="48" presetID="22" presetClass="entr" presetSubtype="4" fill="hold"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down)">
                                      <p:cBhvr>
                                        <p:cTn id="50" dur="500"/>
                                        <p:tgtEl>
                                          <p:spTgt spid="21"/>
                                        </p:tgtEl>
                                      </p:cBhvr>
                                    </p:animEffect>
                                  </p:childTnLst>
                                </p:cTn>
                              </p:par>
                            </p:childTnLst>
                          </p:cTn>
                        </p:par>
                        <p:par>
                          <p:cTn id="51" fill="hold">
                            <p:stCondLst>
                              <p:cond delay="3500"/>
                            </p:stCondLst>
                            <p:childTnLst>
                              <p:par>
                                <p:cTn id="52" presetID="22" presetClass="entr" presetSubtype="8" fill="hold" grpId="0" nodeType="after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wipe(left)">
                                      <p:cBhvr>
                                        <p:cTn id="54" dur="500"/>
                                        <p:tgtEl>
                                          <p:spTgt spid="27"/>
                                        </p:tgtEl>
                                      </p:cBhvr>
                                    </p:animEffect>
                                  </p:childTnLst>
                                </p:cTn>
                              </p:par>
                            </p:childTnLst>
                          </p:cTn>
                        </p:par>
                        <p:par>
                          <p:cTn id="55" fill="hold">
                            <p:stCondLst>
                              <p:cond delay="4000"/>
                            </p:stCondLst>
                            <p:childTnLst>
                              <p:par>
                                <p:cTn id="56" presetID="22" presetClass="entr" presetSubtype="1" fill="hold" nodeType="after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wipe(up)">
                                      <p:cBhvr>
                                        <p:cTn id="58" dur="500"/>
                                        <p:tgtEl>
                                          <p:spTgt spid="28"/>
                                        </p:tgtEl>
                                      </p:cBhvr>
                                    </p:animEffect>
                                  </p:childTnLst>
                                </p:cTn>
                              </p:par>
                            </p:childTnLst>
                          </p:cTn>
                        </p:par>
                        <p:par>
                          <p:cTn id="59" fill="hold">
                            <p:stCondLst>
                              <p:cond delay="4500"/>
                            </p:stCondLst>
                            <p:childTnLst>
                              <p:par>
                                <p:cTn id="60" presetID="22" presetClass="entr" presetSubtype="8" fill="hold" grpId="0" nodeType="after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wipe(left)">
                                      <p:cBhvr>
                                        <p:cTn id="62" dur="500"/>
                                        <p:tgtEl>
                                          <p:spTgt spid="29"/>
                                        </p:tgtEl>
                                      </p:cBhvr>
                                    </p:animEffect>
                                  </p:childTnLst>
                                </p:cTn>
                              </p:par>
                            </p:childTnLst>
                          </p:cTn>
                        </p:par>
                        <p:par>
                          <p:cTn id="63" fill="hold">
                            <p:stCondLst>
                              <p:cond delay="5000"/>
                            </p:stCondLst>
                            <p:childTnLst>
                              <p:par>
                                <p:cTn id="64" presetID="22" presetClass="entr" presetSubtype="1" fill="hold" nodeType="after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wipe(up)">
                                      <p:cBhvr>
                                        <p:cTn id="66" dur="500"/>
                                        <p:tgtEl>
                                          <p:spTgt spid="30"/>
                                        </p:tgtEl>
                                      </p:cBhvr>
                                    </p:animEffect>
                                  </p:childTnLst>
                                </p:cTn>
                              </p:par>
                            </p:childTnLst>
                          </p:cTn>
                        </p:par>
                        <p:par>
                          <p:cTn id="67" fill="hold">
                            <p:stCondLst>
                              <p:cond delay="5500"/>
                            </p:stCondLst>
                            <p:childTnLst>
                              <p:par>
                                <p:cTn id="68" presetID="22" presetClass="entr" presetSubtype="8" fill="hold" nodeType="after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wipe(left)">
                                      <p:cBhvr>
                                        <p:cTn id="7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9" grpId="0" bldLvl="0" animBg="1"/>
      <p:bldP spid="27" grpId="0" bldLvl="0" animBg="1"/>
      <p:bldP spid="29"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5948680" y="70485"/>
            <a:ext cx="4540250" cy="954405"/>
          </a:xfrm>
        </p:spPr>
        <p:txBody>
          <a:bodyPr/>
          <a:lstStyle/>
          <a:p>
            <a:r>
              <a:rPr lang="en-US" altLang="zh-CN" dirty="0"/>
              <a:t>CSS3</a:t>
            </a:r>
            <a:r>
              <a:rPr lang="zh-CN" altLang="en-US" dirty="0"/>
              <a:t>基本选择器</a:t>
            </a:r>
            <a:r>
              <a:rPr lang="en-US" altLang="zh-CN" dirty="0" smtClean="0"/>
              <a:t>3-2</a:t>
            </a:r>
            <a:endParaRPr lang="zh-CN" altLang="en-US" dirty="0" smtClean="0"/>
          </a:p>
        </p:txBody>
      </p:sp>
      <p:sp>
        <p:nvSpPr>
          <p:cNvPr id="22531" name="内容占位符 2"/>
          <p:cNvSpPr>
            <a:spLocks noGrp="1"/>
          </p:cNvSpPr>
          <p:nvPr>
            <p:ph idx="1"/>
          </p:nvPr>
        </p:nvSpPr>
        <p:spPr/>
        <p:txBody>
          <a:bodyPr/>
          <a:lstStyle/>
          <a:p>
            <a:r>
              <a:rPr lang="zh-CN" altLang="en-US" dirty="0" smtClean="0"/>
              <a:t>标签选择器</a:t>
            </a:r>
            <a:endParaRPr lang="en-US" altLang="zh-CN" dirty="0" smtClean="0"/>
          </a:p>
          <a:p>
            <a:r>
              <a:rPr lang="zh-CN" altLang="en-US" dirty="0" smtClean="0">
                <a:solidFill>
                  <a:srgbClr val="FF0000"/>
                </a:solidFill>
              </a:rPr>
              <a:t>类选择器</a:t>
            </a:r>
            <a:endParaRPr lang="en-US" altLang="zh-CN" dirty="0" smtClean="0">
              <a:solidFill>
                <a:srgbClr val="FF0000"/>
              </a:solidFill>
            </a:endParaRPr>
          </a:p>
          <a:p>
            <a:r>
              <a:rPr lang="en-US" altLang="zh-CN" dirty="0" smtClean="0"/>
              <a:t>ID</a:t>
            </a:r>
            <a:r>
              <a:rPr lang="zh-CN" altLang="en-US" dirty="0" smtClean="0"/>
              <a:t>选择器</a:t>
            </a:r>
            <a:endParaRPr lang="zh-CN" altLang="en-US" dirty="0" smtClean="0"/>
          </a:p>
        </p:txBody>
      </p:sp>
      <p:sp>
        <p:nvSpPr>
          <p:cNvPr id="13" name="AutoShape 3"/>
          <p:cNvSpPr>
            <a:spLocks noChangeArrowheads="1"/>
          </p:cNvSpPr>
          <p:nvPr/>
        </p:nvSpPr>
        <p:spPr bwMode="auto">
          <a:xfrm>
            <a:off x="2997014" y="3929617"/>
            <a:ext cx="2857520" cy="50672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gn="l">
              <a:lnSpc>
                <a:spcPct val="150000"/>
              </a:lnSpc>
            </a:pPr>
            <a:r>
              <a:rPr lang="en-US" altLang="zh-CN" b="1" dirty="0" smtClean="0"/>
              <a:t>.class { font-size:16px;}</a:t>
            </a:r>
            <a:endParaRPr lang="zh-CN" altLang="zh-CN" b="1" dirty="0">
              <a:latin typeface="+mn-lt"/>
            </a:endParaRPr>
          </a:p>
        </p:txBody>
      </p:sp>
      <p:sp>
        <p:nvSpPr>
          <p:cNvPr id="14" name="AutoShape 14"/>
          <p:cNvSpPr>
            <a:spLocks noChangeArrowheads="1"/>
          </p:cNvSpPr>
          <p:nvPr/>
        </p:nvSpPr>
        <p:spPr bwMode="auto">
          <a:xfrm>
            <a:off x="2925576" y="4949636"/>
            <a:ext cx="1142252" cy="408192"/>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pitchFamily="49" charset="-122"/>
              </a:rPr>
              <a:t>类选择器</a:t>
            </a:r>
            <a:endParaRPr lang="zh-CN" altLang="en-US" b="1" kern="0" dirty="0">
              <a:solidFill>
                <a:schemeClr val="bg1"/>
              </a:solidFill>
              <a:latin typeface="Arial" panose="020B0604020202020204"/>
              <a:ea typeface="黑体" panose="02010609060101010101" pitchFamily="49" charset="-122"/>
            </a:endParaRPr>
          </a:p>
        </p:txBody>
      </p:sp>
      <p:cxnSp>
        <p:nvCxnSpPr>
          <p:cNvPr id="15" name="直接箭头连接符 14"/>
          <p:cNvCxnSpPr>
            <a:stCxn id="14" idx="0"/>
          </p:cNvCxnSpPr>
          <p:nvPr/>
        </p:nvCxnSpPr>
        <p:spPr>
          <a:xfrm rot="16200000" flipV="1">
            <a:off x="4724355" y="4653152"/>
            <a:ext cx="591511" cy="1865"/>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9" name="AutoShape 14"/>
          <p:cNvSpPr>
            <a:spLocks noChangeArrowheads="1"/>
          </p:cNvSpPr>
          <p:nvPr/>
        </p:nvSpPr>
        <p:spPr bwMode="auto">
          <a:xfrm>
            <a:off x="4438376" y="4929629"/>
            <a:ext cx="916092" cy="408192"/>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pitchFamily="49" charset="-122"/>
              </a:rPr>
              <a:t>声明</a:t>
            </a:r>
            <a:endParaRPr lang="zh-CN" altLang="en-US" b="1" kern="0" dirty="0">
              <a:solidFill>
                <a:schemeClr val="bg1"/>
              </a:solidFill>
              <a:latin typeface="Arial" panose="020B0604020202020204"/>
              <a:ea typeface="黑体" panose="02010609060101010101" pitchFamily="49" charset="-122"/>
            </a:endParaRPr>
          </a:p>
        </p:txBody>
      </p:sp>
      <p:cxnSp>
        <p:nvCxnSpPr>
          <p:cNvPr id="20" name="直接连接符 19"/>
          <p:cNvCxnSpPr/>
          <p:nvPr/>
        </p:nvCxnSpPr>
        <p:spPr bwMode="auto">
          <a:xfrm>
            <a:off x="3997146" y="4357694"/>
            <a:ext cx="1500198" cy="1588"/>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21" name="直接箭头连接符 20"/>
          <p:cNvCxnSpPr>
            <a:stCxn id="19" idx="0"/>
          </p:cNvCxnSpPr>
          <p:nvPr/>
        </p:nvCxnSpPr>
        <p:spPr>
          <a:xfrm rot="16200000" flipV="1">
            <a:off x="6156315" y="4664456"/>
            <a:ext cx="500066" cy="2941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7" name="AutoShape 14"/>
          <p:cNvSpPr>
            <a:spLocks noChangeArrowheads="1"/>
          </p:cNvSpPr>
          <p:nvPr/>
        </p:nvSpPr>
        <p:spPr bwMode="auto">
          <a:xfrm>
            <a:off x="4095736" y="3000803"/>
            <a:ext cx="682512" cy="408192"/>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pitchFamily="49" charset="-122"/>
              </a:rPr>
              <a:t>属性</a:t>
            </a:r>
            <a:endParaRPr lang="zh-CN" altLang="en-US" b="1" kern="0" dirty="0">
              <a:solidFill>
                <a:schemeClr val="bg1"/>
              </a:solidFill>
              <a:latin typeface="Arial" panose="020B0604020202020204"/>
              <a:ea typeface="黑体" panose="02010609060101010101" pitchFamily="49" charset="-122"/>
            </a:endParaRPr>
          </a:p>
        </p:txBody>
      </p:sp>
      <p:cxnSp>
        <p:nvCxnSpPr>
          <p:cNvPr id="28" name="直接箭头连接符 27"/>
          <p:cNvCxnSpPr>
            <a:stCxn id="27" idx="2"/>
          </p:cNvCxnSpPr>
          <p:nvPr/>
        </p:nvCxnSpPr>
        <p:spPr>
          <a:xfrm rot="5400000">
            <a:off x="5587466" y="3770035"/>
            <a:ext cx="734384" cy="13575"/>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9" name="AutoShape 14"/>
          <p:cNvSpPr>
            <a:spLocks noChangeArrowheads="1"/>
          </p:cNvSpPr>
          <p:nvPr/>
        </p:nvSpPr>
        <p:spPr bwMode="auto">
          <a:xfrm>
            <a:off x="4972499" y="3000803"/>
            <a:ext cx="452642" cy="408192"/>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pitchFamily="49" charset="-122"/>
              </a:rPr>
              <a:t>值</a:t>
            </a:r>
            <a:endParaRPr lang="zh-CN" altLang="en-US" b="1" kern="0" dirty="0">
              <a:solidFill>
                <a:schemeClr val="bg1"/>
              </a:solidFill>
              <a:latin typeface="Arial" panose="020B0604020202020204"/>
              <a:ea typeface="黑体" panose="02010609060101010101" pitchFamily="49" charset="-122"/>
            </a:endParaRPr>
          </a:p>
        </p:txBody>
      </p:sp>
      <p:cxnSp>
        <p:nvCxnSpPr>
          <p:cNvPr id="30" name="直接箭头连接符 29"/>
          <p:cNvCxnSpPr>
            <a:stCxn id="29" idx="2"/>
          </p:cNvCxnSpPr>
          <p:nvPr/>
        </p:nvCxnSpPr>
        <p:spPr>
          <a:xfrm rot="16200000" flipH="1">
            <a:off x="6362205" y="3770627"/>
            <a:ext cx="734385" cy="1238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3" name="组合 71"/>
          <p:cNvGrpSpPr/>
          <p:nvPr/>
        </p:nvGrpSpPr>
        <p:grpSpPr>
          <a:xfrm>
            <a:off x="1711130" y="3358227"/>
            <a:ext cx="992719" cy="398780"/>
            <a:chOff x="1000100" y="1801951"/>
            <a:chExt cx="992719" cy="398780"/>
          </a:xfrm>
        </p:grpSpPr>
        <p:pic>
          <p:nvPicPr>
            <p:cNvPr id="33"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p:spPr>
        </p:pic>
        <p:sp>
          <p:nvSpPr>
            <p:cNvPr id="34" name="TextBox 33"/>
            <p:cNvSpPr txBox="1"/>
            <p:nvPr/>
          </p:nvSpPr>
          <p:spPr>
            <a:xfrm>
              <a:off x="1299399" y="1801951"/>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49" charset="-122"/>
                  <a:ea typeface="黑体" panose="02010609060101010101" pitchFamily="49" charset="-122"/>
                </a:rPr>
                <a:t>语法</a:t>
              </a:r>
              <a:endParaRPr lang="zh-CN" altLang="en-US" sz="2000" b="1" dirty="0">
                <a:solidFill>
                  <a:schemeClr val="tx1"/>
                </a:solidFill>
                <a:latin typeface="黑体" panose="02010609060101010101" pitchFamily="49" charset="-122"/>
                <a:ea typeface="黑体" panose="02010609060101010101" pitchFamily="49" charset="-122"/>
              </a:endParaRPr>
            </a:p>
          </p:txBody>
        </p:sp>
      </p:grpSp>
      <p:sp>
        <p:nvSpPr>
          <p:cNvPr id="25" name="AutoShape 14"/>
          <p:cNvSpPr>
            <a:spLocks noChangeArrowheads="1"/>
          </p:cNvSpPr>
          <p:nvPr/>
        </p:nvSpPr>
        <p:spPr bwMode="auto">
          <a:xfrm>
            <a:off x="2965330" y="3143679"/>
            <a:ext cx="912382" cy="408192"/>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pitchFamily="49" charset="-122"/>
              </a:rPr>
              <a:t>类名称</a:t>
            </a:r>
            <a:endParaRPr lang="zh-CN" altLang="en-US" b="1" kern="0" dirty="0">
              <a:solidFill>
                <a:schemeClr val="bg1"/>
              </a:solidFill>
              <a:latin typeface="Arial" panose="020B0604020202020204"/>
              <a:ea typeface="黑体" panose="02010609060101010101" pitchFamily="49" charset="-122"/>
            </a:endParaRPr>
          </a:p>
        </p:txBody>
      </p:sp>
      <p:cxnSp>
        <p:nvCxnSpPr>
          <p:cNvPr id="26" name="直接箭头连接符 25"/>
          <p:cNvCxnSpPr>
            <a:stCxn id="25" idx="2"/>
          </p:cNvCxnSpPr>
          <p:nvPr/>
        </p:nvCxnSpPr>
        <p:spPr>
          <a:xfrm rot="5400000">
            <a:off x="4671363" y="3797833"/>
            <a:ext cx="520071" cy="2941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5" name="AutoShape 3"/>
          <p:cNvSpPr>
            <a:spLocks noChangeArrowheads="1"/>
          </p:cNvSpPr>
          <p:nvPr/>
        </p:nvSpPr>
        <p:spPr bwMode="auto">
          <a:xfrm>
            <a:off x="5524496" y="2000791"/>
            <a:ext cx="5000628" cy="50672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gn="l">
              <a:lnSpc>
                <a:spcPct val="150000"/>
              </a:lnSpc>
            </a:pPr>
            <a:r>
              <a:rPr lang="en-US" altLang="zh-CN" b="1" dirty="0" smtClean="0"/>
              <a:t>&lt;</a:t>
            </a:r>
            <a:r>
              <a:rPr lang="zh-CN" altLang="en-US" b="1" dirty="0" smtClean="0"/>
              <a:t>标签名 </a:t>
            </a:r>
            <a:r>
              <a:rPr lang="en-US" altLang="zh-CN" b="1" dirty="0" smtClean="0"/>
              <a:t>class= "</a:t>
            </a:r>
            <a:r>
              <a:rPr lang="zh-CN" altLang="en-US" b="1" dirty="0" smtClean="0"/>
              <a:t>类名称</a:t>
            </a:r>
            <a:r>
              <a:rPr lang="en-US" altLang="zh-CN" b="1" dirty="0" smtClean="0"/>
              <a:t>"&gt;</a:t>
            </a:r>
            <a:r>
              <a:rPr lang="zh-CN" altLang="en-US" b="1" dirty="0" smtClean="0"/>
              <a:t>标签内容</a:t>
            </a:r>
            <a:r>
              <a:rPr lang="en-US" altLang="zh-CN" b="1" dirty="0" smtClean="0"/>
              <a:t>&lt;/</a:t>
            </a:r>
            <a:r>
              <a:rPr lang="zh-CN" altLang="en-US" b="1" dirty="0" smtClean="0"/>
              <a:t>标签名</a:t>
            </a:r>
            <a:r>
              <a:rPr lang="en-US" altLang="zh-CN" b="1" dirty="0" smtClean="0"/>
              <a:t>&gt;</a:t>
            </a:r>
            <a:endParaRPr lang="en-US" altLang="zh-CN" b="1" dirty="0" smtClean="0"/>
          </a:p>
        </p:txBody>
      </p:sp>
      <p:sp>
        <p:nvSpPr>
          <p:cNvPr id="36" name="Freeform 12"/>
          <p:cNvSpPr/>
          <p:nvPr/>
        </p:nvSpPr>
        <p:spPr bwMode="auto">
          <a:xfrm rot="6847711" flipH="1">
            <a:off x="5263888" y="2101319"/>
            <a:ext cx="1841259" cy="2500330"/>
          </a:xfrm>
          <a:prstGeom prst="arc">
            <a:avLst>
              <a:gd name="adj1" fmla="val 10930154"/>
              <a:gd name="adj2" fmla="val 21172311"/>
            </a:avLst>
          </a:prstGeom>
          <a:ln cmpd="sng">
            <a:solidFill>
              <a:schemeClr val="accent5">
                <a:lumMod val="50000"/>
              </a:schemeClr>
            </a:solidFill>
            <a:headEnd type="none" w="med" len="med"/>
            <a:tailEnd type="triangle" w="med" len="med"/>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baseline="-25000" dirty="0"/>
          </a:p>
        </p:txBody>
      </p:sp>
      <p:grpSp>
        <p:nvGrpSpPr>
          <p:cNvPr id="32" name="组合 18"/>
          <p:cNvGrpSpPr/>
          <p:nvPr/>
        </p:nvGrpSpPr>
        <p:grpSpPr bwMode="auto">
          <a:xfrm>
            <a:off x="3629036" y="5748337"/>
            <a:ext cx="4572000" cy="428625"/>
            <a:chOff x="3143240" y="5143512"/>
            <a:chExt cx="4572032" cy="428628"/>
          </a:xfrm>
        </p:grpSpPr>
        <p:sp>
          <p:nvSpPr>
            <p:cNvPr id="37" name="圆角矩形 36"/>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8" name="圆角矩形 37"/>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9"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39"/>
            <p:cNvSpPr txBox="1"/>
            <p:nvPr/>
          </p:nvSpPr>
          <p:spPr bwMode="auto">
            <a:xfrm>
              <a:off x="4502150" y="5187962"/>
              <a:ext cx="2517793"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a:t>
              </a:r>
              <a:r>
                <a:rPr lang="zh-CN" altLang="en-US" sz="1600" b="1" spc="300" dirty="0" smtClean="0">
                  <a:solidFill>
                    <a:srgbClr val="FBFFFE"/>
                  </a:solidFill>
                  <a:latin typeface="微软雅黑" panose="020B0503020204020204" pitchFamily="2" charset="-122"/>
                  <a:ea typeface="微软雅黑" panose="020B0503020204020204" pitchFamily="2" charset="-122"/>
                </a:rPr>
                <a:t>示例</a:t>
              </a:r>
              <a:r>
                <a:rPr lang="en-US" altLang="zh-CN" sz="1600" b="1" spc="300" dirty="0">
                  <a:solidFill>
                    <a:srgbClr val="FBFFFE"/>
                  </a:solidFill>
                  <a:latin typeface="微软雅黑" panose="020B0503020204020204" pitchFamily="2" charset="-122"/>
                  <a:ea typeface="微软雅黑" panose="020B0503020204020204" pitchFamily="2" charset="-122"/>
                </a:rPr>
                <a:t>5</a:t>
              </a:r>
              <a:r>
                <a:rPr lang="zh-CN" altLang="en-US" sz="1600" b="1" spc="300" dirty="0" smtClean="0">
                  <a:solidFill>
                    <a:srgbClr val="FBFFFE"/>
                  </a:solidFill>
                  <a:latin typeface="微软雅黑" panose="020B0503020204020204" pitchFamily="2" charset="-122"/>
                  <a:ea typeface="微软雅黑" panose="020B0503020204020204" pitchFamily="2" charset="-122"/>
                </a:rPr>
                <a:t>：</a:t>
              </a:r>
              <a:r>
                <a:rPr lang="zh-CN" altLang="en-US" sz="1600" b="1" spc="300" dirty="0">
                  <a:solidFill>
                    <a:srgbClr val="FBFFFE"/>
                  </a:solidFill>
                  <a:latin typeface="微软雅黑" panose="020B0503020204020204" pitchFamily="2" charset="-122"/>
                  <a:ea typeface="微软雅黑" panose="020B0503020204020204" pitchFamily="2" charset="-122"/>
                </a:rPr>
                <a:t>类选择器</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500"/>
                                        <p:tgtEl>
                                          <p:spTgt spid="25"/>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up)">
                                      <p:cBhvr>
                                        <p:cTn id="27" dur="500"/>
                                        <p:tgtEl>
                                          <p:spTgt spid="26"/>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500"/>
                                        <p:tgtEl>
                                          <p:spTgt spid="19"/>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down)">
                                      <p:cBhvr>
                                        <p:cTn id="39" dur="500"/>
                                        <p:tgtEl>
                                          <p:spTgt spid="21"/>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left)">
                                      <p:cBhvr>
                                        <p:cTn id="43" dur="500"/>
                                        <p:tgtEl>
                                          <p:spTgt spid="27"/>
                                        </p:tgtEl>
                                      </p:cBhvr>
                                    </p:animEffect>
                                  </p:childTnLst>
                                </p:cTn>
                              </p:par>
                            </p:childTnLst>
                          </p:cTn>
                        </p:par>
                        <p:par>
                          <p:cTn id="44" fill="hold">
                            <p:stCondLst>
                              <p:cond delay="5000"/>
                            </p:stCondLst>
                            <p:childTnLst>
                              <p:par>
                                <p:cTn id="45" presetID="22" presetClass="entr" presetSubtype="1" fill="hold"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up)">
                                      <p:cBhvr>
                                        <p:cTn id="47" dur="500"/>
                                        <p:tgtEl>
                                          <p:spTgt spid="28"/>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wipe(left)">
                                      <p:cBhvr>
                                        <p:cTn id="51" dur="500"/>
                                        <p:tgtEl>
                                          <p:spTgt spid="29"/>
                                        </p:tgtEl>
                                      </p:cBhvr>
                                    </p:animEffect>
                                  </p:childTnLst>
                                </p:cTn>
                              </p:par>
                            </p:childTnLst>
                          </p:cTn>
                        </p:par>
                        <p:par>
                          <p:cTn id="52" fill="hold">
                            <p:stCondLst>
                              <p:cond delay="6000"/>
                            </p:stCondLst>
                            <p:childTnLst>
                              <p:par>
                                <p:cTn id="53" presetID="22" presetClass="entr" presetSubtype="1"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up)">
                                      <p:cBhvr>
                                        <p:cTn id="55" dur="500"/>
                                        <p:tgtEl>
                                          <p:spTgt spid="30"/>
                                        </p:tgtEl>
                                      </p:cBhvr>
                                    </p:animEffect>
                                  </p:childTnLst>
                                </p:cTn>
                              </p:par>
                            </p:childTnLst>
                          </p:cTn>
                        </p:par>
                        <p:par>
                          <p:cTn id="56" fill="hold">
                            <p:stCondLst>
                              <p:cond delay="6500"/>
                            </p:stCondLst>
                            <p:childTnLst>
                              <p:par>
                                <p:cTn id="57" presetID="22" presetClass="entr" presetSubtype="4" fill="hold" grpId="0"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down)">
                                      <p:cBhvr>
                                        <p:cTn id="59" dur="500"/>
                                        <p:tgtEl>
                                          <p:spTgt spid="36"/>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wipe(left)">
                                      <p:cBhvr>
                                        <p:cTn id="63" dur="500"/>
                                        <p:tgtEl>
                                          <p:spTgt spid="35"/>
                                        </p:tgtEl>
                                      </p:cBhvr>
                                    </p:animEffect>
                                  </p:childTnLst>
                                </p:cTn>
                              </p:par>
                            </p:childTnLst>
                          </p:cTn>
                        </p:par>
                        <p:par>
                          <p:cTn id="64" fill="hold">
                            <p:stCondLst>
                              <p:cond delay="7500"/>
                            </p:stCondLst>
                            <p:childTnLst>
                              <p:par>
                                <p:cTn id="65" presetID="22" presetClass="entr" presetSubtype="8" fill="hold" nodeType="after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wipe(left)">
                                      <p:cBhvr>
                                        <p:cTn id="6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9" grpId="0" bldLvl="0" animBg="1"/>
      <p:bldP spid="27" grpId="0" bldLvl="0" animBg="1"/>
      <p:bldP spid="29" grpId="0" bldLvl="0" animBg="1"/>
      <p:bldP spid="25" grpId="0" bldLvl="0" animBg="1"/>
      <p:bldP spid="35" grpId="0" bldLvl="0" animBg="1"/>
      <p:bldP spid="36"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5516245" y="70485"/>
            <a:ext cx="4972050" cy="954405"/>
          </a:xfrm>
        </p:spPr>
        <p:txBody>
          <a:bodyPr/>
          <a:lstStyle/>
          <a:p>
            <a:r>
              <a:rPr lang="en-US" altLang="zh-CN" dirty="0"/>
              <a:t>CSS3</a:t>
            </a:r>
            <a:r>
              <a:rPr lang="zh-CN" altLang="en-US" dirty="0"/>
              <a:t>基本选择器</a:t>
            </a:r>
            <a:r>
              <a:rPr lang="en-US" altLang="zh-CN" dirty="0" smtClean="0"/>
              <a:t>3-3</a:t>
            </a:r>
            <a:endParaRPr lang="zh-CN" altLang="en-US" dirty="0" smtClean="0"/>
          </a:p>
        </p:txBody>
      </p:sp>
      <p:sp>
        <p:nvSpPr>
          <p:cNvPr id="22531" name="内容占位符 2"/>
          <p:cNvSpPr>
            <a:spLocks noGrp="1"/>
          </p:cNvSpPr>
          <p:nvPr>
            <p:ph idx="1"/>
          </p:nvPr>
        </p:nvSpPr>
        <p:spPr/>
        <p:txBody>
          <a:bodyPr/>
          <a:lstStyle/>
          <a:p>
            <a:r>
              <a:rPr lang="zh-CN" altLang="en-US" dirty="0" smtClean="0"/>
              <a:t>标签选择器</a:t>
            </a:r>
            <a:endParaRPr lang="en-US" altLang="zh-CN" dirty="0" smtClean="0"/>
          </a:p>
          <a:p>
            <a:r>
              <a:rPr lang="zh-CN" altLang="en-US" dirty="0" smtClean="0"/>
              <a:t>类选择器</a:t>
            </a:r>
            <a:endParaRPr lang="en-US" altLang="zh-CN" dirty="0" smtClean="0"/>
          </a:p>
          <a:p>
            <a:r>
              <a:rPr lang="en-US" altLang="zh-CN" dirty="0" smtClean="0">
                <a:solidFill>
                  <a:srgbClr val="FF0000"/>
                </a:solidFill>
              </a:rPr>
              <a:t>ID</a:t>
            </a:r>
            <a:r>
              <a:rPr lang="zh-CN" altLang="en-US" dirty="0" smtClean="0">
                <a:solidFill>
                  <a:srgbClr val="FF0000"/>
                </a:solidFill>
              </a:rPr>
              <a:t>选择器</a:t>
            </a:r>
            <a:endParaRPr lang="zh-CN" altLang="en-US" dirty="0" smtClean="0">
              <a:solidFill>
                <a:srgbClr val="FF0000"/>
              </a:solidFill>
            </a:endParaRPr>
          </a:p>
        </p:txBody>
      </p:sp>
      <p:sp>
        <p:nvSpPr>
          <p:cNvPr id="13" name="AutoShape 3"/>
          <p:cNvSpPr>
            <a:spLocks noChangeArrowheads="1"/>
          </p:cNvSpPr>
          <p:nvPr/>
        </p:nvSpPr>
        <p:spPr bwMode="auto">
          <a:xfrm>
            <a:off x="2997014" y="3929617"/>
            <a:ext cx="2857520" cy="50672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gn="l">
              <a:lnSpc>
                <a:spcPct val="150000"/>
              </a:lnSpc>
            </a:pPr>
            <a:r>
              <a:rPr lang="en-US" altLang="zh-CN" b="1" dirty="0" smtClean="0"/>
              <a:t>#id { font-size:16px;}</a:t>
            </a:r>
            <a:endParaRPr lang="zh-CN" altLang="zh-CN" b="1" dirty="0">
              <a:latin typeface="+mn-lt"/>
            </a:endParaRPr>
          </a:p>
        </p:txBody>
      </p:sp>
      <p:sp>
        <p:nvSpPr>
          <p:cNvPr id="14" name="AutoShape 14"/>
          <p:cNvSpPr>
            <a:spLocks noChangeArrowheads="1"/>
          </p:cNvSpPr>
          <p:nvPr/>
        </p:nvSpPr>
        <p:spPr bwMode="auto">
          <a:xfrm>
            <a:off x="2666976" y="4949636"/>
            <a:ext cx="1115582" cy="408192"/>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en-US" altLang="zh-CN" b="1" kern="0" dirty="0" smtClean="0">
                <a:solidFill>
                  <a:schemeClr val="bg1"/>
                </a:solidFill>
                <a:latin typeface="Arial" panose="020B0604020202020204"/>
                <a:ea typeface="黑体" panose="02010609060101010101" pitchFamily="49" charset="-122"/>
              </a:rPr>
              <a:t>id</a:t>
            </a:r>
            <a:r>
              <a:rPr lang="zh-CN" altLang="en-US" b="1" kern="0" dirty="0" smtClean="0">
                <a:solidFill>
                  <a:schemeClr val="bg1"/>
                </a:solidFill>
                <a:latin typeface="Arial" panose="020B0604020202020204"/>
                <a:ea typeface="黑体" panose="02010609060101010101" pitchFamily="49" charset="-122"/>
              </a:rPr>
              <a:t>选择器</a:t>
            </a:r>
            <a:endParaRPr lang="zh-CN" altLang="en-US" b="1" kern="0" dirty="0">
              <a:solidFill>
                <a:schemeClr val="bg1"/>
              </a:solidFill>
              <a:latin typeface="Arial" panose="020B0604020202020204"/>
              <a:ea typeface="黑体" panose="02010609060101010101" pitchFamily="49" charset="-122"/>
            </a:endParaRPr>
          </a:p>
        </p:txBody>
      </p:sp>
      <p:cxnSp>
        <p:nvCxnSpPr>
          <p:cNvPr id="15" name="直接箭头连接符 14"/>
          <p:cNvCxnSpPr>
            <a:stCxn id="14" idx="0"/>
          </p:cNvCxnSpPr>
          <p:nvPr/>
        </p:nvCxnSpPr>
        <p:spPr>
          <a:xfrm rot="5400000" flipH="1" flipV="1">
            <a:off x="4459380" y="4648006"/>
            <a:ext cx="591510" cy="1215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9" name="AutoShape 14"/>
          <p:cNvSpPr>
            <a:spLocks noChangeArrowheads="1"/>
          </p:cNvSpPr>
          <p:nvPr/>
        </p:nvSpPr>
        <p:spPr bwMode="auto">
          <a:xfrm>
            <a:off x="4179776" y="4929629"/>
            <a:ext cx="916092" cy="408192"/>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pitchFamily="49" charset="-122"/>
              </a:rPr>
              <a:t>声明</a:t>
            </a:r>
            <a:endParaRPr lang="zh-CN" altLang="en-US" b="1" kern="0" dirty="0">
              <a:solidFill>
                <a:schemeClr val="bg1"/>
              </a:solidFill>
              <a:latin typeface="Arial" panose="020B0604020202020204"/>
              <a:ea typeface="黑体" panose="02010609060101010101" pitchFamily="49" charset="-122"/>
            </a:endParaRPr>
          </a:p>
        </p:txBody>
      </p:sp>
      <p:cxnSp>
        <p:nvCxnSpPr>
          <p:cNvPr id="20" name="直接连接符 19"/>
          <p:cNvCxnSpPr/>
          <p:nvPr/>
        </p:nvCxnSpPr>
        <p:spPr bwMode="auto">
          <a:xfrm>
            <a:off x="3738546" y="4357694"/>
            <a:ext cx="1500198" cy="1588"/>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21" name="直接箭头连接符 20"/>
          <p:cNvCxnSpPr>
            <a:stCxn id="19" idx="0"/>
          </p:cNvCxnSpPr>
          <p:nvPr/>
        </p:nvCxnSpPr>
        <p:spPr>
          <a:xfrm rot="16200000" flipV="1">
            <a:off x="5897080" y="4664456"/>
            <a:ext cx="500066" cy="2941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7" name="AutoShape 14"/>
          <p:cNvSpPr>
            <a:spLocks noChangeArrowheads="1"/>
          </p:cNvSpPr>
          <p:nvPr/>
        </p:nvSpPr>
        <p:spPr bwMode="auto">
          <a:xfrm>
            <a:off x="3809984" y="3000803"/>
            <a:ext cx="682512" cy="408192"/>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pitchFamily="49" charset="-122"/>
              </a:rPr>
              <a:t>属性</a:t>
            </a:r>
            <a:endParaRPr lang="zh-CN" altLang="en-US" b="1" kern="0" dirty="0">
              <a:solidFill>
                <a:schemeClr val="bg1"/>
              </a:solidFill>
              <a:latin typeface="Arial" panose="020B0604020202020204"/>
              <a:ea typeface="黑体" panose="02010609060101010101" pitchFamily="49" charset="-122"/>
            </a:endParaRPr>
          </a:p>
        </p:txBody>
      </p:sp>
      <p:cxnSp>
        <p:nvCxnSpPr>
          <p:cNvPr id="28" name="直接箭头连接符 27"/>
          <p:cNvCxnSpPr>
            <a:stCxn id="27" idx="2"/>
          </p:cNvCxnSpPr>
          <p:nvPr/>
        </p:nvCxnSpPr>
        <p:spPr>
          <a:xfrm rot="5400000">
            <a:off x="5301714" y="3770035"/>
            <a:ext cx="734384" cy="13575"/>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9" name="AutoShape 14"/>
          <p:cNvSpPr>
            <a:spLocks noChangeArrowheads="1"/>
          </p:cNvSpPr>
          <p:nvPr/>
        </p:nvSpPr>
        <p:spPr bwMode="auto">
          <a:xfrm>
            <a:off x="4686747" y="3000803"/>
            <a:ext cx="452642" cy="408192"/>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pitchFamily="49" charset="-122"/>
              </a:rPr>
              <a:t>值</a:t>
            </a:r>
            <a:endParaRPr lang="zh-CN" altLang="en-US" b="1" kern="0" dirty="0">
              <a:solidFill>
                <a:schemeClr val="bg1"/>
              </a:solidFill>
              <a:latin typeface="Arial" panose="020B0604020202020204"/>
              <a:ea typeface="黑体" panose="02010609060101010101" pitchFamily="49" charset="-122"/>
            </a:endParaRPr>
          </a:p>
        </p:txBody>
      </p:sp>
      <p:cxnSp>
        <p:nvCxnSpPr>
          <p:cNvPr id="30" name="直接箭头连接符 29"/>
          <p:cNvCxnSpPr>
            <a:stCxn id="29" idx="2"/>
          </p:cNvCxnSpPr>
          <p:nvPr/>
        </p:nvCxnSpPr>
        <p:spPr>
          <a:xfrm rot="16200000" flipH="1">
            <a:off x="6076453" y="3770627"/>
            <a:ext cx="734385" cy="1238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3" name="组合 71"/>
          <p:cNvGrpSpPr/>
          <p:nvPr/>
        </p:nvGrpSpPr>
        <p:grpSpPr>
          <a:xfrm>
            <a:off x="1711130" y="3358227"/>
            <a:ext cx="992719" cy="398780"/>
            <a:chOff x="1000100" y="1801951"/>
            <a:chExt cx="992719" cy="398780"/>
          </a:xfrm>
        </p:grpSpPr>
        <p:pic>
          <p:nvPicPr>
            <p:cNvPr id="33"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p:spPr>
        </p:pic>
        <p:sp>
          <p:nvSpPr>
            <p:cNvPr id="34" name="TextBox 33"/>
            <p:cNvSpPr txBox="1"/>
            <p:nvPr/>
          </p:nvSpPr>
          <p:spPr>
            <a:xfrm>
              <a:off x="1299399" y="1801951"/>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49" charset="-122"/>
                  <a:ea typeface="黑体" panose="02010609060101010101" pitchFamily="49" charset="-122"/>
                </a:rPr>
                <a:t>语法</a:t>
              </a:r>
              <a:endParaRPr lang="zh-CN" altLang="en-US" sz="2000" b="1" dirty="0">
                <a:solidFill>
                  <a:schemeClr val="tx1"/>
                </a:solidFill>
                <a:latin typeface="黑体" panose="02010609060101010101" pitchFamily="49" charset="-122"/>
                <a:ea typeface="黑体" panose="02010609060101010101" pitchFamily="49" charset="-122"/>
              </a:endParaRPr>
            </a:p>
          </p:txBody>
        </p:sp>
      </p:grpSp>
      <p:sp>
        <p:nvSpPr>
          <p:cNvPr id="25" name="AutoShape 14"/>
          <p:cNvSpPr>
            <a:spLocks noChangeArrowheads="1"/>
          </p:cNvSpPr>
          <p:nvPr/>
        </p:nvSpPr>
        <p:spPr bwMode="auto">
          <a:xfrm>
            <a:off x="2809852" y="3143679"/>
            <a:ext cx="885712" cy="408192"/>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en-US" altLang="zh-CN" b="1" kern="0" dirty="0" smtClean="0">
                <a:solidFill>
                  <a:schemeClr val="bg1"/>
                </a:solidFill>
                <a:latin typeface="Arial" panose="020B0604020202020204"/>
                <a:ea typeface="黑体" panose="02010609060101010101" pitchFamily="49" charset="-122"/>
              </a:rPr>
              <a:t>id</a:t>
            </a:r>
            <a:r>
              <a:rPr lang="zh-CN" altLang="en-US" b="1" kern="0" dirty="0" smtClean="0">
                <a:solidFill>
                  <a:schemeClr val="bg1"/>
                </a:solidFill>
                <a:latin typeface="Arial" panose="020B0604020202020204"/>
                <a:ea typeface="黑体" panose="02010609060101010101" pitchFamily="49" charset="-122"/>
              </a:rPr>
              <a:t>名称</a:t>
            </a:r>
            <a:endParaRPr lang="zh-CN" altLang="en-US" b="1" kern="0" dirty="0">
              <a:solidFill>
                <a:schemeClr val="bg1"/>
              </a:solidFill>
              <a:latin typeface="Arial" panose="020B0604020202020204"/>
              <a:ea typeface="黑体" panose="02010609060101010101" pitchFamily="49" charset="-122"/>
            </a:endParaRPr>
          </a:p>
        </p:txBody>
      </p:sp>
      <p:cxnSp>
        <p:nvCxnSpPr>
          <p:cNvPr id="26" name="直接箭头连接符 25"/>
          <p:cNvCxnSpPr>
            <a:stCxn id="25" idx="2"/>
          </p:cNvCxnSpPr>
          <p:nvPr/>
        </p:nvCxnSpPr>
        <p:spPr>
          <a:xfrm rot="5400000">
            <a:off x="4509444" y="3804910"/>
            <a:ext cx="520070" cy="1526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31" name="组合 18"/>
          <p:cNvGrpSpPr/>
          <p:nvPr/>
        </p:nvGrpSpPr>
        <p:grpSpPr bwMode="auto">
          <a:xfrm>
            <a:off x="3568534" y="5804987"/>
            <a:ext cx="4572000" cy="428625"/>
            <a:chOff x="3143240" y="5143512"/>
            <a:chExt cx="4572032" cy="428628"/>
          </a:xfrm>
        </p:grpSpPr>
        <p:sp>
          <p:nvSpPr>
            <p:cNvPr id="32" name="圆角矩形 31"/>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5" name="圆角矩形 34"/>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6"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Box 36"/>
            <p:cNvSpPr txBox="1"/>
            <p:nvPr/>
          </p:nvSpPr>
          <p:spPr bwMode="auto">
            <a:xfrm>
              <a:off x="4470399" y="5187962"/>
              <a:ext cx="2581293"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a:t>
              </a:r>
              <a:r>
                <a:rPr lang="zh-CN" altLang="en-US" sz="1600" b="1" spc="300" dirty="0" smtClean="0">
                  <a:solidFill>
                    <a:srgbClr val="FBFFFE"/>
                  </a:solidFill>
                  <a:latin typeface="微软雅黑" panose="020B0503020204020204" pitchFamily="2" charset="-122"/>
                  <a:ea typeface="微软雅黑" panose="020B0503020204020204" pitchFamily="2" charset="-122"/>
                </a:rPr>
                <a:t>示例</a:t>
              </a:r>
              <a:r>
                <a:rPr lang="en-US" altLang="zh-CN" sz="1600" b="1" spc="300" dirty="0">
                  <a:solidFill>
                    <a:srgbClr val="FBFFFE"/>
                  </a:solidFill>
                  <a:latin typeface="微软雅黑" panose="020B0503020204020204" pitchFamily="2" charset="-122"/>
                  <a:ea typeface="微软雅黑" panose="020B0503020204020204" pitchFamily="2" charset="-122"/>
                </a:rPr>
                <a:t>6</a:t>
              </a:r>
              <a:r>
                <a:rPr lang="zh-CN" altLang="en-US" sz="1600" b="1" spc="300" dirty="0" smtClean="0">
                  <a:solidFill>
                    <a:srgbClr val="FBFFFE"/>
                  </a:solidFill>
                  <a:latin typeface="微软雅黑" panose="020B0503020204020204" pitchFamily="2" charset="-122"/>
                  <a:ea typeface="微软雅黑" panose="020B0503020204020204" pitchFamily="2" charset="-122"/>
                </a:rPr>
                <a:t>：</a:t>
              </a:r>
              <a:r>
                <a:rPr lang="en-US" altLang="zh-CN" sz="1600" b="1" spc="300" dirty="0">
                  <a:solidFill>
                    <a:srgbClr val="FBFFFE"/>
                  </a:solidFill>
                  <a:latin typeface="微软雅黑" panose="020B0503020204020204" pitchFamily="2" charset="-122"/>
                  <a:ea typeface="微软雅黑" panose="020B0503020204020204" pitchFamily="2" charset="-122"/>
                </a:rPr>
                <a:t>ID</a:t>
              </a:r>
              <a:r>
                <a:rPr lang="zh-CN" altLang="en-US" sz="1600" b="1" spc="300" dirty="0">
                  <a:solidFill>
                    <a:srgbClr val="FBFFFE"/>
                  </a:solidFill>
                  <a:latin typeface="微软雅黑" panose="020B0503020204020204" pitchFamily="2" charset="-122"/>
                  <a:ea typeface="微软雅黑" panose="020B0503020204020204" pitchFamily="2" charset="-122"/>
                </a:rPr>
                <a:t>选择器</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500"/>
                                        <p:tgtEl>
                                          <p:spTgt spid="25"/>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up)">
                                      <p:cBhvr>
                                        <p:cTn id="27" dur="500"/>
                                        <p:tgtEl>
                                          <p:spTgt spid="26"/>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500"/>
                                        <p:tgtEl>
                                          <p:spTgt spid="19"/>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down)">
                                      <p:cBhvr>
                                        <p:cTn id="39" dur="500"/>
                                        <p:tgtEl>
                                          <p:spTgt spid="21"/>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left)">
                                      <p:cBhvr>
                                        <p:cTn id="43" dur="500"/>
                                        <p:tgtEl>
                                          <p:spTgt spid="27"/>
                                        </p:tgtEl>
                                      </p:cBhvr>
                                    </p:animEffect>
                                  </p:childTnLst>
                                </p:cTn>
                              </p:par>
                            </p:childTnLst>
                          </p:cTn>
                        </p:par>
                        <p:par>
                          <p:cTn id="44" fill="hold">
                            <p:stCondLst>
                              <p:cond delay="5000"/>
                            </p:stCondLst>
                            <p:childTnLst>
                              <p:par>
                                <p:cTn id="45" presetID="22" presetClass="entr" presetSubtype="1" fill="hold"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up)">
                                      <p:cBhvr>
                                        <p:cTn id="47" dur="500"/>
                                        <p:tgtEl>
                                          <p:spTgt spid="28"/>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wipe(left)">
                                      <p:cBhvr>
                                        <p:cTn id="51" dur="500"/>
                                        <p:tgtEl>
                                          <p:spTgt spid="29"/>
                                        </p:tgtEl>
                                      </p:cBhvr>
                                    </p:animEffect>
                                  </p:childTnLst>
                                </p:cTn>
                              </p:par>
                            </p:childTnLst>
                          </p:cTn>
                        </p:par>
                        <p:par>
                          <p:cTn id="52" fill="hold">
                            <p:stCondLst>
                              <p:cond delay="6000"/>
                            </p:stCondLst>
                            <p:childTnLst>
                              <p:par>
                                <p:cTn id="53" presetID="22" presetClass="entr" presetSubtype="1"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up)">
                                      <p:cBhvr>
                                        <p:cTn id="55" dur="500"/>
                                        <p:tgtEl>
                                          <p:spTgt spid="30"/>
                                        </p:tgtEl>
                                      </p:cBhvr>
                                    </p:animEffect>
                                  </p:childTnLst>
                                </p:cTn>
                              </p:par>
                            </p:childTnLst>
                          </p:cTn>
                        </p:par>
                        <p:par>
                          <p:cTn id="56" fill="hold">
                            <p:stCondLst>
                              <p:cond delay="6500"/>
                            </p:stCondLst>
                            <p:childTnLst>
                              <p:par>
                                <p:cTn id="57" presetID="22" presetClass="entr" presetSubtype="8" fill="hold" nodeType="after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wipe(left)">
                                      <p:cBhvr>
                                        <p:cTn id="5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9" grpId="0" bldLvl="0" animBg="1"/>
      <p:bldP spid="27" grpId="0" bldLvl="0" animBg="1"/>
      <p:bldP spid="29" grpId="0" bldLvl="0" animBg="1"/>
      <p:bldP spid="25"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36360" y="285728"/>
            <a:ext cx="1152252" cy="523220"/>
          </a:xfrm>
        </p:spPr>
        <p:txBody>
          <a:bodyPr/>
          <a:lstStyle/>
          <a:p>
            <a:r>
              <a:rPr lang="zh-CN" altLang="en-US" smtClean="0"/>
              <a:t>小结</a:t>
            </a:r>
            <a:endParaRPr lang="zh-CN" altLang="en-US" dirty="0"/>
          </a:p>
        </p:txBody>
      </p:sp>
      <p:sp>
        <p:nvSpPr>
          <p:cNvPr id="3" name="内容占位符 2"/>
          <p:cNvSpPr>
            <a:spLocks noGrp="1"/>
          </p:cNvSpPr>
          <p:nvPr>
            <p:ph idx="1"/>
          </p:nvPr>
        </p:nvSpPr>
        <p:spPr/>
        <p:txBody>
          <a:bodyPr/>
          <a:lstStyle/>
          <a:p>
            <a:r>
              <a:rPr lang="zh-CN" altLang="en-US" smtClean="0"/>
              <a:t>标签选择器直接应用于</a:t>
            </a:r>
            <a:r>
              <a:rPr lang="en-US" altLang="zh-CN" smtClean="0"/>
              <a:t>HTML</a:t>
            </a:r>
            <a:r>
              <a:rPr lang="zh-CN" altLang="en-US" smtClean="0"/>
              <a:t>标签</a:t>
            </a:r>
            <a:endParaRPr lang="en-US" altLang="zh-CN" smtClean="0"/>
          </a:p>
          <a:p>
            <a:r>
              <a:rPr lang="zh-CN" altLang="en-US" smtClean="0"/>
              <a:t>类选择器可在页面中多次使用</a:t>
            </a:r>
            <a:endParaRPr lang="en-US" smtClean="0"/>
          </a:p>
          <a:p>
            <a:r>
              <a:rPr lang="en-US" smtClean="0"/>
              <a:t>ID</a:t>
            </a:r>
            <a:r>
              <a:rPr lang="zh-CN" altLang="en-US" smtClean="0"/>
              <a:t>选择器在同一个页面中只能使用一次</a:t>
            </a:r>
            <a:endParaRPr lang="zh-CN" altLang="en-US" dirty="0"/>
          </a:p>
        </p:txBody>
      </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62295" y="70485"/>
            <a:ext cx="4826635" cy="954405"/>
          </a:xfrm>
        </p:spPr>
        <p:txBody>
          <a:bodyPr/>
          <a:lstStyle/>
          <a:p>
            <a:r>
              <a:rPr lang="zh-CN" altLang="zh-CN" dirty="0"/>
              <a:t>基本选择器的优先级</a:t>
            </a:r>
            <a:endParaRPr lang="zh-CN" altLang="en-US" dirty="0"/>
          </a:p>
        </p:txBody>
      </p:sp>
      <p:sp>
        <p:nvSpPr>
          <p:cNvPr id="3" name="内容占位符 2"/>
          <p:cNvSpPr>
            <a:spLocks noGrp="1"/>
          </p:cNvSpPr>
          <p:nvPr>
            <p:ph idx="1"/>
          </p:nvPr>
        </p:nvSpPr>
        <p:spPr/>
        <p:txBody>
          <a:bodyPr/>
          <a:lstStyle/>
          <a:p>
            <a:r>
              <a:rPr lang="en-US" altLang="zh-CN" dirty="0" smtClean="0"/>
              <a:t>ID</a:t>
            </a:r>
            <a:r>
              <a:rPr lang="zh-CN" altLang="en-US" dirty="0" smtClean="0"/>
              <a:t>选择器</a:t>
            </a:r>
            <a:r>
              <a:rPr lang="en-US" altLang="zh-CN" dirty="0" smtClean="0"/>
              <a:t>&gt;</a:t>
            </a:r>
            <a:r>
              <a:rPr lang="zh-CN" altLang="en-US" dirty="0" smtClean="0"/>
              <a:t>类选择器</a:t>
            </a:r>
            <a:r>
              <a:rPr lang="en-US" altLang="zh-CN" dirty="0" smtClean="0"/>
              <a:t>&gt;</a:t>
            </a:r>
            <a:r>
              <a:rPr lang="zh-CN" altLang="en-US" dirty="0" smtClean="0"/>
              <a:t>标签选择器</a:t>
            </a:r>
            <a:endParaRPr lang="en-US" altLang="zh-CN" dirty="0" smtClean="0"/>
          </a:p>
          <a:p>
            <a:endParaRPr lang="en-US" altLang="zh-CN" dirty="0"/>
          </a:p>
          <a:p>
            <a:endParaRPr lang="en-US" altLang="zh-CN" dirty="0" smtClean="0"/>
          </a:p>
          <a:p>
            <a:r>
              <a:rPr lang="zh-CN" altLang="zh-CN" dirty="0"/>
              <a:t>标签选择器是否也遵循“就近原则”</a:t>
            </a:r>
            <a:r>
              <a:rPr lang="zh-CN" altLang="zh-CN" dirty="0" smtClean="0"/>
              <a:t>？</a:t>
            </a:r>
            <a:endParaRPr lang="en-US" altLang="zh-CN" dirty="0" smtClean="0"/>
          </a:p>
          <a:p>
            <a:pPr lvl="1"/>
            <a:r>
              <a:rPr lang="zh-CN" altLang="zh-CN" dirty="0"/>
              <a:t>不</a:t>
            </a:r>
            <a:r>
              <a:rPr lang="zh-CN" altLang="zh-CN" dirty="0" smtClean="0"/>
              <a:t>遵循</a:t>
            </a:r>
            <a:r>
              <a:rPr lang="zh-CN" altLang="en-US" dirty="0"/>
              <a:t>，</a:t>
            </a:r>
            <a:r>
              <a:rPr lang="zh-CN" altLang="zh-CN" dirty="0" smtClean="0"/>
              <a:t>无论</a:t>
            </a:r>
            <a:r>
              <a:rPr lang="zh-CN" altLang="zh-CN" dirty="0"/>
              <a:t>是哪种方式引入</a:t>
            </a:r>
            <a:r>
              <a:rPr lang="en-US" altLang="zh-CN" dirty="0"/>
              <a:t>CSS</a:t>
            </a:r>
            <a:r>
              <a:rPr lang="zh-CN" altLang="zh-CN" dirty="0"/>
              <a:t>样式，一般都遵循</a:t>
            </a:r>
            <a:r>
              <a:rPr lang="en-US" altLang="zh-CN" dirty="0"/>
              <a:t>ID</a:t>
            </a:r>
            <a:r>
              <a:rPr lang="zh-CN" altLang="zh-CN" dirty="0"/>
              <a:t>选择器</a:t>
            </a:r>
            <a:r>
              <a:rPr lang="en-US" altLang="zh-CN" dirty="0"/>
              <a:t> &gt; class</a:t>
            </a:r>
            <a:r>
              <a:rPr lang="zh-CN" altLang="zh-CN" dirty="0"/>
              <a:t>类选择器</a:t>
            </a:r>
            <a:r>
              <a:rPr lang="en-US" altLang="zh-CN" dirty="0"/>
              <a:t> &gt; </a:t>
            </a:r>
            <a:r>
              <a:rPr lang="zh-CN" altLang="zh-CN" dirty="0"/>
              <a:t>标签选择器的优先级</a:t>
            </a:r>
            <a:endParaRPr lang="zh-CN" altLang="en-US" dirty="0" smtClean="0"/>
          </a:p>
        </p:txBody>
      </p:sp>
      <p:grpSp>
        <p:nvGrpSpPr>
          <p:cNvPr id="6" name="组合 18"/>
          <p:cNvGrpSpPr/>
          <p:nvPr/>
        </p:nvGrpSpPr>
        <p:grpSpPr bwMode="auto">
          <a:xfrm>
            <a:off x="3568534" y="5804987"/>
            <a:ext cx="4837495" cy="428625"/>
            <a:chOff x="3143240" y="5143512"/>
            <a:chExt cx="4572032" cy="428628"/>
          </a:xfrm>
        </p:grpSpPr>
        <p:sp>
          <p:nvSpPr>
            <p:cNvPr id="7" name="圆角矩形 6"/>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8" name="圆角矩形 7"/>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9" name="Picture 8" descr="说话气泡new"/>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bwMode="auto">
            <a:xfrm>
              <a:off x="3809949" y="5187962"/>
              <a:ext cx="3902199"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a:t>
              </a:r>
              <a:r>
                <a:rPr lang="zh-CN" altLang="en-US" sz="1600" b="1" spc="300" dirty="0" smtClean="0">
                  <a:solidFill>
                    <a:srgbClr val="FBFFFE"/>
                  </a:solidFill>
                  <a:latin typeface="微软雅黑" panose="020B0503020204020204" pitchFamily="2" charset="-122"/>
                  <a:ea typeface="微软雅黑" panose="020B0503020204020204" pitchFamily="2" charset="-122"/>
                </a:rPr>
                <a:t>示例</a:t>
              </a:r>
              <a:r>
                <a:rPr lang="en-US" altLang="zh-CN" sz="1600" b="1" spc="300" dirty="0">
                  <a:solidFill>
                    <a:srgbClr val="FBFFFE"/>
                  </a:solidFill>
                  <a:latin typeface="微软雅黑" panose="020B0503020204020204" pitchFamily="2" charset="-122"/>
                  <a:ea typeface="微软雅黑" panose="020B0503020204020204" pitchFamily="2" charset="-122"/>
                </a:rPr>
                <a:t>7</a:t>
              </a:r>
              <a:r>
                <a:rPr lang="zh-CN" altLang="en-US" sz="1600" b="1" spc="300" dirty="0" smtClean="0">
                  <a:solidFill>
                    <a:srgbClr val="FBFFFE"/>
                  </a:solidFill>
                  <a:latin typeface="微软雅黑" panose="020B0503020204020204" pitchFamily="2" charset="-122"/>
                  <a:ea typeface="微软雅黑" panose="020B0503020204020204" pitchFamily="2" charset="-122"/>
                </a:rPr>
                <a:t>：</a:t>
              </a:r>
              <a:r>
                <a:rPr lang="en-US" altLang="zh-CN" sz="1600" b="1" spc="300" dirty="0" smtClean="0">
                  <a:solidFill>
                    <a:srgbClr val="FBFFFE"/>
                  </a:solidFill>
                  <a:latin typeface="微软雅黑" panose="020B0503020204020204" pitchFamily="2" charset="-122"/>
                  <a:ea typeface="微软雅黑" panose="020B0503020204020204" pitchFamily="2" charset="-122"/>
                </a:rPr>
                <a:t>3</a:t>
              </a:r>
              <a:r>
                <a:rPr lang="zh-CN" altLang="en-US" sz="1600" b="1" spc="300" dirty="0" smtClean="0">
                  <a:solidFill>
                    <a:srgbClr val="FBFFFE"/>
                  </a:solidFill>
                  <a:latin typeface="微软雅黑" panose="020B0503020204020204" pitchFamily="2" charset="-122"/>
                  <a:ea typeface="微软雅黑" panose="020B0503020204020204" pitchFamily="2" charset="-122"/>
                </a:rPr>
                <a:t>种基本选择器的优先级</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grpSp>
        <p:nvGrpSpPr>
          <p:cNvPr id="11" name="组合 10"/>
          <p:cNvGrpSpPr/>
          <p:nvPr/>
        </p:nvGrpSpPr>
        <p:grpSpPr>
          <a:xfrm>
            <a:off x="1509562" y="2396300"/>
            <a:ext cx="1050633" cy="528644"/>
            <a:chOff x="928662" y="2571744"/>
            <a:chExt cx="1050633" cy="528644"/>
          </a:xfrm>
        </p:grpSpPr>
        <p:sp>
          <p:nvSpPr>
            <p:cNvPr id="12" name="TextBox 13"/>
            <p:cNvSpPr txBox="1"/>
            <p:nvPr/>
          </p:nvSpPr>
          <p:spPr bwMode="auto">
            <a:xfrm>
              <a:off x="1285875" y="2623215"/>
              <a:ext cx="693420" cy="398780"/>
            </a:xfrm>
            <a:prstGeom prst="rect">
              <a:avLst/>
            </a:prstGeom>
            <a:noFill/>
            <a:effectLst>
              <a:outerShdw blurRad="25400" dist="12700" dir="5400000" algn="t" rotWithShape="0">
                <a:prstClr val="black">
                  <a:alpha val="40000"/>
                </a:prstClr>
              </a:outerShdw>
            </a:effec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2000" b="1" dirty="0" smtClean="0">
                  <a:latin typeface="黑体" panose="02010609060101010101" pitchFamily="49" charset="-122"/>
                  <a:ea typeface="黑体" panose="02010609060101010101" pitchFamily="49" charset="-122"/>
                </a:rPr>
                <a:t>思考</a:t>
              </a:r>
              <a:endParaRPr lang="zh-CN" altLang="en-US" sz="2000" b="1" dirty="0">
                <a:latin typeface="黑体" panose="02010609060101010101" pitchFamily="49" charset="-122"/>
                <a:ea typeface="黑体" panose="02010609060101010101" pitchFamily="49" charset="-122"/>
              </a:endParaRPr>
            </a:p>
          </p:txBody>
        </p:sp>
        <p:pic>
          <p:nvPicPr>
            <p:cNvPr id="13" name="Picture 4" descr="\\prdsoftlab\Softlab\034\07.png"/>
            <p:cNvPicPr>
              <a:picLocks noChangeAspect="1" noChangeArrowheads="1"/>
            </p:cNvPicPr>
            <p:nvPr/>
          </p:nvPicPr>
          <p:blipFill>
            <a:blip r:embed="rId2" cstate="print"/>
            <a:srcRect/>
            <a:stretch>
              <a:fillRect/>
            </a:stretch>
          </p:blipFill>
          <p:spPr bwMode="auto">
            <a:xfrm>
              <a:off x="928662" y="2571744"/>
              <a:ext cx="528644" cy="528644"/>
            </a:xfrm>
            <a:prstGeom prst="rect">
              <a:avLst/>
            </a:prstGeom>
            <a:noFill/>
          </p:spPr>
        </p:pic>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left)">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left)">
                                      <p:cBhvr>
                                        <p:cTn id="15" dur="500"/>
                                        <p:tgtEl>
                                          <p:spTgt spid="3">
                                            <p:txEl>
                                              <p:pRg st="4" end="4"/>
                                            </p:txEl>
                                          </p:spTgt>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649470" y="285750"/>
            <a:ext cx="5838825" cy="523240"/>
          </a:xfrm>
        </p:spPr>
        <p:txBody>
          <a:bodyPr/>
          <a:lstStyle/>
          <a:p>
            <a:r>
              <a:rPr lang="zh-CN" altLang="en-US" dirty="0" smtClean="0"/>
              <a:t>学员操作</a:t>
            </a:r>
            <a:r>
              <a:rPr lang="en-US" altLang="zh-CN" dirty="0" smtClean="0"/>
              <a:t>—</a:t>
            </a:r>
            <a:r>
              <a:rPr lang="zh-CN" altLang="zh-CN" dirty="0"/>
              <a:t>制作影视简介</a:t>
            </a:r>
            <a:endParaRPr lang="zh-CN" altLang="zh-CN" dirty="0"/>
          </a:p>
        </p:txBody>
      </p:sp>
      <p:sp>
        <p:nvSpPr>
          <p:cNvPr id="18435" name="Rectangle 3"/>
          <p:cNvSpPr>
            <a:spLocks noGrp="1" noChangeArrowheads="1"/>
          </p:cNvSpPr>
          <p:nvPr>
            <p:ph idx="1"/>
          </p:nvPr>
        </p:nvSpPr>
        <p:spPr>
          <a:xfrm>
            <a:off x="2308254" y="1214422"/>
            <a:ext cx="8252242" cy="5143536"/>
          </a:xfrm>
        </p:spPr>
        <p:txBody>
          <a:bodyPr/>
          <a:lstStyle/>
          <a:p>
            <a:r>
              <a:rPr lang="zh-CN" altLang="en-US" dirty="0" smtClean="0"/>
              <a:t>需求说明</a:t>
            </a:r>
            <a:endParaRPr lang="zh-CN" altLang="en-US" dirty="0" smtClean="0"/>
          </a:p>
          <a:p>
            <a:pPr lvl="1"/>
            <a:r>
              <a:rPr lang="zh-CN" altLang="en-US" dirty="0"/>
              <a:t>制作影视简介</a:t>
            </a:r>
            <a:r>
              <a:rPr lang="zh-CN" altLang="en-US" dirty="0" smtClean="0"/>
              <a:t>，标题</a:t>
            </a:r>
            <a:r>
              <a:rPr lang="zh-CN" altLang="en-US" dirty="0"/>
              <a:t>使用</a:t>
            </a:r>
            <a:r>
              <a:rPr lang="en-US" altLang="zh-CN" dirty="0"/>
              <a:t>&lt;h2&gt;</a:t>
            </a:r>
            <a:r>
              <a:rPr lang="zh-CN" altLang="en-US" dirty="0"/>
              <a:t>标签，其他文本均放在段落标签</a:t>
            </a:r>
            <a:r>
              <a:rPr lang="en-US" altLang="zh-CN" dirty="0"/>
              <a:t>&lt;p&gt;</a:t>
            </a:r>
            <a:r>
              <a:rPr lang="zh-CN" altLang="en-US" dirty="0"/>
              <a:t>中，超链接使用</a:t>
            </a:r>
            <a:r>
              <a:rPr lang="en-US" altLang="zh-CN" dirty="0"/>
              <a:t>&lt;a&gt;</a:t>
            </a:r>
            <a:r>
              <a:rPr lang="zh-CN" altLang="en-US" dirty="0"/>
              <a:t>，图片使用</a:t>
            </a:r>
            <a:r>
              <a:rPr lang="en-US" altLang="zh-CN" dirty="0"/>
              <a:t>&lt;</a:t>
            </a:r>
            <a:r>
              <a:rPr lang="en-US" altLang="zh-CN" dirty="0" err="1"/>
              <a:t>img</a:t>
            </a:r>
            <a:r>
              <a:rPr lang="en-US" altLang="zh-CN" dirty="0" smtClean="0"/>
              <a:t>&gt;</a:t>
            </a:r>
            <a:endParaRPr lang="en-US" altLang="zh-CN" dirty="0" smtClean="0"/>
          </a:p>
          <a:p>
            <a:pPr lvl="2"/>
            <a:r>
              <a:rPr lang="zh-CN" altLang="en-US" dirty="0" smtClean="0"/>
              <a:t>使用</a:t>
            </a:r>
            <a:r>
              <a:rPr lang="zh-CN" altLang="en-US" dirty="0"/>
              <a:t>外部引入</a:t>
            </a:r>
            <a:r>
              <a:rPr lang="en-US" altLang="zh-CN" dirty="0"/>
              <a:t>CSS</a:t>
            </a:r>
            <a:r>
              <a:rPr lang="zh-CN" altLang="en-US" dirty="0"/>
              <a:t>样式的方式为网页设置</a:t>
            </a:r>
            <a:r>
              <a:rPr lang="zh-CN" altLang="en-US" dirty="0" smtClean="0"/>
              <a:t>样式</a:t>
            </a:r>
            <a:endParaRPr lang="zh-CN" altLang="en-US" dirty="0"/>
          </a:p>
          <a:p>
            <a:pPr lvl="2"/>
            <a:r>
              <a:rPr lang="zh-CN" altLang="en-US" dirty="0" smtClean="0"/>
              <a:t>使用</a:t>
            </a:r>
            <a:r>
              <a:rPr lang="zh-CN" altLang="en-US" dirty="0"/>
              <a:t>标签选择器设置标题</a:t>
            </a:r>
            <a:r>
              <a:rPr lang="en-US" altLang="zh-CN" dirty="0"/>
              <a:t>h2</a:t>
            </a:r>
            <a:r>
              <a:rPr lang="zh-CN" altLang="en-US" dirty="0"/>
              <a:t>的字体颜色为</a:t>
            </a:r>
            <a:r>
              <a:rPr lang="en-US" altLang="zh-CN" dirty="0"/>
              <a:t>#</a:t>
            </a:r>
            <a:r>
              <a:rPr lang="en-US" altLang="zh-CN" dirty="0" smtClean="0"/>
              <a:t>003580</a:t>
            </a:r>
            <a:endParaRPr lang="zh-CN" altLang="en-US" dirty="0"/>
          </a:p>
          <a:p>
            <a:pPr lvl="2"/>
            <a:r>
              <a:rPr lang="zh-CN" altLang="en-US" dirty="0" smtClean="0"/>
              <a:t>使用</a:t>
            </a:r>
            <a:r>
              <a:rPr lang="en-US" altLang="zh-CN" dirty="0"/>
              <a:t>ID</a:t>
            </a:r>
            <a:r>
              <a:rPr lang="zh-CN" altLang="en-US" dirty="0"/>
              <a:t>选择器设置</a:t>
            </a:r>
            <a:r>
              <a:rPr lang="en-US" altLang="zh-CN" dirty="0"/>
              <a:t>p</a:t>
            </a:r>
            <a:r>
              <a:rPr lang="zh-CN" altLang="en-US" dirty="0"/>
              <a:t>段落的文字，字体为</a:t>
            </a:r>
            <a:r>
              <a:rPr lang="en-US" altLang="zh-CN" dirty="0"/>
              <a:t>14px</a:t>
            </a:r>
            <a:r>
              <a:rPr lang="zh-CN" altLang="en-US" dirty="0"/>
              <a:t>，颜色为</a:t>
            </a:r>
            <a:r>
              <a:rPr lang="en-US" altLang="zh-CN" dirty="0"/>
              <a:t>#</a:t>
            </a:r>
            <a:r>
              <a:rPr lang="en-US" altLang="zh-CN" dirty="0" smtClean="0"/>
              <a:t>000033</a:t>
            </a:r>
            <a:endParaRPr lang="zh-CN" altLang="en-US" dirty="0"/>
          </a:p>
          <a:p>
            <a:pPr lvl="2"/>
            <a:r>
              <a:rPr lang="zh-CN" altLang="en-US" dirty="0" smtClean="0"/>
              <a:t>使用</a:t>
            </a:r>
            <a:r>
              <a:rPr lang="zh-CN" altLang="en-US" dirty="0"/>
              <a:t>类选择器设置</a:t>
            </a:r>
            <a:r>
              <a:rPr lang="en-US" altLang="zh-CN" dirty="0"/>
              <a:t>p</a:t>
            </a:r>
            <a:r>
              <a:rPr lang="zh-CN" altLang="en-US" dirty="0"/>
              <a:t>段落文字中的不同颜色值， 从左到右颜色值分别为</a:t>
            </a:r>
            <a:r>
              <a:rPr lang="en-US" altLang="zh-CN" dirty="0"/>
              <a:t>#F00</a:t>
            </a:r>
            <a:r>
              <a:rPr lang="zh-CN" altLang="en-US" dirty="0"/>
              <a:t>、</a:t>
            </a:r>
            <a:r>
              <a:rPr lang="en-US" altLang="zh-CN" dirty="0"/>
              <a:t>#1F87CC</a:t>
            </a:r>
            <a:r>
              <a:rPr lang="zh-CN" altLang="en-US" dirty="0"/>
              <a:t>、</a:t>
            </a:r>
            <a:r>
              <a:rPr lang="en-US" altLang="zh-CN" dirty="0"/>
              <a:t>#FAA53B</a:t>
            </a:r>
            <a:r>
              <a:rPr lang="zh-CN" altLang="en-US" dirty="0"/>
              <a:t>、</a:t>
            </a:r>
            <a:r>
              <a:rPr lang="en-US" altLang="zh-CN" dirty="0"/>
              <a:t>#</a:t>
            </a:r>
            <a:r>
              <a:rPr lang="en-US" altLang="zh-CN" dirty="0" smtClean="0"/>
              <a:t>0D7114</a:t>
            </a:r>
            <a:endParaRPr lang="zh-CN" altLang="en-US" dirty="0"/>
          </a:p>
          <a:p>
            <a:pPr lvl="2"/>
            <a:r>
              <a:rPr lang="zh-CN" altLang="en-US" dirty="0" smtClean="0"/>
              <a:t>使用</a:t>
            </a:r>
            <a:r>
              <a:rPr lang="zh-CN" altLang="en-US" dirty="0"/>
              <a:t>类选择器设置第一张图片的宽度为</a:t>
            </a:r>
            <a:r>
              <a:rPr lang="en-US" altLang="zh-CN" dirty="0"/>
              <a:t>100px</a:t>
            </a:r>
            <a:r>
              <a:rPr lang="zh-CN" altLang="en-US" dirty="0"/>
              <a:t>，高度为</a:t>
            </a:r>
            <a:r>
              <a:rPr lang="en-US" altLang="zh-CN" dirty="0" smtClean="0"/>
              <a:t>160px</a:t>
            </a:r>
            <a:endParaRPr lang="zh-CN" altLang="en-US" dirty="0"/>
          </a:p>
          <a:p>
            <a:pPr lvl="2"/>
            <a:r>
              <a:rPr lang="zh-CN" altLang="en-US" dirty="0" smtClean="0"/>
              <a:t>使用</a:t>
            </a:r>
            <a:r>
              <a:rPr lang="zh-CN" altLang="en-US" dirty="0"/>
              <a:t>类选择器设置最后两张图片的宽度为</a:t>
            </a:r>
            <a:r>
              <a:rPr lang="en-US" altLang="zh-CN" dirty="0"/>
              <a:t>200px</a:t>
            </a:r>
            <a:r>
              <a:rPr lang="zh-CN" altLang="en-US" dirty="0"/>
              <a:t>，高度为</a:t>
            </a:r>
            <a:r>
              <a:rPr lang="en-US" altLang="zh-CN" dirty="0"/>
              <a:t>130px</a:t>
            </a:r>
            <a:endParaRPr lang="en-US" altLang="zh-CN" dirty="0"/>
          </a:p>
        </p:txBody>
      </p:sp>
      <p:grpSp>
        <p:nvGrpSpPr>
          <p:cNvPr id="14" name="组合 13"/>
          <p:cNvGrpSpPr/>
          <p:nvPr/>
        </p:nvGrpSpPr>
        <p:grpSpPr>
          <a:xfrm>
            <a:off x="1666844" y="879510"/>
            <a:ext cx="921281" cy="406350"/>
            <a:chOff x="3786182" y="1192962"/>
            <a:chExt cx="921281" cy="406350"/>
          </a:xfrm>
        </p:grpSpPr>
        <p:sp>
          <p:nvSpPr>
            <p:cNvPr id="16" name="TextBox 15"/>
            <p:cNvSpPr txBox="1"/>
            <p:nvPr/>
          </p:nvSpPr>
          <p:spPr>
            <a:xfrm>
              <a:off x="4014043" y="1196747"/>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49" charset="-122"/>
                  <a:ea typeface="黑体" panose="02010609060101010101" pitchFamily="49" charset="-122"/>
                </a:rPr>
                <a:t>练习</a:t>
              </a:r>
              <a:endParaRPr lang="zh-CN" altLang="en-US" sz="2000" b="1" dirty="0">
                <a:solidFill>
                  <a:schemeClr val="tx1"/>
                </a:solidFill>
                <a:latin typeface="黑体" panose="02010609060101010101" pitchFamily="49" charset="-122"/>
                <a:ea typeface="黑体" panose="02010609060101010101" pitchFamily="49" charset="-122"/>
              </a:endParaRPr>
            </a:p>
          </p:txBody>
        </p:sp>
        <p:pic>
          <p:nvPicPr>
            <p:cNvPr id="17" name="Picture 2" descr="E:\设计支持\模板设计\YS.png"/>
            <p:cNvPicPr>
              <a:picLocks noChangeAspect="1" noChangeArrowheads="1"/>
            </p:cNvPicPr>
            <p:nvPr/>
          </p:nvPicPr>
          <p:blipFill>
            <a:blip r:embed="rId1"/>
            <a:srcRect/>
            <a:stretch>
              <a:fillRect/>
            </a:stretch>
          </p:blipFill>
          <p:spPr bwMode="auto">
            <a:xfrm>
              <a:off x="3786182" y="1192962"/>
              <a:ext cx="414476" cy="406350"/>
            </a:xfrm>
            <a:prstGeom prst="rect">
              <a:avLst/>
            </a:prstGeom>
            <a:noFill/>
          </p:spPr>
        </p:pic>
      </p:grpSp>
      <p:grpSp>
        <p:nvGrpSpPr>
          <p:cNvPr id="15" name="组合 17"/>
          <p:cNvGrpSpPr/>
          <p:nvPr/>
        </p:nvGrpSpPr>
        <p:grpSpPr bwMode="auto">
          <a:xfrm>
            <a:off x="4871863" y="6214477"/>
            <a:ext cx="2786063" cy="428625"/>
            <a:chOff x="3714744" y="5143512"/>
            <a:chExt cx="2786082" cy="428628"/>
          </a:xfrm>
        </p:grpSpPr>
        <p:sp>
          <p:nvSpPr>
            <p:cNvPr id="18" name="圆角矩形 17"/>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TextBox 18"/>
            <p:cNvSpPr txBox="1"/>
            <p:nvPr/>
          </p:nvSpPr>
          <p:spPr bwMode="auto">
            <a:xfrm>
              <a:off x="3973668" y="5187962"/>
              <a:ext cx="2198385"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完成时间</a:t>
              </a:r>
              <a:r>
                <a:rPr lang="zh-CN" altLang="en-US" sz="1600" b="1" spc="300" dirty="0" smtClean="0">
                  <a:solidFill>
                    <a:srgbClr val="FBFFFE"/>
                  </a:solidFill>
                  <a:latin typeface="微软雅黑" panose="020B0503020204020204" pitchFamily="2" charset="-122"/>
                  <a:ea typeface="微软雅黑" panose="020B0503020204020204" pitchFamily="2" charset="-122"/>
                </a:rPr>
                <a:t>：</a:t>
              </a:r>
              <a:r>
                <a:rPr lang="en-US" altLang="zh-CN" sz="1600" b="1" spc="300" dirty="0" smtClean="0">
                  <a:solidFill>
                    <a:srgbClr val="FBFFFE"/>
                  </a:solidFill>
                  <a:latin typeface="微软雅黑" panose="020B0503020204020204" pitchFamily="2" charset="-122"/>
                  <a:ea typeface="微软雅黑" panose="020B0503020204020204" pitchFamily="2" charset="-122"/>
                </a:rPr>
                <a:t>15</a:t>
              </a:r>
              <a:r>
                <a:rPr lang="zh-CN" altLang="en-US" sz="1600" b="1" spc="300" dirty="0" smtClean="0">
                  <a:solidFill>
                    <a:srgbClr val="FBFFFE"/>
                  </a:solidFill>
                  <a:latin typeface="微软雅黑" panose="020B0503020204020204" pitchFamily="2" charset="-122"/>
                  <a:ea typeface="微软雅黑" panose="020B0503020204020204" pitchFamily="2" charset="-122"/>
                </a:rPr>
                <a:t>分钟</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pic>
        <p:nvPicPr>
          <p:cNvPr id="3074" name="Picture 2" descr="C:\Users\yaling.he\Desktop\Chapter04截图\Chapter04截图\图4.17　影视简介.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1412776"/>
            <a:ext cx="4283968" cy="4687676"/>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074"/>
                                        </p:tgtEl>
                                        <p:attrNameLst>
                                          <p:attrName>style.visibility</p:attrName>
                                        </p:attrNameLst>
                                      </p:cBhvr>
                                      <p:to>
                                        <p:strVal val="hidden"/>
                                      </p:to>
                                    </p:set>
                                  </p:childTnLst>
                                </p:cTn>
                              </p:par>
                              <p:par>
                                <p:cTn id="7" presetID="22" presetClass="entr" presetSubtype="8" fill="hold" nodeType="withEffect">
                                  <p:stCondLst>
                                    <p:cond delay="0"/>
                                  </p:stCondLst>
                                  <p:childTnLst>
                                    <p:set>
                                      <p:cBhvr>
                                        <p:cTn id="8" dur="1" fill="hold">
                                          <p:stCondLst>
                                            <p:cond delay="0"/>
                                          </p:stCondLst>
                                        </p:cTn>
                                        <p:tgtEl>
                                          <p:spTgt spid="18435">
                                            <p:txEl>
                                              <p:pRg st="1" end="1"/>
                                            </p:txEl>
                                          </p:spTgt>
                                        </p:tgtEl>
                                        <p:attrNameLst>
                                          <p:attrName>style.visibility</p:attrName>
                                        </p:attrNameLst>
                                      </p:cBhvr>
                                      <p:to>
                                        <p:strVal val="visible"/>
                                      </p:to>
                                    </p:set>
                                    <p:animEffect transition="in" filter="wipe(left)">
                                      <p:cBhvr>
                                        <p:cTn id="9" dur="500"/>
                                        <p:tgtEl>
                                          <p:spTgt spid="18435">
                                            <p:txEl>
                                              <p:pRg st="1" end="1"/>
                                            </p:txEl>
                                          </p:spTgt>
                                        </p:tgtEl>
                                      </p:cBhvr>
                                    </p:animEffect>
                                  </p:childTnLst>
                                </p:cTn>
                              </p:par>
                              <p:par>
                                <p:cTn id="10" presetID="22" presetClass="entr" presetSubtype="8" fill="hold" nodeType="withEffect">
                                  <p:stCondLst>
                                    <p:cond delay="0"/>
                                  </p:stCondLst>
                                  <p:childTnLst>
                                    <p:set>
                                      <p:cBhvr>
                                        <p:cTn id="11" dur="1" fill="hold">
                                          <p:stCondLst>
                                            <p:cond delay="0"/>
                                          </p:stCondLst>
                                        </p:cTn>
                                        <p:tgtEl>
                                          <p:spTgt spid="18435">
                                            <p:txEl>
                                              <p:pRg st="2" end="2"/>
                                            </p:txEl>
                                          </p:spTgt>
                                        </p:tgtEl>
                                        <p:attrNameLst>
                                          <p:attrName>style.visibility</p:attrName>
                                        </p:attrNameLst>
                                      </p:cBhvr>
                                      <p:to>
                                        <p:strVal val="visible"/>
                                      </p:to>
                                    </p:set>
                                    <p:animEffect transition="in" filter="wipe(left)">
                                      <p:cBhvr>
                                        <p:cTn id="12" dur="500"/>
                                        <p:tgtEl>
                                          <p:spTgt spid="18435">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18435">
                                            <p:txEl>
                                              <p:pRg st="3" end="3"/>
                                            </p:txEl>
                                          </p:spTgt>
                                        </p:tgtEl>
                                        <p:attrNameLst>
                                          <p:attrName>style.visibility</p:attrName>
                                        </p:attrNameLst>
                                      </p:cBhvr>
                                      <p:to>
                                        <p:strVal val="visible"/>
                                      </p:to>
                                    </p:set>
                                    <p:animEffect transition="in" filter="wipe(left)">
                                      <p:cBhvr>
                                        <p:cTn id="15" dur="500"/>
                                        <p:tgtEl>
                                          <p:spTgt spid="18435">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8435">
                                            <p:txEl>
                                              <p:pRg st="4" end="4"/>
                                            </p:txEl>
                                          </p:spTgt>
                                        </p:tgtEl>
                                        <p:attrNameLst>
                                          <p:attrName>style.visibility</p:attrName>
                                        </p:attrNameLst>
                                      </p:cBhvr>
                                      <p:to>
                                        <p:strVal val="visible"/>
                                      </p:to>
                                    </p:set>
                                    <p:animEffect transition="in" filter="wipe(left)">
                                      <p:cBhvr>
                                        <p:cTn id="18" dur="500"/>
                                        <p:tgtEl>
                                          <p:spTgt spid="18435">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18435">
                                            <p:txEl>
                                              <p:pRg st="5" end="5"/>
                                            </p:txEl>
                                          </p:spTgt>
                                        </p:tgtEl>
                                        <p:attrNameLst>
                                          <p:attrName>style.visibility</p:attrName>
                                        </p:attrNameLst>
                                      </p:cBhvr>
                                      <p:to>
                                        <p:strVal val="visible"/>
                                      </p:to>
                                    </p:set>
                                    <p:animEffect transition="in" filter="wipe(left)">
                                      <p:cBhvr>
                                        <p:cTn id="21" dur="500"/>
                                        <p:tgtEl>
                                          <p:spTgt spid="18435">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18435">
                                            <p:txEl>
                                              <p:pRg st="6" end="6"/>
                                            </p:txEl>
                                          </p:spTgt>
                                        </p:tgtEl>
                                        <p:attrNameLst>
                                          <p:attrName>style.visibility</p:attrName>
                                        </p:attrNameLst>
                                      </p:cBhvr>
                                      <p:to>
                                        <p:strVal val="visible"/>
                                      </p:to>
                                    </p:set>
                                    <p:animEffect transition="in" filter="wipe(left)">
                                      <p:cBhvr>
                                        <p:cTn id="24" dur="500"/>
                                        <p:tgtEl>
                                          <p:spTgt spid="18435">
                                            <p:txEl>
                                              <p:pRg st="6" end="6"/>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18435">
                                            <p:txEl>
                                              <p:pRg st="7" end="7"/>
                                            </p:txEl>
                                          </p:spTgt>
                                        </p:tgtEl>
                                        <p:attrNameLst>
                                          <p:attrName>style.visibility</p:attrName>
                                        </p:attrNameLst>
                                      </p:cBhvr>
                                      <p:to>
                                        <p:strVal val="visible"/>
                                      </p:to>
                                    </p:set>
                                    <p:animEffect transition="in" filter="wipe(left)">
                                      <p:cBhvr>
                                        <p:cTn id="27" dur="500"/>
                                        <p:tgtEl>
                                          <p:spTgt spid="18435">
                                            <p:txEl>
                                              <p:pRg st="7" end="7"/>
                                            </p:txEl>
                                          </p:spTgt>
                                        </p:tgtEl>
                                      </p:cBhvr>
                                    </p:animEffect>
                                  </p:childTnLst>
                                </p:cTn>
                              </p:par>
                            </p:childTnLst>
                          </p:cTn>
                        </p:par>
                        <p:par>
                          <p:cTn id="28" fill="hold">
                            <p:stCondLst>
                              <p:cond delay="0"/>
                            </p:stCondLst>
                            <p:childTnLst>
                              <p:par>
                                <p:cTn id="29" presetID="22" presetClass="entr" presetSubtype="8"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a:xfrm>
            <a:off x="2308225" y="1214438"/>
            <a:ext cx="7645400" cy="5143500"/>
          </a:xfrm>
        </p:spPr>
        <p:txBody>
          <a:bodyPr/>
          <a:lstStyle/>
          <a:p>
            <a:pPr eaLnBrk="1" hangingPunct="1">
              <a:defRPr/>
            </a:pPr>
            <a:r>
              <a:rPr lang="zh-CN" altLang="en-US" dirty="0" smtClean="0"/>
              <a:t>常见问题及解决办法</a:t>
            </a:r>
            <a:endParaRPr lang="en-US" altLang="zh-CN" dirty="0" smtClean="0"/>
          </a:p>
          <a:p>
            <a:pPr eaLnBrk="1" hangingPunct="1">
              <a:defRPr/>
            </a:pPr>
            <a:r>
              <a:rPr lang="zh-CN" altLang="en-US" dirty="0" smtClean="0"/>
              <a:t>代码规范问题</a:t>
            </a:r>
            <a:endParaRPr lang="zh-CN" altLang="en-US" dirty="0" smtClean="0"/>
          </a:p>
          <a:p>
            <a:pPr eaLnBrk="1" hangingPunct="1">
              <a:defRPr/>
            </a:pPr>
            <a:r>
              <a:rPr lang="zh-CN" altLang="en-US" dirty="0" smtClean="0"/>
              <a:t>调试技巧</a:t>
            </a:r>
            <a:endParaRPr lang="en-US" altLang="zh-CN" dirty="0" smtClean="0"/>
          </a:p>
          <a:p>
            <a:pPr eaLnBrk="1" hangingPunct="1">
              <a:defRPr/>
            </a:pPr>
            <a:endParaRPr lang="zh-CN" altLang="en-US" dirty="0" smtClean="0"/>
          </a:p>
          <a:p>
            <a:pPr eaLnBrk="1" hangingPunct="1">
              <a:defRPr/>
            </a:pPr>
            <a:endParaRPr lang="zh-CN" altLang="en-US" dirty="0" smtClean="0"/>
          </a:p>
        </p:txBody>
      </p:sp>
      <p:sp>
        <p:nvSpPr>
          <p:cNvPr id="67587" name="Rectangle 2"/>
          <p:cNvSpPr>
            <a:spLocks noGrp="1" noChangeArrowheads="1"/>
          </p:cNvSpPr>
          <p:nvPr>
            <p:ph type="title"/>
          </p:nvPr>
        </p:nvSpPr>
        <p:spPr>
          <a:xfrm>
            <a:off x="6343015" y="285750"/>
            <a:ext cx="4145915" cy="523875"/>
          </a:xfrm>
        </p:spPr>
        <p:txBody>
          <a:bodyPr/>
          <a:lstStyle/>
          <a:p>
            <a:pPr eaLnBrk="1" hangingPunct="1"/>
            <a:r>
              <a:rPr smtClean="0">
                <a:solidFill>
                  <a:srgbClr val="121F55"/>
                </a:solidFill>
              </a:rPr>
              <a:t>共性问题集中讲解</a:t>
            </a:r>
            <a:endParaRPr smtClean="0">
              <a:solidFill>
                <a:srgbClr val="121F55"/>
              </a:solidFill>
            </a:endParaRPr>
          </a:p>
        </p:txBody>
      </p:sp>
      <p:grpSp>
        <p:nvGrpSpPr>
          <p:cNvPr id="67588" name="组合 29"/>
          <p:cNvGrpSpPr/>
          <p:nvPr/>
        </p:nvGrpSpPr>
        <p:grpSpPr bwMode="auto">
          <a:xfrm>
            <a:off x="3381375" y="3214688"/>
            <a:ext cx="5929313" cy="2058988"/>
            <a:chOff x="1857356" y="3214688"/>
            <a:chExt cx="5929353" cy="2058989"/>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p:nvPr/>
          </p:nvGrpSpPr>
          <p:grpSpPr bwMode="auto">
            <a:xfrm>
              <a:off x="1924031" y="3214688"/>
              <a:ext cx="5862678" cy="2058989"/>
              <a:chOff x="2066315" y="2227264"/>
              <a:chExt cx="5862756" cy="2059018"/>
            </a:xfrm>
          </p:grpSpPr>
          <p:grpSp>
            <p:nvGrpSpPr>
              <p:cNvPr id="67592" name="组合 19"/>
              <p:cNvGrpSpPr/>
              <p:nvPr/>
            </p:nvGrpSpPr>
            <p:grpSpPr bwMode="auto">
              <a:xfrm>
                <a:off x="2066315" y="2227264"/>
                <a:ext cx="5862756" cy="2059018"/>
                <a:chOff x="2066296" y="2227167"/>
                <a:chExt cx="5862795" cy="2059104"/>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p:nvPr/>
              </p:nvGrpSpPr>
              <p:grpSpPr bwMode="auto">
                <a:xfrm>
                  <a:off x="2066296" y="2227167"/>
                  <a:ext cx="5148401" cy="2059104"/>
                  <a:chOff x="2066296" y="2084291"/>
                  <a:chExt cx="5148401" cy="2059104"/>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6627"/>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2" charset="-122"/>
                        <a:ea typeface="微软雅黑" panose="020B0503020204020204" pitchFamily="2" charset="-122"/>
                      </a:rPr>
                      <a:t>共性问题集中讲解   </a:t>
                    </a:r>
                    <a:endParaRPr lang="en-US" altLang="zh-CN" sz="3200" b="1" kern="0" spc="300" dirty="0">
                      <a:solidFill>
                        <a:schemeClr val="tx2">
                          <a:lumMod val="50000"/>
                        </a:schemeClr>
                      </a:solidFill>
                      <a:latin typeface="微软雅黑" panose="020B0503020204020204" pitchFamily="2" charset="-122"/>
                      <a:ea typeface="微软雅黑" panose="020B0503020204020204" pitchFamily="2"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04915" y="70485"/>
            <a:ext cx="4184015" cy="954405"/>
          </a:xfrm>
        </p:spPr>
        <p:txBody>
          <a:bodyPr/>
          <a:lstStyle/>
          <a:p>
            <a:r>
              <a:rPr lang="en-US" altLang="zh-CN" dirty="0" smtClean="0"/>
              <a:t>CSS</a:t>
            </a:r>
            <a:r>
              <a:rPr lang="zh-CN" altLang="en-US" dirty="0" smtClean="0"/>
              <a:t>的高级选择器</a:t>
            </a:r>
            <a:endParaRPr lang="zh-CN" altLang="en-US" dirty="0"/>
          </a:p>
        </p:txBody>
      </p:sp>
      <p:sp>
        <p:nvSpPr>
          <p:cNvPr id="3" name="内容占位符 2"/>
          <p:cNvSpPr>
            <a:spLocks noGrp="1"/>
          </p:cNvSpPr>
          <p:nvPr>
            <p:ph idx="1"/>
          </p:nvPr>
        </p:nvSpPr>
        <p:spPr/>
        <p:txBody>
          <a:bodyPr/>
          <a:lstStyle/>
          <a:p>
            <a:r>
              <a:rPr lang="zh-CN" altLang="zh-CN" dirty="0"/>
              <a:t>层次选择</a:t>
            </a:r>
            <a:r>
              <a:rPr lang="zh-CN" altLang="zh-CN" dirty="0" smtClean="0"/>
              <a:t>器</a:t>
            </a:r>
            <a:endParaRPr lang="en-US" altLang="zh-CN" dirty="0" smtClean="0"/>
          </a:p>
          <a:p>
            <a:r>
              <a:rPr lang="zh-CN" altLang="zh-CN" dirty="0"/>
              <a:t>结构伪类选择</a:t>
            </a:r>
            <a:r>
              <a:rPr lang="zh-CN" altLang="zh-CN" dirty="0" smtClean="0"/>
              <a:t>器</a:t>
            </a:r>
            <a:endParaRPr lang="en-US" altLang="zh-CN" dirty="0" smtClean="0"/>
          </a:p>
          <a:p>
            <a:r>
              <a:rPr lang="zh-CN" altLang="zh-CN" dirty="0"/>
              <a:t>属性选择器</a:t>
            </a:r>
            <a:endParaRPr lang="zh-CN" altLang="en-US" dirty="0"/>
          </a:p>
        </p:txBody>
      </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6391910" y="285750"/>
            <a:ext cx="4097020" cy="523240"/>
          </a:xfrm>
        </p:spPr>
        <p:txBody>
          <a:bodyPr/>
          <a:lstStyle/>
          <a:p>
            <a:r>
              <a:rPr lang="zh-CN" altLang="en-US" smtClean="0"/>
              <a:t>回顾与作业点评</a:t>
            </a:r>
            <a:endParaRPr lang="zh-CN" altLang="en-US" dirty="0" smtClean="0"/>
          </a:p>
        </p:txBody>
      </p:sp>
      <p:sp>
        <p:nvSpPr>
          <p:cNvPr id="12291" name="内容占位符 2"/>
          <p:cNvSpPr>
            <a:spLocks noGrp="1"/>
          </p:cNvSpPr>
          <p:nvPr>
            <p:ph idx="1"/>
          </p:nvPr>
        </p:nvSpPr>
        <p:spPr/>
        <p:txBody>
          <a:bodyPr/>
          <a:lstStyle/>
          <a:p>
            <a:r>
              <a:rPr lang="zh-CN" altLang="en-US" dirty="0" smtClean="0"/>
              <a:t>常用的表单元素有哪些？</a:t>
            </a:r>
            <a:endParaRPr lang="en-US" altLang="zh-CN" dirty="0" smtClean="0"/>
          </a:p>
          <a:p>
            <a:r>
              <a:rPr lang="zh-CN" altLang="en-US" dirty="0" smtClean="0"/>
              <a:t>使用什么属性可以作表单的初步验证？</a:t>
            </a:r>
            <a:endParaRPr lang="en-US" altLang="zh-CN" dirty="0" smtClean="0"/>
          </a:p>
          <a:p>
            <a:r>
              <a:rPr lang="zh-CN" altLang="en-US" dirty="0" smtClean="0"/>
              <a:t>请找出下面代码的错误之处</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a:solidFill>
                  <a:srgbClr val="FF0000"/>
                </a:solidFill>
              </a:rPr>
              <a:t>点评作业的提交情况和共性问题</a:t>
            </a:r>
            <a:endParaRPr lang="zh-CN" altLang="en-US" dirty="0"/>
          </a:p>
          <a:p>
            <a:endParaRPr lang="zh-CN" altLang="en-GB" dirty="0" smtClean="0"/>
          </a:p>
          <a:p>
            <a:endParaRPr lang="zh-CN" altLang="en-US" dirty="0" smtClean="0"/>
          </a:p>
        </p:txBody>
      </p:sp>
      <p:sp>
        <p:nvSpPr>
          <p:cNvPr id="15" name="AutoShape 4"/>
          <p:cNvSpPr>
            <a:spLocks noChangeArrowheads="1"/>
          </p:cNvSpPr>
          <p:nvPr/>
        </p:nvSpPr>
        <p:spPr bwMode="auto">
          <a:xfrm>
            <a:off x="1559496" y="2996952"/>
            <a:ext cx="9036496" cy="81026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&lt;input name="</a:t>
            </a:r>
            <a:r>
              <a:rPr lang="en-US" altLang="zh-CN" b="1" dirty="0" err="1" smtClean="0">
                <a:solidFill>
                  <a:schemeClr val="accent5">
                    <a:lumMod val="10000"/>
                  </a:schemeClr>
                </a:solidFill>
                <a:latin typeface="+mn-lt"/>
              </a:rPr>
              <a:t>userName</a:t>
            </a:r>
            <a:r>
              <a:rPr lang="en-US" altLang="zh-CN" b="1" dirty="0" smtClean="0">
                <a:solidFill>
                  <a:schemeClr val="accent5">
                    <a:lumMod val="10000"/>
                  </a:schemeClr>
                </a:solidFill>
                <a:latin typeface="+mn-lt"/>
              </a:rPr>
              <a:t>" type="text"  value="</a:t>
            </a:r>
            <a:r>
              <a:rPr lang="en-US" altLang="zh-CN" b="1" dirty="0" err="1" smtClean="0">
                <a:solidFill>
                  <a:schemeClr val="accent5">
                    <a:lumMod val="10000"/>
                  </a:schemeClr>
                </a:solidFill>
                <a:latin typeface="+mn-lt"/>
              </a:rPr>
              <a:t>zhangsan</a:t>
            </a:r>
            <a:r>
              <a:rPr lang="en-US" altLang="zh-CN" b="1" dirty="0" smtClean="0">
                <a:solidFill>
                  <a:schemeClr val="accent5">
                    <a:lumMod val="10000"/>
                  </a:schemeClr>
                </a:solidFill>
                <a:latin typeface="+mn-lt"/>
              </a:rPr>
              <a:t>"  </a:t>
            </a:r>
            <a:r>
              <a:rPr lang="en-US" altLang="zh-CN" b="1" dirty="0" err="1" smtClean="0">
                <a:solidFill>
                  <a:schemeClr val="accent5">
                    <a:lumMod val="10000"/>
                  </a:schemeClr>
                </a:solidFill>
                <a:latin typeface="+mn-lt"/>
              </a:rPr>
              <a:t>readonly</a:t>
            </a:r>
            <a:r>
              <a:rPr lang="en-US" altLang="zh-CN" b="1" dirty="0" smtClean="0">
                <a:solidFill>
                  <a:schemeClr val="accent5">
                    <a:lumMod val="10000"/>
                  </a:schemeClr>
                </a:solidFill>
              </a:rPr>
              <a:t> =</a:t>
            </a:r>
            <a:r>
              <a:rPr lang="en-US" altLang="zh-CN" b="1" dirty="0" err="1" smtClean="0">
                <a:solidFill>
                  <a:schemeClr val="accent5">
                    <a:lumMod val="10000"/>
                  </a:schemeClr>
                </a:solidFill>
              </a:rPr>
              <a:t>readonly</a:t>
            </a:r>
            <a:r>
              <a:rPr lang="en-US" altLang="zh-CN" b="1" dirty="0" smtClean="0">
                <a:solidFill>
                  <a:schemeClr val="accent5">
                    <a:lumMod val="10000"/>
                  </a:schemeClr>
                </a:solidFill>
              </a:rPr>
              <a:t> </a:t>
            </a:r>
            <a:r>
              <a:rPr lang="en-US" altLang="zh-CN" b="1" dirty="0" smtClean="0">
                <a:solidFill>
                  <a:schemeClr val="accent5">
                    <a:lumMod val="10000"/>
                  </a:schemeClr>
                </a:solidFill>
                <a:latin typeface="+mn-lt"/>
              </a:rPr>
              <a:t>/&gt;</a:t>
            </a:r>
            <a:endParaRPr lang="en-US" altLang="zh-CN" b="1" dirty="0" smtClean="0">
              <a:solidFill>
                <a:schemeClr val="accent5">
                  <a:lumMod val="10000"/>
                </a:schemeClr>
              </a:solidFill>
              <a:latin typeface="+mn-lt"/>
            </a:endParaRPr>
          </a:p>
          <a:p>
            <a:pPr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&lt;input name="</a:t>
            </a:r>
            <a:r>
              <a:rPr lang="en-US" altLang="zh-CN" b="1" dirty="0" err="1" smtClean="0">
                <a:solidFill>
                  <a:schemeClr val="accent5">
                    <a:lumMod val="10000"/>
                  </a:schemeClr>
                </a:solidFill>
                <a:latin typeface="+mn-lt"/>
              </a:rPr>
              <a:t>btn</a:t>
            </a:r>
            <a:r>
              <a:rPr lang="en-US" altLang="zh-CN" b="1" dirty="0" smtClean="0">
                <a:solidFill>
                  <a:schemeClr val="accent5">
                    <a:lumMod val="10000"/>
                  </a:schemeClr>
                </a:solidFill>
                <a:latin typeface="+mn-lt"/>
              </a:rPr>
              <a:t>" type="submit" disabled</a:t>
            </a:r>
            <a:r>
              <a:rPr lang="en-US" altLang="zh-CN" b="1" dirty="0">
                <a:solidFill>
                  <a:schemeClr val="accent5">
                    <a:lumMod val="10000"/>
                  </a:schemeClr>
                </a:solidFill>
              </a:rPr>
              <a:t> </a:t>
            </a:r>
            <a:r>
              <a:rPr lang="en-US" altLang="zh-CN" b="1" dirty="0" smtClean="0">
                <a:solidFill>
                  <a:schemeClr val="accent5">
                    <a:lumMod val="10000"/>
                  </a:schemeClr>
                </a:solidFill>
              </a:rPr>
              <a:t>="</a:t>
            </a:r>
            <a:r>
              <a:rPr lang="en-US" altLang="zh-CN" b="1" dirty="0">
                <a:solidFill>
                  <a:schemeClr val="accent5">
                    <a:lumMod val="10000"/>
                  </a:schemeClr>
                </a:solidFill>
              </a:rPr>
              <a:t> disabled </a:t>
            </a:r>
            <a:r>
              <a:rPr lang="en-US" altLang="zh-CN" b="1" dirty="0" smtClean="0">
                <a:solidFill>
                  <a:schemeClr val="accent5">
                    <a:lumMod val="10000"/>
                  </a:schemeClr>
                </a:solidFill>
              </a:rPr>
              <a:t>"</a:t>
            </a:r>
            <a:r>
              <a:rPr lang="en-US" altLang="zh-CN" b="1" dirty="0" smtClean="0">
                <a:solidFill>
                  <a:schemeClr val="accent5">
                    <a:lumMod val="10000"/>
                  </a:schemeClr>
                </a:solidFill>
                <a:latin typeface="+mn-lt"/>
              </a:rPr>
              <a:t> value="</a:t>
            </a:r>
            <a:r>
              <a:rPr lang="zh-CN" altLang="en-US" b="1" dirty="0" smtClean="0">
                <a:solidFill>
                  <a:schemeClr val="accent5">
                    <a:lumMod val="10000"/>
                  </a:schemeClr>
                </a:solidFill>
                <a:latin typeface="+mn-lt"/>
              </a:rPr>
              <a:t>提交</a:t>
            </a:r>
            <a:r>
              <a:rPr lang="en-US" altLang="zh-CN" b="1" dirty="0" smtClean="0">
                <a:solidFill>
                  <a:schemeClr val="accent5">
                    <a:lumMod val="10000"/>
                  </a:schemeClr>
                </a:solidFill>
                <a:latin typeface="+mn-lt"/>
              </a:rPr>
              <a:t>" /&gt;</a:t>
            </a:r>
            <a:endParaRPr lang="zh-CN" altLang="zh-CN" b="1" dirty="0">
              <a:solidFill>
                <a:schemeClr val="accent5">
                  <a:lumMod val="10000"/>
                </a:schemeClr>
              </a:solidFill>
              <a:latin typeface="+mn-lt"/>
            </a:endParaRPr>
          </a:p>
        </p:txBody>
      </p:sp>
      <p:sp>
        <p:nvSpPr>
          <p:cNvPr id="17" name="Rectangle 34"/>
          <p:cNvSpPr>
            <a:spLocks noChangeArrowheads="1"/>
          </p:cNvSpPr>
          <p:nvPr/>
        </p:nvSpPr>
        <p:spPr bwMode="auto">
          <a:xfrm>
            <a:off x="7968208" y="3053345"/>
            <a:ext cx="2160240" cy="357190"/>
          </a:xfrm>
          <a:prstGeom prst="rect">
            <a:avLst/>
          </a:prstGeom>
          <a:solidFill>
            <a:srgbClr val="FFDDDD">
              <a:alpha val="10196"/>
            </a:srgbClr>
          </a:solidFill>
          <a:ln w="28575" algn="ctr">
            <a:solidFill>
              <a:srgbClr val="C00000"/>
            </a:solidFill>
            <a:miter lim="800000"/>
          </a:ln>
        </p:spPr>
        <p:txBody>
          <a:bodyPr wrap="none" anchor="ctr"/>
          <a:lstStyle/>
          <a:p>
            <a:endParaRPr lang="zh-CN" altLang="en-US">
              <a:solidFill>
                <a:srgbClr val="FF0000"/>
              </a:solidFill>
              <a:ea typeface="宋体" panose="02010600030101010101" pitchFamily="2" charset="-122"/>
            </a:endParaRPr>
          </a:p>
        </p:txBody>
      </p:sp>
      <p:sp>
        <p:nvSpPr>
          <p:cNvPr id="22" name="Rectangle 34"/>
          <p:cNvSpPr>
            <a:spLocks noChangeArrowheads="1"/>
          </p:cNvSpPr>
          <p:nvPr/>
        </p:nvSpPr>
        <p:spPr bwMode="auto">
          <a:xfrm>
            <a:off x="5375920" y="3429000"/>
            <a:ext cx="2448272" cy="357190"/>
          </a:xfrm>
          <a:prstGeom prst="rect">
            <a:avLst/>
          </a:prstGeom>
          <a:solidFill>
            <a:srgbClr val="FFDDDD">
              <a:alpha val="10196"/>
            </a:srgbClr>
          </a:solidFill>
          <a:ln w="28575" algn="ctr">
            <a:solidFill>
              <a:srgbClr val="C00000"/>
            </a:solidFill>
            <a:miter lim="800000"/>
          </a:ln>
        </p:spPr>
        <p:txBody>
          <a:bodyPr wrap="none" anchor="ctr"/>
          <a:lstStyle/>
          <a:p>
            <a:endParaRPr lang="zh-CN" altLang="en-US">
              <a:solidFill>
                <a:srgbClr val="FF0000"/>
              </a:solidFill>
              <a:ea typeface="宋体" panose="02010600030101010101" pitchFamily="2" charset="-122"/>
            </a:endParaRPr>
          </a:p>
        </p:txBody>
      </p:sp>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grpSp>
        <p:nvGrpSpPr>
          <p:cNvPr id="11" name="组合 10"/>
          <p:cNvGrpSpPr/>
          <p:nvPr/>
        </p:nvGrpSpPr>
        <p:grpSpPr>
          <a:xfrm>
            <a:off x="1631504" y="725299"/>
            <a:ext cx="1004570" cy="398780"/>
            <a:chOff x="1488315" y="3215351"/>
            <a:chExt cx="1004570" cy="398780"/>
          </a:xfrm>
        </p:grpSpPr>
        <p:pic>
          <p:nvPicPr>
            <p:cNvPr id="12" name="Picture 5" descr="\\prdsoftlab\Softlab\034\01.png"/>
            <p:cNvPicPr>
              <a:picLocks noChangeAspect="1" noChangeArrowheads="1"/>
            </p:cNvPicPr>
            <p:nvPr/>
          </p:nvPicPr>
          <p:blipFill>
            <a:blip r:embed="rId1"/>
            <a:srcRect/>
            <a:stretch>
              <a:fillRect/>
            </a:stretch>
          </p:blipFill>
          <p:spPr bwMode="auto">
            <a:xfrm>
              <a:off x="1488315" y="3243722"/>
              <a:ext cx="442912" cy="321804"/>
            </a:xfrm>
            <a:prstGeom prst="rect">
              <a:avLst/>
            </a:prstGeom>
            <a:noFill/>
          </p:spPr>
        </p:pic>
        <p:sp>
          <p:nvSpPr>
            <p:cNvPr id="13" name="TextBox 12"/>
            <p:cNvSpPr txBox="1"/>
            <p:nvPr/>
          </p:nvSpPr>
          <p:spPr bwMode="auto">
            <a:xfrm>
              <a:off x="1799465" y="3215351"/>
              <a:ext cx="693420" cy="39878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回顾</a:t>
              </a:r>
              <a:endParaRPr lang="zh-CN" altLang="en-US" sz="2000" b="1" dirty="0">
                <a:latin typeface="黑体" panose="02010609060101010101" pitchFamily="49" charset="-122"/>
                <a:ea typeface="黑体" panose="02010609060101010101" pitchFamily="49" charset="-122"/>
              </a:endParaRPr>
            </a:p>
          </p:txBody>
        </p:sp>
      </p:grpSp>
      <p:grpSp>
        <p:nvGrpSpPr>
          <p:cNvPr id="14" name="组合 13"/>
          <p:cNvGrpSpPr/>
          <p:nvPr/>
        </p:nvGrpSpPr>
        <p:grpSpPr>
          <a:xfrm>
            <a:off x="1512972" y="4397707"/>
            <a:ext cx="1484857" cy="398780"/>
            <a:chOff x="1004978" y="3858290"/>
            <a:chExt cx="1484857" cy="398780"/>
          </a:xfrm>
        </p:grpSpPr>
        <p:pic>
          <p:nvPicPr>
            <p:cNvPr id="16" name="Picture 6" descr="\\prdsoftlab\Softlab\034\05.png"/>
            <p:cNvPicPr>
              <a:picLocks noChangeAspect="1" noChangeArrowheads="1"/>
            </p:cNvPicPr>
            <p:nvPr/>
          </p:nvPicPr>
          <p:blipFill>
            <a:blip r:embed="rId2"/>
            <a:srcRect/>
            <a:stretch>
              <a:fillRect/>
            </a:stretch>
          </p:blipFill>
          <p:spPr bwMode="auto">
            <a:xfrm>
              <a:off x="1004978" y="3927478"/>
              <a:ext cx="406395" cy="295272"/>
            </a:xfrm>
            <a:prstGeom prst="rect">
              <a:avLst/>
            </a:prstGeom>
            <a:noFill/>
          </p:spPr>
        </p:pic>
        <p:sp>
          <p:nvSpPr>
            <p:cNvPr id="19" name="TextBox 18"/>
            <p:cNvSpPr txBox="1"/>
            <p:nvPr/>
          </p:nvSpPr>
          <p:spPr bwMode="auto">
            <a:xfrm>
              <a:off x="1285875" y="3858290"/>
              <a:ext cx="1203960" cy="39878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smtClean="0">
                  <a:latin typeface="黑体" panose="02010609060101010101" pitchFamily="49" charset="-122"/>
                  <a:ea typeface="黑体" panose="02010609060101010101" pitchFamily="49" charset="-122"/>
                </a:rPr>
                <a:t>作业点评</a:t>
              </a:r>
              <a:endParaRPr lang="zh-CN" altLang="en-US" sz="2000" b="1" dirty="0">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22"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37425" y="285750"/>
            <a:ext cx="3151505" cy="523240"/>
          </a:xfrm>
        </p:spPr>
        <p:txBody>
          <a:bodyPr/>
          <a:lstStyle/>
          <a:p>
            <a:r>
              <a:rPr lang="zh-CN" altLang="zh-CN" dirty="0"/>
              <a:t>层次选择器</a:t>
            </a:r>
            <a:endParaRPr lang="en-US" altLang="zh-CN" dirty="0"/>
          </a:p>
        </p:txBody>
      </p:sp>
      <p:sp>
        <p:nvSpPr>
          <p:cNvPr id="3" name="内容占位符 2"/>
          <p:cNvSpPr>
            <a:spLocks noGrp="1"/>
          </p:cNvSpPr>
          <p:nvPr>
            <p:ph idx="1"/>
          </p:nvPr>
        </p:nvSpPr>
        <p:spPr/>
        <p:txBody>
          <a:bodyPr/>
          <a:lstStyle/>
          <a:p>
            <a:endParaRPr lang="en-US" altLang="zh-CN" dirty="0" smtClean="0"/>
          </a:p>
        </p:txBody>
      </p:sp>
      <p:grpSp>
        <p:nvGrpSpPr>
          <p:cNvPr id="13" name="组合 18"/>
          <p:cNvGrpSpPr/>
          <p:nvPr/>
        </p:nvGrpSpPr>
        <p:grpSpPr bwMode="auto">
          <a:xfrm>
            <a:off x="3719736" y="5952703"/>
            <a:ext cx="4572000" cy="428625"/>
            <a:chOff x="3143240" y="5143512"/>
            <a:chExt cx="4572032" cy="428628"/>
          </a:xfrm>
        </p:grpSpPr>
        <p:sp>
          <p:nvSpPr>
            <p:cNvPr id="14" name="圆角矩形 13"/>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5" name="圆角矩形 14"/>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6" name="Picture 8" descr="说话气泡new"/>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bwMode="auto">
            <a:xfrm>
              <a:off x="4381500" y="5187962"/>
              <a:ext cx="2759094"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a:t>
              </a:r>
              <a:r>
                <a:rPr lang="zh-CN" altLang="en-US" sz="1600" b="1" spc="300" dirty="0" smtClean="0">
                  <a:solidFill>
                    <a:srgbClr val="FBFFFE"/>
                  </a:solidFill>
                  <a:latin typeface="微软雅黑" panose="020B0503020204020204" pitchFamily="2" charset="-122"/>
                  <a:ea typeface="微软雅黑" panose="020B0503020204020204" pitchFamily="2" charset="-122"/>
                </a:rPr>
                <a:t>示例</a:t>
              </a:r>
              <a:r>
                <a:rPr lang="en-US" altLang="zh-CN" sz="1600" b="1" spc="300" dirty="0">
                  <a:solidFill>
                    <a:srgbClr val="FBFFFE"/>
                  </a:solidFill>
                  <a:latin typeface="微软雅黑" panose="020B0503020204020204" pitchFamily="2" charset="-122"/>
                  <a:ea typeface="微软雅黑" panose="020B0503020204020204" pitchFamily="2" charset="-122"/>
                </a:rPr>
                <a:t>8</a:t>
              </a:r>
              <a:r>
                <a:rPr lang="zh-CN" altLang="en-US" sz="1600" b="1" spc="300" dirty="0" smtClean="0">
                  <a:solidFill>
                    <a:srgbClr val="FBFFFE"/>
                  </a:solidFill>
                  <a:latin typeface="微软雅黑" panose="020B0503020204020204" pitchFamily="2" charset="-122"/>
                  <a:ea typeface="微软雅黑" panose="020B0503020204020204" pitchFamily="2" charset="-122"/>
                </a:rPr>
                <a:t>：层次选择</a:t>
              </a:r>
              <a:r>
                <a:rPr lang="zh-CN" altLang="en-US" sz="1600" b="1" spc="300" dirty="0">
                  <a:solidFill>
                    <a:srgbClr val="FBFFFE"/>
                  </a:solidFill>
                  <a:latin typeface="微软雅黑" panose="020B0503020204020204" pitchFamily="2" charset="-122"/>
                  <a:ea typeface="微软雅黑" panose="020B0503020204020204" pitchFamily="2" charset="-122"/>
                </a:rPr>
                <a:t>器</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graphicFrame>
        <p:nvGraphicFramePr>
          <p:cNvPr id="11" name="Group 29"/>
          <p:cNvGraphicFramePr>
            <a:graphicFrameLocks noGrp="1"/>
          </p:cNvGraphicFramePr>
          <p:nvPr/>
        </p:nvGraphicFramePr>
        <p:xfrm>
          <a:off x="2025452" y="1362224"/>
          <a:ext cx="8072120" cy="3934460"/>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214755"/>
                <a:gridCol w="2642870"/>
                <a:gridCol w="4214495"/>
              </a:tblGrid>
              <a:tr h="571504">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sz="2000" b="1" i="0" u="none" strike="noStrike" kern="1200" cap="none" normalizeH="0" baseline="0" dirty="0" smtClean="0">
                          <a:ln>
                            <a:noFill/>
                          </a:ln>
                          <a:solidFill>
                            <a:schemeClr val="bg1"/>
                          </a:solidFill>
                          <a:effectLst/>
                          <a:latin typeface="黑体" panose="02010609060101010101" pitchFamily="49" charset="-122"/>
                          <a:ea typeface="黑体" panose="02010609060101010101" pitchFamily="49" charset="-122"/>
                          <a:cs typeface="+mn-cs"/>
                        </a:rPr>
                        <a:t>选择器</a:t>
                      </a:r>
                      <a:endParaRPr kumimoji="0" lang="zh-CN" sz="2000" b="1" i="0" u="none" strike="noStrike" kern="1200" cap="none" normalizeH="0" baseline="0" dirty="0">
                        <a:ln>
                          <a:noFill/>
                        </a:ln>
                        <a:solidFill>
                          <a:schemeClr val="bg1"/>
                        </a:solidFill>
                        <a:effectLst/>
                        <a:latin typeface="黑体" panose="02010609060101010101" pitchFamily="49" charset="-122"/>
                        <a:ea typeface="黑体" panose="02010609060101010101" pitchFamily="49" charset="-122"/>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sz="2000" b="1" i="0" u="none" strike="noStrike" kern="1200" cap="none" normalizeH="0" baseline="0" dirty="0">
                          <a:ln>
                            <a:noFill/>
                          </a:ln>
                          <a:solidFill>
                            <a:schemeClr val="bg1"/>
                          </a:solidFill>
                          <a:effectLst/>
                          <a:latin typeface="黑体" panose="02010609060101010101" pitchFamily="49" charset="-122"/>
                          <a:ea typeface="黑体" panose="02010609060101010101" pitchFamily="49" charset="-122"/>
                          <a:cs typeface="+mn-cs"/>
                        </a:rPr>
                        <a:t>类</a:t>
                      </a:r>
                      <a:r>
                        <a:rPr kumimoji="0" lang="en-US" sz="2000" b="1" i="0" u="none" strike="noStrike" kern="1200" cap="none" normalizeH="0" baseline="0" dirty="0">
                          <a:ln>
                            <a:noFill/>
                          </a:ln>
                          <a:solidFill>
                            <a:schemeClr val="bg1"/>
                          </a:solidFill>
                          <a:effectLst/>
                          <a:latin typeface="黑体" panose="02010609060101010101" pitchFamily="49" charset="-122"/>
                          <a:ea typeface="黑体" panose="02010609060101010101" pitchFamily="49" charset="-122"/>
                          <a:cs typeface="+mn-cs"/>
                        </a:rPr>
                        <a:t>  </a:t>
                      </a:r>
                      <a:r>
                        <a:rPr kumimoji="0" lang="en-US" sz="2000" b="1" i="0" u="none" strike="noStrike" kern="1200" cap="none" normalizeH="0" baseline="0" dirty="0" smtClean="0">
                          <a:ln>
                            <a:noFill/>
                          </a:ln>
                          <a:solidFill>
                            <a:schemeClr val="bg1"/>
                          </a:solidFill>
                          <a:effectLst/>
                          <a:latin typeface="黑体" panose="02010609060101010101" pitchFamily="49" charset="-122"/>
                          <a:ea typeface="黑体" panose="02010609060101010101" pitchFamily="49" charset="-122"/>
                          <a:cs typeface="+mn-cs"/>
                        </a:rPr>
                        <a:t> </a:t>
                      </a:r>
                      <a:r>
                        <a:rPr kumimoji="0" lang="zh-CN" sz="2000" b="1" i="0" u="none" strike="noStrike" kern="1200" cap="none" normalizeH="0" baseline="0" dirty="0">
                          <a:ln>
                            <a:noFill/>
                          </a:ln>
                          <a:solidFill>
                            <a:schemeClr val="bg1"/>
                          </a:solidFill>
                          <a:effectLst/>
                          <a:latin typeface="黑体" panose="02010609060101010101" pitchFamily="49" charset="-122"/>
                          <a:ea typeface="黑体" panose="02010609060101010101" pitchFamily="49" charset="-122"/>
                          <a:cs typeface="+mn-cs"/>
                        </a:rPr>
                        <a:t>型</a:t>
                      </a:r>
                      <a:endParaRPr kumimoji="0" lang="zh-CN" sz="2000" b="1" i="0" u="none" strike="noStrike" kern="1200" cap="none" normalizeH="0" baseline="0" dirty="0">
                        <a:ln>
                          <a:noFill/>
                        </a:ln>
                        <a:solidFill>
                          <a:schemeClr val="bg1"/>
                        </a:solidFill>
                        <a:effectLst/>
                        <a:latin typeface="黑体" panose="02010609060101010101" pitchFamily="49" charset="-122"/>
                        <a:ea typeface="黑体" panose="02010609060101010101" pitchFamily="49" charset="-122"/>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sz="2000" b="1" i="0" u="none" strike="noStrike" kern="1200" cap="none" normalizeH="0" baseline="0" dirty="0" smtClean="0">
                          <a:ln>
                            <a:noFill/>
                          </a:ln>
                          <a:solidFill>
                            <a:schemeClr val="bg1"/>
                          </a:solidFill>
                          <a:effectLst/>
                          <a:latin typeface="黑体" panose="02010609060101010101" pitchFamily="49" charset="-122"/>
                          <a:ea typeface="黑体" panose="02010609060101010101" pitchFamily="49" charset="-122"/>
                          <a:cs typeface="+mn-cs"/>
                        </a:rPr>
                        <a:t>功能描述</a:t>
                      </a:r>
                      <a:endParaRPr kumimoji="0" lang="zh-CN" sz="2000" b="1" i="0" u="none" strike="noStrike" kern="1200" cap="none" normalizeH="0" baseline="0" dirty="0">
                        <a:ln>
                          <a:noFill/>
                        </a:ln>
                        <a:solidFill>
                          <a:schemeClr val="bg1"/>
                        </a:solidFill>
                        <a:effectLst/>
                        <a:latin typeface="黑体" panose="02010609060101010101" pitchFamily="49" charset="-122"/>
                        <a:ea typeface="黑体" panose="02010609060101010101" pitchFamily="49" charset="-122"/>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r>
              <a:tr h="738484">
                <a:tc>
                  <a:txBody>
                    <a:bodyPr/>
                    <a:lstStyle/>
                    <a:p>
                      <a:pPr marL="0" algn="ctr" defTabSz="914400" rtl="0" eaLnBrk="1" latinLnBrk="0" hangingPunct="1">
                        <a:lnSpc>
                          <a:spcPct val="150000"/>
                        </a:lnSpc>
                        <a:spcAft>
                          <a:spcPts val="0"/>
                        </a:spcAft>
                      </a:pPr>
                      <a:r>
                        <a:rPr lang="en-US" sz="1800" b="1" kern="100" dirty="0">
                          <a:solidFill>
                            <a:schemeClr val="dk1"/>
                          </a:solidFill>
                          <a:latin typeface="+mn-lt"/>
                          <a:ea typeface="+mn-ea"/>
                          <a:cs typeface="Times New Roman" panose="02020603050405020304"/>
                        </a:rPr>
                        <a:t>E F</a:t>
                      </a:r>
                      <a:endParaRPr lang="zh-CN" sz="1800" b="1" kern="100" dirty="0">
                        <a:solidFill>
                          <a:schemeClr val="dk1"/>
                        </a:solidFill>
                        <a:latin typeface="+mn-lt"/>
                        <a:ea typeface="+mn-ea"/>
                        <a:cs typeface="Times New Roman" panose="02020603050405020304"/>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800" b="1" kern="100">
                          <a:solidFill>
                            <a:schemeClr val="dk1"/>
                          </a:solidFill>
                          <a:latin typeface="+mn-lt"/>
                          <a:ea typeface="+mn-ea"/>
                          <a:cs typeface="Times New Roman" panose="02020603050405020304"/>
                        </a:rPr>
                        <a:t>后代选择器</a:t>
                      </a:r>
                      <a:endParaRPr lang="zh-CN" sz="1800" b="1" kern="100">
                        <a:solidFill>
                          <a:schemeClr val="dk1"/>
                        </a:solidFill>
                        <a:latin typeface="+mn-lt"/>
                        <a:ea typeface="+mn-ea"/>
                        <a:cs typeface="Times New Roman" panose="02020603050405020304"/>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800" b="1" kern="100">
                          <a:solidFill>
                            <a:schemeClr val="dk1"/>
                          </a:solidFill>
                          <a:latin typeface="+mn-lt"/>
                          <a:ea typeface="+mn-ea"/>
                          <a:cs typeface="Times New Roman" panose="02020603050405020304"/>
                        </a:rPr>
                        <a:t>选择匹配的</a:t>
                      </a:r>
                      <a:r>
                        <a:rPr lang="en-US" sz="1800" b="1" kern="100">
                          <a:solidFill>
                            <a:schemeClr val="dk1"/>
                          </a:solidFill>
                          <a:latin typeface="+mn-lt"/>
                          <a:ea typeface="+mn-ea"/>
                          <a:cs typeface="Times New Roman" panose="02020603050405020304"/>
                        </a:rPr>
                        <a:t>F</a:t>
                      </a:r>
                      <a:r>
                        <a:rPr lang="zh-CN" sz="1800" b="1" kern="100">
                          <a:solidFill>
                            <a:schemeClr val="dk1"/>
                          </a:solidFill>
                          <a:latin typeface="+mn-lt"/>
                          <a:ea typeface="+mn-ea"/>
                          <a:cs typeface="Times New Roman" panose="02020603050405020304"/>
                        </a:rPr>
                        <a:t>元素，且匹配的</a:t>
                      </a:r>
                      <a:r>
                        <a:rPr lang="en-US" sz="1800" b="1" kern="100">
                          <a:solidFill>
                            <a:schemeClr val="dk1"/>
                          </a:solidFill>
                          <a:latin typeface="+mn-lt"/>
                          <a:ea typeface="+mn-ea"/>
                          <a:cs typeface="Times New Roman" panose="02020603050405020304"/>
                        </a:rPr>
                        <a:t>F</a:t>
                      </a:r>
                      <a:r>
                        <a:rPr lang="zh-CN" sz="1800" b="1" kern="100">
                          <a:solidFill>
                            <a:schemeClr val="dk1"/>
                          </a:solidFill>
                          <a:latin typeface="+mn-lt"/>
                          <a:ea typeface="+mn-ea"/>
                          <a:cs typeface="Times New Roman" panose="02020603050405020304"/>
                        </a:rPr>
                        <a:t>元素被包含在匹配的</a:t>
                      </a:r>
                      <a:r>
                        <a:rPr lang="en-US" sz="1800" b="1" kern="100">
                          <a:solidFill>
                            <a:schemeClr val="dk1"/>
                          </a:solidFill>
                          <a:latin typeface="+mn-lt"/>
                          <a:ea typeface="+mn-ea"/>
                          <a:cs typeface="Times New Roman" panose="02020603050405020304"/>
                        </a:rPr>
                        <a:t>E</a:t>
                      </a:r>
                      <a:r>
                        <a:rPr lang="zh-CN" sz="1800" b="1" kern="100">
                          <a:solidFill>
                            <a:schemeClr val="dk1"/>
                          </a:solidFill>
                          <a:latin typeface="+mn-lt"/>
                          <a:ea typeface="+mn-ea"/>
                          <a:cs typeface="Times New Roman" panose="02020603050405020304"/>
                        </a:rPr>
                        <a:t>元素内</a:t>
                      </a:r>
                      <a:endParaRPr lang="zh-CN" sz="1800" b="1" kern="100">
                        <a:solidFill>
                          <a:schemeClr val="dk1"/>
                        </a:solidFill>
                        <a:latin typeface="+mn-lt"/>
                        <a:ea typeface="+mn-ea"/>
                        <a:cs typeface="Times New Roman" panose="02020603050405020304"/>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655426">
                <a:tc>
                  <a:txBody>
                    <a:bodyPr/>
                    <a:lstStyle/>
                    <a:p>
                      <a:pPr marL="0" algn="ctr" defTabSz="914400" rtl="0" eaLnBrk="1" latinLnBrk="0" hangingPunct="1">
                        <a:lnSpc>
                          <a:spcPct val="150000"/>
                        </a:lnSpc>
                        <a:spcAft>
                          <a:spcPts val="0"/>
                        </a:spcAft>
                      </a:pPr>
                      <a:r>
                        <a:rPr lang="en-US" sz="1800" b="1" kern="100">
                          <a:solidFill>
                            <a:schemeClr val="dk1"/>
                          </a:solidFill>
                          <a:latin typeface="+mn-lt"/>
                          <a:ea typeface="+mn-ea"/>
                          <a:cs typeface="Times New Roman" panose="02020603050405020304"/>
                        </a:rPr>
                        <a:t>E&gt;F</a:t>
                      </a:r>
                      <a:endParaRPr lang="zh-CN" sz="1800" b="1" kern="100">
                        <a:solidFill>
                          <a:schemeClr val="dk1"/>
                        </a:solidFill>
                        <a:latin typeface="+mn-lt"/>
                        <a:ea typeface="+mn-ea"/>
                        <a:cs typeface="Times New Roman" panose="02020603050405020304"/>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800" b="1" kern="100" dirty="0">
                          <a:solidFill>
                            <a:schemeClr val="dk1"/>
                          </a:solidFill>
                          <a:latin typeface="+mn-lt"/>
                          <a:ea typeface="+mn-ea"/>
                          <a:cs typeface="Times New Roman" panose="02020603050405020304"/>
                        </a:rPr>
                        <a:t>子选择器</a:t>
                      </a:r>
                      <a:endParaRPr lang="zh-CN" sz="1800" b="1" kern="100" dirty="0">
                        <a:solidFill>
                          <a:schemeClr val="dk1"/>
                        </a:solidFill>
                        <a:latin typeface="+mn-lt"/>
                        <a:ea typeface="+mn-ea"/>
                        <a:cs typeface="Times New Roman" panose="02020603050405020304"/>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800" b="1" kern="100">
                          <a:solidFill>
                            <a:schemeClr val="dk1"/>
                          </a:solidFill>
                          <a:latin typeface="+mn-lt"/>
                          <a:ea typeface="+mn-ea"/>
                          <a:cs typeface="Times New Roman" panose="02020603050405020304"/>
                        </a:rPr>
                        <a:t>选择匹配的</a:t>
                      </a:r>
                      <a:r>
                        <a:rPr lang="en-US" sz="1800" b="1" kern="100">
                          <a:solidFill>
                            <a:schemeClr val="dk1"/>
                          </a:solidFill>
                          <a:latin typeface="+mn-lt"/>
                          <a:ea typeface="+mn-ea"/>
                          <a:cs typeface="Times New Roman" panose="02020603050405020304"/>
                        </a:rPr>
                        <a:t>F</a:t>
                      </a:r>
                      <a:r>
                        <a:rPr lang="zh-CN" sz="1800" b="1" kern="100">
                          <a:solidFill>
                            <a:schemeClr val="dk1"/>
                          </a:solidFill>
                          <a:latin typeface="+mn-lt"/>
                          <a:ea typeface="+mn-ea"/>
                          <a:cs typeface="Times New Roman" panose="02020603050405020304"/>
                        </a:rPr>
                        <a:t>元素，且匹配的</a:t>
                      </a:r>
                      <a:r>
                        <a:rPr lang="en-US" sz="1800" b="1" kern="100">
                          <a:solidFill>
                            <a:schemeClr val="dk1"/>
                          </a:solidFill>
                          <a:latin typeface="+mn-lt"/>
                          <a:ea typeface="+mn-ea"/>
                          <a:cs typeface="Times New Roman" panose="02020603050405020304"/>
                        </a:rPr>
                        <a:t>F</a:t>
                      </a:r>
                      <a:r>
                        <a:rPr lang="zh-CN" sz="1800" b="1" kern="100">
                          <a:solidFill>
                            <a:schemeClr val="dk1"/>
                          </a:solidFill>
                          <a:latin typeface="+mn-lt"/>
                          <a:ea typeface="+mn-ea"/>
                          <a:cs typeface="Times New Roman" panose="02020603050405020304"/>
                        </a:rPr>
                        <a:t>元素是匹配的</a:t>
                      </a:r>
                      <a:r>
                        <a:rPr lang="en-US" sz="1800" b="1" kern="100">
                          <a:solidFill>
                            <a:schemeClr val="dk1"/>
                          </a:solidFill>
                          <a:latin typeface="+mn-lt"/>
                          <a:ea typeface="+mn-ea"/>
                          <a:cs typeface="Times New Roman" panose="02020603050405020304"/>
                        </a:rPr>
                        <a:t>E</a:t>
                      </a:r>
                      <a:r>
                        <a:rPr lang="zh-CN" sz="1800" b="1" kern="100">
                          <a:solidFill>
                            <a:schemeClr val="dk1"/>
                          </a:solidFill>
                          <a:latin typeface="+mn-lt"/>
                          <a:ea typeface="+mn-ea"/>
                          <a:cs typeface="Times New Roman" panose="02020603050405020304"/>
                        </a:rPr>
                        <a:t>元素的子元素</a:t>
                      </a:r>
                      <a:endParaRPr lang="zh-CN" sz="1800" b="1" kern="100">
                        <a:solidFill>
                          <a:schemeClr val="dk1"/>
                        </a:solidFill>
                        <a:latin typeface="+mn-lt"/>
                        <a:ea typeface="+mn-ea"/>
                        <a:cs typeface="Times New Roman" panose="02020603050405020304"/>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568710">
                <a:tc>
                  <a:txBody>
                    <a:bodyPr/>
                    <a:lstStyle/>
                    <a:p>
                      <a:pPr marL="0" algn="ctr" defTabSz="914400" rtl="0" eaLnBrk="1" latinLnBrk="0" hangingPunct="1">
                        <a:lnSpc>
                          <a:spcPct val="150000"/>
                        </a:lnSpc>
                        <a:spcAft>
                          <a:spcPts val="0"/>
                        </a:spcAft>
                      </a:pPr>
                      <a:r>
                        <a:rPr lang="en-US" sz="1800" b="1" kern="100">
                          <a:solidFill>
                            <a:schemeClr val="dk1"/>
                          </a:solidFill>
                          <a:latin typeface="+mn-lt"/>
                          <a:ea typeface="+mn-ea"/>
                          <a:cs typeface="Times New Roman" panose="02020603050405020304"/>
                        </a:rPr>
                        <a:t>E+F</a:t>
                      </a:r>
                      <a:endParaRPr lang="zh-CN" sz="1800" b="1" kern="100">
                        <a:solidFill>
                          <a:schemeClr val="dk1"/>
                        </a:solidFill>
                        <a:latin typeface="+mn-lt"/>
                        <a:ea typeface="+mn-ea"/>
                        <a:cs typeface="Times New Roman" panose="02020603050405020304"/>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800" b="1" kern="100" dirty="0">
                          <a:solidFill>
                            <a:schemeClr val="dk1"/>
                          </a:solidFill>
                          <a:latin typeface="+mn-lt"/>
                          <a:ea typeface="+mn-ea"/>
                          <a:cs typeface="Times New Roman" panose="02020603050405020304"/>
                        </a:rPr>
                        <a:t>相邻兄弟选择器</a:t>
                      </a:r>
                      <a:endParaRPr lang="zh-CN" sz="1800" b="1" kern="100" dirty="0">
                        <a:solidFill>
                          <a:schemeClr val="dk1"/>
                        </a:solidFill>
                        <a:latin typeface="+mn-lt"/>
                        <a:ea typeface="+mn-ea"/>
                        <a:cs typeface="Times New Roman" panose="02020603050405020304"/>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800" b="1" kern="100" dirty="0">
                          <a:solidFill>
                            <a:schemeClr val="dk1"/>
                          </a:solidFill>
                          <a:latin typeface="+mn-lt"/>
                          <a:ea typeface="+mn-ea"/>
                          <a:cs typeface="Times New Roman" panose="02020603050405020304"/>
                        </a:rPr>
                        <a:t>选择匹配的</a:t>
                      </a:r>
                      <a:r>
                        <a:rPr lang="en-US" sz="1800" b="1" kern="100" dirty="0">
                          <a:solidFill>
                            <a:schemeClr val="dk1"/>
                          </a:solidFill>
                          <a:latin typeface="+mn-lt"/>
                          <a:ea typeface="+mn-ea"/>
                          <a:cs typeface="Times New Roman" panose="02020603050405020304"/>
                        </a:rPr>
                        <a:t>F</a:t>
                      </a:r>
                      <a:r>
                        <a:rPr lang="zh-CN" sz="1800" b="1" kern="100" dirty="0">
                          <a:solidFill>
                            <a:schemeClr val="dk1"/>
                          </a:solidFill>
                          <a:latin typeface="+mn-lt"/>
                          <a:ea typeface="+mn-ea"/>
                          <a:cs typeface="Times New Roman" panose="02020603050405020304"/>
                        </a:rPr>
                        <a:t>元素，且匹配的</a:t>
                      </a:r>
                      <a:r>
                        <a:rPr lang="en-US" sz="1800" b="1" kern="100" dirty="0">
                          <a:solidFill>
                            <a:schemeClr val="dk1"/>
                          </a:solidFill>
                          <a:latin typeface="+mn-lt"/>
                          <a:ea typeface="+mn-ea"/>
                          <a:cs typeface="Times New Roman" panose="02020603050405020304"/>
                        </a:rPr>
                        <a:t>F</a:t>
                      </a:r>
                      <a:r>
                        <a:rPr lang="zh-CN" sz="1800" b="1" kern="100" dirty="0">
                          <a:solidFill>
                            <a:schemeClr val="dk1"/>
                          </a:solidFill>
                          <a:latin typeface="+mn-lt"/>
                          <a:ea typeface="+mn-ea"/>
                          <a:cs typeface="Times New Roman" panose="02020603050405020304"/>
                        </a:rPr>
                        <a:t>元素紧位于匹配的</a:t>
                      </a:r>
                      <a:r>
                        <a:rPr lang="en-US" sz="1800" b="1" kern="100" dirty="0">
                          <a:solidFill>
                            <a:schemeClr val="dk1"/>
                          </a:solidFill>
                          <a:latin typeface="+mn-lt"/>
                          <a:ea typeface="+mn-ea"/>
                          <a:cs typeface="Times New Roman" panose="02020603050405020304"/>
                        </a:rPr>
                        <a:t>E</a:t>
                      </a:r>
                      <a:r>
                        <a:rPr lang="zh-CN" sz="1800" b="1" kern="100" dirty="0">
                          <a:solidFill>
                            <a:schemeClr val="dk1"/>
                          </a:solidFill>
                          <a:latin typeface="+mn-lt"/>
                          <a:ea typeface="+mn-ea"/>
                          <a:cs typeface="Times New Roman" panose="02020603050405020304"/>
                        </a:rPr>
                        <a:t>元素后面</a:t>
                      </a:r>
                      <a:endParaRPr lang="zh-CN" sz="1800" b="1" kern="100" dirty="0">
                        <a:solidFill>
                          <a:schemeClr val="dk1"/>
                        </a:solidFill>
                        <a:latin typeface="+mn-lt"/>
                        <a:ea typeface="+mn-ea"/>
                        <a:cs typeface="Times New Roman" panose="02020603050405020304"/>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568710">
                <a:tc>
                  <a:txBody>
                    <a:bodyPr/>
                    <a:lstStyle/>
                    <a:p>
                      <a:pPr marL="0" algn="ctr" defTabSz="914400" rtl="0" eaLnBrk="1" latinLnBrk="0" hangingPunct="1">
                        <a:lnSpc>
                          <a:spcPct val="150000"/>
                        </a:lnSpc>
                        <a:spcAft>
                          <a:spcPts val="0"/>
                        </a:spcAft>
                      </a:pPr>
                      <a:r>
                        <a:rPr lang="en-US" sz="1800" b="1" kern="100" dirty="0">
                          <a:solidFill>
                            <a:schemeClr val="dk1"/>
                          </a:solidFill>
                          <a:latin typeface="+mn-lt"/>
                          <a:ea typeface="+mn-ea"/>
                          <a:cs typeface="Times New Roman" panose="02020603050405020304"/>
                        </a:rPr>
                        <a:t>E~F</a:t>
                      </a:r>
                      <a:endParaRPr lang="zh-CN" sz="1800" b="1" kern="100" dirty="0">
                        <a:solidFill>
                          <a:schemeClr val="dk1"/>
                        </a:solidFill>
                        <a:latin typeface="+mn-lt"/>
                        <a:ea typeface="+mn-ea"/>
                        <a:cs typeface="Times New Roman" panose="02020603050405020304"/>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800" b="1" kern="100">
                          <a:solidFill>
                            <a:schemeClr val="dk1"/>
                          </a:solidFill>
                          <a:latin typeface="+mn-lt"/>
                          <a:ea typeface="+mn-ea"/>
                          <a:cs typeface="Times New Roman" panose="02020603050405020304"/>
                        </a:rPr>
                        <a:t>通用兄弟选择器</a:t>
                      </a:r>
                      <a:endParaRPr lang="zh-CN" sz="1800" b="1" kern="100">
                        <a:solidFill>
                          <a:schemeClr val="dk1"/>
                        </a:solidFill>
                        <a:latin typeface="+mn-lt"/>
                        <a:ea typeface="+mn-ea"/>
                        <a:cs typeface="Times New Roman" panose="02020603050405020304"/>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800" b="1" kern="100" dirty="0">
                          <a:solidFill>
                            <a:schemeClr val="dk1"/>
                          </a:solidFill>
                          <a:latin typeface="+mn-lt"/>
                          <a:ea typeface="+mn-ea"/>
                          <a:cs typeface="Times New Roman" panose="02020603050405020304"/>
                        </a:rPr>
                        <a:t>选择匹配的</a:t>
                      </a:r>
                      <a:r>
                        <a:rPr lang="en-US" sz="1800" b="1" kern="100" dirty="0">
                          <a:solidFill>
                            <a:schemeClr val="dk1"/>
                          </a:solidFill>
                          <a:latin typeface="+mn-lt"/>
                          <a:ea typeface="+mn-ea"/>
                          <a:cs typeface="Times New Roman" panose="02020603050405020304"/>
                        </a:rPr>
                        <a:t>F</a:t>
                      </a:r>
                      <a:r>
                        <a:rPr lang="zh-CN" sz="1800" b="1" kern="100" dirty="0">
                          <a:solidFill>
                            <a:schemeClr val="dk1"/>
                          </a:solidFill>
                          <a:latin typeface="+mn-lt"/>
                          <a:ea typeface="+mn-ea"/>
                          <a:cs typeface="Times New Roman" panose="02020603050405020304"/>
                        </a:rPr>
                        <a:t>元素，且位于匹配的</a:t>
                      </a:r>
                      <a:r>
                        <a:rPr lang="en-US" sz="1800" b="1" kern="100" dirty="0">
                          <a:solidFill>
                            <a:schemeClr val="dk1"/>
                          </a:solidFill>
                          <a:latin typeface="+mn-lt"/>
                          <a:ea typeface="+mn-ea"/>
                          <a:cs typeface="Times New Roman" panose="02020603050405020304"/>
                        </a:rPr>
                        <a:t>E</a:t>
                      </a:r>
                      <a:r>
                        <a:rPr lang="zh-CN" sz="1800" b="1" kern="100" dirty="0">
                          <a:solidFill>
                            <a:schemeClr val="dk1"/>
                          </a:solidFill>
                          <a:latin typeface="+mn-lt"/>
                          <a:ea typeface="+mn-ea"/>
                          <a:cs typeface="Times New Roman" panose="02020603050405020304"/>
                        </a:rPr>
                        <a:t>元素后的所有匹配的</a:t>
                      </a:r>
                      <a:r>
                        <a:rPr lang="en-US" sz="1800" b="1" kern="100" dirty="0">
                          <a:solidFill>
                            <a:schemeClr val="dk1"/>
                          </a:solidFill>
                          <a:latin typeface="+mn-lt"/>
                          <a:ea typeface="+mn-ea"/>
                          <a:cs typeface="Times New Roman" panose="02020603050405020304"/>
                        </a:rPr>
                        <a:t>F</a:t>
                      </a:r>
                      <a:r>
                        <a:rPr lang="zh-CN" sz="1800" b="1" kern="100" dirty="0">
                          <a:solidFill>
                            <a:schemeClr val="dk1"/>
                          </a:solidFill>
                          <a:latin typeface="+mn-lt"/>
                          <a:ea typeface="+mn-ea"/>
                          <a:cs typeface="Times New Roman" panose="02020603050405020304"/>
                        </a:rPr>
                        <a:t>元素</a:t>
                      </a:r>
                      <a:endParaRPr lang="zh-CN" sz="1800" b="1" kern="100" dirty="0">
                        <a:solidFill>
                          <a:schemeClr val="dk1"/>
                        </a:solidFill>
                        <a:latin typeface="+mn-lt"/>
                        <a:ea typeface="+mn-ea"/>
                        <a:cs typeface="Times New Roman" panose="02020603050405020304"/>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yaling.he\Desktop\Chapter04截图\Chapter04截图\图4.19　body的树形结构.bm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07568" y="1916832"/>
            <a:ext cx="4686423" cy="369719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7520940" y="285750"/>
            <a:ext cx="2967990" cy="523240"/>
          </a:xfrm>
        </p:spPr>
        <p:txBody>
          <a:bodyPr/>
          <a:lstStyle/>
          <a:p>
            <a:r>
              <a:rPr lang="zh-CN" altLang="en-US" dirty="0"/>
              <a:t>后代选择器</a:t>
            </a:r>
            <a:endParaRPr lang="en-US" altLang="zh-CN" dirty="0"/>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p:txBody>
      </p:sp>
      <p:sp>
        <p:nvSpPr>
          <p:cNvPr id="12" name="AutoShape 3"/>
          <p:cNvSpPr>
            <a:spLocks noChangeArrowheads="1"/>
          </p:cNvSpPr>
          <p:nvPr/>
        </p:nvSpPr>
        <p:spPr bwMode="auto">
          <a:xfrm>
            <a:off x="2711624" y="1269311"/>
            <a:ext cx="6840760" cy="50672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nSpc>
                <a:spcPct val="150000"/>
              </a:lnSpc>
            </a:pPr>
            <a:r>
              <a:rPr lang="en-US" altLang="zh-CN" b="1" dirty="0"/>
              <a:t> </a:t>
            </a:r>
            <a:r>
              <a:rPr lang="en-US" altLang="zh-CN" b="1" dirty="0">
                <a:solidFill>
                  <a:srgbClr val="FF0000"/>
                </a:solidFill>
              </a:rPr>
              <a:t>body </a:t>
            </a:r>
            <a:r>
              <a:rPr lang="en-US" altLang="zh-CN" b="1" dirty="0" smtClean="0">
                <a:solidFill>
                  <a:srgbClr val="FF0000"/>
                </a:solidFill>
              </a:rPr>
              <a:t>p</a:t>
            </a:r>
            <a:r>
              <a:rPr lang="en-US" altLang="zh-CN" b="1" dirty="0" smtClean="0"/>
              <a:t>{  background</a:t>
            </a:r>
            <a:r>
              <a:rPr lang="en-US" altLang="zh-CN" b="1" dirty="0"/>
              <a:t>: red</a:t>
            </a:r>
            <a:r>
              <a:rPr lang="en-US" altLang="zh-CN" b="1" dirty="0" smtClean="0"/>
              <a:t>;  }</a:t>
            </a:r>
            <a:endParaRPr lang="en-US" altLang="zh-CN" b="1" dirty="0"/>
          </a:p>
        </p:txBody>
      </p:sp>
      <p:pic>
        <p:nvPicPr>
          <p:cNvPr id="5123" name="Picture 3" descr="C:\Users\yaling.he\Desktop\Chapter04截图\Chapter04截图\图4.20　后代选择器.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0056" y="2562485"/>
            <a:ext cx="3672408" cy="2694709"/>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组合 68"/>
          <p:cNvGrpSpPr/>
          <p:nvPr/>
        </p:nvGrpSpPr>
        <p:grpSpPr bwMode="auto">
          <a:xfrm>
            <a:off x="1524000" y="5244018"/>
            <a:ext cx="1050608" cy="414338"/>
            <a:chOff x="1000100" y="3950459"/>
            <a:chExt cx="1051351" cy="414475"/>
          </a:xfrm>
        </p:grpSpPr>
        <p:pic>
          <p:nvPicPr>
            <p:cNvPr id="19" name="Picture 1" descr="E:\设计支持\模板设计\Z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00" y="3950459"/>
              <a:ext cx="463239"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p:nvSpPr>
          <p:spPr>
            <a:xfrm>
              <a:off x="1357540" y="3958241"/>
              <a:ext cx="693911" cy="39891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注意</a:t>
              </a:r>
              <a:endParaRPr lang="zh-CN" altLang="en-US" sz="2000" b="1" dirty="0">
                <a:latin typeface="黑体" panose="02010609060101010101" pitchFamily="49" charset="-122"/>
                <a:ea typeface="黑体" panose="02010609060101010101" pitchFamily="49" charset="-122"/>
              </a:endParaRPr>
            </a:p>
          </p:txBody>
        </p:sp>
      </p:grpSp>
      <p:grpSp>
        <p:nvGrpSpPr>
          <p:cNvPr id="21" name="组合 71"/>
          <p:cNvGrpSpPr/>
          <p:nvPr/>
        </p:nvGrpSpPr>
        <p:grpSpPr>
          <a:xfrm>
            <a:off x="1707502" y="765369"/>
            <a:ext cx="992719" cy="398780"/>
            <a:chOff x="1000100" y="1801951"/>
            <a:chExt cx="992719" cy="398780"/>
          </a:xfrm>
        </p:grpSpPr>
        <p:pic>
          <p:nvPicPr>
            <p:cNvPr id="22" name="Picture 3" descr="E:\设计支持\模板设计\YF.png"/>
            <p:cNvPicPr>
              <a:picLocks noChangeAspect="1" noChangeArrowheads="1"/>
            </p:cNvPicPr>
            <p:nvPr/>
          </p:nvPicPr>
          <p:blipFill>
            <a:blip r:embed="rId4"/>
            <a:srcRect/>
            <a:stretch>
              <a:fillRect/>
            </a:stretch>
          </p:blipFill>
          <p:spPr bwMode="auto">
            <a:xfrm>
              <a:off x="1000100" y="1806293"/>
              <a:ext cx="422603" cy="390096"/>
            </a:xfrm>
            <a:prstGeom prst="rect">
              <a:avLst/>
            </a:prstGeom>
            <a:noFill/>
          </p:spPr>
        </p:pic>
        <p:sp>
          <p:nvSpPr>
            <p:cNvPr id="23" name="TextBox 22"/>
            <p:cNvSpPr txBox="1"/>
            <p:nvPr/>
          </p:nvSpPr>
          <p:spPr>
            <a:xfrm>
              <a:off x="1299399" y="1801951"/>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49" charset="-122"/>
                  <a:ea typeface="黑体" panose="02010609060101010101" pitchFamily="49" charset="-122"/>
                </a:rPr>
                <a:t>语法</a:t>
              </a:r>
              <a:endParaRPr lang="zh-CN" altLang="en-US" sz="2000" b="1" dirty="0">
                <a:solidFill>
                  <a:schemeClr val="tx1"/>
                </a:solidFill>
                <a:latin typeface="黑体" panose="02010609060101010101" pitchFamily="49" charset="-122"/>
                <a:ea typeface="黑体" panose="02010609060101010101" pitchFamily="49" charset="-122"/>
              </a:endParaRPr>
            </a:p>
          </p:txBody>
        </p:sp>
      </p:grpSp>
      <p:grpSp>
        <p:nvGrpSpPr>
          <p:cNvPr id="14" name="组合 18"/>
          <p:cNvGrpSpPr/>
          <p:nvPr/>
        </p:nvGrpSpPr>
        <p:grpSpPr bwMode="auto">
          <a:xfrm>
            <a:off x="3935760" y="6381328"/>
            <a:ext cx="4572000" cy="428625"/>
            <a:chOff x="3143240" y="5143512"/>
            <a:chExt cx="4572032" cy="428628"/>
          </a:xfrm>
        </p:grpSpPr>
        <p:sp>
          <p:nvSpPr>
            <p:cNvPr id="15" name="圆角矩形 14"/>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圆角矩形 15"/>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7" name="Picture 8" descr="说话气泡n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p:nvPr/>
          </p:nvSpPr>
          <p:spPr bwMode="auto">
            <a:xfrm>
              <a:off x="4381500" y="5187962"/>
              <a:ext cx="2759094"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a:t>
              </a:r>
              <a:r>
                <a:rPr lang="zh-CN" altLang="en-US" sz="1600" b="1" spc="300" dirty="0" smtClean="0">
                  <a:solidFill>
                    <a:srgbClr val="FBFFFE"/>
                  </a:solidFill>
                  <a:latin typeface="微软雅黑" panose="020B0503020204020204" pitchFamily="2" charset="-122"/>
                  <a:ea typeface="微软雅黑" panose="020B0503020204020204" pitchFamily="2" charset="-122"/>
                </a:rPr>
                <a:t>示例</a:t>
              </a:r>
              <a:r>
                <a:rPr lang="en-US" altLang="zh-CN" sz="1600" b="1" spc="300" dirty="0">
                  <a:solidFill>
                    <a:srgbClr val="FBFFFE"/>
                  </a:solidFill>
                  <a:latin typeface="微软雅黑" panose="020B0503020204020204" pitchFamily="2" charset="-122"/>
                  <a:ea typeface="微软雅黑" panose="020B0503020204020204" pitchFamily="2" charset="-122"/>
                </a:rPr>
                <a:t>8</a:t>
              </a:r>
              <a:r>
                <a:rPr lang="zh-CN" altLang="en-US" sz="1600" b="1" spc="300" dirty="0" smtClean="0">
                  <a:solidFill>
                    <a:srgbClr val="FBFFFE"/>
                  </a:solidFill>
                  <a:latin typeface="微软雅黑" panose="020B0503020204020204" pitchFamily="2" charset="-122"/>
                  <a:ea typeface="微软雅黑" panose="020B0503020204020204" pitchFamily="2" charset="-122"/>
                </a:rPr>
                <a:t>：层次选择</a:t>
              </a:r>
              <a:r>
                <a:rPr lang="zh-CN" altLang="en-US" sz="1600" b="1" spc="300" dirty="0">
                  <a:solidFill>
                    <a:srgbClr val="FBFFFE"/>
                  </a:solidFill>
                  <a:latin typeface="微软雅黑" panose="020B0503020204020204" pitchFamily="2" charset="-122"/>
                  <a:ea typeface="微软雅黑" panose="020B0503020204020204" pitchFamily="2" charset="-122"/>
                </a:rPr>
                <a:t>器</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
        <p:nvSpPr>
          <p:cNvPr id="26" name="AutoShape 4"/>
          <p:cNvSpPr>
            <a:spLocks noChangeArrowheads="1"/>
          </p:cNvSpPr>
          <p:nvPr/>
        </p:nvSpPr>
        <p:spPr bwMode="auto">
          <a:xfrm>
            <a:off x="2662510" y="5373216"/>
            <a:ext cx="6673850" cy="857250"/>
          </a:xfrm>
          <a:prstGeom prst="roundRect">
            <a:avLst>
              <a:gd name="adj" fmla="val 1157"/>
            </a:avLst>
          </a:prstGeom>
          <a:solidFill>
            <a:schemeClr val="accent1">
              <a:lumMod val="20000"/>
              <a:lumOff val="80000"/>
            </a:schemeClr>
          </a:solidFill>
          <a:ln w="19050">
            <a:solidFill>
              <a:schemeClr val="accent1"/>
            </a:solidFill>
          </a:ln>
        </p:spPr>
        <p:txBody>
          <a:bodyPr anchor="ctr"/>
          <a:lstStyle/>
          <a:p>
            <a:r>
              <a:rPr lang="zh-CN" altLang="en-US" b="1" dirty="0">
                <a:latin typeface="微软雅黑" panose="020B0503020204020204" pitchFamily="2" charset="-122"/>
                <a:ea typeface="微软雅黑" panose="020B0503020204020204" pitchFamily="2" charset="-122"/>
              </a:rPr>
              <a:t>后代选择器两个选择符之间必须要以空格隔开，中间不能有任何其他的符号插入</a:t>
            </a:r>
            <a:endParaRPr lang="zh-CN" altLang="en-US" b="1" dirty="0">
              <a:latin typeface="微软雅黑" panose="020B0503020204020204" pitchFamily="2" charset="-122"/>
              <a:ea typeface="微软雅黑" panose="020B0503020204020204"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left)">
                                      <p:cBhvr>
                                        <p:cTn id="7" dur="500"/>
                                        <p:tgtEl>
                                          <p:spTgt spid="512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123"/>
                                        </p:tgtEl>
                                        <p:attrNameLst>
                                          <p:attrName>style.visibility</p:attrName>
                                        </p:attrNameLst>
                                      </p:cBhvr>
                                      <p:to>
                                        <p:strVal val="visible"/>
                                      </p:to>
                                    </p:set>
                                    <p:animEffect transition="in" filter="wipe(left)">
                                      <p:cBhvr>
                                        <p:cTn id="11" dur="500"/>
                                        <p:tgtEl>
                                          <p:spTgt spid="512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500"/>
                                        <p:tgtEl>
                                          <p:spTgt spid="26"/>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91736" y="285728"/>
            <a:ext cx="2196876" cy="523220"/>
          </a:xfrm>
        </p:spPr>
        <p:txBody>
          <a:bodyPr/>
          <a:lstStyle/>
          <a:p>
            <a:r>
              <a:rPr lang="zh-CN" altLang="zh-CN" dirty="0"/>
              <a:t>子选择器</a:t>
            </a:r>
            <a:endParaRPr lang="en-US" altLang="zh-CN" dirty="0"/>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p:txBody>
      </p:sp>
      <p:sp>
        <p:nvSpPr>
          <p:cNvPr id="12" name="AutoShape 3"/>
          <p:cNvSpPr>
            <a:spLocks noChangeArrowheads="1"/>
          </p:cNvSpPr>
          <p:nvPr/>
        </p:nvSpPr>
        <p:spPr bwMode="auto">
          <a:xfrm>
            <a:off x="2711624" y="1269311"/>
            <a:ext cx="6840760" cy="50672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nSpc>
                <a:spcPct val="150000"/>
              </a:lnSpc>
            </a:pPr>
            <a:r>
              <a:rPr lang="en-US" altLang="zh-CN" b="1" dirty="0"/>
              <a:t> </a:t>
            </a:r>
            <a:r>
              <a:rPr lang="en-US" altLang="zh-CN" b="1" dirty="0" smtClean="0">
                <a:solidFill>
                  <a:srgbClr val="FF0000"/>
                </a:solidFill>
              </a:rPr>
              <a:t>body&gt;p</a:t>
            </a:r>
            <a:r>
              <a:rPr lang="en-US" altLang="zh-CN" b="1" dirty="0" smtClean="0"/>
              <a:t>{  background</a:t>
            </a:r>
            <a:r>
              <a:rPr lang="en-US" altLang="zh-CN" b="1" dirty="0"/>
              <a:t>: pink</a:t>
            </a:r>
            <a:r>
              <a:rPr lang="en-US" altLang="zh-CN" b="1" dirty="0" smtClean="0"/>
              <a:t>;  </a:t>
            </a:r>
            <a:r>
              <a:rPr lang="en-US" altLang="zh-CN" b="1" dirty="0"/>
              <a:t>}</a:t>
            </a:r>
            <a:endParaRPr lang="en-US" altLang="zh-CN" b="1" dirty="0"/>
          </a:p>
        </p:txBody>
      </p:sp>
      <p:grpSp>
        <p:nvGrpSpPr>
          <p:cNvPr id="21" name="组合 71"/>
          <p:cNvGrpSpPr/>
          <p:nvPr/>
        </p:nvGrpSpPr>
        <p:grpSpPr>
          <a:xfrm>
            <a:off x="1707502" y="765369"/>
            <a:ext cx="992719" cy="398780"/>
            <a:chOff x="1000100" y="1801951"/>
            <a:chExt cx="992719" cy="398780"/>
          </a:xfrm>
        </p:grpSpPr>
        <p:pic>
          <p:nvPicPr>
            <p:cNvPr id="22"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p:spPr>
        </p:pic>
        <p:sp>
          <p:nvSpPr>
            <p:cNvPr id="23" name="TextBox 22"/>
            <p:cNvSpPr txBox="1"/>
            <p:nvPr/>
          </p:nvSpPr>
          <p:spPr>
            <a:xfrm>
              <a:off x="1299399" y="1801951"/>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49" charset="-122"/>
                  <a:ea typeface="黑体" panose="02010609060101010101" pitchFamily="49" charset="-122"/>
                </a:rPr>
                <a:t>语法</a:t>
              </a:r>
              <a:endParaRPr lang="zh-CN" altLang="en-US" sz="2000" b="1" dirty="0">
                <a:solidFill>
                  <a:schemeClr val="tx1"/>
                </a:solidFill>
                <a:latin typeface="黑体" panose="02010609060101010101" pitchFamily="49" charset="-122"/>
                <a:ea typeface="黑体" panose="02010609060101010101" pitchFamily="49" charset="-122"/>
              </a:endParaRPr>
            </a:p>
          </p:txBody>
        </p:sp>
      </p:grpSp>
      <p:pic>
        <p:nvPicPr>
          <p:cNvPr id="5124" name="Picture 4" descr="C:\Users\yaling.he\Desktop\Chapter04截图\Chapter04截图\图4.21　子选择器.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712" y="2276872"/>
            <a:ext cx="5616624" cy="4121319"/>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组合 18"/>
          <p:cNvGrpSpPr/>
          <p:nvPr/>
        </p:nvGrpSpPr>
        <p:grpSpPr bwMode="auto">
          <a:xfrm>
            <a:off x="3719736" y="6312743"/>
            <a:ext cx="4572000" cy="428625"/>
            <a:chOff x="3143240" y="5143512"/>
            <a:chExt cx="4572032" cy="428628"/>
          </a:xfrm>
        </p:grpSpPr>
        <p:sp>
          <p:nvSpPr>
            <p:cNvPr id="25" name="圆角矩形 24"/>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6" name="圆角矩形 25"/>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7"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7"/>
            <p:cNvSpPr txBox="1"/>
            <p:nvPr/>
          </p:nvSpPr>
          <p:spPr bwMode="auto">
            <a:xfrm>
              <a:off x="4381500" y="5187962"/>
              <a:ext cx="2759094"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a:t>
              </a:r>
              <a:r>
                <a:rPr lang="zh-CN" altLang="en-US" sz="1600" b="1" spc="300" dirty="0" smtClean="0">
                  <a:solidFill>
                    <a:srgbClr val="FBFFFE"/>
                  </a:solidFill>
                  <a:latin typeface="微软雅黑" panose="020B0503020204020204" pitchFamily="2" charset="-122"/>
                  <a:ea typeface="微软雅黑" panose="020B0503020204020204" pitchFamily="2" charset="-122"/>
                </a:rPr>
                <a:t>示例</a:t>
              </a:r>
              <a:r>
                <a:rPr lang="en-US" altLang="zh-CN" sz="1600" b="1" spc="300" dirty="0">
                  <a:solidFill>
                    <a:srgbClr val="FBFFFE"/>
                  </a:solidFill>
                  <a:latin typeface="微软雅黑" panose="020B0503020204020204" pitchFamily="2" charset="-122"/>
                  <a:ea typeface="微软雅黑" panose="020B0503020204020204" pitchFamily="2" charset="-122"/>
                </a:rPr>
                <a:t>8</a:t>
              </a:r>
              <a:r>
                <a:rPr lang="zh-CN" altLang="en-US" sz="1600" b="1" spc="300" dirty="0" smtClean="0">
                  <a:solidFill>
                    <a:srgbClr val="FBFFFE"/>
                  </a:solidFill>
                  <a:latin typeface="微软雅黑" panose="020B0503020204020204" pitchFamily="2" charset="-122"/>
                  <a:ea typeface="微软雅黑" panose="020B0503020204020204" pitchFamily="2" charset="-122"/>
                </a:rPr>
                <a:t>：层次选择</a:t>
              </a:r>
              <a:r>
                <a:rPr lang="zh-CN" altLang="en-US" sz="1600" b="1" spc="300" dirty="0">
                  <a:solidFill>
                    <a:srgbClr val="FBFFFE"/>
                  </a:solidFill>
                  <a:latin typeface="微软雅黑" panose="020B0503020204020204" pitchFamily="2" charset="-122"/>
                  <a:ea typeface="微软雅黑" panose="020B0503020204020204" pitchFamily="2" charset="-122"/>
                </a:rPr>
                <a:t>器</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wipe(left)">
                                      <p:cBhvr>
                                        <p:cTn id="7" dur="500"/>
                                        <p:tgtEl>
                                          <p:spTgt spid="512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6085" y="70485"/>
            <a:ext cx="3712210" cy="954405"/>
          </a:xfrm>
        </p:spPr>
        <p:txBody>
          <a:bodyPr/>
          <a:lstStyle/>
          <a:p>
            <a:r>
              <a:rPr lang="zh-CN" altLang="zh-CN" dirty="0" smtClean="0"/>
              <a:t>相邻</a:t>
            </a:r>
            <a:r>
              <a:rPr lang="zh-CN" altLang="en-US" dirty="0" smtClean="0"/>
              <a:t>兄弟</a:t>
            </a:r>
            <a:r>
              <a:rPr lang="zh-CN" altLang="zh-CN" dirty="0" smtClean="0"/>
              <a:t>选择</a:t>
            </a:r>
            <a:r>
              <a:rPr lang="zh-CN" altLang="zh-CN" dirty="0"/>
              <a:t>器</a:t>
            </a:r>
            <a:endParaRPr lang="en-US" altLang="zh-CN" dirty="0"/>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p:txBody>
      </p:sp>
      <p:sp>
        <p:nvSpPr>
          <p:cNvPr id="12" name="AutoShape 3"/>
          <p:cNvSpPr>
            <a:spLocks noChangeArrowheads="1"/>
          </p:cNvSpPr>
          <p:nvPr/>
        </p:nvSpPr>
        <p:spPr bwMode="auto">
          <a:xfrm>
            <a:off x="2711624" y="1269311"/>
            <a:ext cx="6840760" cy="50672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nSpc>
                <a:spcPct val="150000"/>
              </a:lnSpc>
            </a:pPr>
            <a:r>
              <a:rPr lang="en-US" altLang="zh-CN" b="1" dirty="0"/>
              <a:t> </a:t>
            </a:r>
            <a:r>
              <a:rPr lang="en-US" altLang="zh-CN" b="1" dirty="0">
                <a:solidFill>
                  <a:srgbClr val="FF0000"/>
                </a:solidFill>
              </a:rPr>
              <a:t>.</a:t>
            </a:r>
            <a:r>
              <a:rPr lang="en-US" altLang="zh-CN" b="1" dirty="0" err="1">
                <a:solidFill>
                  <a:srgbClr val="FF0000"/>
                </a:solidFill>
              </a:rPr>
              <a:t>active+p</a:t>
            </a:r>
            <a:r>
              <a:rPr lang="en-US" altLang="zh-CN" b="1" dirty="0">
                <a:solidFill>
                  <a:srgbClr val="FF0000"/>
                </a:solidFill>
              </a:rPr>
              <a:t> </a:t>
            </a:r>
            <a:r>
              <a:rPr lang="en-US" altLang="zh-CN" b="1" dirty="0" smtClean="0"/>
              <a:t>{  background</a:t>
            </a:r>
            <a:r>
              <a:rPr lang="en-US" altLang="zh-CN" b="1" dirty="0"/>
              <a:t>: green;  }</a:t>
            </a:r>
            <a:endParaRPr lang="en-US" altLang="zh-CN" b="1" dirty="0"/>
          </a:p>
        </p:txBody>
      </p:sp>
      <p:grpSp>
        <p:nvGrpSpPr>
          <p:cNvPr id="21" name="组合 71"/>
          <p:cNvGrpSpPr/>
          <p:nvPr/>
        </p:nvGrpSpPr>
        <p:grpSpPr>
          <a:xfrm>
            <a:off x="1707502" y="765369"/>
            <a:ext cx="992719" cy="398780"/>
            <a:chOff x="1000100" y="1801951"/>
            <a:chExt cx="992719" cy="398780"/>
          </a:xfrm>
        </p:grpSpPr>
        <p:pic>
          <p:nvPicPr>
            <p:cNvPr id="22"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p:spPr>
        </p:pic>
        <p:sp>
          <p:nvSpPr>
            <p:cNvPr id="23" name="TextBox 22"/>
            <p:cNvSpPr txBox="1"/>
            <p:nvPr/>
          </p:nvSpPr>
          <p:spPr>
            <a:xfrm>
              <a:off x="1299399" y="1801951"/>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49" charset="-122"/>
                  <a:ea typeface="黑体" panose="02010609060101010101" pitchFamily="49" charset="-122"/>
                </a:rPr>
                <a:t>语法</a:t>
              </a:r>
              <a:endParaRPr lang="zh-CN" altLang="en-US" sz="2000" b="1" dirty="0">
                <a:solidFill>
                  <a:schemeClr val="tx1"/>
                </a:solidFill>
                <a:latin typeface="黑体" panose="02010609060101010101" pitchFamily="49" charset="-122"/>
                <a:ea typeface="黑体" panose="02010609060101010101" pitchFamily="49" charset="-122"/>
              </a:endParaRPr>
            </a:p>
          </p:txBody>
        </p:sp>
      </p:grpSp>
      <p:pic>
        <p:nvPicPr>
          <p:cNvPr id="6146" name="Picture 2" descr="C:\Users\yaling.he\Desktop\Chapter04截图\Chapter04截图\图4.22　相邻兄弟选择器.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2794" y="2276872"/>
            <a:ext cx="5658420" cy="415198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组合 18"/>
          <p:cNvGrpSpPr/>
          <p:nvPr/>
        </p:nvGrpSpPr>
        <p:grpSpPr bwMode="auto">
          <a:xfrm>
            <a:off x="3719736" y="6312743"/>
            <a:ext cx="4572000" cy="428625"/>
            <a:chOff x="3143240" y="5143512"/>
            <a:chExt cx="4572032" cy="428628"/>
          </a:xfrm>
        </p:grpSpPr>
        <p:sp>
          <p:nvSpPr>
            <p:cNvPr id="13" name="圆角矩形 1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4" name="圆角矩形 1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5"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bwMode="auto">
            <a:xfrm>
              <a:off x="4381500" y="5187962"/>
              <a:ext cx="2759094"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a:t>
              </a:r>
              <a:r>
                <a:rPr lang="zh-CN" altLang="en-US" sz="1600" b="1" spc="300" dirty="0" smtClean="0">
                  <a:solidFill>
                    <a:srgbClr val="FBFFFE"/>
                  </a:solidFill>
                  <a:latin typeface="微软雅黑" panose="020B0503020204020204" pitchFamily="2" charset="-122"/>
                  <a:ea typeface="微软雅黑" panose="020B0503020204020204" pitchFamily="2" charset="-122"/>
                </a:rPr>
                <a:t>示例</a:t>
              </a:r>
              <a:r>
                <a:rPr lang="en-US" altLang="zh-CN" sz="1600" b="1" spc="300" dirty="0">
                  <a:solidFill>
                    <a:srgbClr val="FBFFFE"/>
                  </a:solidFill>
                  <a:latin typeface="微软雅黑" panose="020B0503020204020204" pitchFamily="2" charset="-122"/>
                  <a:ea typeface="微软雅黑" panose="020B0503020204020204" pitchFamily="2" charset="-122"/>
                </a:rPr>
                <a:t>8</a:t>
              </a:r>
              <a:r>
                <a:rPr lang="zh-CN" altLang="en-US" sz="1600" b="1" spc="300" dirty="0" smtClean="0">
                  <a:solidFill>
                    <a:srgbClr val="FBFFFE"/>
                  </a:solidFill>
                  <a:latin typeface="微软雅黑" panose="020B0503020204020204" pitchFamily="2" charset="-122"/>
                  <a:ea typeface="微软雅黑" panose="020B0503020204020204" pitchFamily="2" charset="-122"/>
                </a:rPr>
                <a:t>：层次选择</a:t>
              </a:r>
              <a:r>
                <a:rPr lang="zh-CN" altLang="en-US" sz="1600" b="1" spc="300" dirty="0">
                  <a:solidFill>
                    <a:srgbClr val="FBFFFE"/>
                  </a:solidFill>
                  <a:latin typeface="微软雅黑" panose="020B0503020204020204" pitchFamily="2" charset="-122"/>
                  <a:ea typeface="微软雅黑" panose="020B0503020204020204" pitchFamily="2" charset="-122"/>
                </a:rPr>
                <a:t>器</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left)">
                                      <p:cBhvr>
                                        <p:cTn id="7" dur="500"/>
                                        <p:tgtEl>
                                          <p:spTgt spid="614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7845" y="70485"/>
            <a:ext cx="3600450" cy="954405"/>
          </a:xfrm>
        </p:spPr>
        <p:txBody>
          <a:bodyPr/>
          <a:lstStyle/>
          <a:p>
            <a:r>
              <a:rPr lang="zh-CN" altLang="zh-CN" dirty="0"/>
              <a:t>通用兄弟选择器</a:t>
            </a:r>
            <a:endParaRPr lang="en-US" altLang="zh-CN" dirty="0"/>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p:txBody>
      </p:sp>
      <p:sp>
        <p:nvSpPr>
          <p:cNvPr id="12" name="AutoShape 3"/>
          <p:cNvSpPr>
            <a:spLocks noChangeArrowheads="1"/>
          </p:cNvSpPr>
          <p:nvPr/>
        </p:nvSpPr>
        <p:spPr bwMode="auto">
          <a:xfrm>
            <a:off x="2711624" y="1269311"/>
            <a:ext cx="6840760" cy="50672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nSpc>
                <a:spcPct val="150000"/>
              </a:lnSpc>
            </a:pPr>
            <a:r>
              <a:rPr lang="en-US" altLang="zh-CN" b="1" dirty="0">
                <a:solidFill>
                  <a:srgbClr val="FF0000"/>
                </a:solidFill>
              </a:rPr>
              <a:t>.</a:t>
            </a:r>
            <a:r>
              <a:rPr lang="en-US" altLang="zh-CN" b="1" dirty="0" err="1">
                <a:solidFill>
                  <a:srgbClr val="FF0000"/>
                </a:solidFill>
              </a:rPr>
              <a:t>active~p</a:t>
            </a:r>
            <a:r>
              <a:rPr lang="en-US" altLang="zh-CN" b="1" dirty="0"/>
              <a:t>{  </a:t>
            </a:r>
            <a:r>
              <a:rPr lang="en-US" altLang="zh-CN" b="1" dirty="0" smtClean="0"/>
              <a:t>background</a:t>
            </a:r>
            <a:r>
              <a:rPr lang="en-US" altLang="zh-CN" b="1" dirty="0"/>
              <a:t>: yellow;  }</a:t>
            </a:r>
            <a:endParaRPr lang="en-US" altLang="zh-CN" b="1" dirty="0"/>
          </a:p>
        </p:txBody>
      </p:sp>
      <p:grpSp>
        <p:nvGrpSpPr>
          <p:cNvPr id="21" name="组合 71"/>
          <p:cNvGrpSpPr/>
          <p:nvPr/>
        </p:nvGrpSpPr>
        <p:grpSpPr>
          <a:xfrm>
            <a:off x="1707502" y="765369"/>
            <a:ext cx="992719" cy="398780"/>
            <a:chOff x="1000100" y="1801951"/>
            <a:chExt cx="992719" cy="398780"/>
          </a:xfrm>
        </p:grpSpPr>
        <p:pic>
          <p:nvPicPr>
            <p:cNvPr id="22"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p:spPr>
        </p:pic>
        <p:sp>
          <p:nvSpPr>
            <p:cNvPr id="23" name="TextBox 22"/>
            <p:cNvSpPr txBox="1"/>
            <p:nvPr/>
          </p:nvSpPr>
          <p:spPr>
            <a:xfrm>
              <a:off x="1299399" y="1801951"/>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49" charset="-122"/>
                  <a:ea typeface="黑体" panose="02010609060101010101" pitchFamily="49" charset="-122"/>
                </a:rPr>
                <a:t>语法</a:t>
              </a:r>
              <a:endParaRPr lang="zh-CN" altLang="en-US" sz="2000" b="1" dirty="0">
                <a:solidFill>
                  <a:schemeClr val="tx1"/>
                </a:solidFill>
                <a:latin typeface="黑体" panose="02010609060101010101" pitchFamily="49" charset="-122"/>
                <a:ea typeface="黑体" panose="02010609060101010101" pitchFamily="49" charset="-122"/>
              </a:endParaRPr>
            </a:p>
          </p:txBody>
        </p:sp>
      </p:grpSp>
      <p:pic>
        <p:nvPicPr>
          <p:cNvPr id="7170" name="Picture 2" descr="C:\Users\yaling.he\Desktop\Chapter04截图\Chapter04截图\图4.23　通用兄弟选择器.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712" y="2204863"/>
            <a:ext cx="5491317" cy="4029373"/>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组合 18"/>
          <p:cNvGrpSpPr/>
          <p:nvPr/>
        </p:nvGrpSpPr>
        <p:grpSpPr bwMode="auto">
          <a:xfrm>
            <a:off x="3719736" y="6312743"/>
            <a:ext cx="4572000" cy="428625"/>
            <a:chOff x="3143240" y="5143512"/>
            <a:chExt cx="4572032" cy="428628"/>
          </a:xfrm>
        </p:grpSpPr>
        <p:sp>
          <p:nvSpPr>
            <p:cNvPr id="13" name="圆角矩形 1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4" name="圆角矩形 1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5"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bwMode="auto">
            <a:xfrm>
              <a:off x="4381500" y="5187962"/>
              <a:ext cx="2759094"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a:t>
              </a:r>
              <a:r>
                <a:rPr lang="zh-CN" altLang="en-US" sz="1600" b="1" spc="300" dirty="0" smtClean="0">
                  <a:solidFill>
                    <a:srgbClr val="FBFFFE"/>
                  </a:solidFill>
                  <a:latin typeface="微软雅黑" panose="020B0503020204020204" pitchFamily="2" charset="-122"/>
                  <a:ea typeface="微软雅黑" panose="020B0503020204020204" pitchFamily="2" charset="-122"/>
                </a:rPr>
                <a:t>示例</a:t>
              </a:r>
              <a:r>
                <a:rPr lang="en-US" altLang="zh-CN" sz="1600" b="1" spc="300" dirty="0">
                  <a:solidFill>
                    <a:srgbClr val="FBFFFE"/>
                  </a:solidFill>
                  <a:latin typeface="微软雅黑" panose="020B0503020204020204" pitchFamily="2" charset="-122"/>
                  <a:ea typeface="微软雅黑" panose="020B0503020204020204" pitchFamily="2" charset="-122"/>
                </a:rPr>
                <a:t>8</a:t>
              </a:r>
              <a:r>
                <a:rPr lang="zh-CN" altLang="en-US" sz="1600" b="1" spc="300" dirty="0" smtClean="0">
                  <a:solidFill>
                    <a:srgbClr val="FBFFFE"/>
                  </a:solidFill>
                  <a:latin typeface="微软雅黑" panose="020B0503020204020204" pitchFamily="2" charset="-122"/>
                  <a:ea typeface="微软雅黑" panose="020B0503020204020204" pitchFamily="2" charset="-122"/>
                </a:rPr>
                <a:t>：层次选择</a:t>
              </a:r>
              <a:r>
                <a:rPr lang="zh-CN" altLang="en-US" sz="1600" b="1" spc="300" dirty="0">
                  <a:solidFill>
                    <a:srgbClr val="FBFFFE"/>
                  </a:solidFill>
                  <a:latin typeface="微软雅黑" panose="020B0503020204020204" pitchFamily="2" charset="-122"/>
                  <a:ea typeface="微软雅黑" panose="020B0503020204020204" pitchFamily="2" charset="-122"/>
                </a:rPr>
                <a:t>器</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ipe(left)">
                                      <p:cBhvr>
                                        <p:cTn id="7" dur="500"/>
                                        <p:tgtEl>
                                          <p:spTgt spid="717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54750" y="178435"/>
            <a:ext cx="4389120" cy="523240"/>
          </a:xfrm>
        </p:spPr>
        <p:txBody>
          <a:bodyPr/>
          <a:lstStyle/>
          <a:p>
            <a:r>
              <a:rPr lang="zh-CN" altLang="en-US" dirty="0"/>
              <a:t>结构伪类选择</a:t>
            </a:r>
            <a:r>
              <a:rPr lang="zh-CN" altLang="en-US" dirty="0" smtClean="0"/>
              <a:t>器</a:t>
            </a:r>
            <a:r>
              <a:rPr lang="en-US" altLang="zh-CN" dirty="0" smtClean="0"/>
              <a:t>3-1</a:t>
            </a:r>
            <a:endParaRPr lang="en-US" altLang="zh-CN" dirty="0"/>
          </a:p>
        </p:txBody>
      </p:sp>
      <p:sp>
        <p:nvSpPr>
          <p:cNvPr id="3" name="内容占位符 2"/>
          <p:cNvSpPr>
            <a:spLocks noGrp="1"/>
          </p:cNvSpPr>
          <p:nvPr>
            <p:ph idx="1"/>
          </p:nvPr>
        </p:nvSpPr>
        <p:spPr/>
        <p:txBody>
          <a:bodyPr/>
          <a:lstStyle/>
          <a:p>
            <a:endParaRPr lang="en-US" altLang="zh-CN" dirty="0" smtClean="0"/>
          </a:p>
        </p:txBody>
      </p:sp>
      <p:grpSp>
        <p:nvGrpSpPr>
          <p:cNvPr id="13" name="组合 18"/>
          <p:cNvGrpSpPr/>
          <p:nvPr/>
        </p:nvGrpSpPr>
        <p:grpSpPr bwMode="auto">
          <a:xfrm>
            <a:off x="3719736" y="6237312"/>
            <a:ext cx="4572000" cy="428625"/>
            <a:chOff x="3143240" y="5143512"/>
            <a:chExt cx="4572032" cy="428628"/>
          </a:xfrm>
        </p:grpSpPr>
        <p:sp>
          <p:nvSpPr>
            <p:cNvPr id="14" name="圆角矩形 13"/>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5" name="圆角矩形 14"/>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6" name="Picture 8" descr="说话气泡new"/>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bwMode="auto">
            <a:xfrm>
              <a:off x="4140198" y="5187962"/>
              <a:ext cx="3241698"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a:t>
              </a:r>
              <a:r>
                <a:rPr lang="zh-CN" altLang="en-US" sz="1600" b="1" spc="300" dirty="0" smtClean="0">
                  <a:solidFill>
                    <a:srgbClr val="FBFFFE"/>
                  </a:solidFill>
                  <a:latin typeface="微软雅黑" panose="020B0503020204020204" pitchFamily="2" charset="-122"/>
                  <a:ea typeface="微软雅黑" panose="020B0503020204020204" pitchFamily="2" charset="-122"/>
                </a:rPr>
                <a:t>示例</a:t>
              </a:r>
              <a:r>
                <a:rPr lang="en-US" altLang="zh-CN" sz="1600" b="1" spc="300" dirty="0">
                  <a:solidFill>
                    <a:srgbClr val="FBFFFE"/>
                  </a:solidFill>
                  <a:latin typeface="微软雅黑" panose="020B0503020204020204" pitchFamily="2" charset="-122"/>
                  <a:ea typeface="微软雅黑" panose="020B0503020204020204" pitchFamily="2" charset="-122"/>
                </a:rPr>
                <a:t>9</a:t>
              </a:r>
              <a:r>
                <a:rPr lang="zh-CN" altLang="en-US" sz="1600" b="1" spc="300" dirty="0" smtClean="0">
                  <a:solidFill>
                    <a:srgbClr val="FBFFFE"/>
                  </a:solidFill>
                  <a:latin typeface="微软雅黑" panose="020B0503020204020204" pitchFamily="2" charset="-122"/>
                  <a:ea typeface="微软雅黑" panose="020B0503020204020204" pitchFamily="2" charset="-122"/>
                </a:rPr>
                <a:t>：结构伪类选择</a:t>
              </a:r>
              <a:r>
                <a:rPr lang="zh-CN" altLang="en-US" sz="1600" b="1" spc="300" dirty="0">
                  <a:solidFill>
                    <a:srgbClr val="FBFFFE"/>
                  </a:solidFill>
                  <a:latin typeface="微软雅黑" panose="020B0503020204020204" pitchFamily="2" charset="-122"/>
                  <a:ea typeface="微软雅黑" panose="020B0503020204020204" pitchFamily="2" charset="-122"/>
                </a:rPr>
                <a:t>器</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12" name="AutoShape 3"/>
          <p:cNvSpPr>
            <a:spLocks noChangeArrowheads="1"/>
          </p:cNvSpPr>
          <p:nvPr/>
        </p:nvSpPr>
        <p:spPr bwMode="auto">
          <a:xfrm>
            <a:off x="2388070" y="1159426"/>
            <a:ext cx="5112568" cy="507745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nSpc>
                <a:spcPct val="150000"/>
              </a:lnSpc>
            </a:pPr>
            <a:r>
              <a:rPr lang="en-US" altLang="zh-CN" b="1" dirty="0" smtClean="0"/>
              <a:t>&lt;</a:t>
            </a:r>
            <a:r>
              <a:rPr lang="en-US" altLang="zh-CN" b="1" dirty="0"/>
              <a:t>html&gt;</a:t>
            </a:r>
            <a:endParaRPr lang="en-US" altLang="zh-CN" b="1" dirty="0"/>
          </a:p>
          <a:p>
            <a:pPr>
              <a:lnSpc>
                <a:spcPct val="150000"/>
              </a:lnSpc>
            </a:pPr>
            <a:r>
              <a:rPr lang="en-US" altLang="zh-CN" b="1" dirty="0"/>
              <a:t>&lt;head </a:t>
            </a:r>
            <a:r>
              <a:rPr lang="en-US" altLang="zh-CN" b="1" dirty="0" err="1"/>
              <a:t>lang</a:t>
            </a:r>
            <a:r>
              <a:rPr lang="en-US" altLang="zh-CN" b="1" dirty="0"/>
              <a:t>="en</a:t>
            </a:r>
            <a:r>
              <a:rPr lang="en-US" altLang="zh-CN" b="1" dirty="0" smtClean="0"/>
              <a:t>"&gt;</a:t>
            </a:r>
            <a:endParaRPr lang="en-US" altLang="zh-CN" b="1" dirty="0" smtClean="0"/>
          </a:p>
          <a:p>
            <a:pPr>
              <a:lnSpc>
                <a:spcPct val="150000"/>
              </a:lnSpc>
            </a:pPr>
            <a:r>
              <a:rPr lang="en-US" altLang="zh-CN" b="1" dirty="0" smtClean="0"/>
              <a:t>    &lt;</a:t>
            </a:r>
            <a:r>
              <a:rPr lang="en-US" altLang="zh-CN" b="1" dirty="0"/>
              <a:t>meta charset="UTF-8</a:t>
            </a:r>
            <a:r>
              <a:rPr lang="en-US" altLang="zh-CN" b="1" dirty="0" smtClean="0"/>
              <a:t>"&gt;</a:t>
            </a:r>
            <a:endParaRPr lang="en-US" altLang="zh-CN" b="1" dirty="0" smtClean="0"/>
          </a:p>
          <a:p>
            <a:pPr>
              <a:lnSpc>
                <a:spcPct val="150000"/>
              </a:lnSpc>
            </a:pPr>
            <a:r>
              <a:rPr lang="en-US" altLang="zh-CN" b="1" dirty="0" smtClean="0"/>
              <a:t>    &lt;</a:t>
            </a:r>
            <a:r>
              <a:rPr lang="en-US" altLang="zh-CN" b="1" dirty="0"/>
              <a:t>title&gt;</a:t>
            </a:r>
            <a:r>
              <a:rPr lang="zh-CN" altLang="en-US" b="1" dirty="0"/>
              <a:t>使用</a:t>
            </a:r>
            <a:r>
              <a:rPr lang="en-US" altLang="zh-CN" b="1" dirty="0"/>
              <a:t>CSS3</a:t>
            </a:r>
            <a:r>
              <a:rPr lang="zh-CN" altLang="en-US" b="1" dirty="0"/>
              <a:t>结构伪类选择器</a:t>
            </a:r>
            <a:r>
              <a:rPr lang="en-US" altLang="zh-CN" b="1" dirty="0"/>
              <a:t>&lt;/title&gt;</a:t>
            </a:r>
            <a:endParaRPr lang="en-US" altLang="zh-CN" b="1" dirty="0"/>
          </a:p>
          <a:p>
            <a:pPr>
              <a:lnSpc>
                <a:spcPct val="150000"/>
              </a:lnSpc>
            </a:pPr>
            <a:r>
              <a:rPr lang="en-US" altLang="zh-CN" b="1" dirty="0"/>
              <a:t>&lt;/head&gt;</a:t>
            </a:r>
            <a:endParaRPr lang="en-US" altLang="zh-CN" b="1" dirty="0"/>
          </a:p>
          <a:p>
            <a:pPr>
              <a:lnSpc>
                <a:spcPct val="150000"/>
              </a:lnSpc>
            </a:pPr>
            <a:r>
              <a:rPr lang="en-US" altLang="zh-CN" b="1" dirty="0"/>
              <a:t>&lt;body</a:t>
            </a:r>
            <a:r>
              <a:rPr lang="en-US" altLang="zh-CN" b="1" dirty="0" smtClean="0"/>
              <a:t>&gt;</a:t>
            </a:r>
            <a:endParaRPr lang="en-US" altLang="zh-CN" b="1" dirty="0" smtClean="0"/>
          </a:p>
          <a:p>
            <a:pPr>
              <a:lnSpc>
                <a:spcPct val="150000"/>
              </a:lnSpc>
            </a:pPr>
            <a:r>
              <a:rPr lang="en-US" altLang="zh-CN" b="1" dirty="0"/>
              <a:t> </a:t>
            </a:r>
            <a:r>
              <a:rPr lang="en-US" altLang="zh-CN" b="1" dirty="0" smtClean="0"/>
              <a:t>    </a:t>
            </a:r>
            <a:r>
              <a:rPr lang="en-US" altLang="zh-CN" b="1" dirty="0"/>
              <a:t>&lt;p&gt;p1&lt;/p</a:t>
            </a:r>
            <a:r>
              <a:rPr lang="en-US" altLang="zh-CN" b="1" dirty="0" smtClean="0"/>
              <a:t>&gt;&lt;p&gt;p2&lt;/p&gt;&lt;p&gt;p3&lt;/p&gt;</a:t>
            </a:r>
            <a:endParaRPr lang="en-US" altLang="zh-CN" b="1" dirty="0" smtClean="0"/>
          </a:p>
          <a:p>
            <a:pPr>
              <a:lnSpc>
                <a:spcPct val="150000"/>
              </a:lnSpc>
            </a:pPr>
            <a:r>
              <a:rPr lang="en-US" altLang="zh-CN" b="1" dirty="0" smtClean="0"/>
              <a:t>    &lt;</a:t>
            </a:r>
            <a:r>
              <a:rPr lang="en-US" altLang="zh-CN" b="1" dirty="0" err="1"/>
              <a:t>ul</a:t>
            </a:r>
            <a:r>
              <a:rPr lang="en-US" altLang="zh-CN" b="1" dirty="0"/>
              <a:t>&gt;</a:t>
            </a:r>
            <a:endParaRPr lang="en-US" altLang="zh-CN" b="1" dirty="0"/>
          </a:p>
          <a:p>
            <a:pPr>
              <a:lnSpc>
                <a:spcPct val="150000"/>
              </a:lnSpc>
            </a:pPr>
            <a:r>
              <a:rPr lang="en-US" altLang="zh-CN" b="1" dirty="0" smtClean="0"/>
              <a:t>        &lt;</a:t>
            </a:r>
            <a:r>
              <a:rPr lang="en-US" altLang="zh-CN" b="1" dirty="0"/>
              <a:t>li&gt;li1&lt;/li</a:t>
            </a:r>
            <a:r>
              <a:rPr lang="en-US" altLang="zh-CN" b="1" dirty="0" smtClean="0"/>
              <a:t>&gt;&lt;</a:t>
            </a:r>
            <a:r>
              <a:rPr lang="en-US" altLang="zh-CN" b="1" dirty="0"/>
              <a:t>li&gt;li2&lt;/li</a:t>
            </a:r>
            <a:r>
              <a:rPr lang="en-US" altLang="zh-CN" b="1" dirty="0" smtClean="0"/>
              <a:t>&gt;&lt;</a:t>
            </a:r>
            <a:r>
              <a:rPr lang="en-US" altLang="zh-CN" b="1" dirty="0"/>
              <a:t>li&gt;li3&lt;/li&gt;</a:t>
            </a:r>
            <a:endParaRPr lang="en-US" altLang="zh-CN" b="1" dirty="0"/>
          </a:p>
          <a:p>
            <a:pPr>
              <a:lnSpc>
                <a:spcPct val="150000"/>
              </a:lnSpc>
            </a:pPr>
            <a:r>
              <a:rPr lang="en-US" altLang="zh-CN" b="1" dirty="0" smtClean="0"/>
              <a:t>    &lt;/</a:t>
            </a:r>
            <a:r>
              <a:rPr lang="en-US" altLang="zh-CN" b="1" dirty="0" err="1"/>
              <a:t>ul</a:t>
            </a:r>
            <a:r>
              <a:rPr lang="en-US" altLang="zh-CN" b="1" dirty="0"/>
              <a:t>&gt;</a:t>
            </a:r>
            <a:endParaRPr lang="en-US" altLang="zh-CN" b="1" dirty="0"/>
          </a:p>
          <a:p>
            <a:pPr>
              <a:lnSpc>
                <a:spcPct val="150000"/>
              </a:lnSpc>
            </a:pPr>
            <a:r>
              <a:rPr lang="en-US" altLang="zh-CN" b="1" dirty="0"/>
              <a:t>&lt;/body&gt;</a:t>
            </a:r>
            <a:endParaRPr lang="en-US" altLang="zh-CN" b="1" dirty="0"/>
          </a:p>
          <a:p>
            <a:pPr>
              <a:lnSpc>
                <a:spcPct val="150000"/>
              </a:lnSpc>
            </a:pPr>
            <a:r>
              <a:rPr lang="en-US" altLang="zh-CN" b="1" dirty="0"/>
              <a:t>&lt;/html&gt;</a:t>
            </a:r>
            <a:endParaRPr lang="en-US" altLang="zh-CN" b="1" dirty="0"/>
          </a:p>
        </p:txBody>
      </p:sp>
      <p:pic>
        <p:nvPicPr>
          <p:cNvPr id="8194" name="Picture 2" descr="C:\Users\yaling.he\Desktop\Chapter04截图\Chapter04截图\图4.24　HTMl DOM树型结构.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6040" y="2940099"/>
            <a:ext cx="3986647" cy="2706066"/>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组合 70"/>
          <p:cNvGrpSpPr/>
          <p:nvPr/>
        </p:nvGrpSpPr>
        <p:grpSpPr bwMode="auto">
          <a:xfrm>
            <a:off x="1524000" y="693862"/>
            <a:ext cx="993458" cy="414337"/>
            <a:chOff x="1000100" y="2528843"/>
            <a:chExt cx="993465" cy="414475"/>
          </a:xfrm>
        </p:grpSpPr>
        <p:pic>
          <p:nvPicPr>
            <p:cNvPr id="19" name="Picture 8" descr="E:\设计支持\模板设计\s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00" y="2528843"/>
              <a:ext cx="446984"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p:nvSpPr>
          <p:spPr>
            <a:xfrm>
              <a:off x="1300140" y="2536625"/>
              <a:ext cx="693425" cy="398913"/>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示例</a:t>
              </a:r>
              <a:endParaRPr lang="zh-CN" altLang="en-US" sz="2000" b="1" dirty="0">
                <a:latin typeface="黑体" panose="02010609060101010101" pitchFamily="49" charset="-122"/>
                <a:ea typeface="黑体" panose="02010609060101010101" pitchFamily="49" charset="-122"/>
              </a:endParaRPr>
            </a:p>
          </p:txBody>
        </p:sp>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wipe(left)">
                                      <p:cBhvr>
                                        <p:cTn id="7" dur="500"/>
                                        <p:tgtEl>
                                          <p:spTgt spid="819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3733800" y="285750"/>
            <a:ext cx="6754495" cy="523240"/>
          </a:xfrm>
        </p:spPr>
        <p:txBody>
          <a:bodyPr/>
          <a:lstStyle/>
          <a:p>
            <a:r>
              <a:rPr lang="zh-CN" altLang="en-US" dirty="0" smtClean="0"/>
              <a:t>学员操作</a:t>
            </a:r>
            <a:r>
              <a:rPr lang="en-US" altLang="zh-CN" dirty="0" smtClean="0"/>
              <a:t>—</a:t>
            </a:r>
            <a:r>
              <a:rPr lang="zh-CN" altLang="en-US" dirty="0" smtClean="0"/>
              <a:t>制作开心餐厅页面</a:t>
            </a:r>
            <a:endParaRPr lang="zh-CN" altLang="en-US" dirty="0" smtClean="0"/>
          </a:p>
        </p:txBody>
      </p:sp>
      <p:sp>
        <p:nvSpPr>
          <p:cNvPr id="24579" name="内容占位符 2"/>
          <p:cNvSpPr>
            <a:spLocks noGrp="1"/>
          </p:cNvSpPr>
          <p:nvPr>
            <p:ph idx="1"/>
          </p:nvPr>
        </p:nvSpPr>
        <p:spPr>
          <a:xfrm>
            <a:off x="2308254" y="1214422"/>
            <a:ext cx="8180234" cy="5143536"/>
          </a:xfrm>
        </p:spPr>
        <p:txBody>
          <a:bodyPr/>
          <a:lstStyle/>
          <a:p>
            <a:r>
              <a:rPr lang="zh-CN" altLang="en-US" dirty="0" smtClean="0"/>
              <a:t>需求说明</a:t>
            </a:r>
            <a:endParaRPr lang="zh-CN" altLang="en-US" dirty="0" smtClean="0"/>
          </a:p>
          <a:p>
            <a:pPr lvl="1"/>
            <a:r>
              <a:rPr lang="zh-CN" altLang="en-US" dirty="0"/>
              <a:t>使用外部引入</a:t>
            </a:r>
            <a:r>
              <a:rPr lang="en-US" altLang="zh-CN" dirty="0"/>
              <a:t>CSS</a:t>
            </a:r>
            <a:r>
              <a:rPr lang="zh-CN" altLang="en-US" dirty="0"/>
              <a:t>样式的方式完成页面样式的</a:t>
            </a:r>
            <a:r>
              <a:rPr lang="zh-CN" altLang="en-US" dirty="0" smtClean="0"/>
              <a:t>设置</a:t>
            </a:r>
            <a:endParaRPr lang="zh-CN" altLang="en-US" dirty="0"/>
          </a:p>
          <a:p>
            <a:pPr lvl="1"/>
            <a:r>
              <a:rPr lang="zh-CN" altLang="en-US" dirty="0" smtClean="0"/>
              <a:t>所有</a:t>
            </a:r>
            <a:r>
              <a:rPr lang="zh-CN" altLang="en-US" dirty="0"/>
              <a:t>的文字放在段落标签</a:t>
            </a:r>
            <a:r>
              <a:rPr lang="zh-CN" altLang="en-US" dirty="0" smtClean="0"/>
              <a:t>中</a:t>
            </a:r>
            <a:endParaRPr lang="zh-CN" altLang="en-US" dirty="0"/>
          </a:p>
          <a:p>
            <a:pPr lvl="1"/>
            <a:r>
              <a:rPr lang="zh-CN" altLang="en-US" dirty="0" smtClean="0"/>
              <a:t>所有</a:t>
            </a:r>
            <a:r>
              <a:rPr lang="zh-CN" altLang="en-US" dirty="0"/>
              <a:t>的标题放在</a:t>
            </a:r>
            <a:r>
              <a:rPr lang="en-US" altLang="zh-CN" dirty="0"/>
              <a:t>&lt;h2&gt;</a:t>
            </a:r>
            <a:r>
              <a:rPr lang="zh-CN" altLang="en-US" dirty="0"/>
              <a:t>标签</a:t>
            </a:r>
            <a:r>
              <a:rPr lang="zh-CN" altLang="en-US" dirty="0" smtClean="0"/>
              <a:t>中</a:t>
            </a:r>
            <a:endParaRPr lang="zh-CN" altLang="en-US" dirty="0"/>
          </a:p>
          <a:p>
            <a:pPr lvl="1"/>
            <a:r>
              <a:rPr lang="zh-CN" altLang="en-US" dirty="0" smtClean="0"/>
              <a:t>所有</a:t>
            </a:r>
            <a:r>
              <a:rPr lang="zh-CN" altLang="en-US" dirty="0"/>
              <a:t>段落标签中的文本字体大小为</a:t>
            </a:r>
            <a:r>
              <a:rPr lang="en-US" altLang="zh-CN" dirty="0" smtClean="0"/>
              <a:t>14px</a:t>
            </a:r>
            <a:endParaRPr lang="zh-CN" altLang="en-US" dirty="0"/>
          </a:p>
          <a:p>
            <a:pPr lvl="1"/>
            <a:r>
              <a:rPr lang="zh-CN" altLang="en-US" dirty="0" smtClean="0"/>
              <a:t>把</a:t>
            </a:r>
            <a:r>
              <a:rPr lang="en-US" altLang="zh-CN" dirty="0"/>
              <a:t>body</a:t>
            </a:r>
            <a:r>
              <a:rPr lang="zh-CN" altLang="en-US" dirty="0"/>
              <a:t>的后代元素</a:t>
            </a:r>
            <a:r>
              <a:rPr lang="en-US" altLang="zh-CN" dirty="0"/>
              <a:t>h2</a:t>
            </a:r>
            <a:r>
              <a:rPr lang="zh-CN" altLang="en-US" dirty="0"/>
              <a:t>字体设置为</a:t>
            </a:r>
            <a:r>
              <a:rPr lang="en-US" altLang="zh-CN" dirty="0" smtClean="0"/>
              <a:t>16px</a:t>
            </a:r>
            <a:endParaRPr lang="zh-CN" altLang="en-US" dirty="0"/>
          </a:p>
          <a:p>
            <a:pPr lvl="1"/>
            <a:r>
              <a:rPr lang="zh-CN" altLang="en-US" dirty="0" smtClean="0"/>
              <a:t>使用</a:t>
            </a:r>
            <a:r>
              <a:rPr lang="zh-CN" altLang="en-US" dirty="0"/>
              <a:t>类选择器设置第一个</a:t>
            </a:r>
            <a:r>
              <a:rPr lang="en-US" altLang="zh-CN" dirty="0"/>
              <a:t>h2</a:t>
            </a:r>
            <a:r>
              <a:rPr lang="zh-CN" altLang="en-US" dirty="0"/>
              <a:t>元素的字体颜色为</a:t>
            </a:r>
            <a:r>
              <a:rPr lang="zh-CN" altLang="en-US" dirty="0" smtClean="0"/>
              <a:t>红色</a:t>
            </a:r>
            <a:endParaRPr lang="zh-CN" altLang="en-US" dirty="0"/>
          </a:p>
          <a:p>
            <a:pPr lvl="1"/>
            <a:r>
              <a:rPr lang="zh-CN" altLang="en-US" dirty="0" smtClean="0"/>
              <a:t>使用</a:t>
            </a:r>
            <a:r>
              <a:rPr lang="zh-CN" altLang="en-US" dirty="0"/>
              <a:t>通用兄弟选择器把第一个</a:t>
            </a:r>
            <a:r>
              <a:rPr lang="en-US" altLang="zh-CN" dirty="0"/>
              <a:t>h2</a:t>
            </a:r>
            <a:r>
              <a:rPr lang="zh-CN" altLang="en-US" dirty="0"/>
              <a:t>元素后面的所有兄弟</a:t>
            </a:r>
            <a:r>
              <a:rPr lang="en-US" altLang="zh-CN" dirty="0"/>
              <a:t>h2</a:t>
            </a:r>
            <a:r>
              <a:rPr lang="zh-CN" altLang="en-US" dirty="0"/>
              <a:t>元素设置为</a:t>
            </a:r>
            <a:r>
              <a:rPr lang="zh-CN" altLang="en-US" dirty="0" smtClean="0"/>
              <a:t>蓝色</a:t>
            </a:r>
            <a:endParaRPr lang="zh-CN" altLang="en-US" dirty="0"/>
          </a:p>
          <a:p>
            <a:pPr lvl="1"/>
            <a:r>
              <a:rPr lang="zh-CN" altLang="en-US" dirty="0" smtClean="0"/>
              <a:t>使用</a:t>
            </a:r>
            <a:r>
              <a:rPr lang="zh-CN" altLang="en-US" dirty="0"/>
              <a:t>子选择器把第一张图片设置为宽度</a:t>
            </a:r>
            <a:r>
              <a:rPr lang="en-US" altLang="zh-CN" dirty="0"/>
              <a:t>887px</a:t>
            </a:r>
            <a:r>
              <a:rPr lang="zh-CN" altLang="en-US" dirty="0"/>
              <a:t>，高度为</a:t>
            </a:r>
            <a:r>
              <a:rPr lang="en-US" altLang="zh-CN" dirty="0"/>
              <a:t>439px</a:t>
            </a:r>
            <a:endParaRPr lang="en-US" altLang="zh-CN" dirty="0"/>
          </a:p>
        </p:txBody>
      </p:sp>
      <p:grpSp>
        <p:nvGrpSpPr>
          <p:cNvPr id="3" name="组合 12"/>
          <p:cNvGrpSpPr/>
          <p:nvPr/>
        </p:nvGrpSpPr>
        <p:grpSpPr>
          <a:xfrm>
            <a:off x="1666844" y="879510"/>
            <a:ext cx="921281" cy="406350"/>
            <a:chOff x="3786182" y="1192962"/>
            <a:chExt cx="921281" cy="406350"/>
          </a:xfrm>
        </p:grpSpPr>
        <p:sp>
          <p:nvSpPr>
            <p:cNvPr id="15" name="TextBox 14"/>
            <p:cNvSpPr txBox="1"/>
            <p:nvPr/>
          </p:nvSpPr>
          <p:spPr>
            <a:xfrm>
              <a:off x="4014043" y="1196747"/>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49" charset="-122"/>
                  <a:ea typeface="黑体" panose="02010609060101010101" pitchFamily="49" charset="-122"/>
                </a:rPr>
                <a:t>练习</a:t>
              </a:r>
              <a:endParaRPr lang="zh-CN" altLang="en-US" sz="2000" b="1" dirty="0">
                <a:solidFill>
                  <a:schemeClr val="tx1"/>
                </a:solidFill>
                <a:latin typeface="黑体" panose="02010609060101010101" pitchFamily="49" charset="-122"/>
                <a:ea typeface="黑体" panose="02010609060101010101" pitchFamily="49" charset="-122"/>
              </a:endParaRPr>
            </a:p>
          </p:txBody>
        </p:sp>
        <p:pic>
          <p:nvPicPr>
            <p:cNvPr id="16" name="Picture 2" descr="E:\设计支持\模板设计\YS.png"/>
            <p:cNvPicPr>
              <a:picLocks noChangeAspect="1" noChangeArrowheads="1"/>
            </p:cNvPicPr>
            <p:nvPr/>
          </p:nvPicPr>
          <p:blipFill>
            <a:blip r:embed="rId1"/>
            <a:srcRect/>
            <a:stretch>
              <a:fillRect/>
            </a:stretch>
          </p:blipFill>
          <p:spPr bwMode="auto">
            <a:xfrm>
              <a:off x="3786182" y="1192962"/>
              <a:ext cx="414476" cy="406350"/>
            </a:xfrm>
            <a:prstGeom prst="rect">
              <a:avLst/>
            </a:prstGeom>
            <a:noFill/>
          </p:spPr>
        </p:pic>
      </p:grpSp>
      <p:grpSp>
        <p:nvGrpSpPr>
          <p:cNvPr id="17" name="组合 17"/>
          <p:cNvGrpSpPr/>
          <p:nvPr/>
        </p:nvGrpSpPr>
        <p:grpSpPr bwMode="auto">
          <a:xfrm>
            <a:off x="4727848" y="6215062"/>
            <a:ext cx="2786063" cy="428625"/>
            <a:chOff x="3714744" y="5143512"/>
            <a:chExt cx="2786082" cy="428628"/>
          </a:xfrm>
        </p:grpSpPr>
        <p:sp>
          <p:nvSpPr>
            <p:cNvPr id="18" name="圆角矩形 17"/>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TextBox 18"/>
            <p:cNvSpPr txBox="1"/>
            <p:nvPr/>
          </p:nvSpPr>
          <p:spPr bwMode="auto">
            <a:xfrm>
              <a:off x="3973668" y="5187962"/>
              <a:ext cx="2198385"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完成时间</a:t>
              </a:r>
              <a:r>
                <a:rPr lang="zh-CN" altLang="en-US" sz="1600" b="1" spc="300" dirty="0" smtClean="0">
                  <a:solidFill>
                    <a:srgbClr val="FBFFFE"/>
                  </a:solidFill>
                  <a:latin typeface="微软雅黑" panose="020B0503020204020204" pitchFamily="2" charset="-122"/>
                  <a:ea typeface="微软雅黑" panose="020B0503020204020204" pitchFamily="2" charset="-122"/>
                </a:rPr>
                <a:t>：</a:t>
              </a:r>
              <a:r>
                <a:rPr lang="en-US" altLang="zh-CN" sz="1600" b="1" spc="300" dirty="0" smtClean="0">
                  <a:solidFill>
                    <a:srgbClr val="FBFFFE"/>
                  </a:solidFill>
                  <a:latin typeface="微软雅黑" panose="020B0503020204020204" pitchFamily="2" charset="-122"/>
                  <a:ea typeface="微软雅黑" panose="020B0503020204020204" pitchFamily="2" charset="-122"/>
                </a:rPr>
                <a:t>15</a:t>
              </a:r>
              <a:r>
                <a:rPr lang="zh-CN" altLang="en-US" sz="1600" b="1" spc="300" dirty="0" smtClean="0">
                  <a:solidFill>
                    <a:srgbClr val="FBFFFE"/>
                  </a:solidFill>
                  <a:latin typeface="微软雅黑" panose="020B0503020204020204" pitchFamily="2" charset="-122"/>
                  <a:ea typeface="微软雅黑" panose="020B0503020204020204" pitchFamily="2" charset="-122"/>
                </a:rPr>
                <a:t>分钟</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pic>
        <p:nvPicPr>
          <p:cNvPr id="4098" name="Picture 2" descr="C:\Users\yaling.he\Desktop\Chapter04截图\Chapter04截图\图4.32  开心餐厅介绍页面效果图.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7808" y="1484784"/>
            <a:ext cx="4120554" cy="4545418"/>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098"/>
                                        </p:tgtEl>
                                        <p:attrNameLst>
                                          <p:attrName>style.visibility</p:attrName>
                                        </p:attrNameLst>
                                      </p:cBhvr>
                                      <p:to>
                                        <p:strVal val="hidden"/>
                                      </p:to>
                                    </p:set>
                                  </p:childTnLst>
                                </p:cTn>
                              </p:par>
                              <p:par>
                                <p:cTn id="7" presetID="22" presetClass="entr" presetSubtype="8" fill="hold" nodeType="withEffect">
                                  <p:stCondLst>
                                    <p:cond delay="0"/>
                                  </p:stCondLst>
                                  <p:childTnLst>
                                    <p:set>
                                      <p:cBhvr>
                                        <p:cTn id="8" dur="1" fill="hold">
                                          <p:stCondLst>
                                            <p:cond delay="0"/>
                                          </p:stCondLst>
                                        </p:cTn>
                                        <p:tgtEl>
                                          <p:spTgt spid="24579">
                                            <p:txEl>
                                              <p:pRg st="1" end="1"/>
                                            </p:txEl>
                                          </p:spTgt>
                                        </p:tgtEl>
                                        <p:attrNameLst>
                                          <p:attrName>style.visibility</p:attrName>
                                        </p:attrNameLst>
                                      </p:cBhvr>
                                      <p:to>
                                        <p:strVal val="visible"/>
                                      </p:to>
                                    </p:set>
                                    <p:animEffect transition="in" filter="wipe(left)">
                                      <p:cBhvr>
                                        <p:cTn id="9" dur="500"/>
                                        <p:tgtEl>
                                          <p:spTgt spid="24579">
                                            <p:txEl>
                                              <p:pRg st="1" end="1"/>
                                            </p:txEl>
                                          </p:spTgt>
                                        </p:tgtEl>
                                      </p:cBhvr>
                                    </p:animEffect>
                                  </p:childTnLst>
                                </p:cTn>
                              </p:par>
                              <p:par>
                                <p:cTn id="10" presetID="22" presetClass="entr" presetSubtype="8" fill="hold" nodeType="withEffect">
                                  <p:stCondLst>
                                    <p:cond delay="0"/>
                                  </p:stCondLst>
                                  <p:childTnLst>
                                    <p:set>
                                      <p:cBhvr>
                                        <p:cTn id="11" dur="1" fill="hold">
                                          <p:stCondLst>
                                            <p:cond delay="0"/>
                                          </p:stCondLst>
                                        </p:cTn>
                                        <p:tgtEl>
                                          <p:spTgt spid="24579">
                                            <p:txEl>
                                              <p:pRg st="2" end="2"/>
                                            </p:txEl>
                                          </p:spTgt>
                                        </p:tgtEl>
                                        <p:attrNameLst>
                                          <p:attrName>style.visibility</p:attrName>
                                        </p:attrNameLst>
                                      </p:cBhvr>
                                      <p:to>
                                        <p:strVal val="visible"/>
                                      </p:to>
                                    </p:set>
                                    <p:animEffect transition="in" filter="wipe(left)">
                                      <p:cBhvr>
                                        <p:cTn id="12" dur="500"/>
                                        <p:tgtEl>
                                          <p:spTgt spid="24579">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24579">
                                            <p:txEl>
                                              <p:pRg st="3" end="3"/>
                                            </p:txEl>
                                          </p:spTgt>
                                        </p:tgtEl>
                                        <p:attrNameLst>
                                          <p:attrName>style.visibility</p:attrName>
                                        </p:attrNameLst>
                                      </p:cBhvr>
                                      <p:to>
                                        <p:strVal val="visible"/>
                                      </p:to>
                                    </p:set>
                                    <p:animEffect transition="in" filter="wipe(left)">
                                      <p:cBhvr>
                                        <p:cTn id="15" dur="500"/>
                                        <p:tgtEl>
                                          <p:spTgt spid="24579">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24579">
                                            <p:txEl>
                                              <p:pRg st="4" end="4"/>
                                            </p:txEl>
                                          </p:spTgt>
                                        </p:tgtEl>
                                        <p:attrNameLst>
                                          <p:attrName>style.visibility</p:attrName>
                                        </p:attrNameLst>
                                      </p:cBhvr>
                                      <p:to>
                                        <p:strVal val="visible"/>
                                      </p:to>
                                    </p:set>
                                    <p:animEffect transition="in" filter="wipe(left)">
                                      <p:cBhvr>
                                        <p:cTn id="18" dur="500"/>
                                        <p:tgtEl>
                                          <p:spTgt spid="24579">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24579">
                                            <p:txEl>
                                              <p:pRg st="5" end="5"/>
                                            </p:txEl>
                                          </p:spTgt>
                                        </p:tgtEl>
                                        <p:attrNameLst>
                                          <p:attrName>style.visibility</p:attrName>
                                        </p:attrNameLst>
                                      </p:cBhvr>
                                      <p:to>
                                        <p:strVal val="visible"/>
                                      </p:to>
                                    </p:set>
                                    <p:animEffect transition="in" filter="wipe(left)">
                                      <p:cBhvr>
                                        <p:cTn id="21" dur="500"/>
                                        <p:tgtEl>
                                          <p:spTgt spid="24579">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24579">
                                            <p:txEl>
                                              <p:pRg st="6" end="6"/>
                                            </p:txEl>
                                          </p:spTgt>
                                        </p:tgtEl>
                                        <p:attrNameLst>
                                          <p:attrName>style.visibility</p:attrName>
                                        </p:attrNameLst>
                                      </p:cBhvr>
                                      <p:to>
                                        <p:strVal val="visible"/>
                                      </p:to>
                                    </p:set>
                                    <p:animEffect transition="in" filter="wipe(left)">
                                      <p:cBhvr>
                                        <p:cTn id="24" dur="500"/>
                                        <p:tgtEl>
                                          <p:spTgt spid="24579">
                                            <p:txEl>
                                              <p:pRg st="6" end="6"/>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24579">
                                            <p:txEl>
                                              <p:pRg st="7" end="7"/>
                                            </p:txEl>
                                          </p:spTgt>
                                        </p:tgtEl>
                                        <p:attrNameLst>
                                          <p:attrName>style.visibility</p:attrName>
                                        </p:attrNameLst>
                                      </p:cBhvr>
                                      <p:to>
                                        <p:strVal val="visible"/>
                                      </p:to>
                                    </p:set>
                                    <p:animEffect transition="in" filter="wipe(left)">
                                      <p:cBhvr>
                                        <p:cTn id="27" dur="500"/>
                                        <p:tgtEl>
                                          <p:spTgt spid="24579">
                                            <p:txEl>
                                              <p:pRg st="7" end="7"/>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24579">
                                            <p:txEl>
                                              <p:pRg st="8" end="8"/>
                                            </p:txEl>
                                          </p:spTgt>
                                        </p:tgtEl>
                                        <p:attrNameLst>
                                          <p:attrName>style.visibility</p:attrName>
                                        </p:attrNameLst>
                                      </p:cBhvr>
                                      <p:to>
                                        <p:strVal val="visible"/>
                                      </p:to>
                                    </p:set>
                                    <p:animEffect transition="in" filter="wipe(left)">
                                      <p:cBhvr>
                                        <p:cTn id="30" dur="500"/>
                                        <p:tgtEl>
                                          <p:spTgt spid="24579">
                                            <p:txEl>
                                              <p:pRg st="8" end="8"/>
                                            </p:txEl>
                                          </p:spTgt>
                                        </p:tgtEl>
                                      </p:cBhvr>
                                    </p:animEffect>
                                  </p:childTnLst>
                                </p:cTn>
                              </p:par>
                            </p:childTnLst>
                          </p:cTn>
                        </p:par>
                        <p:par>
                          <p:cTn id="31" fill="hold">
                            <p:stCondLst>
                              <p:cond delay="0"/>
                            </p:stCondLst>
                            <p:childTnLst>
                              <p:par>
                                <p:cTn id="32" presetID="22" presetClass="entr" presetSubtype="8"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a:xfrm>
            <a:off x="2308225" y="1214438"/>
            <a:ext cx="7645400" cy="5143500"/>
          </a:xfrm>
        </p:spPr>
        <p:txBody>
          <a:bodyPr/>
          <a:lstStyle/>
          <a:p>
            <a:pPr eaLnBrk="1" hangingPunct="1">
              <a:defRPr/>
            </a:pPr>
            <a:r>
              <a:rPr lang="zh-CN" altLang="en-US" dirty="0" smtClean="0"/>
              <a:t>常见问题及解决办法</a:t>
            </a:r>
            <a:endParaRPr lang="en-US" altLang="zh-CN" dirty="0" smtClean="0"/>
          </a:p>
          <a:p>
            <a:pPr eaLnBrk="1" hangingPunct="1">
              <a:defRPr/>
            </a:pPr>
            <a:r>
              <a:rPr lang="zh-CN" altLang="en-US" dirty="0" smtClean="0"/>
              <a:t>代码规范问题</a:t>
            </a:r>
            <a:endParaRPr lang="zh-CN" altLang="en-US" dirty="0" smtClean="0"/>
          </a:p>
          <a:p>
            <a:pPr eaLnBrk="1" hangingPunct="1">
              <a:defRPr/>
            </a:pPr>
            <a:r>
              <a:rPr lang="zh-CN" altLang="en-US" dirty="0" smtClean="0"/>
              <a:t>调试技巧</a:t>
            </a:r>
            <a:endParaRPr lang="en-US" altLang="zh-CN" dirty="0" smtClean="0"/>
          </a:p>
          <a:p>
            <a:pPr eaLnBrk="1" hangingPunct="1">
              <a:defRPr/>
            </a:pPr>
            <a:endParaRPr lang="zh-CN" altLang="en-US" dirty="0" smtClean="0"/>
          </a:p>
          <a:p>
            <a:pPr eaLnBrk="1" hangingPunct="1">
              <a:defRPr/>
            </a:pPr>
            <a:endParaRPr lang="zh-CN" altLang="en-US" dirty="0" smtClean="0"/>
          </a:p>
        </p:txBody>
      </p:sp>
      <p:sp>
        <p:nvSpPr>
          <p:cNvPr id="67587" name="Rectangle 2"/>
          <p:cNvSpPr>
            <a:spLocks noGrp="1" noChangeArrowheads="1"/>
          </p:cNvSpPr>
          <p:nvPr>
            <p:ph type="title"/>
          </p:nvPr>
        </p:nvSpPr>
        <p:spPr>
          <a:xfrm>
            <a:off x="5756275" y="285750"/>
            <a:ext cx="4732655" cy="523875"/>
          </a:xfrm>
        </p:spPr>
        <p:txBody>
          <a:bodyPr/>
          <a:lstStyle/>
          <a:p>
            <a:pPr eaLnBrk="1" hangingPunct="1"/>
            <a:r>
              <a:rPr smtClean="0">
                <a:solidFill>
                  <a:srgbClr val="121F55"/>
                </a:solidFill>
              </a:rPr>
              <a:t>共性问题集中讲解</a:t>
            </a:r>
            <a:endParaRPr smtClean="0">
              <a:solidFill>
                <a:srgbClr val="121F55"/>
              </a:solidFill>
            </a:endParaRPr>
          </a:p>
        </p:txBody>
      </p:sp>
      <p:grpSp>
        <p:nvGrpSpPr>
          <p:cNvPr id="67588" name="组合 29"/>
          <p:cNvGrpSpPr/>
          <p:nvPr/>
        </p:nvGrpSpPr>
        <p:grpSpPr bwMode="auto">
          <a:xfrm>
            <a:off x="3381375" y="3214688"/>
            <a:ext cx="5929313" cy="2058988"/>
            <a:chOff x="1857356" y="3214688"/>
            <a:chExt cx="5929353" cy="2058989"/>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p:nvPr/>
          </p:nvGrpSpPr>
          <p:grpSpPr bwMode="auto">
            <a:xfrm>
              <a:off x="1924031" y="3214688"/>
              <a:ext cx="5862678" cy="2058989"/>
              <a:chOff x="2066315" y="2227264"/>
              <a:chExt cx="5862756" cy="2059018"/>
            </a:xfrm>
          </p:grpSpPr>
          <p:grpSp>
            <p:nvGrpSpPr>
              <p:cNvPr id="67592" name="组合 19"/>
              <p:cNvGrpSpPr/>
              <p:nvPr/>
            </p:nvGrpSpPr>
            <p:grpSpPr bwMode="auto">
              <a:xfrm>
                <a:off x="2066315" y="2227264"/>
                <a:ext cx="5862756" cy="2059018"/>
                <a:chOff x="2066296" y="2227167"/>
                <a:chExt cx="5862795" cy="2059104"/>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p:nvPr/>
              </p:nvGrpSpPr>
              <p:grpSpPr bwMode="auto">
                <a:xfrm>
                  <a:off x="2066296" y="2227167"/>
                  <a:ext cx="5148401" cy="2059104"/>
                  <a:chOff x="2066296" y="2084291"/>
                  <a:chExt cx="5148401" cy="2059104"/>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6627"/>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2" charset="-122"/>
                        <a:ea typeface="微软雅黑" panose="020B0503020204020204" pitchFamily="2" charset="-122"/>
                      </a:rPr>
                      <a:t>共性问题集中讲解   </a:t>
                    </a:r>
                    <a:endParaRPr lang="en-US" altLang="zh-CN" sz="3200" b="1" kern="0" spc="300" dirty="0">
                      <a:solidFill>
                        <a:schemeClr val="tx2">
                          <a:lumMod val="50000"/>
                        </a:schemeClr>
                      </a:solidFill>
                      <a:latin typeface="微软雅黑" panose="020B0503020204020204" pitchFamily="2" charset="-122"/>
                      <a:ea typeface="微软雅黑" panose="020B0503020204020204" pitchFamily="2"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60440" y="285750"/>
            <a:ext cx="4310380" cy="523240"/>
          </a:xfrm>
        </p:spPr>
        <p:txBody>
          <a:bodyPr/>
          <a:lstStyle/>
          <a:p>
            <a:r>
              <a:rPr lang="zh-CN" altLang="en-US" dirty="0"/>
              <a:t>结构伪类选择</a:t>
            </a:r>
            <a:r>
              <a:rPr lang="zh-CN" altLang="en-US" dirty="0" smtClean="0"/>
              <a:t>器</a:t>
            </a:r>
            <a:r>
              <a:rPr lang="en-US" altLang="zh-CN" dirty="0" smtClean="0"/>
              <a:t>3-2</a:t>
            </a:r>
            <a:endParaRPr lang="en-US" altLang="zh-CN" dirty="0"/>
          </a:p>
        </p:txBody>
      </p:sp>
      <p:sp>
        <p:nvSpPr>
          <p:cNvPr id="3" name="内容占位符 2"/>
          <p:cNvSpPr>
            <a:spLocks noGrp="1"/>
          </p:cNvSpPr>
          <p:nvPr>
            <p:ph idx="1"/>
          </p:nvPr>
        </p:nvSpPr>
        <p:spPr/>
        <p:txBody>
          <a:bodyPr/>
          <a:lstStyle/>
          <a:p>
            <a:endParaRPr lang="en-US" altLang="zh-CN" dirty="0" smtClean="0"/>
          </a:p>
        </p:txBody>
      </p:sp>
      <p:grpSp>
        <p:nvGrpSpPr>
          <p:cNvPr id="13" name="组合 18"/>
          <p:cNvGrpSpPr/>
          <p:nvPr/>
        </p:nvGrpSpPr>
        <p:grpSpPr bwMode="auto">
          <a:xfrm>
            <a:off x="3719736" y="5952703"/>
            <a:ext cx="4572000" cy="428625"/>
            <a:chOff x="3143240" y="5143512"/>
            <a:chExt cx="4572032" cy="428628"/>
          </a:xfrm>
        </p:grpSpPr>
        <p:sp>
          <p:nvSpPr>
            <p:cNvPr id="14" name="圆角矩形 13"/>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5" name="圆角矩形 14"/>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6" name="Picture 8" descr="说话气泡new"/>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bwMode="auto">
            <a:xfrm>
              <a:off x="4140198" y="5187962"/>
              <a:ext cx="3241698"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a:t>
              </a:r>
              <a:r>
                <a:rPr lang="zh-CN" altLang="en-US" sz="1600" b="1" spc="300" dirty="0" smtClean="0">
                  <a:solidFill>
                    <a:srgbClr val="FBFFFE"/>
                  </a:solidFill>
                  <a:latin typeface="微软雅黑" panose="020B0503020204020204" pitchFamily="2" charset="-122"/>
                  <a:ea typeface="微软雅黑" panose="020B0503020204020204" pitchFamily="2" charset="-122"/>
                </a:rPr>
                <a:t>示例</a:t>
              </a:r>
              <a:r>
                <a:rPr lang="en-US" altLang="zh-CN" sz="1600" b="1" spc="300" dirty="0" smtClean="0">
                  <a:solidFill>
                    <a:srgbClr val="FBFFFE"/>
                  </a:solidFill>
                  <a:latin typeface="微软雅黑" panose="020B0503020204020204" pitchFamily="2" charset="-122"/>
                  <a:ea typeface="微软雅黑" panose="020B0503020204020204" pitchFamily="2" charset="-122"/>
                </a:rPr>
                <a:t>9</a:t>
              </a:r>
              <a:r>
                <a:rPr lang="zh-CN" altLang="en-US" sz="1600" b="1" spc="300" dirty="0" smtClean="0">
                  <a:solidFill>
                    <a:srgbClr val="FBFFFE"/>
                  </a:solidFill>
                  <a:latin typeface="微软雅黑" panose="020B0503020204020204" pitchFamily="2" charset="-122"/>
                  <a:ea typeface="微软雅黑" panose="020B0503020204020204" pitchFamily="2" charset="-122"/>
                </a:rPr>
                <a:t>：</a:t>
              </a:r>
              <a:r>
                <a:rPr lang="zh-CN" altLang="en-US" sz="1600" b="1" spc="300" dirty="0">
                  <a:solidFill>
                    <a:srgbClr val="FBFFFE"/>
                  </a:solidFill>
                  <a:latin typeface="微软雅黑" panose="020B0503020204020204" pitchFamily="2" charset="-122"/>
                  <a:ea typeface="微软雅黑" panose="020B0503020204020204" pitchFamily="2" charset="-122"/>
                </a:rPr>
                <a:t>结构伪类选择器</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graphicFrame>
        <p:nvGraphicFramePr>
          <p:cNvPr id="11" name="Group 29"/>
          <p:cNvGraphicFramePr>
            <a:graphicFrameLocks noGrp="1"/>
          </p:cNvGraphicFramePr>
          <p:nvPr/>
        </p:nvGraphicFramePr>
        <p:xfrm>
          <a:off x="1919536" y="1340768"/>
          <a:ext cx="8174990" cy="4512310"/>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2342515"/>
                <a:gridCol w="5832475"/>
              </a:tblGrid>
              <a:tr h="5715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sz="2000" b="1" i="0" u="none" strike="noStrike" kern="1200" cap="none" normalizeH="0" baseline="0" dirty="0" smtClean="0">
                          <a:ln>
                            <a:noFill/>
                          </a:ln>
                          <a:solidFill>
                            <a:schemeClr val="bg1"/>
                          </a:solidFill>
                          <a:effectLst/>
                          <a:latin typeface="黑体" panose="02010609060101010101" pitchFamily="49" charset="-122"/>
                          <a:ea typeface="黑体" panose="02010609060101010101" pitchFamily="49" charset="-122"/>
                          <a:cs typeface="+mn-cs"/>
                        </a:rPr>
                        <a:t>选择器</a:t>
                      </a:r>
                      <a:endParaRPr kumimoji="0" lang="zh-CN" sz="2000" b="1" i="0" u="none" strike="noStrike" kern="1200" cap="none" normalizeH="0" baseline="0" dirty="0">
                        <a:ln>
                          <a:noFill/>
                        </a:ln>
                        <a:solidFill>
                          <a:schemeClr val="bg1"/>
                        </a:solidFill>
                        <a:effectLst/>
                        <a:latin typeface="黑体" panose="02010609060101010101" pitchFamily="49" charset="-122"/>
                        <a:ea typeface="黑体" panose="02010609060101010101" pitchFamily="49" charset="-122"/>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sz="2000" b="1" i="0" u="none" strike="noStrike" kern="1200" cap="none" normalizeH="0" baseline="0" dirty="0" smtClean="0">
                          <a:ln>
                            <a:noFill/>
                          </a:ln>
                          <a:solidFill>
                            <a:schemeClr val="bg1"/>
                          </a:solidFill>
                          <a:effectLst/>
                          <a:latin typeface="黑体" panose="02010609060101010101" pitchFamily="49" charset="-122"/>
                          <a:ea typeface="黑体" panose="02010609060101010101" pitchFamily="49" charset="-122"/>
                          <a:cs typeface="+mn-cs"/>
                        </a:rPr>
                        <a:t>功能描述</a:t>
                      </a:r>
                      <a:endParaRPr kumimoji="0" lang="zh-CN" sz="2000" b="1" i="0" u="none" strike="noStrike" kern="1200" cap="none" normalizeH="0" baseline="0" dirty="0">
                        <a:ln>
                          <a:noFill/>
                        </a:ln>
                        <a:solidFill>
                          <a:schemeClr val="bg1"/>
                        </a:solidFill>
                        <a:effectLst/>
                        <a:latin typeface="黑体" panose="02010609060101010101" pitchFamily="49" charset="-122"/>
                        <a:ea typeface="黑体" panose="02010609060101010101" pitchFamily="49" charset="-122"/>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r>
              <a:tr h="738505">
                <a:tc>
                  <a:txBody>
                    <a:bodyPr/>
                    <a:lstStyle/>
                    <a:p>
                      <a:pPr marL="0" algn="just" defTabSz="914400" rtl="0" eaLnBrk="1" latinLnBrk="0" hangingPunct="1">
                        <a:lnSpc>
                          <a:spcPct val="150000"/>
                        </a:lnSpc>
                        <a:spcAft>
                          <a:spcPts val="0"/>
                        </a:spcAft>
                      </a:pPr>
                      <a:r>
                        <a:rPr lang="en-US" sz="1800" b="1" kern="100" dirty="0">
                          <a:solidFill>
                            <a:srgbClr val="FF0000"/>
                          </a:solidFill>
                          <a:latin typeface="+mn-lt"/>
                          <a:ea typeface="+mn-ea"/>
                          <a:cs typeface="Times New Roman" panose="02020603050405020304"/>
                        </a:rPr>
                        <a:t>E:first-child</a:t>
                      </a:r>
                      <a:endParaRPr lang="zh-CN" sz="1800" b="1" kern="100" dirty="0">
                        <a:solidFill>
                          <a:srgbClr val="FF0000"/>
                        </a:solidFill>
                        <a:latin typeface="+mn-lt"/>
                        <a:ea typeface="+mn-ea"/>
                        <a:cs typeface="Times New Roman" panose="02020603050405020304"/>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800" b="1" kern="100">
                          <a:solidFill>
                            <a:schemeClr val="dk1"/>
                          </a:solidFill>
                          <a:latin typeface="+mn-lt"/>
                          <a:ea typeface="+mn-ea"/>
                          <a:cs typeface="Times New Roman" panose="02020603050405020304"/>
                        </a:rPr>
                        <a:t>作为父元素的第一个子元素的元素</a:t>
                      </a:r>
                      <a:r>
                        <a:rPr lang="en-US" sz="1800" b="1" kern="100">
                          <a:solidFill>
                            <a:schemeClr val="dk1"/>
                          </a:solidFill>
                          <a:latin typeface="+mn-lt"/>
                          <a:ea typeface="+mn-ea"/>
                          <a:cs typeface="Times New Roman" panose="02020603050405020304"/>
                        </a:rPr>
                        <a:t>E</a:t>
                      </a:r>
                      <a:endParaRPr lang="zh-CN" sz="1800" b="1" kern="100">
                        <a:solidFill>
                          <a:schemeClr val="dk1"/>
                        </a:solidFill>
                        <a:latin typeface="+mn-lt"/>
                        <a:ea typeface="+mn-ea"/>
                        <a:cs typeface="Times New Roman" panose="02020603050405020304"/>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655320">
                <a:tc>
                  <a:txBody>
                    <a:bodyPr/>
                    <a:lstStyle/>
                    <a:p>
                      <a:pPr marL="0" algn="just" defTabSz="914400" rtl="0" eaLnBrk="1" latinLnBrk="0" hangingPunct="1">
                        <a:lnSpc>
                          <a:spcPct val="150000"/>
                        </a:lnSpc>
                        <a:spcAft>
                          <a:spcPts val="0"/>
                        </a:spcAft>
                      </a:pPr>
                      <a:r>
                        <a:rPr lang="en-US" sz="1800" b="1" kern="100" dirty="0">
                          <a:solidFill>
                            <a:schemeClr val="tx1"/>
                          </a:solidFill>
                          <a:latin typeface="+mn-lt"/>
                          <a:ea typeface="+mn-ea"/>
                          <a:cs typeface="Times New Roman" panose="02020603050405020304"/>
                        </a:rPr>
                        <a:t>E:last-child</a:t>
                      </a:r>
                      <a:endParaRPr lang="zh-CN" sz="1800" b="1" kern="100" dirty="0">
                        <a:solidFill>
                          <a:schemeClr val="tx1"/>
                        </a:solidFill>
                        <a:latin typeface="+mn-lt"/>
                        <a:ea typeface="+mn-ea"/>
                        <a:cs typeface="Times New Roman" panose="02020603050405020304"/>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800" b="1" kern="100" dirty="0">
                          <a:solidFill>
                            <a:schemeClr val="dk1"/>
                          </a:solidFill>
                          <a:latin typeface="+mn-lt"/>
                          <a:ea typeface="+mn-ea"/>
                          <a:cs typeface="Times New Roman" panose="02020603050405020304"/>
                        </a:rPr>
                        <a:t>作为父元素的最后一个子元素的元素</a:t>
                      </a:r>
                      <a:r>
                        <a:rPr lang="en-US" sz="1800" b="1" kern="100" dirty="0">
                          <a:solidFill>
                            <a:schemeClr val="dk1"/>
                          </a:solidFill>
                          <a:latin typeface="+mn-lt"/>
                          <a:ea typeface="+mn-ea"/>
                          <a:cs typeface="Times New Roman" panose="02020603050405020304"/>
                        </a:rPr>
                        <a:t>E</a:t>
                      </a:r>
                      <a:endParaRPr lang="zh-CN" sz="1800" b="1" kern="100" dirty="0">
                        <a:solidFill>
                          <a:schemeClr val="dk1"/>
                        </a:solidFill>
                        <a:latin typeface="+mn-lt"/>
                        <a:ea typeface="+mn-ea"/>
                        <a:cs typeface="Times New Roman" panose="02020603050405020304"/>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840740">
                <a:tc>
                  <a:txBody>
                    <a:bodyPr/>
                    <a:lstStyle/>
                    <a:p>
                      <a:pPr marL="0" algn="just" defTabSz="914400" rtl="0" eaLnBrk="1" latinLnBrk="0" hangingPunct="1">
                        <a:lnSpc>
                          <a:spcPct val="150000"/>
                        </a:lnSpc>
                        <a:spcAft>
                          <a:spcPts val="0"/>
                        </a:spcAft>
                      </a:pPr>
                      <a:r>
                        <a:rPr lang="en-US" sz="1800" b="1" kern="100" dirty="0">
                          <a:solidFill>
                            <a:srgbClr val="FF0000"/>
                          </a:solidFill>
                          <a:latin typeface="+mn-lt"/>
                          <a:ea typeface="+mn-ea"/>
                          <a:cs typeface="Times New Roman" panose="02020603050405020304"/>
                        </a:rPr>
                        <a:t>E F:nth-child(n)</a:t>
                      </a:r>
                      <a:endParaRPr lang="zh-CN" sz="1800" b="1" kern="100" dirty="0">
                        <a:solidFill>
                          <a:srgbClr val="FF0000"/>
                        </a:solidFill>
                        <a:latin typeface="+mn-lt"/>
                        <a:ea typeface="+mn-ea"/>
                        <a:cs typeface="Times New Roman" panose="02020603050405020304"/>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800" b="1" kern="100" dirty="0">
                          <a:solidFill>
                            <a:schemeClr val="dk1"/>
                          </a:solidFill>
                          <a:latin typeface="+mn-lt"/>
                          <a:ea typeface="+mn-ea"/>
                          <a:cs typeface="Times New Roman" panose="02020603050405020304"/>
                        </a:rPr>
                        <a:t>选择父级元素</a:t>
                      </a:r>
                      <a:r>
                        <a:rPr lang="en-US" sz="1800" b="1" kern="100" dirty="0">
                          <a:solidFill>
                            <a:schemeClr val="dk1"/>
                          </a:solidFill>
                          <a:latin typeface="+mn-lt"/>
                          <a:ea typeface="+mn-ea"/>
                          <a:cs typeface="Times New Roman" panose="02020603050405020304"/>
                        </a:rPr>
                        <a:t>E</a:t>
                      </a:r>
                      <a:r>
                        <a:rPr lang="zh-CN" sz="1800" b="1" kern="100" dirty="0">
                          <a:solidFill>
                            <a:schemeClr val="dk1"/>
                          </a:solidFill>
                          <a:latin typeface="+mn-lt"/>
                          <a:ea typeface="+mn-ea"/>
                          <a:cs typeface="Times New Roman" panose="02020603050405020304"/>
                        </a:rPr>
                        <a:t>的第</a:t>
                      </a:r>
                      <a:r>
                        <a:rPr lang="en-US" sz="1800" b="1" kern="100" dirty="0">
                          <a:solidFill>
                            <a:schemeClr val="dk1"/>
                          </a:solidFill>
                          <a:latin typeface="+mn-lt"/>
                          <a:ea typeface="+mn-ea"/>
                          <a:cs typeface="Times New Roman" panose="02020603050405020304"/>
                        </a:rPr>
                        <a:t>n</a:t>
                      </a:r>
                      <a:r>
                        <a:rPr lang="zh-CN" sz="1800" b="1" kern="100" dirty="0">
                          <a:solidFill>
                            <a:schemeClr val="dk1"/>
                          </a:solidFill>
                          <a:latin typeface="+mn-lt"/>
                          <a:ea typeface="+mn-ea"/>
                          <a:cs typeface="Times New Roman" panose="02020603050405020304"/>
                        </a:rPr>
                        <a:t>个子元素</a:t>
                      </a:r>
                      <a:r>
                        <a:rPr lang="en-US" sz="1800" b="1" kern="100" dirty="0">
                          <a:solidFill>
                            <a:schemeClr val="dk1"/>
                          </a:solidFill>
                          <a:latin typeface="+mn-lt"/>
                          <a:ea typeface="+mn-ea"/>
                          <a:cs typeface="Times New Roman" panose="02020603050405020304"/>
                        </a:rPr>
                        <a:t>F</a:t>
                      </a:r>
                      <a:r>
                        <a:rPr lang="zh-CN" sz="1800" b="1" kern="100" dirty="0">
                          <a:solidFill>
                            <a:schemeClr val="dk1"/>
                          </a:solidFill>
                          <a:latin typeface="+mn-lt"/>
                          <a:ea typeface="+mn-ea"/>
                          <a:cs typeface="Times New Roman" panose="02020603050405020304"/>
                        </a:rPr>
                        <a:t>，（</a:t>
                      </a:r>
                      <a:r>
                        <a:rPr lang="en-US" sz="1800" b="1" kern="100" dirty="0">
                          <a:solidFill>
                            <a:schemeClr val="dk1"/>
                          </a:solidFill>
                          <a:latin typeface="+mn-lt"/>
                          <a:ea typeface="+mn-ea"/>
                          <a:cs typeface="Times New Roman" panose="02020603050405020304"/>
                        </a:rPr>
                        <a:t>n</a:t>
                      </a:r>
                      <a:r>
                        <a:rPr lang="zh-CN" sz="1800" b="1" kern="100" dirty="0">
                          <a:solidFill>
                            <a:schemeClr val="dk1"/>
                          </a:solidFill>
                          <a:latin typeface="+mn-lt"/>
                          <a:ea typeface="+mn-ea"/>
                          <a:cs typeface="Times New Roman" panose="02020603050405020304"/>
                        </a:rPr>
                        <a:t>可以是</a:t>
                      </a:r>
                      <a:r>
                        <a:rPr lang="en-US" sz="1800" b="1" kern="100" dirty="0">
                          <a:solidFill>
                            <a:schemeClr val="dk1"/>
                          </a:solidFill>
                          <a:latin typeface="+mn-lt"/>
                          <a:ea typeface="+mn-ea"/>
                          <a:cs typeface="Times New Roman" panose="02020603050405020304"/>
                        </a:rPr>
                        <a:t>1</a:t>
                      </a:r>
                      <a:r>
                        <a:rPr lang="zh-CN" sz="1800" b="1" kern="100" dirty="0">
                          <a:solidFill>
                            <a:schemeClr val="dk1"/>
                          </a:solidFill>
                          <a:latin typeface="+mn-lt"/>
                          <a:ea typeface="+mn-ea"/>
                          <a:cs typeface="Times New Roman" panose="02020603050405020304"/>
                        </a:rPr>
                        <a:t>、</a:t>
                      </a:r>
                      <a:r>
                        <a:rPr lang="en-US" sz="1800" b="1" kern="100" dirty="0">
                          <a:solidFill>
                            <a:schemeClr val="dk1"/>
                          </a:solidFill>
                          <a:latin typeface="+mn-lt"/>
                          <a:ea typeface="+mn-ea"/>
                          <a:cs typeface="Times New Roman" panose="02020603050405020304"/>
                        </a:rPr>
                        <a:t>2</a:t>
                      </a:r>
                      <a:r>
                        <a:rPr lang="zh-CN" sz="1800" b="1" kern="100" dirty="0">
                          <a:solidFill>
                            <a:schemeClr val="dk1"/>
                          </a:solidFill>
                          <a:latin typeface="+mn-lt"/>
                          <a:ea typeface="+mn-ea"/>
                          <a:cs typeface="Times New Roman" panose="02020603050405020304"/>
                        </a:rPr>
                        <a:t>、</a:t>
                      </a:r>
                      <a:r>
                        <a:rPr lang="en-US" sz="1800" b="1" kern="100" dirty="0">
                          <a:solidFill>
                            <a:schemeClr val="dk1"/>
                          </a:solidFill>
                          <a:latin typeface="+mn-lt"/>
                          <a:ea typeface="+mn-ea"/>
                          <a:cs typeface="Times New Roman" panose="02020603050405020304"/>
                        </a:rPr>
                        <a:t>3</a:t>
                      </a:r>
                      <a:r>
                        <a:rPr lang="zh-CN" sz="1800" b="1" kern="100" dirty="0">
                          <a:solidFill>
                            <a:schemeClr val="dk1"/>
                          </a:solidFill>
                          <a:latin typeface="+mn-lt"/>
                          <a:ea typeface="+mn-ea"/>
                          <a:cs typeface="Times New Roman" panose="02020603050405020304"/>
                        </a:rPr>
                        <a:t>），关键字为</a:t>
                      </a:r>
                      <a:r>
                        <a:rPr lang="en-US" sz="1800" b="1" kern="100" dirty="0">
                          <a:solidFill>
                            <a:schemeClr val="dk1"/>
                          </a:solidFill>
                          <a:latin typeface="+mn-lt"/>
                          <a:ea typeface="+mn-ea"/>
                          <a:cs typeface="Times New Roman" panose="02020603050405020304"/>
                        </a:rPr>
                        <a:t>even</a:t>
                      </a:r>
                      <a:r>
                        <a:rPr lang="zh-CN" sz="1800" b="1" kern="100" dirty="0">
                          <a:solidFill>
                            <a:schemeClr val="dk1"/>
                          </a:solidFill>
                          <a:latin typeface="+mn-lt"/>
                          <a:ea typeface="+mn-ea"/>
                          <a:cs typeface="Times New Roman" panose="02020603050405020304"/>
                        </a:rPr>
                        <a:t>、</a:t>
                      </a:r>
                      <a:r>
                        <a:rPr lang="en-US" sz="1800" b="1" kern="100" dirty="0">
                          <a:solidFill>
                            <a:schemeClr val="dk1"/>
                          </a:solidFill>
                          <a:latin typeface="+mn-lt"/>
                          <a:ea typeface="+mn-ea"/>
                          <a:cs typeface="Times New Roman" panose="02020603050405020304"/>
                        </a:rPr>
                        <a:t>odd</a:t>
                      </a:r>
                      <a:endParaRPr lang="zh-CN" sz="1800" b="1" kern="100" dirty="0">
                        <a:solidFill>
                          <a:schemeClr val="dk1"/>
                        </a:solidFill>
                        <a:latin typeface="+mn-lt"/>
                        <a:ea typeface="+mn-ea"/>
                        <a:cs typeface="Times New Roman" panose="02020603050405020304"/>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568325">
                <a:tc>
                  <a:txBody>
                    <a:bodyPr/>
                    <a:lstStyle/>
                    <a:p>
                      <a:pPr marL="0" algn="just" defTabSz="914400" rtl="0" eaLnBrk="1" latinLnBrk="0" hangingPunct="1">
                        <a:lnSpc>
                          <a:spcPct val="150000"/>
                        </a:lnSpc>
                        <a:spcAft>
                          <a:spcPts val="0"/>
                        </a:spcAft>
                      </a:pPr>
                      <a:r>
                        <a:rPr lang="en-US" sz="1800" b="1" kern="100" dirty="0">
                          <a:solidFill>
                            <a:srgbClr val="FF0000"/>
                          </a:solidFill>
                          <a:latin typeface="+mn-lt"/>
                          <a:ea typeface="+mn-ea"/>
                          <a:cs typeface="Times New Roman" panose="02020603050405020304"/>
                        </a:rPr>
                        <a:t>E:first-of-type</a:t>
                      </a:r>
                      <a:endParaRPr lang="zh-CN" sz="1800" b="1" kern="100" dirty="0">
                        <a:solidFill>
                          <a:srgbClr val="FF0000"/>
                        </a:solidFill>
                        <a:latin typeface="+mn-lt"/>
                        <a:ea typeface="+mn-ea"/>
                        <a:cs typeface="Times New Roman" panose="02020603050405020304"/>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800" b="1" kern="100">
                          <a:solidFill>
                            <a:schemeClr val="dk1"/>
                          </a:solidFill>
                          <a:latin typeface="+mn-lt"/>
                          <a:ea typeface="+mn-ea"/>
                          <a:cs typeface="Times New Roman" panose="02020603050405020304"/>
                        </a:rPr>
                        <a:t>选择父元素内具有指定类型的第一个</a:t>
                      </a:r>
                      <a:r>
                        <a:rPr lang="en-US" sz="1800" b="1" kern="100">
                          <a:solidFill>
                            <a:schemeClr val="dk1"/>
                          </a:solidFill>
                          <a:latin typeface="+mn-lt"/>
                          <a:ea typeface="+mn-ea"/>
                          <a:cs typeface="Times New Roman" panose="02020603050405020304"/>
                        </a:rPr>
                        <a:t>E</a:t>
                      </a:r>
                      <a:r>
                        <a:rPr lang="zh-CN" sz="1800" b="1" kern="100">
                          <a:solidFill>
                            <a:schemeClr val="dk1"/>
                          </a:solidFill>
                          <a:latin typeface="+mn-lt"/>
                          <a:ea typeface="+mn-ea"/>
                          <a:cs typeface="Times New Roman" panose="02020603050405020304"/>
                        </a:rPr>
                        <a:t>元素</a:t>
                      </a:r>
                      <a:endParaRPr lang="zh-CN" sz="1800" b="1" kern="100">
                        <a:solidFill>
                          <a:schemeClr val="dk1"/>
                        </a:solidFill>
                        <a:latin typeface="+mn-lt"/>
                        <a:ea typeface="+mn-ea"/>
                        <a:cs typeface="Times New Roman" panose="02020603050405020304"/>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568960">
                <a:tc>
                  <a:txBody>
                    <a:bodyPr/>
                    <a:lstStyle/>
                    <a:p>
                      <a:pPr marL="0" algn="just" defTabSz="914400" rtl="0" eaLnBrk="1" latinLnBrk="0" hangingPunct="1">
                        <a:lnSpc>
                          <a:spcPct val="150000"/>
                        </a:lnSpc>
                        <a:spcAft>
                          <a:spcPts val="0"/>
                        </a:spcAft>
                      </a:pPr>
                      <a:r>
                        <a:rPr lang="en-US" sz="1800" b="1" kern="100" dirty="0">
                          <a:solidFill>
                            <a:schemeClr val="dk1"/>
                          </a:solidFill>
                          <a:latin typeface="+mn-lt"/>
                          <a:ea typeface="+mn-ea"/>
                          <a:cs typeface="Times New Roman" panose="02020603050405020304"/>
                        </a:rPr>
                        <a:t>E:last-of-type</a:t>
                      </a:r>
                      <a:endParaRPr lang="zh-CN" sz="1800" b="1" kern="100" dirty="0">
                        <a:solidFill>
                          <a:schemeClr val="dk1"/>
                        </a:solidFill>
                        <a:latin typeface="+mn-lt"/>
                        <a:ea typeface="+mn-ea"/>
                        <a:cs typeface="Times New Roman" panose="02020603050405020304"/>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800" b="1" kern="100">
                          <a:solidFill>
                            <a:schemeClr val="dk1"/>
                          </a:solidFill>
                          <a:latin typeface="+mn-lt"/>
                          <a:ea typeface="+mn-ea"/>
                          <a:cs typeface="Times New Roman" panose="02020603050405020304"/>
                        </a:rPr>
                        <a:t>选择父元素内具有指定类型的最后一个</a:t>
                      </a:r>
                      <a:r>
                        <a:rPr lang="en-US" sz="1800" b="1" kern="100">
                          <a:solidFill>
                            <a:schemeClr val="dk1"/>
                          </a:solidFill>
                          <a:latin typeface="+mn-lt"/>
                          <a:ea typeface="+mn-ea"/>
                          <a:cs typeface="Times New Roman" panose="02020603050405020304"/>
                        </a:rPr>
                        <a:t>E</a:t>
                      </a:r>
                      <a:r>
                        <a:rPr lang="zh-CN" sz="1800" b="1" kern="100">
                          <a:solidFill>
                            <a:schemeClr val="dk1"/>
                          </a:solidFill>
                          <a:latin typeface="+mn-lt"/>
                          <a:ea typeface="+mn-ea"/>
                          <a:cs typeface="Times New Roman" panose="02020603050405020304"/>
                        </a:rPr>
                        <a:t>元素</a:t>
                      </a:r>
                      <a:endParaRPr lang="zh-CN" sz="1800" b="1" kern="100">
                        <a:solidFill>
                          <a:schemeClr val="dk1"/>
                        </a:solidFill>
                        <a:latin typeface="+mn-lt"/>
                        <a:ea typeface="+mn-ea"/>
                        <a:cs typeface="Times New Roman" panose="02020603050405020304"/>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568960">
                <a:tc>
                  <a:txBody>
                    <a:bodyPr/>
                    <a:lstStyle/>
                    <a:p>
                      <a:pPr marL="0" algn="just" defTabSz="914400" rtl="0" eaLnBrk="1" latinLnBrk="0" hangingPunct="1">
                        <a:lnSpc>
                          <a:spcPct val="150000"/>
                        </a:lnSpc>
                        <a:spcAft>
                          <a:spcPts val="0"/>
                        </a:spcAft>
                      </a:pPr>
                      <a:r>
                        <a:rPr lang="en-US" sz="1800" b="1" kern="100" dirty="0" smtClean="0">
                          <a:solidFill>
                            <a:srgbClr val="FF0000"/>
                          </a:solidFill>
                          <a:latin typeface="+mn-lt"/>
                          <a:ea typeface="+mn-ea"/>
                          <a:cs typeface="Times New Roman" panose="02020603050405020304"/>
                        </a:rPr>
                        <a:t>E</a:t>
                      </a:r>
                      <a:r>
                        <a:rPr lang="en-US" sz="1800" b="1" kern="100" baseline="0" dirty="0" smtClean="0">
                          <a:solidFill>
                            <a:srgbClr val="FF0000"/>
                          </a:solidFill>
                          <a:latin typeface="+mn-lt"/>
                          <a:ea typeface="+mn-ea"/>
                          <a:cs typeface="Times New Roman" panose="02020603050405020304"/>
                        </a:rPr>
                        <a:t> </a:t>
                      </a:r>
                      <a:r>
                        <a:rPr lang="en-US" sz="1800" b="1" kern="100" dirty="0" smtClean="0">
                          <a:solidFill>
                            <a:srgbClr val="FF0000"/>
                          </a:solidFill>
                          <a:latin typeface="+mn-lt"/>
                          <a:ea typeface="+mn-ea"/>
                          <a:cs typeface="Times New Roman" panose="02020603050405020304"/>
                        </a:rPr>
                        <a:t>F:nth-of-type(n</a:t>
                      </a:r>
                      <a:r>
                        <a:rPr lang="en-US" sz="1800" b="1" kern="100" dirty="0">
                          <a:solidFill>
                            <a:srgbClr val="FF0000"/>
                          </a:solidFill>
                          <a:latin typeface="+mn-lt"/>
                          <a:ea typeface="+mn-ea"/>
                          <a:cs typeface="Times New Roman" panose="02020603050405020304"/>
                        </a:rPr>
                        <a:t>)</a:t>
                      </a:r>
                      <a:endParaRPr lang="zh-CN" sz="1800" b="1" kern="100" dirty="0">
                        <a:solidFill>
                          <a:srgbClr val="FF0000"/>
                        </a:solidFill>
                        <a:latin typeface="+mn-lt"/>
                        <a:ea typeface="+mn-ea"/>
                        <a:cs typeface="Times New Roman" panose="02020603050405020304"/>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800" b="1" kern="100" dirty="0">
                          <a:solidFill>
                            <a:schemeClr val="dk1"/>
                          </a:solidFill>
                          <a:latin typeface="+mn-lt"/>
                          <a:ea typeface="+mn-ea"/>
                          <a:cs typeface="Times New Roman" panose="02020603050405020304"/>
                        </a:rPr>
                        <a:t>选择父元素内具有指定类型的第</a:t>
                      </a:r>
                      <a:r>
                        <a:rPr lang="en-US" sz="1800" b="1" kern="100" dirty="0">
                          <a:solidFill>
                            <a:schemeClr val="dk1"/>
                          </a:solidFill>
                          <a:latin typeface="+mn-lt"/>
                          <a:ea typeface="+mn-ea"/>
                          <a:cs typeface="Times New Roman" panose="02020603050405020304"/>
                        </a:rPr>
                        <a:t>n</a:t>
                      </a:r>
                      <a:r>
                        <a:rPr lang="zh-CN" sz="1800" b="1" kern="100" dirty="0">
                          <a:solidFill>
                            <a:schemeClr val="dk1"/>
                          </a:solidFill>
                          <a:latin typeface="+mn-lt"/>
                          <a:ea typeface="+mn-ea"/>
                          <a:cs typeface="Times New Roman" panose="02020603050405020304"/>
                        </a:rPr>
                        <a:t>个</a:t>
                      </a:r>
                      <a:r>
                        <a:rPr lang="en-US" sz="1800" b="1" kern="100" dirty="0">
                          <a:solidFill>
                            <a:schemeClr val="dk1"/>
                          </a:solidFill>
                          <a:latin typeface="+mn-lt"/>
                          <a:ea typeface="+mn-ea"/>
                          <a:cs typeface="Times New Roman" panose="02020603050405020304"/>
                        </a:rPr>
                        <a:t>F</a:t>
                      </a:r>
                      <a:r>
                        <a:rPr lang="zh-CN" sz="1800" b="1" kern="100" dirty="0">
                          <a:solidFill>
                            <a:schemeClr val="dk1"/>
                          </a:solidFill>
                          <a:latin typeface="+mn-lt"/>
                          <a:ea typeface="+mn-ea"/>
                          <a:cs typeface="Times New Roman" panose="02020603050405020304"/>
                        </a:rPr>
                        <a:t>元素</a:t>
                      </a:r>
                      <a:endParaRPr lang="zh-CN" sz="1800" b="1" kern="100" dirty="0">
                        <a:solidFill>
                          <a:schemeClr val="dk1"/>
                        </a:solidFill>
                        <a:latin typeface="+mn-lt"/>
                        <a:ea typeface="+mn-ea"/>
                        <a:cs typeface="Times New Roman" panose="02020603050405020304"/>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7690" y="70485"/>
            <a:ext cx="4841240" cy="954405"/>
          </a:xfrm>
        </p:spPr>
        <p:txBody>
          <a:bodyPr/>
          <a:lstStyle/>
          <a:p>
            <a:r>
              <a:rPr lang="zh-CN" altLang="en-US" dirty="0"/>
              <a:t>结构伪类选择</a:t>
            </a:r>
            <a:r>
              <a:rPr lang="zh-CN" altLang="en-US" dirty="0" smtClean="0"/>
              <a:t>器</a:t>
            </a:r>
            <a:r>
              <a:rPr lang="en-US" altLang="zh-CN" dirty="0" smtClean="0"/>
              <a:t>3-3</a:t>
            </a:r>
            <a:endParaRPr lang="en-US" altLang="zh-CN" dirty="0"/>
          </a:p>
        </p:txBody>
      </p:sp>
      <p:sp>
        <p:nvSpPr>
          <p:cNvPr id="3" name="内容占位符 2"/>
          <p:cNvSpPr>
            <a:spLocks noGrp="1"/>
          </p:cNvSpPr>
          <p:nvPr>
            <p:ph idx="1"/>
          </p:nvPr>
        </p:nvSpPr>
        <p:spPr/>
        <p:txBody>
          <a:bodyPr/>
          <a:lstStyle/>
          <a:p>
            <a:endParaRPr lang="en-US" altLang="zh-CN" dirty="0" smtClean="0"/>
          </a:p>
        </p:txBody>
      </p:sp>
      <p:grpSp>
        <p:nvGrpSpPr>
          <p:cNvPr id="13" name="组合 18"/>
          <p:cNvGrpSpPr/>
          <p:nvPr/>
        </p:nvGrpSpPr>
        <p:grpSpPr bwMode="auto">
          <a:xfrm>
            <a:off x="1524000" y="6281762"/>
            <a:ext cx="4572000" cy="428625"/>
            <a:chOff x="3143240" y="5143512"/>
            <a:chExt cx="4572032" cy="428628"/>
          </a:xfrm>
        </p:grpSpPr>
        <p:sp>
          <p:nvSpPr>
            <p:cNvPr id="14" name="圆角矩形 13"/>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5" name="圆角矩形 14"/>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6" name="Picture 8" descr="说话气泡new"/>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bwMode="auto">
            <a:xfrm>
              <a:off x="4140198" y="5187962"/>
              <a:ext cx="3241698"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a:t>
              </a:r>
              <a:r>
                <a:rPr lang="zh-CN" altLang="en-US" sz="1600" b="1" spc="300" dirty="0" smtClean="0">
                  <a:solidFill>
                    <a:srgbClr val="FBFFFE"/>
                  </a:solidFill>
                  <a:latin typeface="微软雅黑" panose="020B0503020204020204" pitchFamily="2" charset="-122"/>
                  <a:ea typeface="微软雅黑" panose="020B0503020204020204" pitchFamily="2" charset="-122"/>
                </a:rPr>
                <a:t>示例</a:t>
              </a:r>
              <a:r>
                <a:rPr lang="en-US" altLang="zh-CN" sz="1600" b="1" spc="300" dirty="0">
                  <a:solidFill>
                    <a:srgbClr val="FBFFFE"/>
                  </a:solidFill>
                  <a:latin typeface="微软雅黑" panose="020B0503020204020204" pitchFamily="2" charset="-122"/>
                  <a:ea typeface="微软雅黑" panose="020B0503020204020204" pitchFamily="2" charset="-122"/>
                </a:rPr>
                <a:t>9</a:t>
              </a:r>
              <a:r>
                <a:rPr lang="zh-CN" altLang="en-US" sz="1600" b="1" spc="300" dirty="0">
                  <a:solidFill>
                    <a:srgbClr val="FBFFFE"/>
                  </a:solidFill>
                  <a:latin typeface="微软雅黑" panose="020B0503020204020204" pitchFamily="2" charset="-122"/>
                  <a:ea typeface="微软雅黑" panose="020B0503020204020204" pitchFamily="2" charset="-122"/>
                </a:rPr>
                <a:t>：结构伪类选择器</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12" name="AutoShape 3"/>
          <p:cNvSpPr>
            <a:spLocks noChangeArrowheads="1"/>
          </p:cNvSpPr>
          <p:nvPr/>
        </p:nvSpPr>
        <p:spPr bwMode="auto">
          <a:xfrm>
            <a:off x="2524125" y="1269306"/>
            <a:ext cx="5112568" cy="175323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nSpc>
                <a:spcPct val="150000"/>
              </a:lnSpc>
            </a:pPr>
            <a:r>
              <a:rPr lang="en-US" altLang="zh-CN" b="1" dirty="0" err="1"/>
              <a:t>ul</a:t>
            </a:r>
            <a:r>
              <a:rPr lang="en-US" altLang="zh-CN" b="1" dirty="0"/>
              <a:t> </a:t>
            </a:r>
            <a:r>
              <a:rPr lang="en-US" altLang="zh-CN" b="1" dirty="0" err="1"/>
              <a:t>li:first-child</a:t>
            </a:r>
            <a:r>
              <a:rPr lang="en-US" altLang="zh-CN" b="1" dirty="0"/>
              <a:t>{ background: red</a:t>
            </a:r>
            <a:r>
              <a:rPr lang="en-US" altLang="zh-CN" b="1" dirty="0" smtClean="0"/>
              <a:t>;}</a:t>
            </a:r>
            <a:endParaRPr lang="en-US" altLang="zh-CN" b="1" dirty="0" smtClean="0"/>
          </a:p>
          <a:p>
            <a:pPr>
              <a:lnSpc>
                <a:spcPct val="150000"/>
              </a:lnSpc>
            </a:pPr>
            <a:r>
              <a:rPr lang="en-US" altLang="zh-CN" b="1" dirty="0" err="1"/>
              <a:t>ul</a:t>
            </a:r>
            <a:r>
              <a:rPr lang="en-US" altLang="zh-CN" b="1" dirty="0"/>
              <a:t> </a:t>
            </a:r>
            <a:r>
              <a:rPr lang="en-US" altLang="zh-CN" b="1" dirty="0" err="1"/>
              <a:t>li:last-child</a:t>
            </a:r>
            <a:r>
              <a:rPr lang="en-US" altLang="zh-CN" b="1" dirty="0"/>
              <a:t>{ background: green</a:t>
            </a:r>
            <a:r>
              <a:rPr lang="en-US" altLang="zh-CN" b="1" dirty="0" smtClean="0"/>
              <a:t>;}</a:t>
            </a:r>
            <a:endParaRPr lang="en-US" altLang="zh-CN" b="1" dirty="0" smtClean="0"/>
          </a:p>
          <a:p>
            <a:pPr>
              <a:lnSpc>
                <a:spcPct val="150000"/>
              </a:lnSpc>
            </a:pPr>
            <a:r>
              <a:rPr lang="en-US" altLang="zh-CN" b="1" dirty="0"/>
              <a:t>p:nth-child(1){ background: yellow</a:t>
            </a:r>
            <a:r>
              <a:rPr lang="en-US" altLang="zh-CN" b="1" dirty="0" smtClean="0"/>
              <a:t>;}</a:t>
            </a:r>
            <a:endParaRPr lang="en-US" altLang="zh-CN" b="1" dirty="0" smtClean="0"/>
          </a:p>
          <a:p>
            <a:pPr>
              <a:lnSpc>
                <a:spcPct val="150000"/>
              </a:lnSpc>
            </a:pPr>
            <a:r>
              <a:rPr lang="en-US" altLang="zh-CN" b="1" dirty="0"/>
              <a:t>p:nth-of-type(2){ background: blue;}</a:t>
            </a:r>
            <a:endParaRPr lang="en-US" altLang="zh-CN" b="1" dirty="0"/>
          </a:p>
        </p:txBody>
      </p:sp>
      <p:grpSp>
        <p:nvGrpSpPr>
          <p:cNvPr id="18" name="组合 70"/>
          <p:cNvGrpSpPr/>
          <p:nvPr/>
        </p:nvGrpSpPr>
        <p:grpSpPr bwMode="auto">
          <a:xfrm>
            <a:off x="1524000" y="693862"/>
            <a:ext cx="993458" cy="414337"/>
            <a:chOff x="1000100" y="2528843"/>
            <a:chExt cx="993465" cy="414475"/>
          </a:xfrm>
        </p:grpSpPr>
        <p:pic>
          <p:nvPicPr>
            <p:cNvPr id="19" name="Picture 8" descr="E:\设计支持\模板设计\s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00" y="2528843"/>
              <a:ext cx="446984"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p:nvSpPr>
          <p:spPr>
            <a:xfrm>
              <a:off x="1300140" y="2536625"/>
              <a:ext cx="693425" cy="398913"/>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示例</a:t>
              </a:r>
              <a:endParaRPr lang="zh-CN" altLang="en-US" sz="2000" b="1" dirty="0">
                <a:latin typeface="黑体" panose="02010609060101010101" pitchFamily="49" charset="-122"/>
                <a:ea typeface="黑体" panose="02010609060101010101" pitchFamily="49" charset="-122"/>
              </a:endParaRPr>
            </a:p>
          </p:txBody>
        </p:sp>
      </p:grpSp>
      <p:pic>
        <p:nvPicPr>
          <p:cNvPr id="9218" name="Picture 2" descr="C:\Users\yaling.he\Desktop\Chapter04截图\Chapter04截图\图4.25　结构伪类选择器.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1984" y="2924944"/>
            <a:ext cx="4289945" cy="3464499"/>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7"/>
          <p:cNvSpPr>
            <a:spLocks noGrp="1" noChangeArrowheads="1"/>
          </p:cNvSpPr>
          <p:nvPr>
            <p:ph type="title"/>
          </p:nvPr>
        </p:nvSpPr>
        <p:spPr>
          <a:xfrm>
            <a:off x="8308975" y="285750"/>
            <a:ext cx="2179955" cy="523240"/>
          </a:xfrm>
        </p:spPr>
        <p:txBody>
          <a:bodyPr/>
          <a:lstStyle/>
          <a:p>
            <a:r>
              <a:rPr lang="zh-CN" altLang="en-US" smtClean="0"/>
              <a:t>本章任务</a:t>
            </a:r>
            <a:endParaRPr lang="zh-CN" altLang="en-US" dirty="0" smtClean="0"/>
          </a:p>
        </p:txBody>
      </p:sp>
      <p:sp>
        <p:nvSpPr>
          <p:cNvPr id="481282" name="Rectangle 2"/>
          <p:cNvSpPr>
            <a:spLocks noGrp="1" noChangeArrowheads="1"/>
          </p:cNvSpPr>
          <p:nvPr>
            <p:ph idx="1"/>
          </p:nvPr>
        </p:nvSpPr>
        <p:spPr/>
        <p:txBody>
          <a:bodyPr/>
          <a:lstStyle/>
          <a:p>
            <a:pPr fontAlgn="auto"/>
            <a:r>
              <a:rPr lang="zh-CN" altLang="zh-CN" dirty="0"/>
              <a:t>制作</a:t>
            </a:r>
            <a:r>
              <a:rPr lang="zh-CN" altLang="zh-CN" dirty="0" smtClean="0"/>
              <a:t>《望庐山瀑布》</a:t>
            </a:r>
            <a:endParaRPr lang="en-US" altLang="zh-CN" dirty="0" smtClean="0"/>
          </a:p>
          <a:p>
            <a:pPr fontAlgn="auto"/>
            <a:r>
              <a:rPr lang="zh-CN" altLang="zh-CN" dirty="0"/>
              <a:t>制作影视简介</a:t>
            </a:r>
            <a:endParaRPr lang="en-US" altLang="zh-CN" dirty="0" smtClean="0"/>
          </a:p>
          <a:p>
            <a:pPr fontAlgn="auto"/>
            <a:r>
              <a:rPr lang="zh-CN" altLang="zh-CN" dirty="0" smtClean="0"/>
              <a:t>制作</a:t>
            </a:r>
            <a:r>
              <a:rPr lang="zh-CN" altLang="zh-CN" dirty="0"/>
              <a:t>开心餐厅介绍</a:t>
            </a:r>
            <a:r>
              <a:rPr lang="zh-CN" altLang="zh-CN" dirty="0" smtClean="0"/>
              <a:t>页面</a:t>
            </a:r>
            <a:endParaRPr lang="zh-CN" altLang="zh-CN" dirty="0"/>
          </a:p>
        </p:txBody>
      </p:sp>
      <p:pic>
        <p:nvPicPr>
          <p:cNvPr id="1026" name="Picture 2" descr="C:\Users\yaling.he\Desktop\Chapter04截图\Chapter04截图\图4.10　《望庐山瀑布》页面效果图.bm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60548" y="1069925"/>
            <a:ext cx="2736304" cy="268452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yaling.he\Desktop\Chapter04截图\Chapter04截图\图4.17　影视简介.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600" y="2843844"/>
            <a:ext cx="3266306" cy="35741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yaling.he\Desktop\Chapter04截图\Chapter04截图\图4.32  开心餐厅介绍页面效果图.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3992" y="3212976"/>
            <a:ext cx="3143649" cy="3467787"/>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500"/>
                                        <p:tgtEl>
                                          <p:spTgt spid="102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81282">
                                            <p:txEl>
                                              <p:pRg st="1" end="1"/>
                                            </p:txEl>
                                          </p:spTgt>
                                        </p:tgtEl>
                                        <p:attrNameLst>
                                          <p:attrName>style.visibility</p:attrName>
                                        </p:attrNameLst>
                                      </p:cBhvr>
                                      <p:to>
                                        <p:strVal val="visible"/>
                                      </p:to>
                                    </p:set>
                                    <p:animEffect transition="in" filter="wipe(left)">
                                      <p:cBhvr>
                                        <p:cTn id="11" dur="500"/>
                                        <p:tgtEl>
                                          <p:spTgt spid="481282">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27"/>
                                        </p:tgtEl>
                                        <p:attrNameLst>
                                          <p:attrName>style.visibility</p:attrName>
                                        </p:attrNameLst>
                                      </p:cBhvr>
                                      <p:to>
                                        <p:strVal val="visible"/>
                                      </p:to>
                                    </p:set>
                                    <p:animEffect transition="in" filter="wipe(left)">
                                      <p:cBhvr>
                                        <p:cTn id="15" dur="500"/>
                                        <p:tgtEl>
                                          <p:spTgt spid="102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81282">
                                            <p:txEl>
                                              <p:pRg st="2" end="2"/>
                                            </p:txEl>
                                          </p:spTgt>
                                        </p:tgtEl>
                                        <p:attrNameLst>
                                          <p:attrName>style.visibility</p:attrName>
                                        </p:attrNameLst>
                                      </p:cBhvr>
                                      <p:to>
                                        <p:strVal val="visible"/>
                                      </p:to>
                                    </p:set>
                                    <p:animEffect transition="in" filter="wipe(left)">
                                      <p:cBhvr>
                                        <p:cTn id="19" dur="500"/>
                                        <p:tgtEl>
                                          <p:spTgt spid="481282">
                                            <p:txEl>
                                              <p:pRg st="2" end="2"/>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028"/>
                                        </p:tgtEl>
                                        <p:attrNameLst>
                                          <p:attrName>style.visibility</p:attrName>
                                        </p:attrNameLst>
                                      </p:cBhvr>
                                      <p:to>
                                        <p:strVal val="visible"/>
                                      </p:to>
                                    </p:set>
                                    <p:animEffect transition="in" filter="wipe(left)">
                                      <p:cBhvr>
                                        <p:cTn id="23"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36360" y="285728"/>
            <a:ext cx="1152252" cy="523220"/>
          </a:xfrm>
        </p:spPr>
        <p:txBody>
          <a:bodyPr/>
          <a:lstStyle/>
          <a:p>
            <a:r>
              <a:rPr lang="zh-CN" altLang="en-US" dirty="0" smtClean="0"/>
              <a:t>小结</a:t>
            </a:r>
            <a:endParaRPr lang="en-US" altLang="zh-CN" dirty="0"/>
          </a:p>
        </p:txBody>
      </p:sp>
      <p:sp>
        <p:nvSpPr>
          <p:cNvPr id="3" name="内容占位符 2"/>
          <p:cNvSpPr>
            <a:spLocks noGrp="1"/>
          </p:cNvSpPr>
          <p:nvPr>
            <p:ph idx="1"/>
          </p:nvPr>
        </p:nvSpPr>
        <p:spPr/>
        <p:txBody>
          <a:bodyPr/>
          <a:lstStyle/>
          <a:p>
            <a:r>
              <a:rPr lang="zh-CN" altLang="en-US" dirty="0" smtClean="0"/>
              <a:t>使用</a:t>
            </a:r>
            <a:r>
              <a:rPr lang="en-US" altLang="zh-CN" dirty="0" smtClean="0"/>
              <a:t>E </a:t>
            </a:r>
            <a:r>
              <a:rPr lang="en-US" altLang="zh-CN" dirty="0"/>
              <a:t>F:nth-child(n)</a:t>
            </a:r>
            <a:r>
              <a:rPr lang="zh-CN" altLang="zh-CN" dirty="0"/>
              <a:t>和</a:t>
            </a:r>
            <a:r>
              <a:rPr lang="en-US" altLang="zh-CN" dirty="0"/>
              <a:t>E F:nth-of-type(n</a:t>
            </a:r>
            <a:r>
              <a:rPr lang="en-US" altLang="zh-CN" dirty="0" smtClean="0"/>
              <a:t>)</a:t>
            </a:r>
            <a:r>
              <a:rPr lang="zh-CN" altLang="en-US" dirty="0" smtClean="0"/>
              <a:t>的</a:t>
            </a:r>
            <a:r>
              <a:rPr lang="zh-CN" altLang="zh-CN" dirty="0" smtClean="0"/>
              <a:t> 关键点</a:t>
            </a:r>
            <a:endParaRPr lang="en-US" altLang="zh-CN" dirty="0" smtClean="0"/>
          </a:p>
          <a:p>
            <a:pPr lvl="1"/>
            <a:r>
              <a:rPr lang="zh-CN" altLang="zh-CN" dirty="0" smtClean="0"/>
              <a:t> </a:t>
            </a:r>
            <a:r>
              <a:rPr lang="en-US" altLang="zh-CN" dirty="0"/>
              <a:t>E F:nth-child(n)</a:t>
            </a:r>
            <a:r>
              <a:rPr lang="zh-CN" altLang="zh-CN" dirty="0"/>
              <a:t>在父级里从一个元素开始查找，不分</a:t>
            </a:r>
            <a:r>
              <a:rPr lang="zh-CN" altLang="zh-CN" dirty="0" smtClean="0"/>
              <a:t>类型</a:t>
            </a:r>
            <a:endParaRPr lang="zh-CN" altLang="zh-CN" dirty="0"/>
          </a:p>
          <a:p>
            <a:pPr lvl="1"/>
            <a:r>
              <a:rPr lang="en-US" altLang="zh-CN" dirty="0"/>
              <a:t>E F:nth-of-type(n)</a:t>
            </a:r>
            <a:r>
              <a:rPr lang="zh-CN" altLang="zh-CN" dirty="0"/>
              <a:t>在父级里先看类型，再看位置</a:t>
            </a:r>
            <a:endParaRPr lang="en-US" altLang="zh-CN" dirty="0" smtClean="0"/>
          </a:p>
        </p:txBody>
      </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2292985" y="70485"/>
            <a:ext cx="8195310" cy="954405"/>
          </a:xfrm>
        </p:spPr>
        <p:txBody>
          <a:bodyPr/>
          <a:lstStyle/>
          <a:p>
            <a:r>
              <a:rPr lang="zh-CN" altLang="en-US" dirty="0" smtClean="0"/>
              <a:t>学员操作</a:t>
            </a:r>
            <a:r>
              <a:rPr lang="en-US" altLang="zh-CN" dirty="0" smtClean="0"/>
              <a:t>—</a:t>
            </a:r>
            <a:r>
              <a:rPr lang="zh-CN" altLang="zh-CN" dirty="0"/>
              <a:t>制作爱奇异视频播放列表</a:t>
            </a:r>
            <a:endParaRPr lang="zh-CN" altLang="en-US" dirty="0" smtClean="0"/>
          </a:p>
        </p:txBody>
      </p:sp>
      <p:sp>
        <p:nvSpPr>
          <p:cNvPr id="24579" name="内容占位符 2"/>
          <p:cNvSpPr>
            <a:spLocks noGrp="1"/>
          </p:cNvSpPr>
          <p:nvPr>
            <p:ph idx="1"/>
          </p:nvPr>
        </p:nvSpPr>
        <p:spPr/>
        <p:txBody>
          <a:bodyPr/>
          <a:lstStyle/>
          <a:p>
            <a:r>
              <a:rPr lang="zh-CN" altLang="en-US" dirty="0" smtClean="0"/>
              <a:t>需求说明</a:t>
            </a:r>
            <a:endParaRPr lang="zh-CN" altLang="en-US" dirty="0" smtClean="0"/>
          </a:p>
          <a:p>
            <a:pPr lvl="1"/>
            <a:r>
              <a:rPr lang="zh-CN" altLang="en-US" dirty="0"/>
              <a:t>使用无序列表来</a:t>
            </a:r>
            <a:r>
              <a:rPr lang="zh-CN" altLang="en-US" dirty="0" smtClean="0"/>
              <a:t>布局</a:t>
            </a:r>
            <a:endParaRPr lang="zh-CN" altLang="en-US" dirty="0"/>
          </a:p>
          <a:p>
            <a:pPr lvl="1"/>
            <a:r>
              <a:rPr lang="zh-CN" altLang="en-US" dirty="0" smtClean="0"/>
              <a:t>影视</a:t>
            </a:r>
            <a:r>
              <a:rPr lang="zh-CN" altLang="en-US" dirty="0"/>
              <a:t>名称用标题</a:t>
            </a:r>
            <a:r>
              <a:rPr lang="zh-CN" altLang="en-US" dirty="0" smtClean="0"/>
              <a:t>标签</a:t>
            </a:r>
            <a:endParaRPr lang="zh-CN" altLang="en-US" dirty="0"/>
          </a:p>
          <a:p>
            <a:pPr lvl="1"/>
            <a:r>
              <a:rPr lang="zh-CN" altLang="en-US" dirty="0" smtClean="0"/>
              <a:t>文字</a:t>
            </a:r>
            <a:r>
              <a:rPr lang="zh-CN" altLang="en-US" dirty="0"/>
              <a:t>描述使用</a:t>
            </a:r>
            <a:r>
              <a:rPr lang="en-US" altLang="zh-CN" dirty="0"/>
              <a:t>p</a:t>
            </a:r>
            <a:r>
              <a:rPr lang="zh-CN" altLang="en-US" dirty="0" smtClean="0"/>
              <a:t>元素</a:t>
            </a:r>
            <a:endParaRPr lang="zh-CN" altLang="en-US" dirty="0"/>
          </a:p>
          <a:p>
            <a:pPr lvl="1"/>
            <a:r>
              <a:rPr lang="zh-CN" altLang="en-US" dirty="0" smtClean="0"/>
              <a:t>使用</a:t>
            </a:r>
            <a:r>
              <a:rPr lang="zh-CN" altLang="en-US" dirty="0"/>
              <a:t>结构伪类选择器选择</a:t>
            </a:r>
            <a:r>
              <a:rPr lang="en-US" altLang="zh-CN" dirty="0"/>
              <a:t>li</a:t>
            </a:r>
            <a:r>
              <a:rPr lang="zh-CN" altLang="en-US" dirty="0"/>
              <a:t>元素下的标题元素，并设置字体大小为</a:t>
            </a:r>
            <a:r>
              <a:rPr lang="en-US" altLang="zh-CN" dirty="0"/>
              <a:t>16px</a:t>
            </a:r>
            <a:r>
              <a:rPr lang="zh-CN" altLang="en-US" dirty="0"/>
              <a:t>，字体颜色为</a:t>
            </a:r>
            <a:r>
              <a:rPr lang="en-US" altLang="zh-CN" dirty="0"/>
              <a:t>#</a:t>
            </a:r>
            <a:r>
              <a:rPr lang="en-US" altLang="zh-CN" dirty="0" smtClean="0"/>
              <a:t>4D4D4D</a:t>
            </a:r>
            <a:endParaRPr lang="zh-CN" altLang="en-US" dirty="0"/>
          </a:p>
          <a:p>
            <a:pPr lvl="1"/>
            <a:r>
              <a:rPr lang="zh-CN" altLang="en-US" dirty="0" smtClean="0"/>
              <a:t>使用</a:t>
            </a:r>
            <a:r>
              <a:rPr lang="zh-CN" altLang="en-US" dirty="0"/>
              <a:t>结构伪类选择器选择</a:t>
            </a:r>
            <a:r>
              <a:rPr lang="en-US" altLang="zh-CN" dirty="0"/>
              <a:t>li</a:t>
            </a:r>
            <a:r>
              <a:rPr lang="zh-CN" altLang="en-US" dirty="0"/>
              <a:t>下第一个</a:t>
            </a:r>
            <a:r>
              <a:rPr lang="en-US" altLang="zh-CN" dirty="0"/>
              <a:t>p</a:t>
            </a:r>
            <a:r>
              <a:rPr lang="zh-CN" altLang="en-US" dirty="0"/>
              <a:t>元素，设置字体大小为</a:t>
            </a:r>
            <a:r>
              <a:rPr lang="en-US" altLang="zh-CN" dirty="0"/>
              <a:t>14px</a:t>
            </a:r>
            <a:r>
              <a:rPr lang="zh-CN" altLang="en-US" dirty="0"/>
              <a:t>，字体颜色为 </a:t>
            </a:r>
            <a:r>
              <a:rPr lang="en-US" altLang="zh-CN" dirty="0"/>
              <a:t>#</a:t>
            </a:r>
            <a:r>
              <a:rPr lang="en-US" altLang="zh-CN" dirty="0" smtClean="0"/>
              <a:t>640000</a:t>
            </a:r>
            <a:endParaRPr lang="zh-CN" altLang="en-US" dirty="0"/>
          </a:p>
          <a:p>
            <a:pPr lvl="1"/>
            <a:r>
              <a:rPr lang="zh-CN" altLang="en-US" dirty="0" smtClean="0"/>
              <a:t>使用</a:t>
            </a:r>
            <a:r>
              <a:rPr lang="zh-CN" altLang="en-US" dirty="0"/>
              <a:t>结构伪类选择器选择</a:t>
            </a:r>
            <a:r>
              <a:rPr lang="en-US" altLang="zh-CN" dirty="0"/>
              <a:t>li</a:t>
            </a:r>
            <a:r>
              <a:rPr lang="zh-CN" altLang="en-US" dirty="0"/>
              <a:t>下第二个</a:t>
            </a:r>
            <a:r>
              <a:rPr lang="en-US" altLang="zh-CN" dirty="0"/>
              <a:t>p</a:t>
            </a:r>
            <a:r>
              <a:rPr lang="zh-CN" altLang="en-US" dirty="0"/>
              <a:t>元素，设置字体大小为</a:t>
            </a:r>
            <a:r>
              <a:rPr lang="en-US" altLang="zh-CN" dirty="0"/>
              <a:t>12px</a:t>
            </a:r>
            <a:r>
              <a:rPr lang="zh-CN" altLang="en-US" dirty="0"/>
              <a:t>，字体颜色为</a:t>
            </a:r>
            <a:r>
              <a:rPr lang="zh-CN" altLang="en-US" dirty="0" smtClean="0"/>
              <a:t>蓝色</a:t>
            </a:r>
            <a:endParaRPr lang="en-US" altLang="zh-CN" dirty="0" smtClean="0"/>
          </a:p>
        </p:txBody>
      </p:sp>
      <p:grpSp>
        <p:nvGrpSpPr>
          <p:cNvPr id="13" name="组合 12"/>
          <p:cNvGrpSpPr/>
          <p:nvPr/>
        </p:nvGrpSpPr>
        <p:grpSpPr>
          <a:xfrm>
            <a:off x="1666844" y="879510"/>
            <a:ext cx="921281" cy="406350"/>
            <a:chOff x="3786182" y="1192962"/>
            <a:chExt cx="921281" cy="406350"/>
          </a:xfrm>
        </p:grpSpPr>
        <p:sp>
          <p:nvSpPr>
            <p:cNvPr id="15" name="TextBox 14"/>
            <p:cNvSpPr txBox="1"/>
            <p:nvPr/>
          </p:nvSpPr>
          <p:spPr>
            <a:xfrm>
              <a:off x="4014043" y="1196747"/>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49" charset="-122"/>
                  <a:ea typeface="黑体" panose="02010609060101010101" pitchFamily="49" charset="-122"/>
                </a:rPr>
                <a:t>练习</a:t>
              </a:r>
              <a:endParaRPr lang="zh-CN" altLang="en-US" sz="2000" b="1" dirty="0">
                <a:solidFill>
                  <a:schemeClr val="tx1"/>
                </a:solidFill>
                <a:latin typeface="黑体" panose="02010609060101010101" pitchFamily="49" charset="-122"/>
                <a:ea typeface="黑体" panose="02010609060101010101" pitchFamily="49" charset="-122"/>
              </a:endParaRPr>
            </a:p>
          </p:txBody>
        </p:sp>
        <p:pic>
          <p:nvPicPr>
            <p:cNvPr id="16" name="Picture 2" descr="E:\设计支持\模板设计\YS.png"/>
            <p:cNvPicPr>
              <a:picLocks noChangeAspect="1" noChangeArrowheads="1"/>
            </p:cNvPicPr>
            <p:nvPr/>
          </p:nvPicPr>
          <p:blipFill>
            <a:blip r:embed="rId1"/>
            <a:srcRect/>
            <a:stretch>
              <a:fillRect/>
            </a:stretch>
          </p:blipFill>
          <p:spPr bwMode="auto">
            <a:xfrm>
              <a:off x="3786182" y="1192962"/>
              <a:ext cx="414476" cy="406350"/>
            </a:xfrm>
            <a:prstGeom prst="rect">
              <a:avLst/>
            </a:prstGeom>
            <a:noFill/>
          </p:spPr>
        </p:pic>
      </p:grpSp>
      <p:grpSp>
        <p:nvGrpSpPr>
          <p:cNvPr id="18" name="组合 17"/>
          <p:cNvGrpSpPr/>
          <p:nvPr/>
        </p:nvGrpSpPr>
        <p:grpSpPr bwMode="auto">
          <a:xfrm>
            <a:off x="4151784" y="6093296"/>
            <a:ext cx="2786063" cy="428625"/>
            <a:chOff x="3714744" y="5143512"/>
            <a:chExt cx="2786082" cy="428628"/>
          </a:xfrm>
        </p:grpSpPr>
        <p:sp>
          <p:nvSpPr>
            <p:cNvPr id="19" name="圆角矩形 18"/>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0" name="TextBox 19"/>
            <p:cNvSpPr txBox="1"/>
            <p:nvPr/>
          </p:nvSpPr>
          <p:spPr bwMode="auto">
            <a:xfrm>
              <a:off x="3973668" y="5187962"/>
              <a:ext cx="2198385"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完成时间</a:t>
              </a:r>
              <a:r>
                <a:rPr lang="zh-CN" altLang="en-US" sz="1600" b="1" spc="300" dirty="0" smtClean="0">
                  <a:solidFill>
                    <a:srgbClr val="FBFFFE"/>
                  </a:solidFill>
                  <a:latin typeface="微软雅黑" panose="020B0503020204020204" pitchFamily="2" charset="-122"/>
                  <a:ea typeface="微软雅黑" panose="020B0503020204020204" pitchFamily="2" charset="-122"/>
                </a:rPr>
                <a:t>：</a:t>
              </a:r>
              <a:r>
                <a:rPr lang="en-US" altLang="zh-CN" sz="1600" b="1" spc="300" dirty="0" smtClean="0">
                  <a:solidFill>
                    <a:srgbClr val="FBFFFE"/>
                  </a:solidFill>
                  <a:latin typeface="微软雅黑" panose="020B0503020204020204" pitchFamily="2" charset="-122"/>
                  <a:ea typeface="微软雅黑" panose="020B0503020204020204" pitchFamily="2" charset="-122"/>
                </a:rPr>
                <a:t>20</a:t>
              </a:r>
              <a:r>
                <a:rPr lang="zh-CN" altLang="en-US" sz="1600" b="1" spc="300" dirty="0" smtClean="0">
                  <a:solidFill>
                    <a:srgbClr val="FBFFFE"/>
                  </a:solidFill>
                  <a:latin typeface="微软雅黑" panose="020B0503020204020204" pitchFamily="2" charset="-122"/>
                  <a:ea typeface="微软雅黑" panose="020B0503020204020204" pitchFamily="2" charset="-122"/>
                </a:rPr>
                <a:t>分钟</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pic>
        <p:nvPicPr>
          <p:cNvPr id="5122" name="Picture 2" descr="C:\Users\yaling.he\Desktop\Chapter04截图\Chapter04截图\图4.33  制作爱奇异视频播放列表.b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56040" y="764704"/>
            <a:ext cx="3315364" cy="2240211"/>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left)">
                                      <p:cBhvr>
                                        <p:cTn id="7" dur="500"/>
                                        <p:tgtEl>
                                          <p:spTgt spid="512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a:xfrm>
            <a:off x="2308225" y="1214438"/>
            <a:ext cx="7645400" cy="5143500"/>
          </a:xfrm>
        </p:spPr>
        <p:txBody>
          <a:bodyPr/>
          <a:lstStyle/>
          <a:p>
            <a:pPr eaLnBrk="1" hangingPunct="1">
              <a:defRPr/>
            </a:pPr>
            <a:r>
              <a:rPr lang="zh-CN" altLang="en-US" dirty="0" smtClean="0"/>
              <a:t>常见问题及解决办法</a:t>
            </a:r>
            <a:endParaRPr lang="en-US" altLang="zh-CN" dirty="0" smtClean="0"/>
          </a:p>
          <a:p>
            <a:pPr eaLnBrk="1" hangingPunct="1">
              <a:defRPr/>
            </a:pPr>
            <a:r>
              <a:rPr lang="zh-CN" altLang="en-US" dirty="0" smtClean="0"/>
              <a:t>代码规范问题</a:t>
            </a:r>
            <a:endParaRPr lang="zh-CN" altLang="en-US" dirty="0" smtClean="0"/>
          </a:p>
          <a:p>
            <a:pPr eaLnBrk="1" hangingPunct="1">
              <a:defRPr/>
            </a:pPr>
            <a:r>
              <a:rPr lang="zh-CN" altLang="en-US" dirty="0" smtClean="0"/>
              <a:t>调试技巧</a:t>
            </a:r>
            <a:endParaRPr lang="en-US" altLang="zh-CN" dirty="0" smtClean="0"/>
          </a:p>
          <a:p>
            <a:pPr eaLnBrk="1" hangingPunct="1">
              <a:defRPr/>
            </a:pPr>
            <a:endParaRPr lang="zh-CN" altLang="en-US" dirty="0" smtClean="0"/>
          </a:p>
          <a:p>
            <a:pPr eaLnBrk="1" hangingPunct="1">
              <a:defRPr/>
            </a:pPr>
            <a:endParaRPr lang="zh-CN" altLang="en-US" dirty="0" smtClean="0"/>
          </a:p>
        </p:txBody>
      </p:sp>
      <p:sp>
        <p:nvSpPr>
          <p:cNvPr id="67587" name="Rectangle 2"/>
          <p:cNvSpPr>
            <a:spLocks noGrp="1" noChangeArrowheads="1"/>
          </p:cNvSpPr>
          <p:nvPr>
            <p:ph type="title"/>
          </p:nvPr>
        </p:nvSpPr>
        <p:spPr>
          <a:xfrm>
            <a:off x="6208395" y="285750"/>
            <a:ext cx="4280535" cy="523875"/>
          </a:xfrm>
        </p:spPr>
        <p:txBody>
          <a:bodyPr/>
          <a:lstStyle/>
          <a:p>
            <a:pPr eaLnBrk="1" hangingPunct="1"/>
            <a:r>
              <a:rPr smtClean="0">
                <a:solidFill>
                  <a:srgbClr val="121F55"/>
                </a:solidFill>
              </a:rPr>
              <a:t>共性问题集中讲解</a:t>
            </a:r>
            <a:endParaRPr smtClean="0">
              <a:solidFill>
                <a:srgbClr val="121F55"/>
              </a:solidFill>
            </a:endParaRPr>
          </a:p>
        </p:txBody>
      </p:sp>
      <p:grpSp>
        <p:nvGrpSpPr>
          <p:cNvPr id="67588" name="组合 29"/>
          <p:cNvGrpSpPr/>
          <p:nvPr/>
        </p:nvGrpSpPr>
        <p:grpSpPr bwMode="auto">
          <a:xfrm>
            <a:off x="3381375" y="3214688"/>
            <a:ext cx="5929313" cy="2058988"/>
            <a:chOff x="1857356" y="3214688"/>
            <a:chExt cx="5929353" cy="2058989"/>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p:nvPr/>
          </p:nvGrpSpPr>
          <p:grpSpPr bwMode="auto">
            <a:xfrm>
              <a:off x="1924031" y="3214688"/>
              <a:ext cx="5862678" cy="2058989"/>
              <a:chOff x="2066315" y="2227264"/>
              <a:chExt cx="5862756" cy="2059018"/>
            </a:xfrm>
          </p:grpSpPr>
          <p:grpSp>
            <p:nvGrpSpPr>
              <p:cNvPr id="67592" name="组合 19"/>
              <p:cNvGrpSpPr/>
              <p:nvPr/>
            </p:nvGrpSpPr>
            <p:grpSpPr bwMode="auto">
              <a:xfrm>
                <a:off x="2066315" y="2227264"/>
                <a:ext cx="5862756" cy="2059018"/>
                <a:chOff x="2066296" y="2227167"/>
                <a:chExt cx="5862795" cy="2059104"/>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p:nvPr/>
              </p:nvGrpSpPr>
              <p:grpSpPr bwMode="auto">
                <a:xfrm>
                  <a:off x="2066296" y="2227167"/>
                  <a:ext cx="5148401" cy="2059104"/>
                  <a:chOff x="2066296" y="2084291"/>
                  <a:chExt cx="5148401" cy="2059104"/>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6627"/>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2" charset="-122"/>
                        <a:ea typeface="微软雅黑" panose="020B0503020204020204" pitchFamily="2" charset="-122"/>
                      </a:rPr>
                      <a:t>共性问题集中讲解   </a:t>
                    </a:r>
                    <a:endParaRPr lang="en-US" altLang="zh-CN" sz="3200" b="1" kern="0" spc="300" dirty="0">
                      <a:solidFill>
                        <a:schemeClr val="tx2">
                          <a:lumMod val="50000"/>
                        </a:schemeClr>
                      </a:solidFill>
                      <a:latin typeface="微软雅黑" panose="020B0503020204020204" pitchFamily="2" charset="-122"/>
                      <a:ea typeface="微软雅黑" panose="020B0503020204020204" pitchFamily="2"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97800" y="285750"/>
            <a:ext cx="2691130" cy="523240"/>
          </a:xfrm>
        </p:spPr>
        <p:txBody>
          <a:bodyPr/>
          <a:lstStyle/>
          <a:p>
            <a:r>
              <a:rPr lang="zh-CN" altLang="en-US" dirty="0" smtClean="0"/>
              <a:t>属性选择器</a:t>
            </a:r>
            <a:endParaRPr lang="en-US" altLang="zh-CN" dirty="0"/>
          </a:p>
        </p:txBody>
      </p:sp>
      <p:sp>
        <p:nvSpPr>
          <p:cNvPr id="3" name="内容占位符 2"/>
          <p:cNvSpPr>
            <a:spLocks noGrp="1"/>
          </p:cNvSpPr>
          <p:nvPr>
            <p:ph idx="1"/>
          </p:nvPr>
        </p:nvSpPr>
        <p:spPr/>
        <p:txBody>
          <a:bodyPr/>
          <a:lstStyle/>
          <a:p>
            <a:endParaRPr lang="en-US" altLang="zh-CN" dirty="0" smtClean="0"/>
          </a:p>
        </p:txBody>
      </p:sp>
      <p:grpSp>
        <p:nvGrpSpPr>
          <p:cNvPr id="13" name="组合 18"/>
          <p:cNvGrpSpPr/>
          <p:nvPr/>
        </p:nvGrpSpPr>
        <p:grpSpPr bwMode="auto">
          <a:xfrm>
            <a:off x="3719736" y="6240735"/>
            <a:ext cx="4572000" cy="428625"/>
            <a:chOff x="3143240" y="5143512"/>
            <a:chExt cx="4572032" cy="428628"/>
          </a:xfrm>
        </p:grpSpPr>
        <p:sp>
          <p:nvSpPr>
            <p:cNvPr id="14" name="圆角矩形 13"/>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5" name="圆角矩形 14"/>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6" name="Picture 8" descr="说话气泡new"/>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bwMode="auto">
            <a:xfrm>
              <a:off x="4299903" y="5187962"/>
              <a:ext cx="2922290"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a:t>
              </a:r>
              <a:r>
                <a:rPr lang="zh-CN" altLang="en-US" sz="1600" b="1" spc="300" dirty="0" smtClean="0">
                  <a:solidFill>
                    <a:srgbClr val="FBFFFE"/>
                  </a:solidFill>
                  <a:latin typeface="微软雅黑" panose="020B0503020204020204" pitchFamily="2" charset="-122"/>
                  <a:ea typeface="微软雅黑" panose="020B0503020204020204" pitchFamily="2" charset="-122"/>
                </a:rPr>
                <a:t>示例</a:t>
              </a:r>
              <a:r>
                <a:rPr lang="en-US" altLang="zh-CN" sz="1600" b="1" spc="300" dirty="0" smtClean="0">
                  <a:solidFill>
                    <a:srgbClr val="FBFFFE"/>
                  </a:solidFill>
                  <a:latin typeface="微软雅黑" panose="020B0503020204020204" pitchFamily="2" charset="-122"/>
                  <a:ea typeface="微软雅黑" panose="020B0503020204020204" pitchFamily="2" charset="-122"/>
                </a:rPr>
                <a:t>10</a:t>
              </a:r>
              <a:r>
                <a:rPr lang="zh-CN" altLang="en-US" sz="1600" b="1" spc="300" dirty="0" smtClean="0">
                  <a:solidFill>
                    <a:srgbClr val="FBFFFE"/>
                  </a:solidFill>
                  <a:latin typeface="微软雅黑" panose="020B0503020204020204" pitchFamily="2" charset="-122"/>
                  <a:ea typeface="微软雅黑" panose="020B0503020204020204" pitchFamily="2" charset="-122"/>
                </a:rPr>
                <a:t>：属性选择</a:t>
              </a:r>
              <a:r>
                <a:rPr lang="zh-CN" altLang="en-US" sz="1600" b="1" spc="300" dirty="0">
                  <a:solidFill>
                    <a:srgbClr val="FBFFFE"/>
                  </a:solidFill>
                  <a:latin typeface="微软雅黑" panose="020B0503020204020204" pitchFamily="2" charset="-122"/>
                  <a:ea typeface="微软雅黑" panose="020B0503020204020204" pitchFamily="2" charset="-122"/>
                </a:rPr>
                <a:t>器</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graphicFrame>
        <p:nvGraphicFramePr>
          <p:cNvPr id="11" name="Group 29"/>
          <p:cNvGraphicFramePr>
            <a:graphicFrameLocks noGrp="1"/>
          </p:cNvGraphicFramePr>
          <p:nvPr/>
        </p:nvGraphicFramePr>
        <p:xfrm>
          <a:off x="1991544" y="1091960"/>
          <a:ext cx="8174990" cy="4989195"/>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2342515"/>
                <a:gridCol w="5832475"/>
              </a:tblGrid>
              <a:tr h="5715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zh-CN" sz="1800" b="1" kern="1200" dirty="0" smtClean="0">
                          <a:solidFill>
                            <a:schemeClr val="lt1"/>
                          </a:solidFill>
                          <a:effectLst/>
                          <a:latin typeface="+mn-lt"/>
                          <a:ea typeface="+mn-ea"/>
                          <a:cs typeface="+mn-cs"/>
                        </a:rPr>
                        <a:t>属性</a:t>
                      </a:r>
                      <a:r>
                        <a:rPr kumimoji="0" lang="zh-CN" sz="2000" b="1" i="0" u="none" strike="noStrike" kern="1200" cap="none" normalizeH="0" baseline="0" dirty="0" smtClean="0">
                          <a:ln>
                            <a:noFill/>
                          </a:ln>
                          <a:solidFill>
                            <a:schemeClr val="bg1"/>
                          </a:solidFill>
                          <a:effectLst/>
                          <a:latin typeface="黑体" panose="02010609060101010101" pitchFamily="49" charset="-122"/>
                          <a:ea typeface="黑体" panose="02010609060101010101" pitchFamily="49" charset="-122"/>
                          <a:cs typeface="+mn-cs"/>
                        </a:rPr>
                        <a:t>选择器</a:t>
                      </a:r>
                      <a:endParaRPr kumimoji="0" lang="zh-CN" sz="2000" b="1" i="0" u="none" strike="noStrike" kern="1200" cap="none" normalizeH="0" baseline="0" dirty="0">
                        <a:ln>
                          <a:noFill/>
                        </a:ln>
                        <a:solidFill>
                          <a:schemeClr val="bg1"/>
                        </a:solidFill>
                        <a:effectLst/>
                        <a:latin typeface="黑体" panose="02010609060101010101" pitchFamily="49" charset="-122"/>
                        <a:ea typeface="黑体" panose="02010609060101010101" pitchFamily="49" charset="-122"/>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sz="2000" b="1" i="0" u="none" strike="noStrike" kern="1200" cap="none" normalizeH="0" baseline="0" dirty="0" smtClean="0">
                          <a:ln>
                            <a:noFill/>
                          </a:ln>
                          <a:solidFill>
                            <a:schemeClr val="bg1"/>
                          </a:solidFill>
                          <a:effectLst/>
                          <a:latin typeface="黑体" panose="02010609060101010101" pitchFamily="49" charset="-122"/>
                          <a:ea typeface="黑体" panose="02010609060101010101" pitchFamily="49" charset="-122"/>
                          <a:cs typeface="+mn-cs"/>
                        </a:rPr>
                        <a:t>功能描述</a:t>
                      </a:r>
                      <a:endParaRPr kumimoji="0" lang="zh-CN" sz="2000" b="1" i="0" u="none" strike="noStrike" kern="1200" cap="none" normalizeH="0" baseline="0" dirty="0">
                        <a:ln>
                          <a:noFill/>
                        </a:ln>
                        <a:solidFill>
                          <a:schemeClr val="bg1"/>
                        </a:solidFill>
                        <a:effectLst/>
                        <a:latin typeface="黑体" panose="02010609060101010101" pitchFamily="49" charset="-122"/>
                        <a:ea typeface="黑体" panose="02010609060101010101" pitchFamily="49" charset="-122"/>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r>
              <a:tr h="643255">
                <a:tc>
                  <a:txBody>
                    <a:bodyPr/>
                    <a:lstStyle/>
                    <a:p>
                      <a:pPr marL="0" algn="ctr" defTabSz="914400" rtl="0" eaLnBrk="1" latinLnBrk="0" hangingPunct="1">
                        <a:lnSpc>
                          <a:spcPct val="150000"/>
                        </a:lnSpc>
                        <a:spcAft>
                          <a:spcPts val="0"/>
                        </a:spcAft>
                      </a:pPr>
                      <a:r>
                        <a:rPr lang="en-US" sz="1800" b="1" kern="100" dirty="0">
                          <a:solidFill>
                            <a:schemeClr val="dk1"/>
                          </a:solidFill>
                          <a:latin typeface="+mn-lt"/>
                          <a:ea typeface="+mn-ea"/>
                          <a:cs typeface="Times New Roman" panose="02020603050405020304"/>
                        </a:rPr>
                        <a:t>E[</a:t>
                      </a:r>
                      <a:r>
                        <a:rPr lang="en-US" sz="1800" b="1" kern="100" dirty="0" err="1">
                          <a:solidFill>
                            <a:schemeClr val="dk1"/>
                          </a:solidFill>
                          <a:latin typeface="+mn-lt"/>
                          <a:ea typeface="+mn-ea"/>
                          <a:cs typeface="Times New Roman" panose="02020603050405020304"/>
                        </a:rPr>
                        <a:t>attr</a:t>
                      </a:r>
                      <a:r>
                        <a:rPr lang="en-US" sz="1800" b="1" kern="100" dirty="0">
                          <a:solidFill>
                            <a:schemeClr val="dk1"/>
                          </a:solidFill>
                          <a:latin typeface="+mn-lt"/>
                          <a:ea typeface="+mn-ea"/>
                          <a:cs typeface="Times New Roman" panose="02020603050405020304"/>
                        </a:rPr>
                        <a:t>]</a:t>
                      </a:r>
                      <a:endParaRPr lang="zh-CN" sz="1800" b="1" kern="100" dirty="0">
                        <a:solidFill>
                          <a:schemeClr val="dk1"/>
                        </a:solidFill>
                        <a:latin typeface="+mn-lt"/>
                        <a:ea typeface="+mn-ea"/>
                        <a:cs typeface="Times New Roman" panose="02020603050405020304"/>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800" b="1" kern="100">
                          <a:solidFill>
                            <a:schemeClr val="dk1"/>
                          </a:solidFill>
                          <a:latin typeface="+mn-lt"/>
                          <a:ea typeface="+mn-ea"/>
                          <a:cs typeface="Times New Roman" panose="02020603050405020304"/>
                        </a:rPr>
                        <a:t>选择匹配具有属性</a:t>
                      </a:r>
                      <a:r>
                        <a:rPr lang="en-US" sz="1800" b="1" kern="100">
                          <a:solidFill>
                            <a:schemeClr val="dk1"/>
                          </a:solidFill>
                          <a:latin typeface="+mn-lt"/>
                          <a:ea typeface="+mn-ea"/>
                          <a:cs typeface="Times New Roman" panose="02020603050405020304"/>
                        </a:rPr>
                        <a:t>attr</a:t>
                      </a:r>
                      <a:r>
                        <a:rPr lang="zh-CN" sz="1800" b="1" kern="100">
                          <a:solidFill>
                            <a:schemeClr val="dk1"/>
                          </a:solidFill>
                          <a:latin typeface="+mn-lt"/>
                          <a:ea typeface="+mn-ea"/>
                          <a:cs typeface="Times New Roman" panose="02020603050405020304"/>
                        </a:rPr>
                        <a:t>的</a:t>
                      </a:r>
                      <a:r>
                        <a:rPr lang="en-US" sz="1800" b="1" kern="100">
                          <a:solidFill>
                            <a:schemeClr val="dk1"/>
                          </a:solidFill>
                          <a:latin typeface="+mn-lt"/>
                          <a:ea typeface="+mn-ea"/>
                          <a:cs typeface="Times New Roman" panose="02020603050405020304"/>
                        </a:rPr>
                        <a:t>E</a:t>
                      </a:r>
                      <a:r>
                        <a:rPr lang="zh-CN" sz="1800" b="1" kern="100">
                          <a:solidFill>
                            <a:schemeClr val="dk1"/>
                          </a:solidFill>
                          <a:latin typeface="+mn-lt"/>
                          <a:ea typeface="+mn-ea"/>
                          <a:cs typeface="Times New Roman" panose="02020603050405020304"/>
                        </a:rPr>
                        <a:t>元素</a:t>
                      </a:r>
                      <a:endParaRPr lang="zh-CN" sz="1800" b="1" kern="100">
                        <a:solidFill>
                          <a:schemeClr val="dk1"/>
                        </a:solidFill>
                        <a:latin typeface="+mn-lt"/>
                        <a:ea typeface="+mn-ea"/>
                        <a:cs typeface="Times New Roman" panose="02020603050405020304"/>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840740">
                <a:tc>
                  <a:txBody>
                    <a:bodyPr/>
                    <a:lstStyle/>
                    <a:p>
                      <a:pPr marL="0" algn="ctr" defTabSz="914400" rtl="0" eaLnBrk="1" latinLnBrk="0" hangingPunct="1">
                        <a:lnSpc>
                          <a:spcPct val="150000"/>
                        </a:lnSpc>
                        <a:spcAft>
                          <a:spcPts val="0"/>
                        </a:spcAft>
                      </a:pPr>
                      <a:r>
                        <a:rPr lang="en-US" sz="1800" b="1" kern="100" dirty="0">
                          <a:solidFill>
                            <a:schemeClr val="dk1"/>
                          </a:solidFill>
                          <a:latin typeface="+mn-lt"/>
                          <a:ea typeface="+mn-ea"/>
                          <a:cs typeface="Times New Roman" panose="02020603050405020304"/>
                        </a:rPr>
                        <a:t>E[</a:t>
                      </a:r>
                      <a:r>
                        <a:rPr lang="en-US" sz="1800" b="1" kern="100" dirty="0" err="1">
                          <a:solidFill>
                            <a:schemeClr val="dk1"/>
                          </a:solidFill>
                          <a:latin typeface="+mn-lt"/>
                          <a:ea typeface="+mn-ea"/>
                          <a:cs typeface="Times New Roman" panose="02020603050405020304"/>
                        </a:rPr>
                        <a:t>attr</a:t>
                      </a:r>
                      <a:r>
                        <a:rPr lang="en-US" sz="1800" b="1" kern="100" dirty="0">
                          <a:solidFill>
                            <a:schemeClr val="dk1"/>
                          </a:solidFill>
                          <a:latin typeface="+mn-lt"/>
                          <a:ea typeface="+mn-ea"/>
                          <a:cs typeface="Times New Roman" panose="02020603050405020304"/>
                        </a:rPr>
                        <a:t>=</a:t>
                      </a:r>
                      <a:r>
                        <a:rPr lang="en-US" sz="1800" b="1" kern="100" dirty="0" err="1">
                          <a:solidFill>
                            <a:schemeClr val="dk1"/>
                          </a:solidFill>
                          <a:latin typeface="+mn-lt"/>
                          <a:ea typeface="+mn-ea"/>
                          <a:cs typeface="Times New Roman" panose="02020603050405020304"/>
                        </a:rPr>
                        <a:t>val</a:t>
                      </a:r>
                      <a:r>
                        <a:rPr lang="en-US" sz="1800" b="1" kern="100" dirty="0">
                          <a:solidFill>
                            <a:schemeClr val="dk1"/>
                          </a:solidFill>
                          <a:latin typeface="+mn-lt"/>
                          <a:ea typeface="+mn-ea"/>
                          <a:cs typeface="Times New Roman" panose="02020603050405020304"/>
                        </a:rPr>
                        <a:t>]</a:t>
                      </a:r>
                      <a:endParaRPr lang="zh-CN" sz="1800" b="1" kern="100" dirty="0">
                        <a:solidFill>
                          <a:schemeClr val="dk1"/>
                        </a:solidFill>
                        <a:latin typeface="+mn-lt"/>
                        <a:ea typeface="+mn-ea"/>
                        <a:cs typeface="Times New Roman" panose="02020603050405020304"/>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800" b="1" kern="100" dirty="0">
                          <a:solidFill>
                            <a:schemeClr val="dk1"/>
                          </a:solidFill>
                          <a:latin typeface="+mn-lt"/>
                          <a:ea typeface="+mn-ea"/>
                          <a:cs typeface="Times New Roman" panose="02020603050405020304"/>
                        </a:rPr>
                        <a:t>选择匹配具有属性</a:t>
                      </a:r>
                      <a:r>
                        <a:rPr lang="en-US" sz="1800" b="1" kern="100" dirty="0" err="1">
                          <a:solidFill>
                            <a:schemeClr val="dk1"/>
                          </a:solidFill>
                          <a:latin typeface="+mn-lt"/>
                          <a:ea typeface="+mn-ea"/>
                          <a:cs typeface="Times New Roman" panose="02020603050405020304"/>
                        </a:rPr>
                        <a:t>attr</a:t>
                      </a:r>
                      <a:r>
                        <a:rPr lang="zh-CN" sz="1800" b="1" kern="100" dirty="0">
                          <a:solidFill>
                            <a:schemeClr val="dk1"/>
                          </a:solidFill>
                          <a:latin typeface="+mn-lt"/>
                          <a:ea typeface="+mn-ea"/>
                          <a:cs typeface="Times New Roman" panose="02020603050405020304"/>
                        </a:rPr>
                        <a:t>的</a:t>
                      </a:r>
                      <a:r>
                        <a:rPr lang="en-US" sz="1800" b="1" kern="100" dirty="0">
                          <a:solidFill>
                            <a:schemeClr val="dk1"/>
                          </a:solidFill>
                          <a:latin typeface="+mn-lt"/>
                          <a:ea typeface="+mn-ea"/>
                          <a:cs typeface="Times New Roman" panose="02020603050405020304"/>
                        </a:rPr>
                        <a:t>E</a:t>
                      </a:r>
                      <a:r>
                        <a:rPr lang="zh-CN" sz="1800" b="1" kern="100" dirty="0">
                          <a:solidFill>
                            <a:schemeClr val="dk1"/>
                          </a:solidFill>
                          <a:latin typeface="+mn-lt"/>
                          <a:ea typeface="+mn-ea"/>
                          <a:cs typeface="Times New Roman" panose="02020603050405020304"/>
                        </a:rPr>
                        <a:t>元素</a:t>
                      </a:r>
                      <a:r>
                        <a:rPr lang="en-US" sz="1800" b="1" kern="100" dirty="0">
                          <a:solidFill>
                            <a:schemeClr val="dk1"/>
                          </a:solidFill>
                          <a:latin typeface="+mn-lt"/>
                          <a:ea typeface="+mn-ea"/>
                          <a:cs typeface="Times New Roman" panose="02020603050405020304"/>
                        </a:rPr>
                        <a:t>,</a:t>
                      </a:r>
                      <a:r>
                        <a:rPr lang="zh-CN" sz="1800" b="1" kern="100" dirty="0">
                          <a:solidFill>
                            <a:schemeClr val="dk1"/>
                          </a:solidFill>
                          <a:latin typeface="+mn-lt"/>
                          <a:ea typeface="+mn-ea"/>
                          <a:cs typeface="Times New Roman" panose="02020603050405020304"/>
                        </a:rPr>
                        <a:t>并且属性值为</a:t>
                      </a:r>
                      <a:r>
                        <a:rPr lang="en-US" sz="1800" b="1" kern="100" dirty="0" err="1">
                          <a:solidFill>
                            <a:schemeClr val="dk1"/>
                          </a:solidFill>
                          <a:latin typeface="+mn-lt"/>
                          <a:ea typeface="+mn-ea"/>
                          <a:cs typeface="Times New Roman" panose="02020603050405020304"/>
                        </a:rPr>
                        <a:t>val</a:t>
                      </a:r>
                      <a:r>
                        <a:rPr lang="zh-CN" sz="1800" b="1" kern="100" dirty="0">
                          <a:solidFill>
                            <a:schemeClr val="dk1"/>
                          </a:solidFill>
                          <a:latin typeface="+mn-lt"/>
                          <a:ea typeface="+mn-ea"/>
                          <a:cs typeface="Times New Roman" panose="02020603050405020304"/>
                        </a:rPr>
                        <a:t>（其中</a:t>
                      </a:r>
                      <a:r>
                        <a:rPr lang="en-US" sz="1800" b="1" kern="100" dirty="0" err="1">
                          <a:solidFill>
                            <a:schemeClr val="dk1"/>
                          </a:solidFill>
                          <a:latin typeface="+mn-lt"/>
                          <a:ea typeface="+mn-ea"/>
                          <a:cs typeface="Times New Roman" panose="02020603050405020304"/>
                        </a:rPr>
                        <a:t>val</a:t>
                      </a:r>
                      <a:r>
                        <a:rPr lang="zh-CN" sz="1800" b="1" kern="100" dirty="0">
                          <a:solidFill>
                            <a:schemeClr val="dk1"/>
                          </a:solidFill>
                          <a:latin typeface="+mn-lt"/>
                          <a:ea typeface="+mn-ea"/>
                          <a:cs typeface="Times New Roman" panose="02020603050405020304"/>
                        </a:rPr>
                        <a:t>区分大小写）</a:t>
                      </a:r>
                      <a:endParaRPr lang="zh-CN" sz="1800" b="1" kern="100" dirty="0">
                        <a:solidFill>
                          <a:schemeClr val="dk1"/>
                        </a:solidFill>
                        <a:latin typeface="+mn-lt"/>
                        <a:ea typeface="+mn-ea"/>
                        <a:cs typeface="Times New Roman" panose="02020603050405020304"/>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840740">
                <a:tc>
                  <a:txBody>
                    <a:bodyPr/>
                    <a:lstStyle/>
                    <a:p>
                      <a:pPr marL="0" algn="ctr" defTabSz="914400" rtl="0" eaLnBrk="1" latinLnBrk="0" hangingPunct="1">
                        <a:lnSpc>
                          <a:spcPct val="150000"/>
                        </a:lnSpc>
                        <a:spcAft>
                          <a:spcPts val="0"/>
                        </a:spcAft>
                      </a:pPr>
                      <a:r>
                        <a:rPr lang="en-US" sz="1800" b="1" kern="100">
                          <a:solidFill>
                            <a:schemeClr val="dk1"/>
                          </a:solidFill>
                          <a:latin typeface="+mn-lt"/>
                          <a:ea typeface="+mn-ea"/>
                          <a:cs typeface="Times New Roman" panose="02020603050405020304"/>
                        </a:rPr>
                        <a:t>E[attr^=val]</a:t>
                      </a:r>
                      <a:endParaRPr lang="zh-CN" sz="1800" b="1" kern="100">
                        <a:solidFill>
                          <a:schemeClr val="dk1"/>
                        </a:solidFill>
                        <a:latin typeface="+mn-lt"/>
                        <a:ea typeface="+mn-ea"/>
                        <a:cs typeface="Times New Roman" panose="02020603050405020304"/>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800" b="1" kern="100" dirty="0">
                          <a:solidFill>
                            <a:schemeClr val="dk1"/>
                          </a:solidFill>
                          <a:latin typeface="+mn-lt"/>
                          <a:ea typeface="+mn-ea"/>
                          <a:cs typeface="Times New Roman" panose="02020603050405020304"/>
                        </a:rPr>
                        <a:t>选择匹配元素</a:t>
                      </a:r>
                      <a:r>
                        <a:rPr lang="en-US" sz="1800" b="1" kern="100" dirty="0">
                          <a:solidFill>
                            <a:schemeClr val="dk1"/>
                          </a:solidFill>
                          <a:latin typeface="+mn-lt"/>
                          <a:ea typeface="+mn-ea"/>
                          <a:cs typeface="Times New Roman" panose="02020603050405020304"/>
                        </a:rPr>
                        <a:t>E</a:t>
                      </a:r>
                      <a:r>
                        <a:rPr lang="zh-CN" sz="1800" b="1" kern="100" dirty="0">
                          <a:solidFill>
                            <a:schemeClr val="dk1"/>
                          </a:solidFill>
                          <a:latin typeface="+mn-lt"/>
                          <a:ea typeface="+mn-ea"/>
                          <a:cs typeface="Times New Roman" panose="02020603050405020304"/>
                        </a:rPr>
                        <a:t>，且</a:t>
                      </a:r>
                      <a:r>
                        <a:rPr lang="en-US" sz="1800" b="1" kern="100" dirty="0">
                          <a:solidFill>
                            <a:schemeClr val="dk1"/>
                          </a:solidFill>
                          <a:latin typeface="+mn-lt"/>
                          <a:ea typeface="+mn-ea"/>
                          <a:cs typeface="Times New Roman" panose="02020603050405020304"/>
                        </a:rPr>
                        <a:t>E</a:t>
                      </a:r>
                      <a:r>
                        <a:rPr lang="zh-CN" sz="1800" b="1" kern="100" dirty="0">
                          <a:solidFill>
                            <a:schemeClr val="dk1"/>
                          </a:solidFill>
                          <a:latin typeface="+mn-lt"/>
                          <a:ea typeface="+mn-ea"/>
                          <a:cs typeface="Times New Roman" panose="02020603050405020304"/>
                        </a:rPr>
                        <a:t>元素定义了属性</a:t>
                      </a:r>
                      <a:r>
                        <a:rPr lang="en-US" sz="1800" b="1" kern="100" dirty="0" err="1">
                          <a:solidFill>
                            <a:schemeClr val="dk1"/>
                          </a:solidFill>
                          <a:latin typeface="+mn-lt"/>
                          <a:ea typeface="+mn-ea"/>
                          <a:cs typeface="Times New Roman" panose="02020603050405020304"/>
                        </a:rPr>
                        <a:t>attr</a:t>
                      </a:r>
                      <a:r>
                        <a:rPr lang="zh-CN" sz="1800" b="1" kern="100" dirty="0">
                          <a:solidFill>
                            <a:schemeClr val="dk1"/>
                          </a:solidFill>
                          <a:latin typeface="+mn-lt"/>
                          <a:ea typeface="+mn-ea"/>
                          <a:cs typeface="Times New Roman" panose="02020603050405020304"/>
                        </a:rPr>
                        <a:t>，其属性值是以</a:t>
                      </a:r>
                      <a:r>
                        <a:rPr lang="en-US" sz="1800" b="1" kern="100" dirty="0" err="1">
                          <a:solidFill>
                            <a:schemeClr val="dk1"/>
                          </a:solidFill>
                          <a:latin typeface="+mn-lt"/>
                          <a:ea typeface="+mn-ea"/>
                          <a:cs typeface="Times New Roman" panose="02020603050405020304"/>
                        </a:rPr>
                        <a:t>val</a:t>
                      </a:r>
                      <a:r>
                        <a:rPr lang="zh-CN" sz="1800" b="1" kern="100" dirty="0">
                          <a:solidFill>
                            <a:schemeClr val="dk1"/>
                          </a:solidFill>
                          <a:latin typeface="+mn-lt"/>
                          <a:ea typeface="+mn-ea"/>
                          <a:cs typeface="Times New Roman" panose="02020603050405020304"/>
                        </a:rPr>
                        <a:t>开头的任意字符串</a:t>
                      </a:r>
                      <a:endParaRPr lang="zh-CN" sz="1800" b="1" kern="100" dirty="0">
                        <a:solidFill>
                          <a:schemeClr val="dk1"/>
                        </a:solidFill>
                        <a:latin typeface="+mn-lt"/>
                        <a:ea typeface="+mn-ea"/>
                        <a:cs typeface="Times New Roman" panose="02020603050405020304"/>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840740">
                <a:tc>
                  <a:txBody>
                    <a:bodyPr/>
                    <a:lstStyle/>
                    <a:p>
                      <a:pPr marL="0" algn="ctr" defTabSz="914400" rtl="0" eaLnBrk="1" latinLnBrk="0" hangingPunct="1">
                        <a:lnSpc>
                          <a:spcPct val="150000"/>
                        </a:lnSpc>
                        <a:spcAft>
                          <a:spcPts val="0"/>
                        </a:spcAft>
                      </a:pPr>
                      <a:r>
                        <a:rPr lang="en-US" sz="1800" b="1" kern="100">
                          <a:solidFill>
                            <a:schemeClr val="dk1"/>
                          </a:solidFill>
                          <a:latin typeface="+mn-lt"/>
                          <a:ea typeface="+mn-ea"/>
                          <a:cs typeface="Times New Roman" panose="02020603050405020304"/>
                        </a:rPr>
                        <a:t>E[attr$=val]</a:t>
                      </a:r>
                      <a:endParaRPr lang="zh-CN" sz="1800" b="1" kern="100">
                        <a:solidFill>
                          <a:schemeClr val="dk1"/>
                        </a:solidFill>
                        <a:latin typeface="+mn-lt"/>
                        <a:ea typeface="+mn-ea"/>
                        <a:cs typeface="Times New Roman" panose="02020603050405020304"/>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800" b="1" kern="100" dirty="0">
                          <a:solidFill>
                            <a:schemeClr val="dk1"/>
                          </a:solidFill>
                          <a:latin typeface="+mn-lt"/>
                          <a:ea typeface="+mn-ea"/>
                          <a:cs typeface="Times New Roman" panose="02020603050405020304"/>
                        </a:rPr>
                        <a:t>选择匹配元素</a:t>
                      </a:r>
                      <a:r>
                        <a:rPr lang="en-US" sz="1800" b="1" kern="100" dirty="0">
                          <a:solidFill>
                            <a:schemeClr val="dk1"/>
                          </a:solidFill>
                          <a:latin typeface="+mn-lt"/>
                          <a:ea typeface="+mn-ea"/>
                          <a:cs typeface="Times New Roman" panose="02020603050405020304"/>
                        </a:rPr>
                        <a:t>E</a:t>
                      </a:r>
                      <a:r>
                        <a:rPr lang="zh-CN" sz="1800" b="1" kern="100" dirty="0">
                          <a:solidFill>
                            <a:schemeClr val="dk1"/>
                          </a:solidFill>
                          <a:latin typeface="+mn-lt"/>
                          <a:ea typeface="+mn-ea"/>
                          <a:cs typeface="Times New Roman" panose="02020603050405020304"/>
                        </a:rPr>
                        <a:t>，且</a:t>
                      </a:r>
                      <a:r>
                        <a:rPr lang="en-US" sz="1800" b="1" kern="100" dirty="0">
                          <a:solidFill>
                            <a:schemeClr val="dk1"/>
                          </a:solidFill>
                          <a:latin typeface="+mn-lt"/>
                          <a:ea typeface="+mn-ea"/>
                          <a:cs typeface="Times New Roman" panose="02020603050405020304"/>
                        </a:rPr>
                        <a:t>E</a:t>
                      </a:r>
                      <a:r>
                        <a:rPr lang="zh-CN" sz="1800" b="1" kern="100" dirty="0">
                          <a:solidFill>
                            <a:schemeClr val="dk1"/>
                          </a:solidFill>
                          <a:latin typeface="+mn-lt"/>
                          <a:ea typeface="+mn-ea"/>
                          <a:cs typeface="Times New Roman" panose="02020603050405020304"/>
                        </a:rPr>
                        <a:t>元素定义了属性</a:t>
                      </a:r>
                      <a:r>
                        <a:rPr lang="en-US" sz="1800" b="1" kern="100" dirty="0" err="1">
                          <a:solidFill>
                            <a:schemeClr val="dk1"/>
                          </a:solidFill>
                          <a:latin typeface="+mn-lt"/>
                          <a:ea typeface="+mn-ea"/>
                          <a:cs typeface="Times New Roman" panose="02020603050405020304"/>
                        </a:rPr>
                        <a:t>attr</a:t>
                      </a:r>
                      <a:r>
                        <a:rPr lang="zh-CN" sz="1800" b="1" kern="100" dirty="0">
                          <a:solidFill>
                            <a:schemeClr val="dk1"/>
                          </a:solidFill>
                          <a:latin typeface="+mn-lt"/>
                          <a:ea typeface="+mn-ea"/>
                          <a:cs typeface="Times New Roman" panose="02020603050405020304"/>
                        </a:rPr>
                        <a:t>，其属性值是以</a:t>
                      </a:r>
                      <a:r>
                        <a:rPr lang="en-US" sz="1800" b="1" kern="100" dirty="0" err="1">
                          <a:solidFill>
                            <a:schemeClr val="dk1"/>
                          </a:solidFill>
                          <a:latin typeface="+mn-lt"/>
                          <a:ea typeface="+mn-ea"/>
                          <a:cs typeface="Times New Roman" panose="02020603050405020304"/>
                        </a:rPr>
                        <a:t>val</a:t>
                      </a:r>
                      <a:r>
                        <a:rPr lang="zh-CN" sz="1800" b="1" kern="100" dirty="0">
                          <a:solidFill>
                            <a:schemeClr val="dk1"/>
                          </a:solidFill>
                          <a:latin typeface="+mn-lt"/>
                          <a:ea typeface="+mn-ea"/>
                          <a:cs typeface="Times New Roman" panose="02020603050405020304"/>
                        </a:rPr>
                        <a:t>结尾的任意字符串</a:t>
                      </a:r>
                      <a:endParaRPr lang="zh-CN" sz="1800" b="1" kern="100" dirty="0">
                        <a:solidFill>
                          <a:schemeClr val="dk1"/>
                        </a:solidFill>
                        <a:latin typeface="+mn-lt"/>
                        <a:ea typeface="+mn-ea"/>
                        <a:cs typeface="Times New Roman" panose="02020603050405020304"/>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1252220">
                <a:tc>
                  <a:txBody>
                    <a:bodyPr/>
                    <a:lstStyle/>
                    <a:p>
                      <a:pPr marL="0" algn="ctr" defTabSz="914400" rtl="0" eaLnBrk="1" latinLnBrk="0" hangingPunct="1">
                        <a:lnSpc>
                          <a:spcPct val="150000"/>
                        </a:lnSpc>
                        <a:spcAft>
                          <a:spcPts val="0"/>
                        </a:spcAft>
                      </a:pPr>
                      <a:r>
                        <a:rPr lang="en-US" sz="1800" b="1" kern="100" dirty="0">
                          <a:solidFill>
                            <a:schemeClr val="dk1"/>
                          </a:solidFill>
                          <a:latin typeface="+mn-lt"/>
                          <a:ea typeface="+mn-ea"/>
                          <a:cs typeface="Times New Roman" panose="02020603050405020304"/>
                        </a:rPr>
                        <a:t>E[</a:t>
                      </a:r>
                      <a:r>
                        <a:rPr lang="en-US" sz="1800" b="1" kern="100" dirty="0" err="1">
                          <a:solidFill>
                            <a:schemeClr val="dk1"/>
                          </a:solidFill>
                          <a:latin typeface="+mn-lt"/>
                          <a:ea typeface="+mn-ea"/>
                          <a:cs typeface="Times New Roman" panose="02020603050405020304"/>
                        </a:rPr>
                        <a:t>attr</a:t>
                      </a:r>
                      <a:r>
                        <a:rPr lang="en-US" sz="1800" b="1" kern="100" dirty="0">
                          <a:solidFill>
                            <a:schemeClr val="dk1"/>
                          </a:solidFill>
                          <a:latin typeface="+mn-lt"/>
                          <a:ea typeface="+mn-ea"/>
                          <a:cs typeface="Times New Roman" panose="02020603050405020304"/>
                        </a:rPr>
                        <a:t>*=</a:t>
                      </a:r>
                      <a:r>
                        <a:rPr lang="en-US" sz="1800" b="1" kern="100" dirty="0" err="1">
                          <a:solidFill>
                            <a:schemeClr val="dk1"/>
                          </a:solidFill>
                          <a:latin typeface="+mn-lt"/>
                          <a:ea typeface="+mn-ea"/>
                          <a:cs typeface="Times New Roman" panose="02020603050405020304"/>
                        </a:rPr>
                        <a:t>val</a:t>
                      </a:r>
                      <a:r>
                        <a:rPr lang="en-US" sz="1800" b="1" kern="100" dirty="0">
                          <a:solidFill>
                            <a:schemeClr val="dk1"/>
                          </a:solidFill>
                          <a:latin typeface="+mn-lt"/>
                          <a:ea typeface="+mn-ea"/>
                          <a:cs typeface="Times New Roman" panose="02020603050405020304"/>
                        </a:rPr>
                        <a:t>]</a:t>
                      </a:r>
                      <a:endParaRPr lang="zh-CN" sz="1800" b="1" kern="100" dirty="0">
                        <a:solidFill>
                          <a:schemeClr val="dk1"/>
                        </a:solidFill>
                        <a:latin typeface="+mn-lt"/>
                        <a:ea typeface="+mn-ea"/>
                        <a:cs typeface="Times New Roman" panose="02020603050405020304"/>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800" b="1" kern="100" dirty="0">
                          <a:solidFill>
                            <a:schemeClr val="dk1"/>
                          </a:solidFill>
                          <a:latin typeface="+mn-lt"/>
                          <a:ea typeface="+mn-ea"/>
                          <a:cs typeface="Times New Roman" panose="02020603050405020304"/>
                        </a:rPr>
                        <a:t>选择匹配元素</a:t>
                      </a:r>
                      <a:r>
                        <a:rPr lang="en-US" sz="1800" b="1" kern="100" dirty="0">
                          <a:solidFill>
                            <a:schemeClr val="dk1"/>
                          </a:solidFill>
                          <a:latin typeface="+mn-lt"/>
                          <a:ea typeface="+mn-ea"/>
                          <a:cs typeface="Times New Roman" panose="02020603050405020304"/>
                        </a:rPr>
                        <a:t>E</a:t>
                      </a:r>
                      <a:r>
                        <a:rPr lang="zh-CN" sz="1800" b="1" kern="100" dirty="0">
                          <a:solidFill>
                            <a:schemeClr val="dk1"/>
                          </a:solidFill>
                          <a:latin typeface="+mn-lt"/>
                          <a:ea typeface="+mn-ea"/>
                          <a:cs typeface="Times New Roman" panose="02020603050405020304"/>
                        </a:rPr>
                        <a:t>，且</a:t>
                      </a:r>
                      <a:r>
                        <a:rPr lang="en-US" sz="1800" b="1" kern="100" dirty="0">
                          <a:solidFill>
                            <a:schemeClr val="dk1"/>
                          </a:solidFill>
                          <a:latin typeface="+mn-lt"/>
                          <a:ea typeface="+mn-ea"/>
                          <a:cs typeface="Times New Roman" panose="02020603050405020304"/>
                        </a:rPr>
                        <a:t>E</a:t>
                      </a:r>
                      <a:r>
                        <a:rPr lang="zh-CN" sz="1800" b="1" kern="100" dirty="0">
                          <a:solidFill>
                            <a:schemeClr val="dk1"/>
                          </a:solidFill>
                          <a:latin typeface="+mn-lt"/>
                          <a:ea typeface="+mn-ea"/>
                          <a:cs typeface="Times New Roman" panose="02020603050405020304"/>
                        </a:rPr>
                        <a:t>元素定义了属性</a:t>
                      </a:r>
                      <a:r>
                        <a:rPr lang="en-US" sz="1800" b="1" kern="100" dirty="0" err="1">
                          <a:solidFill>
                            <a:schemeClr val="dk1"/>
                          </a:solidFill>
                          <a:latin typeface="+mn-lt"/>
                          <a:ea typeface="+mn-ea"/>
                          <a:cs typeface="Times New Roman" panose="02020603050405020304"/>
                        </a:rPr>
                        <a:t>attr</a:t>
                      </a:r>
                      <a:r>
                        <a:rPr lang="zh-CN" sz="1800" b="1" kern="100" dirty="0">
                          <a:solidFill>
                            <a:schemeClr val="dk1"/>
                          </a:solidFill>
                          <a:latin typeface="+mn-lt"/>
                          <a:ea typeface="+mn-ea"/>
                          <a:cs typeface="Times New Roman" panose="02020603050405020304"/>
                        </a:rPr>
                        <a:t>，其属性值包含了“</a:t>
                      </a:r>
                      <a:r>
                        <a:rPr lang="en-US" sz="1800" b="1" kern="100" dirty="0" err="1">
                          <a:solidFill>
                            <a:schemeClr val="dk1"/>
                          </a:solidFill>
                          <a:latin typeface="+mn-lt"/>
                          <a:ea typeface="+mn-ea"/>
                          <a:cs typeface="Times New Roman" panose="02020603050405020304"/>
                        </a:rPr>
                        <a:t>val</a:t>
                      </a:r>
                      <a:r>
                        <a:rPr lang="zh-CN" sz="1800" b="1" kern="100" dirty="0">
                          <a:solidFill>
                            <a:schemeClr val="dk1"/>
                          </a:solidFill>
                          <a:latin typeface="+mn-lt"/>
                          <a:ea typeface="+mn-ea"/>
                          <a:cs typeface="Times New Roman" panose="02020603050405020304"/>
                        </a:rPr>
                        <a:t>”，换句话说，字符串</a:t>
                      </a:r>
                      <a:r>
                        <a:rPr lang="en-US" sz="1800" b="1" kern="100" dirty="0" err="1">
                          <a:solidFill>
                            <a:schemeClr val="dk1"/>
                          </a:solidFill>
                          <a:latin typeface="+mn-lt"/>
                          <a:ea typeface="+mn-ea"/>
                          <a:cs typeface="Times New Roman" panose="02020603050405020304"/>
                        </a:rPr>
                        <a:t>val</a:t>
                      </a:r>
                      <a:r>
                        <a:rPr lang="zh-CN" sz="1800" b="1" kern="100" dirty="0">
                          <a:solidFill>
                            <a:schemeClr val="dk1"/>
                          </a:solidFill>
                          <a:latin typeface="+mn-lt"/>
                          <a:ea typeface="+mn-ea"/>
                          <a:cs typeface="Times New Roman" panose="02020603050405020304"/>
                        </a:rPr>
                        <a:t>与属性值中的任意位置相匹配</a:t>
                      </a:r>
                      <a:endParaRPr lang="zh-CN" sz="1800" b="1" kern="100" dirty="0">
                        <a:solidFill>
                          <a:schemeClr val="dk1"/>
                        </a:solidFill>
                        <a:latin typeface="+mn-lt"/>
                        <a:ea typeface="+mn-ea"/>
                        <a:cs typeface="Times New Roman" panose="02020603050405020304"/>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30925" y="70485"/>
            <a:ext cx="4358005" cy="954405"/>
          </a:xfrm>
        </p:spPr>
        <p:txBody>
          <a:bodyPr/>
          <a:lstStyle/>
          <a:p>
            <a:r>
              <a:rPr lang="en-US" altLang="zh-CN" dirty="0"/>
              <a:t>E[</a:t>
            </a:r>
            <a:r>
              <a:rPr lang="en-US" altLang="zh-CN" dirty="0" err="1"/>
              <a:t>attr</a:t>
            </a:r>
            <a:r>
              <a:rPr lang="en-US" altLang="zh-CN" dirty="0"/>
              <a:t>]</a:t>
            </a:r>
            <a:r>
              <a:rPr lang="zh-CN" altLang="zh-CN" dirty="0"/>
              <a:t>属性选择器</a:t>
            </a:r>
            <a:endParaRPr lang="en-US" altLang="zh-CN" dirty="0"/>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a:p>
          <a:p>
            <a:endParaRPr lang="en-US" altLang="zh-CN" dirty="0" smtClean="0"/>
          </a:p>
        </p:txBody>
      </p:sp>
      <p:sp>
        <p:nvSpPr>
          <p:cNvPr id="12" name="AutoShape 3"/>
          <p:cNvSpPr>
            <a:spLocks noChangeArrowheads="1"/>
          </p:cNvSpPr>
          <p:nvPr/>
        </p:nvSpPr>
        <p:spPr bwMode="auto">
          <a:xfrm>
            <a:off x="2711624" y="1269311"/>
            <a:ext cx="6840760" cy="50672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nSpc>
                <a:spcPct val="150000"/>
              </a:lnSpc>
            </a:pPr>
            <a:r>
              <a:rPr lang="en-US" altLang="zh-CN" b="1" dirty="0"/>
              <a:t> </a:t>
            </a:r>
            <a:r>
              <a:rPr lang="en-US" altLang="zh-CN" b="1" dirty="0">
                <a:solidFill>
                  <a:srgbClr val="FF0000"/>
                </a:solidFill>
              </a:rPr>
              <a:t>a[id] </a:t>
            </a:r>
            <a:r>
              <a:rPr lang="en-US" altLang="zh-CN" b="1" dirty="0"/>
              <a:t>{ background: yellow; }</a:t>
            </a:r>
            <a:endParaRPr lang="en-US" altLang="zh-CN" b="1" dirty="0"/>
          </a:p>
        </p:txBody>
      </p:sp>
      <p:grpSp>
        <p:nvGrpSpPr>
          <p:cNvPr id="21" name="组合 71"/>
          <p:cNvGrpSpPr/>
          <p:nvPr/>
        </p:nvGrpSpPr>
        <p:grpSpPr>
          <a:xfrm>
            <a:off x="1707502" y="765369"/>
            <a:ext cx="992719" cy="398780"/>
            <a:chOff x="1000100" y="1801951"/>
            <a:chExt cx="992719" cy="398780"/>
          </a:xfrm>
        </p:grpSpPr>
        <p:pic>
          <p:nvPicPr>
            <p:cNvPr id="22"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p:spPr>
        </p:pic>
        <p:sp>
          <p:nvSpPr>
            <p:cNvPr id="23" name="TextBox 22"/>
            <p:cNvSpPr txBox="1"/>
            <p:nvPr/>
          </p:nvSpPr>
          <p:spPr>
            <a:xfrm>
              <a:off x="1299399" y="1801951"/>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49" charset="-122"/>
                  <a:ea typeface="黑体" panose="02010609060101010101" pitchFamily="49" charset="-122"/>
                </a:rPr>
                <a:t>语法</a:t>
              </a:r>
              <a:endParaRPr lang="zh-CN" altLang="en-US" sz="2000" b="1" dirty="0">
                <a:solidFill>
                  <a:schemeClr val="tx1"/>
                </a:solidFill>
                <a:latin typeface="黑体" panose="02010609060101010101" pitchFamily="49" charset="-122"/>
                <a:ea typeface="黑体" panose="02010609060101010101" pitchFamily="49" charset="-122"/>
              </a:endParaRPr>
            </a:p>
          </p:txBody>
        </p:sp>
      </p:grpSp>
      <p:grpSp>
        <p:nvGrpSpPr>
          <p:cNvPr id="14" name="组合 18"/>
          <p:cNvGrpSpPr/>
          <p:nvPr/>
        </p:nvGrpSpPr>
        <p:grpSpPr bwMode="auto">
          <a:xfrm>
            <a:off x="3935760" y="6381328"/>
            <a:ext cx="4572000" cy="428625"/>
            <a:chOff x="3143240" y="5143512"/>
            <a:chExt cx="4572032" cy="428628"/>
          </a:xfrm>
        </p:grpSpPr>
        <p:sp>
          <p:nvSpPr>
            <p:cNvPr id="15" name="圆角矩形 14"/>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圆角矩形 15"/>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7"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p:nvPr/>
          </p:nvSpPr>
          <p:spPr bwMode="auto">
            <a:xfrm>
              <a:off x="4299902" y="5187962"/>
              <a:ext cx="2922290"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a:t>
              </a:r>
              <a:r>
                <a:rPr lang="zh-CN" altLang="en-US" sz="1600" b="1" spc="300" dirty="0" smtClean="0">
                  <a:solidFill>
                    <a:srgbClr val="FBFFFE"/>
                  </a:solidFill>
                  <a:latin typeface="微软雅黑" panose="020B0503020204020204" pitchFamily="2" charset="-122"/>
                  <a:ea typeface="微软雅黑" panose="020B0503020204020204" pitchFamily="2" charset="-122"/>
                </a:rPr>
                <a:t>示例</a:t>
              </a:r>
              <a:r>
                <a:rPr lang="en-US" altLang="zh-CN" sz="1600" b="1" spc="300" dirty="0" smtClean="0">
                  <a:solidFill>
                    <a:srgbClr val="FBFFFE"/>
                  </a:solidFill>
                  <a:latin typeface="微软雅黑" panose="020B0503020204020204" pitchFamily="2" charset="-122"/>
                  <a:ea typeface="微软雅黑" panose="020B0503020204020204" pitchFamily="2" charset="-122"/>
                </a:rPr>
                <a:t>10</a:t>
              </a:r>
              <a:r>
                <a:rPr lang="zh-CN" altLang="en-US" sz="1600" b="1" spc="300" dirty="0" smtClean="0">
                  <a:solidFill>
                    <a:srgbClr val="FBFFFE"/>
                  </a:solidFill>
                  <a:latin typeface="微软雅黑" panose="020B0503020204020204" pitchFamily="2" charset="-122"/>
                  <a:ea typeface="微软雅黑" panose="020B0503020204020204" pitchFamily="2" charset="-122"/>
                </a:rPr>
                <a:t>：属性选择</a:t>
              </a:r>
              <a:r>
                <a:rPr lang="zh-CN" altLang="en-US" sz="1600" b="1" spc="300" dirty="0">
                  <a:solidFill>
                    <a:srgbClr val="FBFFFE"/>
                  </a:solidFill>
                  <a:latin typeface="微软雅黑" panose="020B0503020204020204" pitchFamily="2" charset="-122"/>
                  <a:ea typeface="微软雅黑" panose="020B0503020204020204" pitchFamily="2" charset="-122"/>
                </a:rPr>
                <a:t>器</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pic>
        <p:nvPicPr>
          <p:cNvPr id="10242" name="Picture 2" descr="C:\Users\yaling.he\Desktop\Chapter04截图\Chapter04截图\图4.27　 E[attr]属性选择器.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4667" y="2060848"/>
            <a:ext cx="5254674" cy="3816177"/>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ipe(left)">
                                      <p:cBhvr>
                                        <p:cTn id="7" dur="500"/>
                                        <p:tgtEl>
                                          <p:spTgt spid="1024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47640" y="70485"/>
            <a:ext cx="5241290" cy="954405"/>
          </a:xfrm>
        </p:spPr>
        <p:txBody>
          <a:bodyPr/>
          <a:lstStyle/>
          <a:p>
            <a:r>
              <a:rPr lang="en-US" altLang="zh-CN" dirty="0"/>
              <a:t>E[</a:t>
            </a:r>
            <a:r>
              <a:rPr lang="en-US" altLang="zh-CN" dirty="0" err="1"/>
              <a:t>attr</a:t>
            </a:r>
            <a:r>
              <a:rPr lang="en-US" altLang="zh-CN" dirty="0"/>
              <a:t>=</a:t>
            </a:r>
            <a:r>
              <a:rPr lang="en-US" altLang="zh-CN" dirty="0" err="1"/>
              <a:t>val</a:t>
            </a:r>
            <a:r>
              <a:rPr lang="en-US" altLang="zh-CN" dirty="0"/>
              <a:t>]</a:t>
            </a:r>
            <a:r>
              <a:rPr lang="zh-CN" altLang="en-US" dirty="0"/>
              <a:t>属性选择器</a:t>
            </a:r>
            <a:endParaRPr lang="en-US" altLang="zh-CN" dirty="0"/>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a:p>
          <a:p>
            <a:endParaRPr lang="en-US" altLang="zh-CN" dirty="0" smtClean="0"/>
          </a:p>
        </p:txBody>
      </p:sp>
      <p:sp>
        <p:nvSpPr>
          <p:cNvPr id="12" name="AutoShape 3"/>
          <p:cNvSpPr>
            <a:spLocks noChangeArrowheads="1"/>
          </p:cNvSpPr>
          <p:nvPr/>
        </p:nvSpPr>
        <p:spPr bwMode="auto">
          <a:xfrm>
            <a:off x="2711624" y="1269311"/>
            <a:ext cx="6840760" cy="50672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nSpc>
                <a:spcPct val="150000"/>
              </a:lnSpc>
            </a:pPr>
            <a:r>
              <a:rPr lang="en-US" altLang="zh-CN" b="1" dirty="0"/>
              <a:t> </a:t>
            </a:r>
            <a:r>
              <a:rPr lang="en-US" altLang="zh-CN" b="1" dirty="0">
                <a:solidFill>
                  <a:srgbClr val="FF0000"/>
                </a:solidFill>
              </a:rPr>
              <a:t>a[id=first] </a:t>
            </a:r>
            <a:r>
              <a:rPr lang="en-US" altLang="zh-CN" b="1" dirty="0" smtClean="0"/>
              <a:t>{ </a:t>
            </a:r>
            <a:r>
              <a:rPr lang="en-US" altLang="zh-CN" b="1" dirty="0"/>
              <a:t>background: </a:t>
            </a:r>
            <a:r>
              <a:rPr lang="en-US" altLang="zh-CN" b="1" dirty="0" smtClean="0"/>
              <a:t>red; </a:t>
            </a:r>
            <a:r>
              <a:rPr lang="en-US" altLang="zh-CN" b="1" dirty="0"/>
              <a:t>}</a:t>
            </a:r>
            <a:endParaRPr lang="en-US" altLang="zh-CN" b="1" dirty="0"/>
          </a:p>
        </p:txBody>
      </p:sp>
      <p:grpSp>
        <p:nvGrpSpPr>
          <p:cNvPr id="21" name="组合 71"/>
          <p:cNvGrpSpPr/>
          <p:nvPr/>
        </p:nvGrpSpPr>
        <p:grpSpPr>
          <a:xfrm>
            <a:off x="1707502" y="765369"/>
            <a:ext cx="992719" cy="398780"/>
            <a:chOff x="1000100" y="1801951"/>
            <a:chExt cx="992719" cy="398780"/>
          </a:xfrm>
        </p:grpSpPr>
        <p:pic>
          <p:nvPicPr>
            <p:cNvPr id="22"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p:spPr>
        </p:pic>
        <p:sp>
          <p:nvSpPr>
            <p:cNvPr id="23" name="TextBox 22"/>
            <p:cNvSpPr txBox="1"/>
            <p:nvPr/>
          </p:nvSpPr>
          <p:spPr>
            <a:xfrm>
              <a:off x="1299399" y="1801951"/>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49" charset="-122"/>
                  <a:ea typeface="黑体" panose="02010609060101010101" pitchFamily="49" charset="-122"/>
                </a:rPr>
                <a:t>语法</a:t>
              </a:r>
              <a:endParaRPr lang="zh-CN" altLang="en-US" sz="2000" b="1" dirty="0">
                <a:solidFill>
                  <a:schemeClr val="tx1"/>
                </a:solidFill>
                <a:latin typeface="黑体" panose="02010609060101010101" pitchFamily="49" charset="-122"/>
                <a:ea typeface="黑体" panose="02010609060101010101" pitchFamily="49" charset="-122"/>
              </a:endParaRPr>
            </a:p>
          </p:txBody>
        </p:sp>
      </p:grpSp>
      <p:grpSp>
        <p:nvGrpSpPr>
          <p:cNvPr id="14" name="组合 18"/>
          <p:cNvGrpSpPr/>
          <p:nvPr/>
        </p:nvGrpSpPr>
        <p:grpSpPr bwMode="auto">
          <a:xfrm>
            <a:off x="3935760" y="6381328"/>
            <a:ext cx="4572000" cy="428625"/>
            <a:chOff x="3143240" y="5143512"/>
            <a:chExt cx="4572032" cy="428628"/>
          </a:xfrm>
        </p:grpSpPr>
        <p:sp>
          <p:nvSpPr>
            <p:cNvPr id="15" name="圆角矩形 14"/>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圆角矩形 15"/>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7"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p:nvPr/>
          </p:nvSpPr>
          <p:spPr bwMode="auto">
            <a:xfrm>
              <a:off x="4299902" y="5187962"/>
              <a:ext cx="2922290"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a:t>
              </a:r>
              <a:r>
                <a:rPr lang="zh-CN" altLang="en-US" sz="1600" b="1" spc="300" dirty="0" smtClean="0">
                  <a:solidFill>
                    <a:srgbClr val="FBFFFE"/>
                  </a:solidFill>
                  <a:latin typeface="微软雅黑" panose="020B0503020204020204" pitchFamily="2" charset="-122"/>
                  <a:ea typeface="微软雅黑" panose="020B0503020204020204" pitchFamily="2" charset="-122"/>
                </a:rPr>
                <a:t>示例</a:t>
              </a:r>
              <a:r>
                <a:rPr lang="en-US" altLang="zh-CN" sz="1600" b="1" spc="300" dirty="0" smtClean="0">
                  <a:solidFill>
                    <a:srgbClr val="FBFFFE"/>
                  </a:solidFill>
                  <a:latin typeface="微软雅黑" panose="020B0503020204020204" pitchFamily="2" charset="-122"/>
                  <a:ea typeface="微软雅黑" panose="020B0503020204020204" pitchFamily="2" charset="-122"/>
                </a:rPr>
                <a:t>10</a:t>
              </a:r>
              <a:r>
                <a:rPr lang="zh-CN" altLang="en-US" sz="1600" b="1" spc="300" dirty="0" smtClean="0">
                  <a:solidFill>
                    <a:srgbClr val="FBFFFE"/>
                  </a:solidFill>
                  <a:latin typeface="微软雅黑" panose="020B0503020204020204" pitchFamily="2" charset="-122"/>
                  <a:ea typeface="微软雅黑" panose="020B0503020204020204" pitchFamily="2" charset="-122"/>
                </a:rPr>
                <a:t>：属性选择</a:t>
              </a:r>
              <a:r>
                <a:rPr lang="zh-CN" altLang="en-US" sz="1600" b="1" spc="300" dirty="0">
                  <a:solidFill>
                    <a:srgbClr val="FBFFFE"/>
                  </a:solidFill>
                  <a:latin typeface="微软雅黑" panose="020B0503020204020204" pitchFamily="2" charset="-122"/>
                  <a:ea typeface="微软雅黑" panose="020B0503020204020204" pitchFamily="2" charset="-122"/>
                </a:rPr>
                <a:t>器</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pic>
        <p:nvPicPr>
          <p:cNvPr id="11266" name="Picture 2" descr="C:\Users\yaling.he\Desktop\Chapter04截图\Chapter04截图\图4.28　 E[attr=val]属性选择器.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0426" y="1988840"/>
            <a:ext cx="5764466" cy="4186411"/>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wipe(left)">
                                      <p:cBhvr>
                                        <p:cTn id="7" dur="500"/>
                                        <p:tgtEl>
                                          <p:spTgt spid="1126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92700" y="70485"/>
            <a:ext cx="5396230" cy="954405"/>
          </a:xfrm>
        </p:spPr>
        <p:txBody>
          <a:bodyPr/>
          <a:lstStyle/>
          <a:p>
            <a:r>
              <a:rPr lang="en-US" altLang="zh-CN" dirty="0"/>
              <a:t>E[</a:t>
            </a:r>
            <a:r>
              <a:rPr lang="en-US" altLang="zh-CN" dirty="0" err="1"/>
              <a:t>attr</a:t>
            </a:r>
            <a:r>
              <a:rPr lang="en-US" altLang="zh-CN" dirty="0"/>
              <a:t>=</a:t>
            </a:r>
            <a:r>
              <a:rPr lang="en-US" altLang="zh-CN" dirty="0" err="1"/>
              <a:t>val</a:t>
            </a:r>
            <a:r>
              <a:rPr lang="en-US" altLang="zh-CN" dirty="0"/>
              <a:t>]</a:t>
            </a:r>
            <a:r>
              <a:rPr lang="zh-CN" altLang="en-US" dirty="0"/>
              <a:t>属性选择器</a:t>
            </a:r>
            <a:endParaRPr lang="en-US" altLang="zh-CN" dirty="0"/>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a:p>
          <a:p>
            <a:endParaRPr lang="en-US" altLang="zh-CN" dirty="0" smtClean="0"/>
          </a:p>
          <a:p>
            <a:endParaRPr lang="en-US" altLang="zh-CN" dirty="0"/>
          </a:p>
          <a:p>
            <a:endParaRPr lang="en-US" altLang="zh-CN" dirty="0"/>
          </a:p>
          <a:p>
            <a:endParaRPr lang="en-US" altLang="zh-CN" dirty="0" smtClean="0"/>
          </a:p>
        </p:txBody>
      </p:sp>
      <p:sp>
        <p:nvSpPr>
          <p:cNvPr id="12" name="AutoShape 3"/>
          <p:cNvSpPr>
            <a:spLocks noChangeArrowheads="1"/>
          </p:cNvSpPr>
          <p:nvPr/>
        </p:nvSpPr>
        <p:spPr bwMode="auto">
          <a:xfrm>
            <a:off x="2711624" y="1269311"/>
            <a:ext cx="6840760" cy="50672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nSpc>
                <a:spcPct val="150000"/>
              </a:lnSpc>
            </a:pPr>
            <a:r>
              <a:rPr lang="en-US" altLang="zh-CN" b="1" dirty="0"/>
              <a:t> </a:t>
            </a:r>
            <a:r>
              <a:rPr lang="en-US" altLang="zh-CN" b="1" dirty="0">
                <a:solidFill>
                  <a:srgbClr val="FF0000"/>
                </a:solidFill>
              </a:rPr>
              <a:t>a[id=first] </a:t>
            </a:r>
            <a:r>
              <a:rPr lang="en-US" altLang="zh-CN" b="1" dirty="0" smtClean="0"/>
              <a:t>{ </a:t>
            </a:r>
            <a:r>
              <a:rPr lang="en-US" altLang="zh-CN" b="1" dirty="0"/>
              <a:t>background: </a:t>
            </a:r>
            <a:r>
              <a:rPr lang="en-US" altLang="zh-CN" b="1" dirty="0" smtClean="0"/>
              <a:t>red; </a:t>
            </a:r>
            <a:r>
              <a:rPr lang="en-US" altLang="zh-CN" b="1" dirty="0"/>
              <a:t>}</a:t>
            </a:r>
            <a:endParaRPr lang="en-US" altLang="zh-CN" b="1" dirty="0"/>
          </a:p>
        </p:txBody>
      </p:sp>
      <p:grpSp>
        <p:nvGrpSpPr>
          <p:cNvPr id="21" name="组合 71"/>
          <p:cNvGrpSpPr/>
          <p:nvPr/>
        </p:nvGrpSpPr>
        <p:grpSpPr>
          <a:xfrm>
            <a:off x="1707502" y="765369"/>
            <a:ext cx="992719" cy="398780"/>
            <a:chOff x="1000100" y="1801951"/>
            <a:chExt cx="992719" cy="398780"/>
          </a:xfrm>
        </p:grpSpPr>
        <p:pic>
          <p:nvPicPr>
            <p:cNvPr id="22"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p:spPr>
        </p:pic>
        <p:sp>
          <p:nvSpPr>
            <p:cNvPr id="23" name="TextBox 22"/>
            <p:cNvSpPr txBox="1"/>
            <p:nvPr/>
          </p:nvSpPr>
          <p:spPr>
            <a:xfrm>
              <a:off x="1299399" y="1801951"/>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49" charset="-122"/>
                  <a:ea typeface="黑体" panose="02010609060101010101" pitchFamily="49" charset="-122"/>
                </a:rPr>
                <a:t>语法</a:t>
              </a:r>
              <a:endParaRPr lang="zh-CN" altLang="en-US" sz="2000" b="1" dirty="0">
                <a:solidFill>
                  <a:schemeClr val="tx1"/>
                </a:solidFill>
                <a:latin typeface="黑体" panose="02010609060101010101" pitchFamily="49" charset="-122"/>
                <a:ea typeface="黑体" panose="02010609060101010101" pitchFamily="49" charset="-122"/>
              </a:endParaRPr>
            </a:p>
          </p:txBody>
        </p:sp>
      </p:grpSp>
      <p:grpSp>
        <p:nvGrpSpPr>
          <p:cNvPr id="14" name="组合 18"/>
          <p:cNvGrpSpPr/>
          <p:nvPr/>
        </p:nvGrpSpPr>
        <p:grpSpPr bwMode="auto">
          <a:xfrm>
            <a:off x="3935760" y="6381328"/>
            <a:ext cx="4572000" cy="428625"/>
            <a:chOff x="3143240" y="5143512"/>
            <a:chExt cx="4572032" cy="428628"/>
          </a:xfrm>
        </p:grpSpPr>
        <p:sp>
          <p:nvSpPr>
            <p:cNvPr id="15" name="圆角矩形 14"/>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圆角矩形 15"/>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7"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p:nvPr/>
          </p:nvSpPr>
          <p:spPr bwMode="auto">
            <a:xfrm>
              <a:off x="4299902" y="5187962"/>
              <a:ext cx="2922290"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a:t>
              </a:r>
              <a:r>
                <a:rPr lang="zh-CN" altLang="en-US" sz="1600" b="1" spc="300" dirty="0" smtClean="0">
                  <a:solidFill>
                    <a:srgbClr val="FBFFFE"/>
                  </a:solidFill>
                  <a:latin typeface="微软雅黑" panose="020B0503020204020204" pitchFamily="2" charset="-122"/>
                  <a:ea typeface="微软雅黑" panose="020B0503020204020204" pitchFamily="2" charset="-122"/>
                </a:rPr>
                <a:t>示例</a:t>
              </a:r>
              <a:r>
                <a:rPr lang="en-US" altLang="zh-CN" sz="1600" b="1" spc="300" dirty="0" smtClean="0">
                  <a:solidFill>
                    <a:srgbClr val="FBFFFE"/>
                  </a:solidFill>
                  <a:latin typeface="微软雅黑" panose="020B0503020204020204" pitchFamily="2" charset="-122"/>
                  <a:ea typeface="微软雅黑" panose="020B0503020204020204" pitchFamily="2" charset="-122"/>
                </a:rPr>
                <a:t>10</a:t>
              </a:r>
              <a:r>
                <a:rPr lang="zh-CN" altLang="en-US" sz="1600" b="1" spc="300" dirty="0" smtClean="0">
                  <a:solidFill>
                    <a:srgbClr val="FBFFFE"/>
                  </a:solidFill>
                  <a:latin typeface="微软雅黑" panose="020B0503020204020204" pitchFamily="2" charset="-122"/>
                  <a:ea typeface="微软雅黑" panose="020B0503020204020204" pitchFamily="2" charset="-122"/>
                </a:rPr>
                <a:t>：属性选择</a:t>
              </a:r>
              <a:r>
                <a:rPr lang="zh-CN" altLang="en-US" sz="1600" b="1" spc="300" dirty="0">
                  <a:solidFill>
                    <a:srgbClr val="FBFFFE"/>
                  </a:solidFill>
                  <a:latin typeface="微软雅黑" panose="020B0503020204020204" pitchFamily="2" charset="-122"/>
                  <a:ea typeface="微软雅黑" panose="020B0503020204020204" pitchFamily="2" charset="-122"/>
                </a:rPr>
                <a:t>器</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pic>
        <p:nvPicPr>
          <p:cNvPr id="11266" name="Picture 2" descr="C:\Users\yaling.he\Desktop\Chapter04截图\Chapter04截图\图4.28　 E[attr=val]属性选择器.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5720" y="1988840"/>
            <a:ext cx="4349750" cy="315898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组合 68"/>
          <p:cNvGrpSpPr/>
          <p:nvPr/>
        </p:nvGrpSpPr>
        <p:grpSpPr bwMode="auto">
          <a:xfrm>
            <a:off x="1524000" y="5244018"/>
            <a:ext cx="1050608" cy="414338"/>
            <a:chOff x="1000100" y="3950459"/>
            <a:chExt cx="1051351" cy="414475"/>
          </a:xfrm>
        </p:grpSpPr>
        <p:pic>
          <p:nvPicPr>
            <p:cNvPr id="19" name="Picture 1" descr="E:\设计支持\模板设计\Z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00" y="3950459"/>
              <a:ext cx="463239"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p:nvSpPr>
          <p:spPr>
            <a:xfrm>
              <a:off x="1357540" y="3958241"/>
              <a:ext cx="693911" cy="39891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注意</a:t>
              </a:r>
              <a:endParaRPr lang="zh-CN" altLang="en-US" sz="2000" b="1" dirty="0">
                <a:latin typeface="黑体" panose="02010609060101010101" pitchFamily="49" charset="-122"/>
                <a:ea typeface="黑体" panose="02010609060101010101" pitchFamily="49" charset="-122"/>
              </a:endParaRPr>
            </a:p>
          </p:txBody>
        </p:sp>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
        <p:nvSpPr>
          <p:cNvPr id="25" name="AutoShape 4"/>
          <p:cNvSpPr>
            <a:spLocks noChangeArrowheads="1"/>
          </p:cNvSpPr>
          <p:nvPr/>
        </p:nvSpPr>
        <p:spPr bwMode="auto">
          <a:xfrm>
            <a:off x="2711624" y="5380062"/>
            <a:ext cx="6961882" cy="857250"/>
          </a:xfrm>
          <a:prstGeom prst="roundRect">
            <a:avLst>
              <a:gd name="adj" fmla="val 1157"/>
            </a:avLst>
          </a:prstGeom>
          <a:solidFill>
            <a:schemeClr val="accent1">
              <a:lumMod val="20000"/>
              <a:lumOff val="80000"/>
            </a:schemeClr>
          </a:solidFill>
          <a:ln w="19050">
            <a:solidFill>
              <a:schemeClr val="accent1"/>
            </a:solidFill>
          </a:ln>
        </p:spPr>
        <p:txBody>
          <a:bodyPr anchor="ctr"/>
          <a:lstStyle/>
          <a:p>
            <a:r>
              <a:rPr lang="en-US" altLang="zh-CN" b="1" dirty="0">
                <a:latin typeface="微软雅黑" panose="020B0503020204020204" pitchFamily="2" charset="-122"/>
                <a:ea typeface="微软雅黑" panose="020B0503020204020204" pitchFamily="2" charset="-122"/>
              </a:rPr>
              <a:t>E[</a:t>
            </a:r>
            <a:r>
              <a:rPr lang="en-US" altLang="zh-CN" b="1" dirty="0" err="1">
                <a:latin typeface="微软雅黑" panose="020B0503020204020204" pitchFamily="2" charset="-122"/>
                <a:ea typeface="微软雅黑" panose="020B0503020204020204" pitchFamily="2" charset="-122"/>
              </a:rPr>
              <a:t>attr</a:t>
            </a:r>
            <a:r>
              <a:rPr lang="en-US" altLang="zh-CN" b="1" dirty="0">
                <a:latin typeface="微软雅黑" panose="020B0503020204020204" pitchFamily="2" charset="-122"/>
                <a:ea typeface="微软雅黑" panose="020B0503020204020204" pitchFamily="2" charset="-122"/>
              </a:rPr>
              <a:t>=</a:t>
            </a:r>
            <a:r>
              <a:rPr lang="en-US" altLang="zh-CN" b="1" dirty="0" err="1">
                <a:latin typeface="微软雅黑" panose="020B0503020204020204" pitchFamily="2" charset="-122"/>
                <a:ea typeface="微软雅黑" panose="020B0503020204020204" pitchFamily="2" charset="-122"/>
              </a:rPr>
              <a:t>val</a:t>
            </a:r>
            <a:r>
              <a:rPr lang="en-US" altLang="zh-CN" b="1" dirty="0">
                <a:latin typeface="微软雅黑" panose="020B0503020204020204" pitchFamily="2" charset="-122"/>
                <a:ea typeface="微软雅黑" panose="020B0503020204020204" pitchFamily="2" charset="-122"/>
              </a:rPr>
              <a:t>]</a:t>
            </a:r>
            <a:r>
              <a:rPr lang="zh-CN" altLang="en-US" b="1" dirty="0">
                <a:latin typeface="微软雅黑" panose="020B0503020204020204" pitchFamily="2" charset="-122"/>
                <a:ea typeface="微软雅黑" panose="020B0503020204020204" pitchFamily="2" charset="-122"/>
              </a:rPr>
              <a:t>属性选择器中，属性和属性值必须完全匹配才能被选中</a:t>
            </a:r>
            <a:endParaRPr lang="zh-CN" altLang="en-US" b="1" dirty="0">
              <a:latin typeface="微软雅黑" panose="020B0503020204020204" pitchFamily="2" charset="-122"/>
              <a:ea typeface="微软雅黑" panose="020B0503020204020204"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wipe(left)">
                                      <p:cBhvr>
                                        <p:cTn id="7" dur="500"/>
                                        <p:tgtEl>
                                          <p:spTgt spid="1126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left)">
                                      <p:cBhvr>
                                        <p:cTn id="1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93310" y="70485"/>
            <a:ext cx="5595620" cy="954405"/>
          </a:xfrm>
        </p:spPr>
        <p:txBody>
          <a:bodyPr/>
          <a:lstStyle/>
          <a:p>
            <a:r>
              <a:rPr lang="en-US" altLang="zh-CN" dirty="0"/>
              <a:t>E[</a:t>
            </a:r>
            <a:r>
              <a:rPr lang="en-US" altLang="zh-CN" dirty="0" err="1"/>
              <a:t>attr</a:t>
            </a:r>
            <a:r>
              <a:rPr lang="en-US" altLang="zh-CN" dirty="0"/>
              <a:t>*=</a:t>
            </a:r>
            <a:r>
              <a:rPr lang="en-US" altLang="zh-CN" dirty="0" err="1"/>
              <a:t>val</a:t>
            </a:r>
            <a:r>
              <a:rPr lang="en-US" altLang="zh-CN" dirty="0"/>
              <a:t>]</a:t>
            </a:r>
            <a:r>
              <a:rPr lang="zh-CN" altLang="zh-CN" dirty="0"/>
              <a:t>属性选择器</a:t>
            </a:r>
            <a:endParaRPr lang="en-US" altLang="zh-CN" dirty="0"/>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a:p>
          <a:p>
            <a:endParaRPr lang="en-US" altLang="zh-CN" dirty="0" smtClean="0"/>
          </a:p>
          <a:p>
            <a:endParaRPr lang="en-US" altLang="zh-CN" dirty="0"/>
          </a:p>
          <a:p>
            <a:endParaRPr lang="en-US" altLang="zh-CN" dirty="0"/>
          </a:p>
          <a:p>
            <a:endParaRPr lang="en-US" altLang="zh-CN" dirty="0" smtClean="0"/>
          </a:p>
        </p:txBody>
      </p:sp>
      <p:sp>
        <p:nvSpPr>
          <p:cNvPr id="12" name="AutoShape 3"/>
          <p:cNvSpPr>
            <a:spLocks noChangeArrowheads="1"/>
          </p:cNvSpPr>
          <p:nvPr/>
        </p:nvSpPr>
        <p:spPr bwMode="auto">
          <a:xfrm>
            <a:off x="2711624" y="1269311"/>
            <a:ext cx="6840760" cy="50672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nSpc>
                <a:spcPct val="150000"/>
              </a:lnSpc>
            </a:pPr>
            <a:r>
              <a:rPr lang="en-US" altLang="zh-CN" b="1" dirty="0"/>
              <a:t> </a:t>
            </a:r>
            <a:r>
              <a:rPr lang="en-US" altLang="zh-CN" b="1" dirty="0">
                <a:solidFill>
                  <a:srgbClr val="FF0000"/>
                </a:solidFill>
              </a:rPr>
              <a:t>a[class*=links] </a:t>
            </a:r>
            <a:r>
              <a:rPr lang="en-US" altLang="zh-CN" b="1" dirty="0" smtClean="0"/>
              <a:t>{ </a:t>
            </a:r>
            <a:r>
              <a:rPr lang="en-US" altLang="zh-CN" b="1" dirty="0"/>
              <a:t>background: </a:t>
            </a:r>
            <a:r>
              <a:rPr lang="en-US" altLang="zh-CN" b="1" dirty="0" smtClean="0"/>
              <a:t>red; </a:t>
            </a:r>
            <a:r>
              <a:rPr lang="en-US" altLang="zh-CN" b="1" dirty="0"/>
              <a:t>}</a:t>
            </a:r>
            <a:endParaRPr lang="en-US" altLang="zh-CN" b="1" dirty="0"/>
          </a:p>
        </p:txBody>
      </p:sp>
      <p:grpSp>
        <p:nvGrpSpPr>
          <p:cNvPr id="21" name="组合 71"/>
          <p:cNvGrpSpPr/>
          <p:nvPr/>
        </p:nvGrpSpPr>
        <p:grpSpPr>
          <a:xfrm>
            <a:off x="1707502" y="765369"/>
            <a:ext cx="992719" cy="398780"/>
            <a:chOff x="1000100" y="1801951"/>
            <a:chExt cx="992719" cy="398780"/>
          </a:xfrm>
        </p:grpSpPr>
        <p:pic>
          <p:nvPicPr>
            <p:cNvPr id="22"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p:spPr>
        </p:pic>
        <p:sp>
          <p:nvSpPr>
            <p:cNvPr id="23" name="TextBox 22"/>
            <p:cNvSpPr txBox="1"/>
            <p:nvPr/>
          </p:nvSpPr>
          <p:spPr>
            <a:xfrm>
              <a:off x="1299399" y="1801951"/>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49" charset="-122"/>
                  <a:ea typeface="黑体" panose="02010609060101010101" pitchFamily="49" charset="-122"/>
                </a:rPr>
                <a:t>语法</a:t>
              </a:r>
              <a:endParaRPr lang="zh-CN" altLang="en-US" sz="2000" b="1" dirty="0">
                <a:solidFill>
                  <a:schemeClr val="tx1"/>
                </a:solidFill>
                <a:latin typeface="黑体" panose="02010609060101010101" pitchFamily="49" charset="-122"/>
                <a:ea typeface="黑体" panose="02010609060101010101" pitchFamily="49" charset="-122"/>
              </a:endParaRPr>
            </a:p>
          </p:txBody>
        </p:sp>
      </p:grpSp>
      <p:grpSp>
        <p:nvGrpSpPr>
          <p:cNvPr id="14" name="组合 18"/>
          <p:cNvGrpSpPr/>
          <p:nvPr/>
        </p:nvGrpSpPr>
        <p:grpSpPr bwMode="auto">
          <a:xfrm>
            <a:off x="3935760" y="6381328"/>
            <a:ext cx="4572000" cy="428625"/>
            <a:chOff x="3143240" y="5143512"/>
            <a:chExt cx="4572032" cy="428628"/>
          </a:xfrm>
        </p:grpSpPr>
        <p:sp>
          <p:nvSpPr>
            <p:cNvPr id="15" name="圆角矩形 14"/>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圆角矩形 15"/>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7"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p:nvPr/>
          </p:nvSpPr>
          <p:spPr bwMode="auto">
            <a:xfrm>
              <a:off x="4299902" y="5187962"/>
              <a:ext cx="2922290"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a:t>
              </a:r>
              <a:r>
                <a:rPr lang="zh-CN" altLang="en-US" sz="1600" b="1" spc="300" dirty="0" smtClean="0">
                  <a:solidFill>
                    <a:srgbClr val="FBFFFE"/>
                  </a:solidFill>
                  <a:latin typeface="微软雅黑" panose="020B0503020204020204" pitchFamily="2" charset="-122"/>
                  <a:ea typeface="微软雅黑" panose="020B0503020204020204" pitchFamily="2" charset="-122"/>
                </a:rPr>
                <a:t>示例</a:t>
              </a:r>
              <a:r>
                <a:rPr lang="en-US" altLang="zh-CN" sz="1600" b="1" spc="300" dirty="0" smtClean="0">
                  <a:solidFill>
                    <a:srgbClr val="FBFFFE"/>
                  </a:solidFill>
                  <a:latin typeface="微软雅黑" panose="020B0503020204020204" pitchFamily="2" charset="-122"/>
                  <a:ea typeface="微软雅黑" panose="020B0503020204020204" pitchFamily="2" charset="-122"/>
                </a:rPr>
                <a:t>10</a:t>
              </a:r>
              <a:r>
                <a:rPr lang="zh-CN" altLang="en-US" sz="1600" b="1" spc="300" dirty="0" smtClean="0">
                  <a:solidFill>
                    <a:srgbClr val="FBFFFE"/>
                  </a:solidFill>
                  <a:latin typeface="微软雅黑" panose="020B0503020204020204" pitchFamily="2" charset="-122"/>
                  <a:ea typeface="微软雅黑" panose="020B0503020204020204" pitchFamily="2" charset="-122"/>
                </a:rPr>
                <a:t>：属性选择</a:t>
              </a:r>
              <a:r>
                <a:rPr lang="zh-CN" altLang="en-US" sz="1600" b="1" spc="300" dirty="0">
                  <a:solidFill>
                    <a:srgbClr val="FBFFFE"/>
                  </a:solidFill>
                  <a:latin typeface="微软雅黑" panose="020B0503020204020204" pitchFamily="2" charset="-122"/>
                  <a:ea typeface="微软雅黑" panose="020B0503020204020204" pitchFamily="2" charset="-122"/>
                </a:rPr>
                <a:t>器</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pic>
        <p:nvPicPr>
          <p:cNvPr id="12290" name="Picture 2" descr="C:\Users\yaling.he\Desktop\Chapter04截图\Chapter04截图\图4.29 E[attr =val]属性选择器..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7826" y="2060848"/>
            <a:ext cx="5312194" cy="3857951"/>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93310" y="285750"/>
            <a:ext cx="5595620" cy="523240"/>
          </a:xfrm>
        </p:spPr>
        <p:txBody>
          <a:bodyPr/>
          <a:lstStyle/>
          <a:p>
            <a:r>
              <a:rPr lang="en-US" altLang="zh-CN" dirty="0"/>
              <a:t>E[</a:t>
            </a:r>
            <a:r>
              <a:rPr lang="en-US" altLang="zh-CN" dirty="0" err="1"/>
              <a:t>attr</a:t>
            </a:r>
            <a:r>
              <a:rPr lang="en-US" altLang="zh-CN" dirty="0"/>
              <a:t>^=</a:t>
            </a:r>
            <a:r>
              <a:rPr lang="en-US" altLang="zh-CN" dirty="0" err="1"/>
              <a:t>val</a:t>
            </a:r>
            <a:r>
              <a:rPr lang="en-US" altLang="zh-CN" dirty="0"/>
              <a:t>]</a:t>
            </a:r>
            <a:r>
              <a:rPr lang="zh-CN" altLang="zh-CN" dirty="0"/>
              <a:t>属性选择器</a:t>
            </a:r>
            <a:endParaRPr lang="en-US" altLang="zh-CN" dirty="0"/>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a:p>
          <a:p>
            <a:endParaRPr lang="en-US" altLang="zh-CN" dirty="0" smtClean="0"/>
          </a:p>
          <a:p>
            <a:endParaRPr lang="en-US" altLang="zh-CN" dirty="0"/>
          </a:p>
          <a:p>
            <a:endParaRPr lang="en-US" altLang="zh-CN" dirty="0"/>
          </a:p>
          <a:p>
            <a:endParaRPr lang="en-US" altLang="zh-CN" dirty="0" smtClean="0"/>
          </a:p>
        </p:txBody>
      </p:sp>
      <p:sp>
        <p:nvSpPr>
          <p:cNvPr id="12" name="AutoShape 3"/>
          <p:cNvSpPr>
            <a:spLocks noChangeArrowheads="1"/>
          </p:cNvSpPr>
          <p:nvPr/>
        </p:nvSpPr>
        <p:spPr bwMode="auto">
          <a:xfrm>
            <a:off x="2711624" y="1269311"/>
            <a:ext cx="6840760" cy="50672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nSpc>
                <a:spcPct val="150000"/>
              </a:lnSpc>
            </a:pPr>
            <a:r>
              <a:rPr lang="en-US" altLang="zh-CN" b="1" dirty="0"/>
              <a:t> </a:t>
            </a:r>
            <a:r>
              <a:rPr lang="en-US" altLang="zh-CN" b="1" dirty="0">
                <a:solidFill>
                  <a:srgbClr val="FF0000"/>
                </a:solidFill>
              </a:rPr>
              <a:t>a[</a:t>
            </a:r>
            <a:r>
              <a:rPr lang="en-US" altLang="zh-CN" b="1" dirty="0" err="1">
                <a:solidFill>
                  <a:srgbClr val="FF0000"/>
                </a:solidFill>
              </a:rPr>
              <a:t>href</a:t>
            </a:r>
            <a:r>
              <a:rPr lang="en-US" altLang="zh-CN" b="1" dirty="0">
                <a:solidFill>
                  <a:srgbClr val="FF0000"/>
                </a:solidFill>
              </a:rPr>
              <a:t>^=http] </a:t>
            </a:r>
            <a:r>
              <a:rPr lang="en-US" altLang="zh-CN" b="1" dirty="0" smtClean="0"/>
              <a:t>{ </a:t>
            </a:r>
            <a:r>
              <a:rPr lang="en-US" altLang="zh-CN" b="1" dirty="0"/>
              <a:t>background: </a:t>
            </a:r>
            <a:r>
              <a:rPr lang="en-US" altLang="zh-CN" b="1" dirty="0" smtClean="0"/>
              <a:t>red; </a:t>
            </a:r>
            <a:r>
              <a:rPr lang="en-US" altLang="zh-CN" b="1" dirty="0"/>
              <a:t>}</a:t>
            </a:r>
            <a:endParaRPr lang="en-US" altLang="zh-CN" b="1" dirty="0"/>
          </a:p>
        </p:txBody>
      </p:sp>
      <p:grpSp>
        <p:nvGrpSpPr>
          <p:cNvPr id="21" name="组合 71"/>
          <p:cNvGrpSpPr/>
          <p:nvPr/>
        </p:nvGrpSpPr>
        <p:grpSpPr>
          <a:xfrm>
            <a:off x="1707502" y="765369"/>
            <a:ext cx="992719" cy="398780"/>
            <a:chOff x="1000100" y="1801951"/>
            <a:chExt cx="992719" cy="398780"/>
          </a:xfrm>
        </p:grpSpPr>
        <p:pic>
          <p:nvPicPr>
            <p:cNvPr id="22"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p:spPr>
        </p:pic>
        <p:sp>
          <p:nvSpPr>
            <p:cNvPr id="23" name="TextBox 22"/>
            <p:cNvSpPr txBox="1"/>
            <p:nvPr/>
          </p:nvSpPr>
          <p:spPr>
            <a:xfrm>
              <a:off x="1299399" y="1801951"/>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49" charset="-122"/>
                  <a:ea typeface="黑体" panose="02010609060101010101" pitchFamily="49" charset="-122"/>
                </a:rPr>
                <a:t>语法</a:t>
              </a:r>
              <a:endParaRPr lang="zh-CN" altLang="en-US" sz="2000" b="1" dirty="0">
                <a:solidFill>
                  <a:schemeClr val="tx1"/>
                </a:solidFill>
                <a:latin typeface="黑体" panose="02010609060101010101" pitchFamily="49" charset="-122"/>
                <a:ea typeface="黑体" panose="02010609060101010101" pitchFamily="49" charset="-122"/>
              </a:endParaRPr>
            </a:p>
          </p:txBody>
        </p:sp>
      </p:grpSp>
      <p:grpSp>
        <p:nvGrpSpPr>
          <p:cNvPr id="14" name="组合 18"/>
          <p:cNvGrpSpPr/>
          <p:nvPr/>
        </p:nvGrpSpPr>
        <p:grpSpPr bwMode="auto">
          <a:xfrm>
            <a:off x="3935760" y="6381328"/>
            <a:ext cx="4572000" cy="428625"/>
            <a:chOff x="3143240" y="5143512"/>
            <a:chExt cx="4572032" cy="428628"/>
          </a:xfrm>
        </p:grpSpPr>
        <p:sp>
          <p:nvSpPr>
            <p:cNvPr id="15" name="圆角矩形 14"/>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圆角矩形 15"/>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7"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p:nvPr/>
          </p:nvSpPr>
          <p:spPr bwMode="auto">
            <a:xfrm>
              <a:off x="4299902" y="5187962"/>
              <a:ext cx="2922290"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a:t>
              </a:r>
              <a:r>
                <a:rPr lang="zh-CN" altLang="en-US" sz="1600" b="1" spc="300" dirty="0" smtClean="0">
                  <a:solidFill>
                    <a:srgbClr val="FBFFFE"/>
                  </a:solidFill>
                  <a:latin typeface="微软雅黑" panose="020B0503020204020204" pitchFamily="2" charset="-122"/>
                  <a:ea typeface="微软雅黑" panose="020B0503020204020204" pitchFamily="2" charset="-122"/>
                </a:rPr>
                <a:t>示例</a:t>
              </a:r>
              <a:r>
                <a:rPr lang="en-US" altLang="zh-CN" sz="1600" b="1" spc="300" dirty="0" smtClean="0">
                  <a:solidFill>
                    <a:srgbClr val="FBFFFE"/>
                  </a:solidFill>
                  <a:latin typeface="微软雅黑" panose="020B0503020204020204" pitchFamily="2" charset="-122"/>
                  <a:ea typeface="微软雅黑" panose="020B0503020204020204" pitchFamily="2" charset="-122"/>
                </a:rPr>
                <a:t>10</a:t>
              </a:r>
              <a:r>
                <a:rPr lang="zh-CN" altLang="en-US" sz="1600" b="1" spc="300" dirty="0" smtClean="0">
                  <a:solidFill>
                    <a:srgbClr val="FBFFFE"/>
                  </a:solidFill>
                  <a:latin typeface="微软雅黑" panose="020B0503020204020204" pitchFamily="2" charset="-122"/>
                  <a:ea typeface="微软雅黑" panose="020B0503020204020204" pitchFamily="2" charset="-122"/>
                </a:rPr>
                <a:t>：属性选择</a:t>
              </a:r>
              <a:r>
                <a:rPr lang="zh-CN" altLang="en-US" sz="1600" b="1" spc="300" dirty="0">
                  <a:solidFill>
                    <a:srgbClr val="FBFFFE"/>
                  </a:solidFill>
                  <a:latin typeface="微软雅黑" panose="020B0503020204020204" pitchFamily="2" charset="-122"/>
                  <a:ea typeface="微软雅黑" panose="020B0503020204020204" pitchFamily="2" charset="-122"/>
                </a:rPr>
                <a:t>器</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pic>
        <p:nvPicPr>
          <p:cNvPr id="13314" name="Picture 2" descr="C:\Users\yaling.he\Desktop\Chapter04截图\Chapter04截图\图4.30　 E[attr^=val]属性选择器.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9144" y="1988840"/>
            <a:ext cx="5641032" cy="4096767"/>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56380" y="285750"/>
            <a:ext cx="6432550" cy="523240"/>
          </a:xfrm>
        </p:spPr>
        <p:txBody>
          <a:bodyPr/>
          <a:lstStyle/>
          <a:p>
            <a:r>
              <a:rPr lang="en-US" altLang="zh-CN" dirty="0"/>
              <a:t>E[</a:t>
            </a:r>
            <a:r>
              <a:rPr lang="en-US" altLang="zh-CN" dirty="0" err="1"/>
              <a:t>attr</a:t>
            </a:r>
            <a:r>
              <a:rPr lang="en-US" altLang="zh-CN" dirty="0"/>
              <a:t>$=</a:t>
            </a:r>
            <a:r>
              <a:rPr lang="en-US" altLang="zh-CN" dirty="0" err="1"/>
              <a:t>val</a:t>
            </a:r>
            <a:r>
              <a:rPr lang="en-US" altLang="zh-CN" dirty="0"/>
              <a:t>]</a:t>
            </a:r>
            <a:r>
              <a:rPr lang="zh-CN" altLang="en-US" dirty="0"/>
              <a:t>属性选择器</a:t>
            </a:r>
            <a:endParaRPr lang="en-US" altLang="zh-CN" dirty="0"/>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a:p>
          <a:p>
            <a:endParaRPr lang="en-US" altLang="zh-CN" dirty="0" smtClean="0"/>
          </a:p>
          <a:p>
            <a:endParaRPr lang="en-US" altLang="zh-CN" dirty="0"/>
          </a:p>
          <a:p>
            <a:endParaRPr lang="en-US" altLang="zh-CN" dirty="0"/>
          </a:p>
          <a:p>
            <a:endParaRPr lang="en-US" altLang="zh-CN" dirty="0" smtClean="0"/>
          </a:p>
        </p:txBody>
      </p:sp>
      <p:sp>
        <p:nvSpPr>
          <p:cNvPr id="12" name="AutoShape 3"/>
          <p:cNvSpPr>
            <a:spLocks noChangeArrowheads="1"/>
          </p:cNvSpPr>
          <p:nvPr/>
        </p:nvSpPr>
        <p:spPr bwMode="auto">
          <a:xfrm>
            <a:off x="2711624" y="1269311"/>
            <a:ext cx="6840760" cy="50672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nSpc>
                <a:spcPct val="150000"/>
              </a:lnSpc>
            </a:pPr>
            <a:r>
              <a:rPr lang="en-US" altLang="zh-CN" b="1" dirty="0"/>
              <a:t> </a:t>
            </a:r>
            <a:r>
              <a:rPr lang="en-US" altLang="zh-CN" b="1" dirty="0">
                <a:solidFill>
                  <a:srgbClr val="FF0000"/>
                </a:solidFill>
              </a:rPr>
              <a:t>a[</a:t>
            </a:r>
            <a:r>
              <a:rPr lang="en-US" altLang="zh-CN" b="1" dirty="0" err="1">
                <a:solidFill>
                  <a:srgbClr val="FF0000"/>
                </a:solidFill>
              </a:rPr>
              <a:t>href</a:t>
            </a:r>
            <a:r>
              <a:rPr lang="en-US" altLang="zh-CN" b="1" dirty="0">
                <a:solidFill>
                  <a:srgbClr val="FF0000"/>
                </a:solidFill>
              </a:rPr>
              <a:t>$=</a:t>
            </a:r>
            <a:r>
              <a:rPr lang="en-US" altLang="zh-CN" b="1" dirty="0" err="1">
                <a:solidFill>
                  <a:srgbClr val="FF0000"/>
                </a:solidFill>
              </a:rPr>
              <a:t>png</a:t>
            </a:r>
            <a:r>
              <a:rPr lang="en-US" altLang="zh-CN" b="1" dirty="0">
                <a:solidFill>
                  <a:srgbClr val="FF0000"/>
                </a:solidFill>
              </a:rPr>
              <a:t>] </a:t>
            </a:r>
            <a:r>
              <a:rPr lang="en-US" altLang="zh-CN" b="1" dirty="0" smtClean="0"/>
              <a:t>{ </a:t>
            </a:r>
            <a:r>
              <a:rPr lang="en-US" altLang="zh-CN" b="1" dirty="0"/>
              <a:t>background: </a:t>
            </a:r>
            <a:r>
              <a:rPr lang="en-US" altLang="zh-CN" b="1" dirty="0" smtClean="0"/>
              <a:t>red; </a:t>
            </a:r>
            <a:r>
              <a:rPr lang="en-US" altLang="zh-CN" b="1" dirty="0"/>
              <a:t>}</a:t>
            </a:r>
            <a:endParaRPr lang="en-US" altLang="zh-CN" b="1" dirty="0"/>
          </a:p>
        </p:txBody>
      </p:sp>
      <p:grpSp>
        <p:nvGrpSpPr>
          <p:cNvPr id="21" name="组合 71"/>
          <p:cNvGrpSpPr/>
          <p:nvPr/>
        </p:nvGrpSpPr>
        <p:grpSpPr>
          <a:xfrm>
            <a:off x="1707502" y="765369"/>
            <a:ext cx="992719" cy="398780"/>
            <a:chOff x="1000100" y="1801951"/>
            <a:chExt cx="992719" cy="398780"/>
          </a:xfrm>
        </p:grpSpPr>
        <p:pic>
          <p:nvPicPr>
            <p:cNvPr id="22"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p:spPr>
        </p:pic>
        <p:sp>
          <p:nvSpPr>
            <p:cNvPr id="23" name="TextBox 22"/>
            <p:cNvSpPr txBox="1"/>
            <p:nvPr/>
          </p:nvSpPr>
          <p:spPr>
            <a:xfrm>
              <a:off x="1299399" y="1801951"/>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49" charset="-122"/>
                  <a:ea typeface="黑体" panose="02010609060101010101" pitchFamily="49" charset="-122"/>
                </a:rPr>
                <a:t>语法</a:t>
              </a:r>
              <a:endParaRPr lang="zh-CN" altLang="en-US" sz="2000" b="1" dirty="0">
                <a:solidFill>
                  <a:schemeClr val="tx1"/>
                </a:solidFill>
                <a:latin typeface="黑体" panose="02010609060101010101" pitchFamily="49" charset="-122"/>
                <a:ea typeface="黑体" panose="02010609060101010101" pitchFamily="49" charset="-122"/>
              </a:endParaRPr>
            </a:p>
          </p:txBody>
        </p:sp>
      </p:grpSp>
      <p:grpSp>
        <p:nvGrpSpPr>
          <p:cNvPr id="14" name="组合 18"/>
          <p:cNvGrpSpPr/>
          <p:nvPr/>
        </p:nvGrpSpPr>
        <p:grpSpPr bwMode="auto">
          <a:xfrm>
            <a:off x="3935760" y="6381328"/>
            <a:ext cx="4572000" cy="428625"/>
            <a:chOff x="3143240" y="5143512"/>
            <a:chExt cx="4572032" cy="428628"/>
          </a:xfrm>
        </p:grpSpPr>
        <p:sp>
          <p:nvSpPr>
            <p:cNvPr id="15" name="圆角矩形 14"/>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圆角矩形 15"/>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7"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p:nvPr/>
          </p:nvSpPr>
          <p:spPr bwMode="auto">
            <a:xfrm>
              <a:off x="4299902" y="5187962"/>
              <a:ext cx="2922290"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a:t>
              </a:r>
              <a:r>
                <a:rPr lang="zh-CN" altLang="en-US" sz="1600" b="1" spc="300" dirty="0" smtClean="0">
                  <a:solidFill>
                    <a:srgbClr val="FBFFFE"/>
                  </a:solidFill>
                  <a:latin typeface="微软雅黑" panose="020B0503020204020204" pitchFamily="2" charset="-122"/>
                  <a:ea typeface="微软雅黑" panose="020B0503020204020204" pitchFamily="2" charset="-122"/>
                </a:rPr>
                <a:t>示例</a:t>
              </a:r>
              <a:r>
                <a:rPr lang="en-US" altLang="zh-CN" sz="1600" b="1" spc="300" dirty="0" smtClean="0">
                  <a:solidFill>
                    <a:srgbClr val="FBFFFE"/>
                  </a:solidFill>
                  <a:latin typeface="微软雅黑" panose="020B0503020204020204" pitchFamily="2" charset="-122"/>
                  <a:ea typeface="微软雅黑" panose="020B0503020204020204" pitchFamily="2" charset="-122"/>
                </a:rPr>
                <a:t>10</a:t>
              </a:r>
              <a:r>
                <a:rPr lang="zh-CN" altLang="en-US" sz="1600" b="1" spc="300" dirty="0" smtClean="0">
                  <a:solidFill>
                    <a:srgbClr val="FBFFFE"/>
                  </a:solidFill>
                  <a:latin typeface="微软雅黑" panose="020B0503020204020204" pitchFamily="2" charset="-122"/>
                  <a:ea typeface="微软雅黑" panose="020B0503020204020204" pitchFamily="2" charset="-122"/>
                </a:rPr>
                <a:t>：属性选择</a:t>
              </a:r>
              <a:r>
                <a:rPr lang="zh-CN" altLang="en-US" sz="1600" b="1" spc="300" dirty="0">
                  <a:solidFill>
                    <a:srgbClr val="FBFFFE"/>
                  </a:solidFill>
                  <a:latin typeface="微软雅黑" panose="020B0503020204020204" pitchFamily="2" charset="-122"/>
                  <a:ea typeface="微软雅黑" panose="020B0503020204020204" pitchFamily="2" charset="-122"/>
                </a:rPr>
                <a:t>器</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pic>
        <p:nvPicPr>
          <p:cNvPr id="14338" name="Picture 2" descr="C:\Users\yaling.he\Desktop\Chapter04截图\Chapter04截图\图4.31　 E[attr$=val]属性选择器.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3692" y="2132856"/>
            <a:ext cx="5616624" cy="4079041"/>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8094345" y="285750"/>
            <a:ext cx="2393950" cy="523240"/>
          </a:xfrm>
        </p:spPr>
        <p:txBody>
          <a:bodyPr/>
          <a:lstStyle/>
          <a:p>
            <a:r>
              <a:rPr lang="zh-CN" altLang="en-US" smtClean="0"/>
              <a:t>本章目标</a:t>
            </a:r>
            <a:endParaRPr lang="zh-CN" altLang="en-US" dirty="0" smtClean="0"/>
          </a:p>
        </p:txBody>
      </p:sp>
      <p:sp>
        <p:nvSpPr>
          <p:cNvPr id="17411" name="内容占位符 2"/>
          <p:cNvSpPr>
            <a:spLocks noGrp="1"/>
          </p:cNvSpPr>
          <p:nvPr>
            <p:ph idx="1"/>
          </p:nvPr>
        </p:nvSpPr>
        <p:spPr>
          <a:xfrm>
            <a:off x="2308254" y="1214422"/>
            <a:ext cx="7388146" cy="5143536"/>
          </a:xfrm>
        </p:spPr>
        <p:txBody>
          <a:bodyPr/>
          <a:lstStyle/>
          <a:p>
            <a:r>
              <a:rPr lang="zh-CN" altLang="en-US" dirty="0"/>
              <a:t>会使用行内样式、内部样式表和外部样式表三种方式为</a:t>
            </a:r>
            <a:r>
              <a:rPr lang="en-US" altLang="zh-CN" dirty="0"/>
              <a:t>HTML5</a:t>
            </a:r>
            <a:r>
              <a:rPr lang="zh-CN" altLang="en-US" dirty="0"/>
              <a:t>文档添加</a:t>
            </a:r>
            <a:r>
              <a:rPr lang="en-US" altLang="zh-CN" dirty="0"/>
              <a:t>CSS</a:t>
            </a:r>
            <a:r>
              <a:rPr lang="zh-CN" altLang="en-US" dirty="0"/>
              <a:t>样式</a:t>
            </a:r>
            <a:endParaRPr lang="zh-CN" altLang="en-US" dirty="0"/>
          </a:p>
          <a:p>
            <a:r>
              <a:rPr lang="zh-CN" altLang="en-US" dirty="0" smtClean="0"/>
              <a:t>会</a:t>
            </a:r>
            <a:r>
              <a:rPr lang="zh-CN" altLang="en-US" dirty="0"/>
              <a:t>使用</a:t>
            </a:r>
            <a:r>
              <a:rPr lang="en-US" altLang="zh-CN" dirty="0"/>
              <a:t>CSS3</a:t>
            </a:r>
            <a:r>
              <a:rPr lang="zh-CN" altLang="en-US" dirty="0"/>
              <a:t>的基本选择器设置字体大小和颜色</a:t>
            </a:r>
            <a:endParaRPr lang="zh-CN" altLang="en-US" dirty="0"/>
          </a:p>
          <a:p>
            <a:r>
              <a:rPr lang="zh-CN" altLang="en-US" dirty="0" smtClean="0"/>
              <a:t>会</a:t>
            </a:r>
            <a:r>
              <a:rPr lang="zh-CN" altLang="en-US" dirty="0"/>
              <a:t>使用复合选择器为特定的网页元素添加</a:t>
            </a:r>
            <a:r>
              <a:rPr lang="en-US" altLang="zh-CN" dirty="0"/>
              <a:t>CSS</a:t>
            </a:r>
            <a:r>
              <a:rPr lang="zh-CN" altLang="en-US" dirty="0"/>
              <a:t>样式</a:t>
            </a:r>
            <a:endParaRPr lang="zh-CN" altLang="en-US" dirty="0"/>
          </a:p>
          <a:p>
            <a:r>
              <a:rPr lang="zh-CN" altLang="en-US" dirty="0" smtClean="0"/>
              <a:t>会</a:t>
            </a:r>
            <a:r>
              <a:rPr lang="zh-CN" altLang="en-US" dirty="0"/>
              <a:t>使用</a:t>
            </a:r>
            <a:r>
              <a:rPr lang="en-US" altLang="zh-CN" dirty="0"/>
              <a:t>CSS3</a:t>
            </a:r>
            <a:r>
              <a:rPr lang="zh-CN" altLang="en-US" dirty="0"/>
              <a:t>高级选择器为网页元素添加</a:t>
            </a:r>
            <a:r>
              <a:rPr lang="en-US" altLang="zh-CN" dirty="0"/>
              <a:t>CSS</a:t>
            </a:r>
            <a:r>
              <a:rPr lang="zh-CN" altLang="en-US" dirty="0"/>
              <a:t>样式</a:t>
            </a:r>
            <a:endParaRPr lang="zh-CN" altLang="en-US" dirty="0"/>
          </a:p>
        </p:txBody>
      </p:sp>
      <p:pic>
        <p:nvPicPr>
          <p:cNvPr id="11" name="Picture 2" descr="C:\Users\meng.zhang\Desktop\ACCP7.0模版图标规范\啊-1.png"/>
          <p:cNvPicPr>
            <a:picLocks noChangeAspect="1" noChangeArrowheads="1"/>
          </p:cNvPicPr>
          <p:nvPr/>
        </p:nvPicPr>
        <p:blipFill>
          <a:blip r:embed="rId1" cstate="print"/>
          <a:srcRect/>
          <a:stretch>
            <a:fillRect/>
          </a:stretch>
        </p:blipFill>
        <p:spPr bwMode="auto">
          <a:xfrm>
            <a:off x="9621734" y="3356992"/>
            <a:ext cx="643477" cy="648334"/>
          </a:xfrm>
          <a:prstGeom prst="rect">
            <a:avLst/>
          </a:prstGeom>
          <a:noFill/>
        </p:spPr>
      </p:pic>
      <p:pic>
        <p:nvPicPr>
          <p:cNvPr id="12" name="Picture 3" descr="C:\Users\meng.zhang\Desktop\ACCP7.0模版图标规范\是.png"/>
          <p:cNvPicPr>
            <a:picLocks noChangeAspect="1" noChangeArrowheads="1"/>
          </p:cNvPicPr>
          <p:nvPr/>
        </p:nvPicPr>
        <p:blipFill>
          <a:blip r:embed="rId2" cstate="print"/>
          <a:srcRect/>
          <a:stretch>
            <a:fillRect/>
          </a:stretch>
        </p:blipFill>
        <p:spPr bwMode="auto">
          <a:xfrm>
            <a:off x="9586283" y="1946916"/>
            <a:ext cx="714380" cy="719772"/>
          </a:xfrm>
          <a:prstGeom prst="rect">
            <a:avLst/>
          </a:prstGeom>
          <a:noFill/>
        </p:spPr>
      </p:pic>
      <p:pic>
        <p:nvPicPr>
          <p:cNvPr id="13" name="Picture 3" descr="C:\Users\meng.zhang\Desktop\ACCP7.0模版图标规范\是.png"/>
          <p:cNvPicPr>
            <a:picLocks noChangeAspect="1" noChangeArrowheads="1"/>
          </p:cNvPicPr>
          <p:nvPr/>
        </p:nvPicPr>
        <p:blipFill>
          <a:blip r:embed="rId2" cstate="print"/>
          <a:srcRect/>
          <a:stretch>
            <a:fillRect/>
          </a:stretch>
        </p:blipFill>
        <p:spPr bwMode="auto">
          <a:xfrm>
            <a:off x="9587835" y="1248242"/>
            <a:ext cx="714380" cy="719772"/>
          </a:xfrm>
          <a:prstGeom prst="rect">
            <a:avLst/>
          </a:prstGeom>
          <a:noFill/>
        </p:spPr>
      </p:pic>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8"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3130550" y="285750"/>
            <a:ext cx="7357745" cy="523240"/>
          </a:xfrm>
        </p:spPr>
        <p:txBody>
          <a:bodyPr/>
          <a:lstStyle/>
          <a:p>
            <a:r>
              <a:rPr lang="zh-CN" altLang="en-US" dirty="0" smtClean="0"/>
              <a:t>学员操作</a:t>
            </a:r>
            <a:r>
              <a:rPr lang="en-US" altLang="zh-CN" dirty="0" smtClean="0"/>
              <a:t>—</a:t>
            </a:r>
            <a:r>
              <a:rPr lang="zh-CN" altLang="zh-CN" dirty="0"/>
              <a:t>美化网易邮箱登录页面</a:t>
            </a:r>
            <a:endParaRPr lang="zh-CN" altLang="en-US" dirty="0" smtClean="0"/>
          </a:p>
        </p:txBody>
      </p:sp>
      <p:sp>
        <p:nvSpPr>
          <p:cNvPr id="24579" name="内容占位符 2"/>
          <p:cNvSpPr>
            <a:spLocks noGrp="1"/>
          </p:cNvSpPr>
          <p:nvPr>
            <p:ph idx="1"/>
          </p:nvPr>
        </p:nvSpPr>
        <p:spPr>
          <a:xfrm>
            <a:off x="2308254" y="1214422"/>
            <a:ext cx="8108226" cy="5143536"/>
          </a:xfrm>
        </p:spPr>
        <p:txBody>
          <a:bodyPr/>
          <a:lstStyle/>
          <a:p>
            <a:r>
              <a:rPr lang="zh-CN" altLang="en-US" dirty="0" smtClean="0"/>
              <a:t>需求说明</a:t>
            </a:r>
            <a:endParaRPr lang="zh-CN" altLang="en-US" dirty="0" smtClean="0"/>
          </a:p>
          <a:p>
            <a:pPr lvl="1"/>
            <a:r>
              <a:rPr lang="zh-CN" altLang="en-US" dirty="0" smtClean="0"/>
              <a:t>打开网易邮箱登录页面，使用学过的选择器选择元素然后美化网页</a:t>
            </a:r>
            <a:endParaRPr lang="en-US" altLang="zh-CN" dirty="0" smtClean="0"/>
          </a:p>
          <a:p>
            <a:pPr lvl="2"/>
            <a:r>
              <a:rPr lang="zh-CN" altLang="en-US" dirty="0" smtClean="0"/>
              <a:t>使用</a:t>
            </a:r>
            <a:r>
              <a:rPr lang="zh-CN" altLang="en-US" dirty="0"/>
              <a:t>层次选择器选择</a:t>
            </a:r>
            <a:r>
              <a:rPr lang="en-US" altLang="zh-CN" dirty="0"/>
              <a:t>header</a:t>
            </a:r>
            <a:r>
              <a:rPr lang="zh-CN" altLang="en-US" dirty="0"/>
              <a:t>里面的</a:t>
            </a:r>
            <a:r>
              <a:rPr lang="en-US" altLang="zh-CN" dirty="0"/>
              <a:t>a</a:t>
            </a:r>
            <a:r>
              <a:rPr lang="zh-CN" altLang="en-US" dirty="0" smtClean="0"/>
              <a:t>元素</a:t>
            </a:r>
            <a:endParaRPr lang="en-US" altLang="zh-CN" dirty="0" smtClean="0"/>
          </a:p>
          <a:p>
            <a:pPr lvl="2"/>
            <a:r>
              <a:rPr lang="zh-CN" altLang="en-US" dirty="0" smtClean="0"/>
              <a:t>使用</a:t>
            </a:r>
            <a:r>
              <a:rPr lang="zh-CN" altLang="en-US" dirty="0"/>
              <a:t>属性选择器选择属性值为</a:t>
            </a:r>
            <a:r>
              <a:rPr lang="en-US" altLang="zh-CN" dirty="0"/>
              <a:t>text</a:t>
            </a:r>
            <a:r>
              <a:rPr lang="zh-CN" altLang="en-US" dirty="0"/>
              <a:t>的元素，并设置背景颜色为</a:t>
            </a:r>
            <a:r>
              <a:rPr lang="en-US" altLang="zh-CN" dirty="0"/>
              <a:t>#FFFFED</a:t>
            </a:r>
            <a:r>
              <a:rPr lang="zh-CN" altLang="en-US" dirty="0"/>
              <a:t>，字体大小为</a:t>
            </a:r>
            <a:r>
              <a:rPr lang="en-US" altLang="zh-CN" dirty="0" smtClean="0"/>
              <a:t>18px</a:t>
            </a:r>
            <a:endParaRPr lang="zh-CN" altLang="en-US" dirty="0"/>
          </a:p>
          <a:p>
            <a:pPr lvl="2"/>
            <a:r>
              <a:rPr lang="zh-CN" altLang="en-US" dirty="0" smtClean="0"/>
              <a:t>使用</a:t>
            </a:r>
            <a:r>
              <a:rPr lang="zh-CN" altLang="en-US" dirty="0"/>
              <a:t>属性选择器选择属性值里含有“</a:t>
            </a:r>
            <a:r>
              <a:rPr lang="en-US" altLang="zh-CN" dirty="0"/>
              <a:t>pass”</a:t>
            </a:r>
            <a:r>
              <a:rPr lang="zh-CN" altLang="en-US" dirty="0"/>
              <a:t>字符串的</a:t>
            </a:r>
            <a:r>
              <a:rPr lang="zh-CN" altLang="en-US" dirty="0" smtClean="0"/>
              <a:t>元素</a:t>
            </a:r>
            <a:endParaRPr lang="en-US" altLang="zh-CN" dirty="0" smtClean="0"/>
          </a:p>
          <a:p>
            <a:pPr lvl="2"/>
            <a:r>
              <a:rPr lang="zh-CN" altLang="en-US" dirty="0" smtClean="0"/>
              <a:t>使用</a:t>
            </a:r>
            <a:r>
              <a:rPr lang="zh-CN" altLang="en-US" dirty="0"/>
              <a:t>结构伪类选择器选择</a:t>
            </a:r>
            <a:r>
              <a:rPr lang="en-US" altLang="zh-CN" dirty="0"/>
              <a:t>section</a:t>
            </a:r>
            <a:r>
              <a:rPr lang="zh-CN" altLang="en-US" dirty="0"/>
              <a:t>下面的第一张图片</a:t>
            </a:r>
            <a:r>
              <a:rPr lang="zh-CN" altLang="en-US" dirty="0" smtClean="0"/>
              <a:t>元素</a:t>
            </a:r>
            <a:endParaRPr lang="en-US" altLang="zh-CN" dirty="0" smtClean="0"/>
          </a:p>
          <a:p>
            <a:pPr lvl="2"/>
            <a:r>
              <a:rPr lang="zh-CN" altLang="zh-CN" dirty="0" smtClean="0"/>
              <a:t>使用</a:t>
            </a:r>
            <a:r>
              <a:rPr lang="zh-CN" altLang="zh-CN" dirty="0"/>
              <a:t>层次选择器选择</a:t>
            </a:r>
            <a:r>
              <a:rPr lang="en-US" altLang="zh-CN" dirty="0"/>
              <a:t>section</a:t>
            </a:r>
            <a:r>
              <a:rPr lang="zh-CN" altLang="zh-CN" dirty="0"/>
              <a:t>下的</a:t>
            </a:r>
            <a:r>
              <a:rPr lang="en-US" altLang="zh-CN" dirty="0"/>
              <a:t>li</a:t>
            </a:r>
            <a:r>
              <a:rPr lang="zh-CN" altLang="zh-CN" dirty="0" smtClean="0"/>
              <a:t>元素</a:t>
            </a:r>
            <a:endParaRPr lang="en-US" altLang="zh-CN" dirty="0" smtClean="0"/>
          </a:p>
          <a:p>
            <a:pPr lvl="2"/>
            <a:r>
              <a:rPr lang="zh-CN" altLang="zh-CN" dirty="0" smtClean="0"/>
              <a:t>使用</a:t>
            </a:r>
            <a:r>
              <a:rPr lang="zh-CN" altLang="zh-CN" dirty="0"/>
              <a:t>层次选择器选择</a:t>
            </a:r>
            <a:r>
              <a:rPr lang="en-US" altLang="zh-CN" dirty="0"/>
              <a:t>footer</a:t>
            </a:r>
            <a:r>
              <a:rPr lang="zh-CN" altLang="zh-CN" dirty="0"/>
              <a:t>下的</a:t>
            </a:r>
            <a:r>
              <a:rPr lang="en-US" altLang="zh-CN" dirty="0"/>
              <a:t>a</a:t>
            </a:r>
            <a:r>
              <a:rPr lang="zh-CN" altLang="zh-CN" dirty="0" smtClean="0"/>
              <a:t>元素</a:t>
            </a:r>
            <a:endParaRPr lang="zh-CN" altLang="zh-CN" dirty="0"/>
          </a:p>
        </p:txBody>
      </p:sp>
      <p:grpSp>
        <p:nvGrpSpPr>
          <p:cNvPr id="13" name="组合 12"/>
          <p:cNvGrpSpPr/>
          <p:nvPr/>
        </p:nvGrpSpPr>
        <p:grpSpPr>
          <a:xfrm>
            <a:off x="1666844" y="879510"/>
            <a:ext cx="921281" cy="406350"/>
            <a:chOff x="3786182" y="1192962"/>
            <a:chExt cx="921281" cy="406350"/>
          </a:xfrm>
        </p:grpSpPr>
        <p:sp>
          <p:nvSpPr>
            <p:cNvPr id="15" name="TextBox 14"/>
            <p:cNvSpPr txBox="1"/>
            <p:nvPr/>
          </p:nvSpPr>
          <p:spPr>
            <a:xfrm>
              <a:off x="4014043" y="1196747"/>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49" charset="-122"/>
                  <a:ea typeface="黑体" panose="02010609060101010101" pitchFamily="49" charset="-122"/>
                </a:rPr>
                <a:t>练习</a:t>
              </a:r>
              <a:endParaRPr lang="zh-CN" altLang="en-US" sz="2000" b="1" dirty="0">
                <a:solidFill>
                  <a:schemeClr val="tx1"/>
                </a:solidFill>
                <a:latin typeface="黑体" panose="02010609060101010101" pitchFamily="49" charset="-122"/>
                <a:ea typeface="黑体" panose="02010609060101010101" pitchFamily="49" charset="-122"/>
              </a:endParaRPr>
            </a:p>
          </p:txBody>
        </p:sp>
        <p:pic>
          <p:nvPicPr>
            <p:cNvPr id="16" name="Picture 2" descr="E:\设计支持\模板设计\YS.png"/>
            <p:cNvPicPr>
              <a:picLocks noChangeAspect="1" noChangeArrowheads="1"/>
            </p:cNvPicPr>
            <p:nvPr/>
          </p:nvPicPr>
          <p:blipFill>
            <a:blip r:embed="rId1"/>
            <a:srcRect/>
            <a:stretch>
              <a:fillRect/>
            </a:stretch>
          </p:blipFill>
          <p:spPr bwMode="auto">
            <a:xfrm>
              <a:off x="3786182" y="1192962"/>
              <a:ext cx="414476" cy="406350"/>
            </a:xfrm>
            <a:prstGeom prst="rect">
              <a:avLst/>
            </a:prstGeom>
            <a:noFill/>
          </p:spPr>
        </p:pic>
      </p:grpSp>
      <p:grpSp>
        <p:nvGrpSpPr>
          <p:cNvPr id="18" name="组合 17"/>
          <p:cNvGrpSpPr/>
          <p:nvPr/>
        </p:nvGrpSpPr>
        <p:grpSpPr bwMode="auto">
          <a:xfrm>
            <a:off x="4943872" y="6286896"/>
            <a:ext cx="2786063" cy="428625"/>
            <a:chOff x="3714744" y="5143512"/>
            <a:chExt cx="2786082" cy="428628"/>
          </a:xfrm>
        </p:grpSpPr>
        <p:sp>
          <p:nvSpPr>
            <p:cNvPr id="19" name="圆角矩形 18"/>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0" name="TextBox 19"/>
            <p:cNvSpPr txBox="1"/>
            <p:nvPr/>
          </p:nvSpPr>
          <p:spPr bwMode="auto">
            <a:xfrm>
              <a:off x="3973668" y="5187962"/>
              <a:ext cx="2198385"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完成时间</a:t>
              </a:r>
              <a:r>
                <a:rPr lang="zh-CN" altLang="en-US" sz="1600" b="1" spc="300" dirty="0" smtClean="0">
                  <a:solidFill>
                    <a:srgbClr val="FBFFFE"/>
                  </a:solidFill>
                  <a:latin typeface="微软雅黑" panose="020B0503020204020204" pitchFamily="2" charset="-122"/>
                  <a:ea typeface="微软雅黑" panose="020B0503020204020204" pitchFamily="2" charset="-122"/>
                </a:rPr>
                <a:t>：</a:t>
              </a:r>
              <a:r>
                <a:rPr lang="en-US" altLang="zh-CN" sz="1600" b="1" spc="300" dirty="0" smtClean="0">
                  <a:solidFill>
                    <a:srgbClr val="FBFFFE"/>
                  </a:solidFill>
                  <a:latin typeface="微软雅黑" panose="020B0503020204020204" pitchFamily="2" charset="-122"/>
                  <a:ea typeface="微软雅黑" panose="020B0503020204020204" pitchFamily="2" charset="-122"/>
                </a:rPr>
                <a:t>20</a:t>
              </a:r>
              <a:r>
                <a:rPr lang="zh-CN" altLang="en-US" sz="1600" b="1" spc="300" dirty="0" smtClean="0">
                  <a:solidFill>
                    <a:srgbClr val="FBFFFE"/>
                  </a:solidFill>
                  <a:latin typeface="微软雅黑" panose="020B0503020204020204" pitchFamily="2" charset="-122"/>
                  <a:ea typeface="微软雅黑" panose="020B0503020204020204" pitchFamily="2" charset="-122"/>
                </a:rPr>
                <a:t>分钟</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pic>
        <p:nvPicPr>
          <p:cNvPr id="6146" name="Picture 2" descr="C:\Users\yaling.he\Desktop\Chapter04截图\Chapter04截图\图4.34  美化网易邮箱登录页面.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1824" y="1057781"/>
            <a:ext cx="4176464" cy="4999945"/>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146"/>
                                        </p:tgtEl>
                                        <p:attrNameLst>
                                          <p:attrName>style.visibility</p:attrName>
                                        </p:attrNameLst>
                                      </p:cBhvr>
                                      <p:to>
                                        <p:strVal val="hidden"/>
                                      </p:to>
                                    </p:set>
                                  </p:childTnLst>
                                </p:cTn>
                              </p:par>
                              <p:par>
                                <p:cTn id="7" presetID="22" presetClass="entr" presetSubtype="8" fill="hold" nodeType="withEffect">
                                  <p:stCondLst>
                                    <p:cond delay="0"/>
                                  </p:stCondLst>
                                  <p:childTnLst>
                                    <p:set>
                                      <p:cBhvr>
                                        <p:cTn id="8" dur="1" fill="hold">
                                          <p:stCondLst>
                                            <p:cond delay="0"/>
                                          </p:stCondLst>
                                        </p:cTn>
                                        <p:tgtEl>
                                          <p:spTgt spid="24579">
                                            <p:txEl>
                                              <p:pRg st="1" end="1"/>
                                            </p:txEl>
                                          </p:spTgt>
                                        </p:tgtEl>
                                        <p:attrNameLst>
                                          <p:attrName>style.visibility</p:attrName>
                                        </p:attrNameLst>
                                      </p:cBhvr>
                                      <p:to>
                                        <p:strVal val="visible"/>
                                      </p:to>
                                    </p:set>
                                    <p:animEffect transition="in" filter="wipe(left)">
                                      <p:cBhvr>
                                        <p:cTn id="9" dur="500"/>
                                        <p:tgtEl>
                                          <p:spTgt spid="24579">
                                            <p:txEl>
                                              <p:pRg st="1" end="1"/>
                                            </p:txEl>
                                          </p:spTgt>
                                        </p:tgtEl>
                                      </p:cBhvr>
                                    </p:animEffect>
                                  </p:childTnLst>
                                </p:cTn>
                              </p:par>
                              <p:par>
                                <p:cTn id="10" presetID="22" presetClass="entr" presetSubtype="8" fill="hold" nodeType="withEffect">
                                  <p:stCondLst>
                                    <p:cond delay="0"/>
                                  </p:stCondLst>
                                  <p:childTnLst>
                                    <p:set>
                                      <p:cBhvr>
                                        <p:cTn id="11" dur="1" fill="hold">
                                          <p:stCondLst>
                                            <p:cond delay="0"/>
                                          </p:stCondLst>
                                        </p:cTn>
                                        <p:tgtEl>
                                          <p:spTgt spid="24579">
                                            <p:txEl>
                                              <p:pRg st="2" end="2"/>
                                            </p:txEl>
                                          </p:spTgt>
                                        </p:tgtEl>
                                        <p:attrNameLst>
                                          <p:attrName>style.visibility</p:attrName>
                                        </p:attrNameLst>
                                      </p:cBhvr>
                                      <p:to>
                                        <p:strVal val="visible"/>
                                      </p:to>
                                    </p:set>
                                    <p:animEffect transition="in" filter="wipe(left)">
                                      <p:cBhvr>
                                        <p:cTn id="12" dur="500"/>
                                        <p:tgtEl>
                                          <p:spTgt spid="24579">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24579">
                                            <p:txEl>
                                              <p:pRg st="3" end="3"/>
                                            </p:txEl>
                                          </p:spTgt>
                                        </p:tgtEl>
                                        <p:attrNameLst>
                                          <p:attrName>style.visibility</p:attrName>
                                        </p:attrNameLst>
                                      </p:cBhvr>
                                      <p:to>
                                        <p:strVal val="visible"/>
                                      </p:to>
                                    </p:set>
                                    <p:animEffect transition="in" filter="wipe(left)">
                                      <p:cBhvr>
                                        <p:cTn id="15" dur="500"/>
                                        <p:tgtEl>
                                          <p:spTgt spid="24579">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24579">
                                            <p:txEl>
                                              <p:pRg st="4" end="4"/>
                                            </p:txEl>
                                          </p:spTgt>
                                        </p:tgtEl>
                                        <p:attrNameLst>
                                          <p:attrName>style.visibility</p:attrName>
                                        </p:attrNameLst>
                                      </p:cBhvr>
                                      <p:to>
                                        <p:strVal val="visible"/>
                                      </p:to>
                                    </p:set>
                                    <p:animEffect transition="in" filter="wipe(left)">
                                      <p:cBhvr>
                                        <p:cTn id="18" dur="500"/>
                                        <p:tgtEl>
                                          <p:spTgt spid="24579">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24579">
                                            <p:txEl>
                                              <p:pRg st="5" end="5"/>
                                            </p:txEl>
                                          </p:spTgt>
                                        </p:tgtEl>
                                        <p:attrNameLst>
                                          <p:attrName>style.visibility</p:attrName>
                                        </p:attrNameLst>
                                      </p:cBhvr>
                                      <p:to>
                                        <p:strVal val="visible"/>
                                      </p:to>
                                    </p:set>
                                    <p:animEffect transition="in" filter="wipe(left)">
                                      <p:cBhvr>
                                        <p:cTn id="21" dur="500"/>
                                        <p:tgtEl>
                                          <p:spTgt spid="24579">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24579">
                                            <p:txEl>
                                              <p:pRg st="6" end="6"/>
                                            </p:txEl>
                                          </p:spTgt>
                                        </p:tgtEl>
                                        <p:attrNameLst>
                                          <p:attrName>style.visibility</p:attrName>
                                        </p:attrNameLst>
                                      </p:cBhvr>
                                      <p:to>
                                        <p:strVal val="visible"/>
                                      </p:to>
                                    </p:set>
                                    <p:animEffect transition="in" filter="wipe(left)">
                                      <p:cBhvr>
                                        <p:cTn id="24" dur="500"/>
                                        <p:tgtEl>
                                          <p:spTgt spid="24579">
                                            <p:txEl>
                                              <p:pRg st="6" end="6"/>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24579">
                                            <p:txEl>
                                              <p:pRg st="7" end="7"/>
                                            </p:txEl>
                                          </p:spTgt>
                                        </p:tgtEl>
                                        <p:attrNameLst>
                                          <p:attrName>style.visibility</p:attrName>
                                        </p:attrNameLst>
                                      </p:cBhvr>
                                      <p:to>
                                        <p:strVal val="visible"/>
                                      </p:to>
                                    </p:set>
                                    <p:animEffect transition="in" filter="wipe(left)">
                                      <p:cBhvr>
                                        <p:cTn id="27" dur="500"/>
                                        <p:tgtEl>
                                          <p:spTgt spid="24579">
                                            <p:txEl>
                                              <p:pRg st="7" end="7"/>
                                            </p:txEl>
                                          </p:spTgt>
                                        </p:tgtEl>
                                      </p:cBhvr>
                                    </p:animEffect>
                                  </p:childTnLst>
                                </p:cTn>
                              </p:par>
                            </p:childTnLst>
                          </p:cTn>
                        </p:par>
                        <p:par>
                          <p:cTn id="28" fill="hold">
                            <p:stCondLst>
                              <p:cond delay="0"/>
                            </p:stCondLst>
                            <p:childTnLst>
                              <p:par>
                                <p:cTn id="29" presetID="22" presetClass="entr" presetSubtype="8"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a:xfrm>
            <a:off x="2308225" y="1214438"/>
            <a:ext cx="7645400" cy="5143500"/>
          </a:xfrm>
        </p:spPr>
        <p:txBody>
          <a:bodyPr/>
          <a:lstStyle/>
          <a:p>
            <a:pPr eaLnBrk="1" hangingPunct="1">
              <a:defRPr/>
            </a:pPr>
            <a:r>
              <a:rPr lang="zh-CN" altLang="en-US" dirty="0" smtClean="0"/>
              <a:t>常见问题及解决办法</a:t>
            </a:r>
            <a:endParaRPr lang="en-US" altLang="zh-CN" dirty="0" smtClean="0"/>
          </a:p>
          <a:p>
            <a:pPr eaLnBrk="1" hangingPunct="1">
              <a:defRPr/>
            </a:pPr>
            <a:r>
              <a:rPr lang="zh-CN" altLang="en-US" dirty="0" smtClean="0"/>
              <a:t>代码规范问题</a:t>
            </a:r>
            <a:endParaRPr lang="zh-CN" altLang="en-US" dirty="0" smtClean="0"/>
          </a:p>
          <a:p>
            <a:pPr eaLnBrk="1" hangingPunct="1">
              <a:defRPr/>
            </a:pPr>
            <a:r>
              <a:rPr lang="zh-CN" altLang="en-US" dirty="0" smtClean="0"/>
              <a:t>调试技巧</a:t>
            </a:r>
            <a:endParaRPr lang="en-US" altLang="zh-CN" dirty="0" smtClean="0"/>
          </a:p>
          <a:p>
            <a:pPr eaLnBrk="1" hangingPunct="1">
              <a:defRPr/>
            </a:pPr>
            <a:endParaRPr lang="zh-CN" altLang="en-US" dirty="0" smtClean="0"/>
          </a:p>
          <a:p>
            <a:pPr eaLnBrk="1" hangingPunct="1">
              <a:defRPr/>
            </a:pPr>
            <a:endParaRPr lang="zh-CN" altLang="en-US" dirty="0" smtClean="0"/>
          </a:p>
        </p:txBody>
      </p:sp>
      <p:sp>
        <p:nvSpPr>
          <p:cNvPr id="67587" name="Rectangle 2"/>
          <p:cNvSpPr>
            <a:spLocks noGrp="1" noChangeArrowheads="1"/>
          </p:cNvSpPr>
          <p:nvPr>
            <p:ph type="title"/>
          </p:nvPr>
        </p:nvSpPr>
        <p:spPr>
          <a:xfrm>
            <a:off x="6057900" y="285750"/>
            <a:ext cx="4431030" cy="523875"/>
          </a:xfrm>
        </p:spPr>
        <p:txBody>
          <a:bodyPr/>
          <a:lstStyle/>
          <a:p>
            <a:pPr eaLnBrk="1" hangingPunct="1"/>
            <a:r>
              <a:rPr smtClean="0">
                <a:solidFill>
                  <a:srgbClr val="121F55"/>
                </a:solidFill>
              </a:rPr>
              <a:t>共性问题集中讲解</a:t>
            </a:r>
            <a:endParaRPr smtClean="0">
              <a:solidFill>
                <a:srgbClr val="121F55"/>
              </a:solidFill>
            </a:endParaRPr>
          </a:p>
        </p:txBody>
      </p:sp>
      <p:grpSp>
        <p:nvGrpSpPr>
          <p:cNvPr id="67588" name="组合 29"/>
          <p:cNvGrpSpPr/>
          <p:nvPr/>
        </p:nvGrpSpPr>
        <p:grpSpPr bwMode="auto">
          <a:xfrm>
            <a:off x="3381375" y="3214688"/>
            <a:ext cx="5929313" cy="2058988"/>
            <a:chOff x="1857356" y="3214688"/>
            <a:chExt cx="5929353" cy="2058989"/>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p:nvPr/>
          </p:nvGrpSpPr>
          <p:grpSpPr bwMode="auto">
            <a:xfrm>
              <a:off x="1924031" y="3214688"/>
              <a:ext cx="5862678" cy="2058989"/>
              <a:chOff x="2066315" y="2227264"/>
              <a:chExt cx="5862756" cy="2059018"/>
            </a:xfrm>
          </p:grpSpPr>
          <p:grpSp>
            <p:nvGrpSpPr>
              <p:cNvPr id="67592" name="组合 19"/>
              <p:cNvGrpSpPr/>
              <p:nvPr/>
            </p:nvGrpSpPr>
            <p:grpSpPr bwMode="auto">
              <a:xfrm>
                <a:off x="2066315" y="2227264"/>
                <a:ext cx="5862756" cy="2059018"/>
                <a:chOff x="2066296" y="2227167"/>
                <a:chExt cx="5862795" cy="2059104"/>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p:nvPr/>
              </p:nvGrpSpPr>
              <p:grpSpPr bwMode="auto">
                <a:xfrm>
                  <a:off x="2066296" y="2227167"/>
                  <a:ext cx="5148401" cy="2059104"/>
                  <a:chOff x="2066296" y="2084291"/>
                  <a:chExt cx="5148401" cy="2059104"/>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6627"/>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2" charset="-122"/>
                        <a:ea typeface="微软雅黑" panose="020B0503020204020204" pitchFamily="2" charset="-122"/>
                      </a:rPr>
                      <a:t>共性问题集中讲解   </a:t>
                    </a:r>
                    <a:endParaRPr lang="en-US" altLang="zh-CN" sz="3200" b="1" kern="0" spc="300" dirty="0">
                      <a:solidFill>
                        <a:schemeClr val="tx2">
                          <a:lumMod val="50000"/>
                        </a:schemeClr>
                      </a:solidFill>
                      <a:latin typeface="微软雅黑" panose="020B0503020204020204" pitchFamily="2" charset="-122"/>
                      <a:ea typeface="微软雅黑" panose="020B0503020204020204" pitchFamily="2"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xfrm>
            <a:off x="8987155" y="256540"/>
            <a:ext cx="1174115" cy="582295"/>
          </a:xfrm>
        </p:spPr>
        <p:txBody>
          <a:bodyPr/>
          <a:lstStyle/>
          <a:p>
            <a:pPr eaLnBrk="1" hangingPunct="1"/>
            <a:r>
              <a:rPr smtClean="0">
                <a:solidFill>
                  <a:srgbClr val="121F55"/>
                </a:solidFill>
              </a:rPr>
              <a:t>总结</a:t>
            </a:r>
            <a:endParaRPr smtClean="0">
              <a:solidFill>
                <a:srgbClr val="121F55"/>
              </a:solidFill>
            </a:endParaRPr>
          </a:p>
        </p:txBody>
      </p:sp>
      <p:sp>
        <p:nvSpPr>
          <p:cNvPr id="70659" name="TextBox 4"/>
          <p:cNvSpPr txBox="1">
            <a:spLocks noChangeArrowheads="1"/>
          </p:cNvSpPr>
          <p:nvPr/>
        </p:nvSpPr>
        <p:spPr bwMode="auto">
          <a:xfrm>
            <a:off x="3673475" y="1112581"/>
            <a:ext cx="6094933"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smtClean="0">
                <a:ea typeface="微软雅黑" panose="020B0503020204020204" pitchFamily="2" charset="-122"/>
                <a:cs typeface="Arial" panose="020B0604020202020204" pitchFamily="34" charset="0"/>
              </a:rPr>
              <a:t>CSS</a:t>
            </a:r>
            <a:r>
              <a:rPr lang="zh-CN" altLang="en-US" sz="2000" b="1" dirty="0" smtClean="0">
                <a:ea typeface="微软雅黑" panose="020B0503020204020204" pitchFamily="2" charset="-122"/>
                <a:cs typeface="Arial" panose="020B0604020202020204" pitchFamily="34" charset="0"/>
              </a:rPr>
              <a:t>概念</a:t>
            </a:r>
            <a:endParaRPr lang="en-US" altLang="zh-CN" sz="2000" b="1" dirty="0" smtClean="0">
              <a:ea typeface="微软雅黑" panose="020B0503020204020204" pitchFamily="2" charset="-122"/>
              <a:cs typeface="Arial" panose="020B0604020202020204" pitchFamily="34" charset="0"/>
            </a:endParaRPr>
          </a:p>
          <a:p>
            <a:pPr eaLnBrk="1" hangingPunct="1"/>
            <a:endParaRPr lang="en-US" altLang="zh-CN" sz="2000" b="1" dirty="0" smtClean="0">
              <a:ea typeface="微软雅黑" panose="020B0503020204020204" pitchFamily="2" charset="-122"/>
              <a:cs typeface="Arial" panose="020B0604020202020204" pitchFamily="34" charset="0"/>
            </a:endParaRPr>
          </a:p>
          <a:p>
            <a:pPr eaLnBrk="1" hangingPunct="1"/>
            <a:endParaRPr lang="en-US" altLang="zh-CN" sz="2000" b="1" dirty="0" smtClean="0">
              <a:ea typeface="微软雅黑" panose="020B0503020204020204" pitchFamily="2" charset="-122"/>
              <a:cs typeface="Arial" panose="020B0604020202020204" pitchFamily="34" charset="0"/>
            </a:endParaRPr>
          </a:p>
          <a:p>
            <a:pPr eaLnBrk="1" hangingPunct="1"/>
            <a:r>
              <a:rPr lang="en-US" altLang="zh-CN" sz="2000" b="1" dirty="0">
                <a:solidFill>
                  <a:srgbClr val="FF0000"/>
                </a:solidFill>
                <a:ea typeface="微软雅黑" panose="020B0503020204020204" pitchFamily="2" charset="-122"/>
                <a:cs typeface="Arial" panose="020B0604020202020204" pitchFamily="34" charset="0"/>
              </a:rPr>
              <a:t>CSS</a:t>
            </a:r>
            <a:r>
              <a:rPr lang="zh-CN" altLang="en-US" sz="2000" b="1" dirty="0">
                <a:solidFill>
                  <a:srgbClr val="FF0000"/>
                </a:solidFill>
                <a:ea typeface="微软雅黑" panose="020B0503020204020204" pitchFamily="2" charset="-122"/>
                <a:cs typeface="Arial" panose="020B0604020202020204" pitchFamily="34" charset="0"/>
              </a:rPr>
              <a:t>语法规则，使用</a:t>
            </a:r>
            <a:r>
              <a:rPr lang="en-US" altLang="zh-CN" sz="2000" b="1" dirty="0">
                <a:solidFill>
                  <a:srgbClr val="FF0000"/>
                </a:solidFill>
                <a:ea typeface="微软雅黑" panose="020B0503020204020204" pitchFamily="2" charset="-122"/>
                <a:cs typeface="Arial" panose="020B0604020202020204" pitchFamily="34" charset="0"/>
              </a:rPr>
              <a:t>&lt;style&gt;</a:t>
            </a:r>
            <a:r>
              <a:rPr lang="zh-CN" altLang="en-US" sz="2000" b="1" dirty="0">
                <a:solidFill>
                  <a:srgbClr val="FF0000"/>
                </a:solidFill>
                <a:ea typeface="微软雅黑" panose="020B0503020204020204" pitchFamily="2" charset="-122"/>
                <a:cs typeface="Arial" panose="020B0604020202020204" pitchFamily="34" charset="0"/>
              </a:rPr>
              <a:t>标签引入</a:t>
            </a:r>
            <a:r>
              <a:rPr lang="en-US" altLang="zh-CN" sz="2000" b="1" dirty="0">
                <a:solidFill>
                  <a:srgbClr val="FF0000"/>
                </a:solidFill>
                <a:ea typeface="微软雅黑" panose="020B0503020204020204" pitchFamily="2" charset="-122"/>
                <a:cs typeface="Arial" panose="020B0604020202020204" pitchFamily="34" charset="0"/>
              </a:rPr>
              <a:t>CSS</a:t>
            </a:r>
            <a:r>
              <a:rPr lang="zh-CN" altLang="en-US" sz="2000" b="1" dirty="0">
                <a:solidFill>
                  <a:srgbClr val="FF0000"/>
                </a:solidFill>
                <a:ea typeface="微软雅黑" panose="020B0503020204020204" pitchFamily="2" charset="-122"/>
                <a:cs typeface="Arial" panose="020B0604020202020204" pitchFamily="34" charset="0"/>
              </a:rPr>
              <a:t>样式</a:t>
            </a:r>
            <a:endParaRPr lang="en-US" altLang="zh-CN" sz="2000" b="1" dirty="0" smtClean="0">
              <a:ea typeface="微软雅黑" panose="020B0503020204020204" pitchFamily="2" charset="-122"/>
              <a:cs typeface="Arial" panose="020B0604020202020204" pitchFamily="34" charset="0"/>
            </a:endParaRPr>
          </a:p>
          <a:p>
            <a:pPr eaLnBrk="1" hangingPunct="1"/>
            <a:endParaRPr lang="en-US" altLang="zh-CN" sz="2000" b="1" dirty="0">
              <a:ea typeface="微软雅黑" panose="020B0503020204020204" pitchFamily="2" charset="-122"/>
              <a:cs typeface="Arial" panose="020B0604020202020204" pitchFamily="34" charset="0"/>
            </a:endParaRPr>
          </a:p>
          <a:p>
            <a:pPr eaLnBrk="1" hangingPunct="1"/>
            <a:r>
              <a:rPr lang="nl-NL" altLang="zh-CN" sz="2000" b="1" dirty="0" smtClean="0">
                <a:solidFill>
                  <a:srgbClr val="FF0000"/>
                </a:solidFill>
                <a:ea typeface="微软雅黑" panose="020B0503020204020204" pitchFamily="2" charset="-122"/>
                <a:cs typeface="Arial" panose="020B0604020202020204" pitchFamily="34" charset="0"/>
              </a:rPr>
              <a:t>HTML</a:t>
            </a:r>
            <a:r>
              <a:rPr lang="zh-CN" altLang="zh-CN" sz="2000" b="1" dirty="0">
                <a:solidFill>
                  <a:srgbClr val="FF0000"/>
                </a:solidFill>
                <a:ea typeface="微软雅黑" panose="020B0503020204020204" pitchFamily="2" charset="-122"/>
                <a:cs typeface="Arial" panose="020B0604020202020204" pitchFamily="34" charset="0"/>
              </a:rPr>
              <a:t>中引入</a:t>
            </a:r>
            <a:r>
              <a:rPr lang="nl-NL" altLang="zh-CN" sz="2000" b="1" dirty="0">
                <a:solidFill>
                  <a:srgbClr val="FF0000"/>
                </a:solidFill>
                <a:ea typeface="微软雅黑" panose="020B0503020204020204" pitchFamily="2" charset="-122"/>
                <a:cs typeface="Arial" panose="020B0604020202020204" pitchFamily="34" charset="0"/>
              </a:rPr>
              <a:t>CSS</a:t>
            </a:r>
            <a:r>
              <a:rPr lang="zh-CN" altLang="zh-CN" sz="2000" b="1" dirty="0">
                <a:solidFill>
                  <a:srgbClr val="FF0000"/>
                </a:solidFill>
                <a:ea typeface="微软雅黑" panose="020B0503020204020204" pitchFamily="2" charset="-122"/>
                <a:cs typeface="Arial" panose="020B0604020202020204" pitchFamily="34" charset="0"/>
              </a:rPr>
              <a:t>样式</a:t>
            </a:r>
            <a:endParaRPr lang="en-US" altLang="zh-CN" sz="2000" b="1" dirty="0">
              <a:solidFill>
                <a:srgbClr val="FF0000"/>
              </a:solidFill>
              <a:ea typeface="微软雅黑" panose="020B0503020204020204" pitchFamily="2" charset="-122"/>
              <a:cs typeface="Arial" panose="020B0604020202020204" pitchFamily="34" charset="0"/>
            </a:endParaRPr>
          </a:p>
          <a:p>
            <a:pPr eaLnBrk="1" hangingPunct="1"/>
            <a:endParaRPr lang="en-US" altLang="zh-CN" sz="2000" b="1" dirty="0" smtClean="0">
              <a:ea typeface="微软雅黑" panose="020B0503020204020204" pitchFamily="2" charset="-122"/>
              <a:cs typeface="Arial" panose="020B0604020202020204" pitchFamily="34" charset="0"/>
            </a:endParaRPr>
          </a:p>
          <a:p>
            <a:pPr eaLnBrk="1" hangingPunct="1"/>
            <a:endParaRPr lang="en-US" altLang="zh-CN" sz="2000" b="1" dirty="0">
              <a:ea typeface="微软雅黑" panose="020B0503020204020204" pitchFamily="2" charset="-122"/>
              <a:cs typeface="Arial" panose="020B0604020202020204" pitchFamily="34" charset="0"/>
            </a:endParaRPr>
          </a:p>
          <a:p>
            <a:pPr eaLnBrk="1" hangingPunct="1"/>
            <a:endParaRPr lang="en-US" altLang="zh-CN" sz="2000" b="1" dirty="0" smtClean="0">
              <a:ea typeface="微软雅黑" panose="020B0503020204020204" pitchFamily="2" charset="-122"/>
              <a:cs typeface="Arial" panose="020B0604020202020204" pitchFamily="34" charset="0"/>
            </a:endParaRPr>
          </a:p>
          <a:p>
            <a:pPr eaLnBrk="1" hangingPunct="1"/>
            <a:endParaRPr lang="en-US" altLang="zh-CN" sz="2000" b="1" dirty="0">
              <a:ea typeface="微软雅黑" panose="020B0503020204020204" pitchFamily="2" charset="-122"/>
              <a:cs typeface="Arial" panose="020B0604020202020204" pitchFamily="34" charset="0"/>
            </a:endParaRPr>
          </a:p>
          <a:p>
            <a:pPr eaLnBrk="1" hangingPunct="1"/>
            <a:r>
              <a:rPr lang="nl-NL" altLang="zh-CN" sz="2000" b="1" dirty="0">
                <a:solidFill>
                  <a:srgbClr val="FF0000"/>
                </a:solidFill>
                <a:ea typeface="微软雅黑" panose="020B0503020204020204" pitchFamily="2" charset="-122"/>
                <a:cs typeface="Arial" panose="020B0604020202020204" pitchFamily="34" charset="0"/>
              </a:rPr>
              <a:t>CSS3</a:t>
            </a:r>
            <a:r>
              <a:rPr lang="zh-CN" altLang="zh-CN" sz="2000" b="1" dirty="0">
                <a:solidFill>
                  <a:srgbClr val="FF0000"/>
                </a:solidFill>
                <a:ea typeface="微软雅黑" panose="020B0503020204020204" pitchFamily="2" charset="-122"/>
                <a:cs typeface="Arial" panose="020B0604020202020204" pitchFamily="34" charset="0"/>
              </a:rPr>
              <a:t>的选择器</a:t>
            </a:r>
            <a:endParaRPr lang="en-US" altLang="zh-CN" sz="2000" b="1" dirty="0">
              <a:solidFill>
                <a:srgbClr val="FF0000"/>
              </a:solidFill>
              <a:ea typeface="微软雅黑" panose="020B0503020204020204" pitchFamily="2" charset="-122"/>
              <a:cs typeface="Arial" panose="020B0604020202020204" pitchFamily="34" charset="0"/>
            </a:endParaRPr>
          </a:p>
          <a:p>
            <a:pPr eaLnBrk="1" hangingPunct="1"/>
            <a:endParaRPr lang="zh-CN" altLang="en-US" sz="2000" b="1" dirty="0">
              <a:ea typeface="微软雅黑" panose="020B0503020204020204" pitchFamily="2" charset="-122"/>
              <a:cs typeface="Arial" panose="020B0604020202020204" pitchFamily="34" charset="0"/>
            </a:endParaRPr>
          </a:p>
        </p:txBody>
      </p:sp>
      <p:sp>
        <p:nvSpPr>
          <p:cNvPr id="70660" name="AutoShape 3"/>
          <p:cNvSpPr/>
          <p:nvPr/>
        </p:nvSpPr>
        <p:spPr bwMode="auto">
          <a:xfrm>
            <a:off x="4943872" y="916335"/>
            <a:ext cx="179388" cy="704850"/>
          </a:xfrm>
          <a:prstGeom prst="leftBrace">
            <a:avLst>
              <a:gd name="adj1" fmla="val 61885"/>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49" charset="-122"/>
            </a:endParaRPr>
          </a:p>
        </p:txBody>
      </p:sp>
      <p:sp>
        <p:nvSpPr>
          <p:cNvPr id="70662" name="TextBox 12"/>
          <p:cNvSpPr txBox="1">
            <a:spLocks noChangeArrowheads="1"/>
          </p:cNvSpPr>
          <p:nvPr/>
        </p:nvSpPr>
        <p:spPr bwMode="auto">
          <a:xfrm>
            <a:off x="5015880" y="839034"/>
            <a:ext cx="2027237"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dirty="0">
                <a:ea typeface="微软雅黑" panose="020B0503020204020204" pitchFamily="2" charset="-122"/>
                <a:cs typeface="Arial" panose="020B0604020202020204" pitchFamily="34" charset="0"/>
              </a:rPr>
              <a:t>CSS</a:t>
            </a:r>
            <a:r>
              <a:rPr lang="zh-CN" altLang="en-US" sz="1600" b="1" dirty="0">
                <a:ea typeface="微软雅黑" panose="020B0503020204020204" pitchFamily="2" charset="-122"/>
                <a:cs typeface="Arial" panose="020B0604020202020204" pitchFamily="34" charset="0"/>
              </a:rPr>
              <a:t>在网页中的</a:t>
            </a:r>
            <a:r>
              <a:rPr lang="zh-CN" altLang="en-US" sz="1600" b="1" dirty="0" smtClean="0">
                <a:ea typeface="微软雅黑" panose="020B0503020204020204" pitchFamily="2" charset="-122"/>
                <a:cs typeface="Arial" panose="020B0604020202020204" pitchFamily="34" charset="0"/>
              </a:rPr>
              <a:t>应用</a:t>
            </a:r>
            <a:endParaRPr lang="en-US" altLang="zh-CN" sz="1600" b="1" dirty="0" smtClean="0">
              <a:ea typeface="微软雅黑" panose="020B0503020204020204" pitchFamily="2" charset="-122"/>
              <a:cs typeface="Arial" panose="020B0604020202020204" pitchFamily="34" charset="0"/>
            </a:endParaRPr>
          </a:p>
          <a:p>
            <a:pPr eaLnBrk="1" hangingPunct="1"/>
            <a:r>
              <a:rPr lang="en-US" altLang="zh-CN" sz="1600" b="1" dirty="0">
                <a:ea typeface="微软雅黑" panose="020B0503020204020204" pitchFamily="2" charset="-122"/>
                <a:cs typeface="Arial" panose="020B0604020202020204" pitchFamily="34" charset="0"/>
              </a:rPr>
              <a:t>CSS</a:t>
            </a:r>
            <a:r>
              <a:rPr lang="zh-CN" altLang="zh-CN" sz="1600" b="1" dirty="0">
                <a:ea typeface="微软雅黑" panose="020B0503020204020204" pitchFamily="2" charset="-122"/>
                <a:cs typeface="Arial" panose="020B0604020202020204" pitchFamily="34" charset="0"/>
              </a:rPr>
              <a:t>的发展史</a:t>
            </a:r>
            <a:endParaRPr lang="en-US" altLang="zh-CN" sz="1600" b="1" dirty="0">
              <a:ea typeface="微软雅黑" panose="020B0503020204020204" pitchFamily="2" charset="-122"/>
              <a:cs typeface="Arial" panose="020B0604020202020204" pitchFamily="34" charset="0"/>
            </a:endParaRPr>
          </a:p>
          <a:p>
            <a:pPr eaLnBrk="1" hangingPunct="1"/>
            <a:r>
              <a:rPr lang="en-US" altLang="zh-CN" sz="1600" b="1" dirty="0">
                <a:ea typeface="微软雅黑" panose="020B0503020204020204" pitchFamily="2" charset="-122"/>
                <a:cs typeface="Arial" panose="020B0604020202020204" pitchFamily="34" charset="0"/>
              </a:rPr>
              <a:t>CSS</a:t>
            </a:r>
            <a:r>
              <a:rPr lang="zh-CN" altLang="zh-CN" sz="1600" b="1" dirty="0">
                <a:ea typeface="微软雅黑" panose="020B0503020204020204" pitchFamily="2" charset="-122"/>
                <a:cs typeface="Arial" panose="020B0604020202020204" pitchFamily="34" charset="0"/>
              </a:rPr>
              <a:t>的优势</a:t>
            </a:r>
            <a:endParaRPr lang="zh-CN" altLang="en-US" sz="1600" b="1" dirty="0">
              <a:ea typeface="微软雅黑" panose="020B0503020204020204" pitchFamily="2" charset="-122"/>
              <a:cs typeface="Arial" panose="020B0604020202020204" pitchFamily="34" charset="0"/>
            </a:endParaRPr>
          </a:p>
        </p:txBody>
      </p:sp>
      <p:sp>
        <p:nvSpPr>
          <p:cNvPr id="70663" name="AutoShape 3"/>
          <p:cNvSpPr/>
          <p:nvPr/>
        </p:nvSpPr>
        <p:spPr bwMode="auto">
          <a:xfrm>
            <a:off x="5468887" y="3800760"/>
            <a:ext cx="214313" cy="1841500"/>
          </a:xfrm>
          <a:prstGeom prst="leftBrace">
            <a:avLst>
              <a:gd name="adj1" fmla="val 62177"/>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49" charset="-122"/>
            </a:endParaRPr>
          </a:p>
        </p:txBody>
      </p:sp>
      <p:sp>
        <p:nvSpPr>
          <p:cNvPr id="70664" name="TextBox 15"/>
          <p:cNvSpPr txBox="1">
            <a:spLocks noChangeArrowheads="1"/>
          </p:cNvSpPr>
          <p:nvPr/>
        </p:nvSpPr>
        <p:spPr bwMode="auto">
          <a:xfrm>
            <a:off x="1524000" y="2884934"/>
            <a:ext cx="181927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ea typeface="微软雅黑" panose="020B0503020204020204" pitchFamily="2" charset="-122"/>
                <a:cs typeface="Arial" panose="020B0604020202020204" pitchFamily="34" charset="0"/>
              </a:rPr>
              <a:t>初识</a:t>
            </a:r>
            <a:r>
              <a:rPr lang="en-US" altLang="zh-CN" sz="2000" b="1" dirty="0">
                <a:ea typeface="微软雅黑" panose="020B0503020204020204" pitchFamily="2" charset="-122"/>
                <a:cs typeface="Arial" panose="020B0604020202020204" pitchFamily="34" charset="0"/>
              </a:rPr>
              <a:t>CSS3</a:t>
            </a:r>
            <a:endParaRPr lang="en-US" altLang="zh-CN" sz="2000" b="1" dirty="0">
              <a:ea typeface="微软雅黑" panose="020B0503020204020204" pitchFamily="2" charset="-122"/>
              <a:cs typeface="Arial" panose="020B0604020202020204" pitchFamily="34" charset="0"/>
            </a:endParaRPr>
          </a:p>
        </p:txBody>
      </p:sp>
      <p:sp>
        <p:nvSpPr>
          <p:cNvPr id="70665" name="AutoShape 3"/>
          <p:cNvSpPr/>
          <p:nvPr/>
        </p:nvSpPr>
        <p:spPr bwMode="auto">
          <a:xfrm>
            <a:off x="3360738" y="1268761"/>
            <a:ext cx="312737" cy="3452750"/>
          </a:xfrm>
          <a:prstGeom prst="leftBrace">
            <a:avLst>
              <a:gd name="adj1" fmla="val 62112"/>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49" charset="-122"/>
            </a:endParaRPr>
          </a:p>
        </p:txBody>
      </p:sp>
      <p:sp>
        <p:nvSpPr>
          <p:cNvPr id="12" name="AutoShape 3"/>
          <p:cNvSpPr/>
          <p:nvPr/>
        </p:nvSpPr>
        <p:spPr bwMode="auto">
          <a:xfrm>
            <a:off x="6312024" y="2724150"/>
            <a:ext cx="179388" cy="704850"/>
          </a:xfrm>
          <a:prstGeom prst="leftBrace">
            <a:avLst>
              <a:gd name="adj1" fmla="val 61885"/>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49" charset="-122"/>
            </a:endParaRPr>
          </a:p>
        </p:txBody>
      </p:sp>
      <p:sp>
        <p:nvSpPr>
          <p:cNvPr id="13" name="TextBox 12"/>
          <p:cNvSpPr txBox="1">
            <a:spLocks noChangeArrowheads="1"/>
          </p:cNvSpPr>
          <p:nvPr/>
        </p:nvSpPr>
        <p:spPr bwMode="auto">
          <a:xfrm>
            <a:off x="6491412" y="2564904"/>
            <a:ext cx="2027237"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dirty="0">
                <a:ea typeface="微软雅黑" panose="020B0503020204020204" pitchFamily="2" charset="-122"/>
                <a:cs typeface="Arial" panose="020B0604020202020204" pitchFamily="34" charset="0"/>
              </a:rPr>
              <a:t>行内</a:t>
            </a:r>
            <a:r>
              <a:rPr lang="zh-CN" altLang="en-US" sz="1600" b="1" dirty="0" smtClean="0">
                <a:ea typeface="微软雅黑" panose="020B0503020204020204" pitchFamily="2" charset="-122"/>
                <a:cs typeface="Arial" panose="020B0604020202020204" pitchFamily="34" charset="0"/>
              </a:rPr>
              <a:t>样式</a:t>
            </a:r>
            <a:endParaRPr lang="en-US" altLang="zh-CN" sz="1600" b="1" dirty="0" smtClean="0">
              <a:ea typeface="微软雅黑" panose="020B0503020204020204" pitchFamily="2" charset="-122"/>
              <a:cs typeface="Arial" panose="020B0604020202020204" pitchFamily="34" charset="0"/>
            </a:endParaRPr>
          </a:p>
          <a:p>
            <a:pPr eaLnBrk="1" hangingPunct="1"/>
            <a:r>
              <a:rPr lang="zh-CN" altLang="en-US" sz="1600" b="1" dirty="0" smtClean="0">
                <a:ea typeface="微软雅黑" panose="020B0503020204020204" pitchFamily="2" charset="-122"/>
                <a:cs typeface="Arial" panose="020B0604020202020204" pitchFamily="34" charset="0"/>
              </a:rPr>
              <a:t>内部样式</a:t>
            </a:r>
            <a:endParaRPr lang="en-US" altLang="zh-CN" sz="1600" b="1" dirty="0" smtClean="0">
              <a:ea typeface="微软雅黑" panose="020B0503020204020204" pitchFamily="2" charset="-122"/>
              <a:cs typeface="Arial" panose="020B0604020202020204" pitchFamily="34" charset="0"/>
            </a:endParaRPr>
          </a:p>
          <a:p>
            <a:pPr eaLnBrk="1" hangingPunct="1"/>
            <a:r>
              <a:rPr lang="zh-CN" altLang="en-US" sz="1600" b="1" dirty="0" smtClean="0">
                <a:ea typeface="微软雅黑" panose="020B0503020204020204" pitchFamily="2" charset="-122"/>
                <a:cs typeface="Arial" panose="020B0604020202020204" pitchFamily="34" charset="0"/>
              </a:rPr>
              <a:t>外部样式</a:t>
            </a:r>
            <a:endParaRPr lang="en-US" altLang="zh-CN" sz="1600" b="1" dirty="0" smtClean="0">
              <a:ea typeface="微软雅黑" panose="020B0503020204020204" pitchFamily="2" charset="-122"/>
              <a:cs typeface="Arial" panose="020B0604020202020204" pitchFamily="34" charset="0"/>
            </a:endParaRPr>
          </a:p>
          <a:p>
            <a:pPr eaLnBrk="1" hangingPunct="1"/>
            <a:r>
              <a:rPr lang="en-US" altLang="zh-CN" sz="1600" b="1" dirty="0" smtClean="0">
                <a:ea typeface="微软雅黑" panose="020B0503020204020204" pitchFamily="2" charset="-122"/>
                <a:cs typeface="Arial" panose="020B0604020202020204" pitchFamily="34" charset="0"/>
              </a:rPr>
              <a:t>3</a:t>
            </a:r>
            <a:r>
              <a:rPr lang="zh-CN" altLang="en-US" sz="1600" b="1" dirty="0" smtClean="0">
                <a:ea typeface="微软雅黑" panose="020B0503020204020204" pitchFamily="2" charset="-122"/>
                <a:cs typeface="Arial" panose="020B0604020202020204" pitchFamily="34" charset="0"/>
              </a:rPr>
              <a:t>中样式的优先级</a:t>
            </a:r>
            <a:endParaRPr lang="zh-CN" altLang="en-US" sz="1600" b="1" dirty="0">
              <a:ea typeface="微软雅黑" panose="020B0503020204020204" pitchFamily="2" charset="-122"/>
              <a:cs typeface="Arial" panose="020B0604020202020204" pitchFamily="34" charset="0"/>
            </a:endParaRPr>
          </a:p>
        </p:txBody>
      </p:sp>
      <p:sp>
        <p:nvSpPr>
          <p:cNvPr id="14" name="TextBox 13"/>
          <p:cNvSpPr txBox="1">
            <a:spLocks noChangeArrowheads="1"/>
          </p:cNvSpPr>
          <p:nvPr/>
        </p:nvSpPr>
        <p:spPr bwMode="auto">
          <a:xfrm>
            <a:off x="5668466" y="3936680"/>
            <a:ext cx="2027237"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dirty="0" smtClean="0">
                <a:ea typeface="微软雅黑" panose="020B0503020204020204" pitchFamily="2" charset="-122"/>
                <a:cs typeface="Arial" panose="020B0604020202020204" pitchFamily="34" charset="0"/>
              </a:rPr>
              <a:t>基本选择器</a:t>
            </a:r>
            <a:endParaRPr lang="en-US" altLang="zh-CN" sz="1600" b="1" dirty="0" smtClean="0">
              <a:ea typeface="微软雅黑" panose="020B0503020204020204" pitchFamily="2" charset="-122"/>
              <a:cs typeface="Arial" panose="020B0604020202020204" pitchFamily="34" charset="0"/>
            </a:endParaRPr>
          </a:p>
          <a:p>
            <a:pPr eaLnBrk="1" hangingPunct="1"/>
            <a:endParaRPr lang="en-US" altLang="zh-CN" sz="1600" b="1" dirty="0">
              <a:ea typeface="微软雅黑" panose="020B0503020204020204" pitchFamily="2" charset="-122"/>
              <a:cs typeface="Arial" panose="020B0604020202020204" pitchFamily="34" charset="0"/>
            </a:endParaRPr>
          </a:p>
          <a:p>
            <a:pPr eaLnBrk="1" hangingPunct="1"/>
            <a:endParaRPr lang="en-US" altLang="zh-CN" sz="1600" b="1" dirty="0" smtClean="0">
              <a:ea typeface="微软雅黑" panose="020B0503020204020204" pitchFamily="2" charset="-122"/>
              <a:cs typeface="Arial" panose="020B0604020202020204" pitchFamily="34" charset="0"/>
            </a:endParaRPr>
          </a:p>
          <a:p>
            <a:pPr eaLnBrk="1" hangingPunct="1"/>
            <a:endParaRPr lang="en-US" altLang="zh-CN" sz="1600" b="1" dirty="0">
              <a:ea typeface="微软雅黑" panose="020B0503020204020204" pitchFamily="2" charset="-122"/>
              <a:cs typeface="Arial" panose="020B0604020202020204" pitchFamily="34" charset="0"/>
            </a:endParaRPr>
          </a:p>
          <a:p>
            <a:pPr eaLnBrk="1" hangingPunct="1"/>
            <a:endParaRPr lang="en-US" altLang="zh-CN" sz="1600" b="1" dirty="0" smtClean="0">
              <a:ea typeface="微软雅黑" panose="020B0503020204020204" pitchFamily="2" charset="-122"/>
              <a:cs typeface="Arial" panose="020B0604020202020204" pitchFamily="34" charset="0"/>
            </a:endParaRPr>
          </a:p>
          <a:p>
            <a:pPr eaLnBrk="1" hangingPunct="1"/>
            <a:r>
              <a:rPr lang="zh-CN" altLang="en-US" sz="1600" b="1" dirty="0" smtClean="0">
                <a:ea typeface="微软雅黑" panose="020B0503020204020204" pitchFamily="2" charset="-122"/>
                <a:cs typeface="Arial" panose="020B0604020202020204" pitchFamily="34" charset="0"/>
              </a:rPr>
              <a:t>高级选择器</a:t>
            </a:r>
            <a:endParaRPr lang="zh-CN" altLang="en-US" sz="1600" b="1" dirty="0">
              <a:ea typeface="微软雅黑" panose="020B0503020204020204" pitchFamily="2" charset="-122"/>
              <a:cs typeface="Arial" panose="020B0604020202020204" pitchFamily="34" charset="0"/>
            </a:endParaRPr>
          </a:p>
        </p:txBody>
      </p:sp>
      <p:sp>
        <p:nvSpPr>
          <p:cNvPr id="15" name="AutoShape 3"/>
          <p:cNvSpPr/>
          <p:nvPr/>
        </p:nvSpPr>
        <p:spPr bwMode="auto">
          <a:xfrm>
            <a:off x="6851947" y="3800760"/>
            <a:ext cx="179388" cy="852376"/>
          </a:xfrm>
          <a:prstGeom prst="leftBrace">
            <a:avLst>
              <a:gd name="adj1" fmla="val 61885"/>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49" charset="-122"/>
            </a:endParaRPr>
          </a:p>
        </p:txBody>
      </p:sp>
      <p:sp>
        <p:nvSpPr>
          <p:cNvPr id="16" name="TextBox 15"/>
          <p:cNvSpPr txBox="1">
            <a:spLocks noChangeArrowheads="1"/>
          </p:cNvSpPr>
          <p:nvPr/>
        </p:nvSpPr>
        <p:spPr bwMode="auto">
          <a:xfrm>
            <a:off x="6960096" y="3719934"/>
            <a:ext cx="2027237"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dirty="0">
                <a:ea typeface="微软雅黑" panose="020B0503020204020204" pitchFamily="2" charset="-122"/>
                <a:cs typeface="Arial" panose="020B0604020202020204" pitchFamily="34" charset="0"/>
              </a:rPr>
              <a:t>标签选择</a:t>
            </a:r>
            <a:r>
              <a:rPr lang="zh-CN" altLang="en-US" sz="1600" b="1" dirty="0" smtClean="0">
                <a:ea typeface="微软雅黑" panose="020B0503020204020204" pitchFamily="2" charset="-122"/>
                <a:cs typeface="Arial" panose="020B0604020202020204" pitchFamily="34" charset="0"/>
              </a:rPr>
              <a:t>器</a:t>
            </a:r>
            <a:endParaRPr lang="en-US" altLang="zh-CN" sz="1600" b="1" dirty="0" smtClean="0">
              <a:ea typeface="微软雅黑" panose="020B0503020204020204" pitchFamily="2" charset="-122"/>
              <a:cs typeface="Arial" panose="020B0604020202020204" pitchFamily="34" charset="0"/>
            </a:endParaRPr>
          </a:p>
          <a:p>
            <a:pPr eaLnBrk="1" hangingPunct="1"/>
            <a:r>
              <a:rPr lang="zh-CN" altLang="en-US" sz="1600" b="1" dirty="0">
                <a:ea typeface="微软雅黑" panose="020B0503020204020204" pitchFamily="2" charset="-122"/>
                <a:cs typeface="Arial" panose="020B0604020202020204" pitchFamily="34" charset="0"/>
              </a:rPr>
              <a:t>类选择</a:t>
            </a:r>
            <a:r>
              <a:rPr lang="zh-CN" altLang="en-US" sz="1600" b="1" dirty="0" smtClean="0">
                <a:ea typeface="微软雅黑" panose="020B0503020204020204" pitchFamily="2" charset="-122"/>
                <a:cs typeface="Arial" panose="020B0604020202020204" pitchFamily="34" charset="0"/>
              </a:rPr>
              <a:t>器</a:t>
            </a:r>
            <a:endParaRPr lang="en-US" altLang="zh-CN" sz="1600" b="1" dirty="0" smtClean="0">
              <a:ea typeface="微软雅黑" panose="020B0503020204020204" pitchFamily="2" charset="-122"/>
              <a:cs typeface="Arial" panose="020B0604020202020204" pitchFamily="34" charset="0"/>
            </a:endParaRPr>
          </a:p>
          <a:p>
            <a:pPr eaLnBrk="1" hangingPunct="1"/>
            <a:r>
              <a:rPr lang="en-US" altLang="zh-CN" sz="1600" b="1" dirty="0" smtClean="0">
                <a:ea typeface="微软雅黑" panose="020B0503020204020204" pitchFamily="2" charset="-122"/>
                <a:cs typeface="Arial" panose="020B0604020202020204" pitchFamily="34" charset="0"/>
              </a:rPr>
              <a:t>ID</a:t>
            </a:r>
            <a:r>
              <a:rPr lang="zh-CN" altLang="en-US" sz="1600" b="1" dirty="0" smtClean="0">
                <a:ea typeface="微软雅黑" panose="020B0503020204020204" pitchFamily="2" charset="-122"/>
                <a:cs typeface="Arial" panose="020B0604020202020204" pitchFamily="34" charset="0"/>
              </a:rPr>
              <a:t>选择器</a:t>
            </a:r>
            <a:endParaRPr lang="en-US" altLang="zh-CN" sz="1600" b="1" dirty="0" smtClean="0">
              <a:ea typeface="微软雅黑" panose="020B0503020204020204" pitchFamily="2" charset="-122"/>
              <a:cs typeface="Arial" panose="020B0604020202020204" pitchFamily="34" charset="0"/>
            </a:endParaRPr>
          </a:p>
          <a:p>
            <a:pPr eaLnBrk="1" hangingPunct="1"/>
            <a:r>
              <a:rPr lang="en-US" altLang="zh-CN" sz="1600" b="1" dirty="0" smtClean="0">
                <a:ea typeface="微软雅黑" panose="020B0503020204020204" pitchFamily="2" charset="-122"/>
                <a:cs typeface="Arial" panose="020B0604020202020204" pitchFamily="34" charset="0"/>
              </a:rPr>
              <a:t>3</a:t>
            </a:r>
            <a:r>
              <a:rPr lang="zh-CN" altLang="en-US" sz="1600" b="1" dirty="0" smtClean="0">
                <a:ea typeface="微软雅黑" panose="020B0503020204020204" pitchFamily="2" charset="-122"/>
                <a:cs typeface="Arial" panose="020B0604020202020204" pitchFamily="34" charset="0"/>
              </a:rPr>
              <a:t>中选择器的优先级</a:t>
            </a:r>
            <a:endParaRPr lang="zh-CN" altLang="en-US" sz="1600" b="1" dirty="0">
              <a:ea typeface="微软雅黑" panose="020B0503020204020204" pitchFamily="2" charset="-122"/>
              <a:cs typeface="Arial" panose="020B0604020202020204" pitchFamily="34" charset="0"/>
            </a:endParaRPr>
          </a:p>
        </p:txBody>
      </p:sp>
      <p:sp>
        <p:nvSpPr>
          <p:cNvPr id="17" name="AutoShape 3"/>
          <p:cNvSpPr/>
          <p:nvPr/>
        </p:nvSpPr>
        <p:spPr bwMode="auto">
          <a:xfrm>
            <a:off x="6819700" y="4937410"/>
            <a:ext cx="179388" cy="704850"/>
          </a:xfrm>
          <a:prstGeom prst="leftBrace">
            <a:avLst>
              <a:gd name="adj1" fmla="val 61885"/>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49" charset="-122"/>
            </a:endParaRPr>
          </a:p>
        </p:txBody>
      </p:sp>
      <p:sp>
        <p:nvSpPr>
          <p:cNvPr id="18" name="TextBox 17"/>
          <p:cNvSpPr txBox="1">
            <a:spLocks noChangeArrowheads="1"/>
          </p:cNvSpPr>
          <p:nvPr/>
        </p:nvSpPr>
        <p:spPr bwMode="auto">
          <a:xfrm>
            <a:off x="7061373" y="4874336"/>
            <a:ext cx="2027237"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dirty="0">
                <a:ea typeface="微软雅黑" panose="020B0503020204020204" pitchFamily="2" charset="-122"/>
                <a:cs typeface="Arial" panose="020B0604020202020204" pitchFamily="34" charset="0"/>
              </a:rPr>
              <a:t>层次选择</a:t>
            </a:r>
            <a:r>
              <a:rPr lang="zh-CN" altLang="en-US" sz="1600" b="1" dirty="0" smtClean="0">
                <a:ea typeface="微软雅黑" panose="020B0503020204020204" pitchFamily="2" charset="-122"/>
                <a:cs typeface="Arial" panose="020B0604020202020204" pitchFamily="34" charset="0"/>
              </a:rPr>
              <a:t>器</a:t>
            </a:r>
            <a:endParaRPr lang="en-US" altLang="zh-CN" sz="1600" b="1" dirty="0" smtClean="0">
              <a:ea typeface="微软雅黑" panose="020B0503020204020204" pitchFamily="2" charset="-122"/>
              <a:cs typeface="Arial" panose="020B0604020202020204" pitchFamily="34" charset="0"/>
            </a:endParaRPr>
          </a:p>
          <a:p>
            <a:pPr eaLnBrk="1" hangingPunct="1"/>
            <a:r>
              <a:rPr lang="zh-CN" altLang="en-US" sz="1600" b="1" dirty="0">
                <a:ea typeface="微软雅黑" panose="020B0503020204020204" pitchFamily="2" charset="-122"/>
                <a:cs typeface="Arial" panose="020B0604020202020204" pitchFamily="34" charset="0"/>
              </a:rPr>
              <a:t>结构伪类选择</a:t>
            </a:r>
            <a:r>
              <a:rPr lang="zh-CN" altLang="en-US" sz="1600" b="1" dirty="0" smtClean="0">
                <a:ea typeface="微软雅黑" panose="020B0503020204020204" pitchFamily="2" charset="-122"/>
                <a:cs typeface="Arial" panose="020B0604020202020204" pitchFamily="34" charset="0"/>
              </a:rPr>
              <a:t>器</a:t>
            </a:r>
            <a:endParaRPr lang="en-US" altLang="zh-CN" sz="1600" b="1" dirty="0" smtClean="0">
              <a:ea typeface="微软雅黑" panose="020B0503020204020204" pitchFamily="2" charset="-122"/>
              <a:cs typeface="Arial" panose="020B0604020202020204" pitchFamily="34" charset="0"/>
            </a:endParaRPr>
          </a:p>
          <a:p>
            <a:pPr eaLnBrk="1" hangingPunct="1"/>
            <a:r>
              <a:rPr lang="zh-CN" altLang="en-US" sz="1600" b="1" dirty="0">
                <a:ea typeface="微软雅黑" panose="020B0503020204020204" pitchFamily="2" charset="-122"/>
                <a:cs typeface="Arial" panose="020B0604020202020204" pitchFamily="34" charset="0"/>
              </a:rPr>
              <a:t>属性选择器</a:t>
            </a:r>
            <a:endParaRPr lang="zh-CN" altLang="en-US" sz="1600" b="1" dirty="0">
              <a:ea typeface="微软雅黑" panose="020B0503020204020204" pitchFamily="2" charset="-122"/>
              <a:cs typeface="Arial" panose="020B0604020202020204" pitchFamily="34" charset="0"/>
            </a:endParaRPr>
          </a:p>
        </p:txBody>
      </p:sp>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04300" y="285750"/>
            <a:ext cx="1483995" cy="523240"/>
          </a:xfrm>
        </p:spPr>
        <p:txBody>
          <a:bodyPr/>
          <a:lstStyle/>
          <a:p>
            <a:r>
              <a:rPr lang="zh-CN" altLang="en-US" smtClean="0"/>
              <a:t>作业</a:t>
            </a:r>
            <a:endParaRPr lang="zh-CN" altLang="en-US" dirty="0"/>
          </a:p>
        </p:txBody>
      </p:sp>
      <p:sp>
        <p:nvSpPr>
          <p:cNvPr id="3" name="内容占位符 2"/>
          <p:cNvSpPr>
            <a:spLocks noGrp="1"/>
          </p:cNvSpPr>
          <p:nvPr>
            <p:ph idx="1"/>
          </p:nvPr>
        </p:nvSpPr>
        <p:spPr/>
        <p:txBody>
          <a:bodyPr/>
          <a:lstStyle/>
          <a:p>
            <a:pPr lvl="0"/>
            <a:r>
              <a:rPr lang="zh-CN" altLang="en-US" dirty="0" smtClean="0"/>
              <a:t>课后作业</a:t>
            </a:r>
            <a:endParaRPr lang="en-US" dirty="0" smtClean="0"/>
          </a:p>
          <a:p>
            <a:pPr lvl="1"/>
            <a:r>
              <a:rPr lang="zh-CN" altLang="en-US" dirty="0" smtClean="0">
                <a:solidFill>
                  <a:srgbClr val="FF0000"/>
                </a:solidFill>
              </a:rPr>
              <a:t>技术顾问备课时根据班级情况在此添加内容，应区分必做、选做内容，以满足不同层次学员的需求</a:t>
            </a:r>
            <a:endParaRPr lang="en-US" altLang="zh-CN" dirty="0" smtClean="0">
              <a:solidFill>
                <a:srgbClr val="FF0000"/>
              </a:solidFill>
            </a:endParaRPr>
          </a:p>
          <a:p>
            <a:pPr lvl="1"/>
            <a:endParaRPr lang="zh-CN" altLang="en-US" dirty="0" smtClean="0"/>
          </a:p>
          <a:p>
            <a:pPr lvl="1"/>
            <a:endParaRPr lang="en-US" altLang="zh-CN" dirty="0" smtClean="0"/>
          </a:p>
        </p:txBody>
      </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a:xfrm>
            <a:off x="609600" y="275168"/>
            <a:ext cx="10972800" cy="944033"/>
          </a:xfrm>
        </p:spPr>
        <p:txBody>
          <a:bodyPr/>
          <a:lstStyle/>
          <a:p>
            <a:pPr eaLnBrk="1" hangingPunct="1"/>
            <a:endParaRPr lang="zh-CN" altLang="en-US">
              <a:latin typeface="微软雅黑" panose="020B0503020204020204" pitchFamily="2" charset="-122"/>
              <a:ea typeface="微软雅黑" panose="020B0503020204020204" pitchFamily="2" charset="-122"/>
            </a:endParaRPr>
          </a:p>
        </p:txBody>
      </p:sp>
      <p:pic>
        <p:nvPicPr>
          <p:cNvPr id="34823" name="图片 1" descr="课工场最终蓝绿色v1-3"/>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0223500" y="165100"/>
            <a:ext cx="1608667" cy="694267"/>
          </a:xfrm>
        </p:spPr>
      </p:pic>
      <p:pic>
        <p:nvPicPr>
          <p:cNvPr id="34819" name="图片 6" descr="ppt01-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0" name="图片 2" descr="图片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4734" y="2084917"/>
            <a:ext cx="2988733" cy="392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5"/>
          <p:cNvSpPr txBox="1">
            <a:spLocks noChangeArrowheads="1"/>
          </p:cNvSpPr>
          <p:nvPr/>
        </p:nvSpPr>
        <p:spPr bwMode="auto">
          <a:xfrm>
            <a:off x="3407834" y="1123951"/>
            <a:ext cx="53142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b="1">
                <a:latin typeface="黑体" panose="02010609060101010101" pitchFamily="49" charset="-122"/>
                <a:ea typeface="微软雅黑" panose="020B0503020204020204" pitchFamily="2" charset="-122"/>
                <a:sym typeface="Arial" panose="020B0604020202020204" pitchFamily="34" charset="0"/>
              </a:rPr>
              <a:t>扫我有更多精彩课程呦</a:t>
            </a:r>
            <a:endParaRPr lang="zh-CN" altLang="en-US" sz="4000" b="1">
              <a:latin typeface="黑体" panose="02010609060101010101" pitchFamily="49" charset="-122"/>
              <a:ea typeface="微软雅黑" panose="020B0503020204020204" pitchFamily="2" charset="-122"/>
              <a:sym typeface="Arial" panose="020B0604020202020204" pitchFamily="34" charset="0"/>
            </a:endParaRPr>
          </a:p>
        </p:txBody>
      </p:sp>
      <p:pic>
        <p:nvPicPr>
          <p:cNvPr id="34822" name="图片 12292" descr="C:\Users\zhixing.diao\Desktop\课工场app二维码.jpg课工场app二维码"/>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1818" y="2084917"/>
            <a:ext cx="3007783" cy="3951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172"/>
                                        </p:tgtEl>
                                        <p:attrNameLst>
                                          <p:attrName>style.visibility</p:attrName>
                                        </p:attrNameLst>
                                      </p:cBhvr>
                                      <p:to>
                                        <p:strVal val="visible"/>
                                      </p:to>
                                    </p:set>
                                    <p:anim calcmode="lin" valueType="num">
                                      <p:cBhvr additive="base">
                                        <p:cTn id="7" dur="500" fill="hold"/>
                                        <p:tgtEl>
                                          <p:spTgt spid="7172"/>
                                        </p:tgtEl>
                                        <p:attrNameLst>
                                          <p:attrName>ppt_x</p:attrName>
                                        </p:attrNameLst>
                                      </p:cBhvr>
                                      <p:tavLst>
                                        <p:tav tm="0">
                                          <p:val>
                                            <p:strVal val="#ppt_x"/>
                                          </p:val>
                                        </p:tav>
                                        <p:tav tm="100000">
                                          <p:val>
                                            <p:strVal val="#ppt_x"/>
                                          </p:val>
                                        </p:tav>
                                      </p:tavLst>
                                    </p:anim>
                                    <p:anim calcmode="lin" valueType="num">
                                      <p:cBhvr additive="base">
                                        <p:cTn id="8"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ldLvl="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7848600" y="285750"/>
            <a:ext cx="2640330" cy="523240"/>
          </a:xfrm>
        </p:spPr>
        <p:txBody>
          <a:bodyPr/>
          <a:lstStyle/>
          <a:p>
            <a:r>
              <a:rPr lang="zh-CN" altLang="en-US" dirty="0"/>
              <a:t>什么是</a:t>
            </a:r>
            <a:r>
              <a:rPr lang="en-US" dirty="0"/>
              <a:t>CSS</a:t>
            </a:r>
            <a:endParaRPr lang="zh-CN" altLang="en-US" dirty="0" smtClean="0"/>
          </a:p>
        </p:txBody>
      </p:sp>
      <p:sp>
        <p:nvSpPr>
          <p:cNvPr id="35" name="内容占位符 2"/>
          <p:cNvSpPr>
            <a:spLocks noGrp="1"/>
          </p:cNvSpPr>
          <p:nvPr>
            <p:ph idx="1"/>
          </p:nvPr>
        </p:nvSpPr>
        <p:spPr/>
        <p:txBody>
          <a:bodyPr/>
          <a:lstStyle/>
          <a:p>
            <a:r>
              <a:rPr lang="en-US" altLang="zh-CN" dirty="0" smtClean="0"/>
              <a:t>CSS</a:t>
            </a:r>
            <a:r>
              <a:rPr lang="zh-CN" altLang="en-US" dirty="0"/>
              <a:t>的</a:t>
            </a:r>
            <a:r>
              <a:rPr lang="zh-CN" altLang="en-US" dirty="0" smtClean="0"/>
              <a:t>概念</a:t>
            </a:r>
            <a:endParaRPr lang="en-US" altLang="zh-CN" dirty="0" smtClean="0"/>
          </a:p>
          <a:p>
            <a:pPr lvl="1"/>
            <a:r>
              <a:rPr lang="en-US" altLang="zh-CN" dirty="0">
                <a:solidFill>
                  <a:srgbClr val="FF0000"/>
                </a:solidFill>
              </a:rPr>
              <a:t>C</a:t>
            </a:r>
            <a:r>
              <a:rPr lang="en-US" altLang="zh-CN" dirty="0"/>
              <a:t>ascading </a:t>
            </a:r>
            <a:r>
              <a:rPr lang="en-US" altLang="zh-CN" dirty="0">
                <a:solidFill>
                  <a:srgbClr val="FF0000"/>
                </a:solidFill>
              </a:rPr>
              <a:t>S</a:t>
            </a:r>
            <a:r>
              <a:rPr lang="en-US" altLang="zh-CN" dirty="0"/>
              <a:t>tyle </a:t>
            </a:r>
            <a:r>
              <a:rPr lang="en-US" altLang="zh-CN" dirty="0">
                <a:solidFill>
                  <a:srgbClr val="FF0000"/>
                </a:solidFill>
              </a:rPr>
              <a:t>S</a:t>
            </a:r>
            <a:r>
              <a:rPr lang="en-US" altLang="zh-CN" dirty="0"/>
              <a:t>heet  </a:t>
            </a:r>
            <a:r>
              <a:rPr lang="zh-CN" altLang="en-US" dirty="0"/>
              <a:t>级联样式表</a:t>
            </a:r>
            <a:endParaRPr lang="zh-CN" altLang="en-US" dirty="0"/>
          </a:p>
          <a:p>
            <a:pPr lvl="1"/>
            <a:r>
              <a:rPr lang="zh-CN" altLang="en-US" dirty="0">
                <a:solidFill>
                  <a:srgbClr val="FF0000"/>
                </a:solidFill>
              </a:rPr>
              <a:t>表现</a:t>
            </a:r>
            <a:r>
              <a:rPr lang="en-US" altLang="zh-CN" dirty="0"/>
              <a:t>HTML</a:t>
            </a:r>
            <a:r>
              <a:rPr lang="zh-CN" altLang="en-US" dirty="0"/>
              <a:t>或</a:t>
            </a:r>
            <a:r>
              <a:rPr lang="en-US" altLang="zh-CN" dirty="0"/>
              <a:t>XHTML</a:t>
            </a:r>
            <a:r>
              <a:rPr lang="zh-CN" altLang="en-US" dirty="0"/>
              <a:t>文件样式的计算机</a:t>
            </a:r>
            <a:r>
              <a:rPr lang="zh-CN" altLang="en-US" dirty="0">
                <a:solidFill>
                  <a:srgbClr val="FF0000"/>
                </a:solidFill>
              </a:rPr>
              <a:t>语言</a:t>
            </a:r>
            <a:endParaRPr lang="zh-CN" altLang="en-US" dirty="0">
              <a:solidFill>
                <a:srgbClr val="FF0000"/>
              </a:solidFill>
            </a:endParaRPr>
          </a:p>
          <a:p>
            <a:pPr lvl="2"/>
            <a:r>
              <a:rPr lang="zh-CN" altLang="en-US" dirty="0"/>
              <a:t>包括对字体、颜色、边距、高度、宽度、背景图片、网页定位等设定</a:t>
            </a:r>
            <a:endParaRPr lang="zh-CN" altLang="en-US" dirty="0"/>
          </a:p>
          <a:p>
            <a:endParaRPr lang="zh-CN" altLang="en-US" dirty="0"/>
          </a:p>
        </p:txBody>
      </p:sp>
      <p:grpSp>
        <p:nvGrpSpPr>
          <p:cNvPr id="6" name="Group 4"/>
          <p:cNvGrpSpPr/>
          <p:nvPr/>
        </p:nvGrpSpPr>
        <p:grpSpPr bwMode="auto">
          <a:xfrm>
            <a:off x="2640013" y="3286125"/>
            <a:ext cx="6888162" cy="2597150"/>
            <a:chOff x="0" y="0"/>
            <a:chExt cx="10847" cy="4090"/>
          </a:xfrm>
        </p:grpSpPr>
        <p:graphicFrame>
          <p:nvGraphicFramePr>
            <p:cNvPr id="7" name="Object 2"/>
            <p:cNvGraphicFramePr>
              <a:graphicFrameLocks noChangeAspect="1"/>
            </p:cNvGraphicFramePr>
            <p:nvPr/>
          </p:nvGraphicFramePr>
          <p:xfrm>
            <a:off x="0" y="1390"/>
            <a:ext cx="2887" cy="2700"/>
          </p:xfrm>
          <a:graphic>
            <a:graphicData uri="http://schemas.openxmlformats.org/presentationml/2006/ole">
              <mc:AlternateContent xmlns:mc="http://schemas.openxmlformats.org/markup-compatibility/2006">
                <mc:Choice xmlns:v="urn:schemas-microsoft-com:vml" Requires="v">
                  <p:oleObj spid="_x0000_s1025" name="" showAsIcon="1" r:id="rId1" imgW="561975" imgH="523875" progId="Package">
                    <p:embed/>
                  </p:oleObj>
                </mc:Choice>
                <mc:Fallback>
                  <p:oleObj name="" showAsIcon="1" r:id="rId1" imgW="561975" imgH="523875" progId="Package">
                    <p:embed/>
                    <p:pic>
                      <p:nvPicPr>
                        <p:cNvPr id="0" name="图片 1024"/>
                        <p:cNvPicPr>
                          <a:picLocks noChangeAspect="1"/>
                        </p:cNvPicPr>
                        <p:nvPr/>
                      </p:nvPicPr>
                      <p:blipFill>
                        <a:blip r:embed="rId2"/>
                        <a:stretch>
                          <a:fillRect/>
                        </a:stretch>
                      </p:blipFill>
                      <p:spPr>
                        <a:xfrm>
                          <a:off x="0" y="1390"/>
                          <a:ext cx="2887" cy="2700"/>
                        </a:xfrm>
                        <a:prstGeom prst="rect">
                          <a:avLst/>
                        </a:prstGeom>
                        <a:noFill/>
                        <a:ln w="9525">
                          <a:noFill/>
                        </a:ln>
                      </p:spPr>
                    </p:pic>
                  </p:oleObj>
                </mc:Fallback>
              </mc:AlternateContent>
            </a:graphicData>
          </a:graphic>
        </p:graphicFrame>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7" y="265"/>
              <a:ext cx="6010" cy="3553"/>
            </a:xfrm>
            <a:prstGeom prst="rect">
              <a:avLst/>
            </a:prstGeom>
            <a:noFill/>
            <a:ln w="9525" cmpd="sng">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grpSp>
          <p:nvGrpSpPr>
            <p:cNvPr id="9" name="Freeform 12"/>
            <p:cNvGrpSpPr/>
            <p:nvPr/>
          </p:nvGrpSpPr>
          <p:grpSpPr bwMode="auto">
            <a:xfrm>
              <a:off x="2065" y="0"/>
              <a:ext cx="2660" cy="1450"/>
              <a:chOff x="0" y="0"/>
              <a:chExt cx="1064" cy="580"/>
            </a:xfrm>
          </p:grpSpPr>
          <p:pic>
            <p:nvPicPr>
              <p:cNvPr id="10" name="Freeform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06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9"/>
              <p:cNvSpPr txBox="1">
                <a:spLocks noChangeArrowheads="1"/>
              </p:cNvSpPr>
              <p:nvPr/>
            </p:nvSpPr>
            <p:spPr bwMode="auto">
              <a:xfrm rot="19800000">
                <a:off x="-26" y="85"/>
                <a:ext cx="95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baseline="-25000"/>
              </a:p>
            </p:txBody>
          </p:sp>
        </p:grpSp>
      </p:grpSp>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
                                            <p:txEl>
                                              <p:pRg st="1" end="1"/>
                                            </p:txEl>
                                          </p:spTgt>
                                        </p:tgtEl>
                                        <p:attrNameLst>
                                          <p:attrName>style.visibility</p:attrName>
                                        </p:attrNameLst>
                                      </p:cBhvr>
                                      <p:to>
                                        <p:strVal val="visible"/>
                                      </p:to>
                                    </p:set>
                                    <p:animEffect transition="in" filter="wipe(left)">
                                      <p:cBhvr>
                                        <p:cTn id="7" dur="500"/>
                                        <p:tgtEl>
                                          <p:spTgt spid="3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5">
                                            <p:txEl>
                                              <p:pRg st="2" end="2"/>
                                            </p:txEl>
                                          </p:spTgt>
                                        </p:tgtEl>
                                        <p:attrNameLst>
                                          <p:attrName>style.visibility</p:attrName>
                                        </p:attrNameLst>
                                      </p:cBhvr>
                                      <p:to>
                                        <p:strVal val="visible"/>
                                      </p:to>
                                    </p:set>
                                    <p:animEffect transition="in" filter="wipe(left)">
                                      <p:cBhvr>
                                        <p:cTn id="11" dur="500"/>
                                        <p:tgtEl>
                                          <p:spTgt spid="35">
                                            <p:txEl>
                                              <p:pRg st="2" end="2"/>
                                            </p:txEl>
                                          </p:spTgt>
                                        </p:tgtEl>
                                      </p:cBhvr>
                                    </p:animEffect>
                                  </p:childTnLst>
                                </p:cTn>
                              </p:par>
                              <p:par>
                                <p:cTn id="12" presetID="22" presetClass="entr" presetSubtype="8" fill="hold" nodeType="withEffect">
                                  <p:stCondLst>
                                    <p:cond delay="0"/>
                                  </p:stCondLst>
                                  <p:childTnLst>
                                    <p:set>
                                      <p:cBhvr>
                                        <p:cTn id="13" dur="1" fill="hold">
                                          <p:stCondLst>
                                            <p:cond delay="0"/>
                                          </p:stCondLst>
                                        </p:cTn>
                                        <p:tgtEl>
                                          <p:spTgt spid="35">
                                            <p:txEl>
                                              <p:pRg st="3" end="3"/>
                                            </p:txEl>
                                          </p:spTgt>
                                        </p:tgtEl>
                                        <p:attrNameLst>
                                          <p:attrName>style.visibility</p:attrName>
                                        </p:attrNameLst>
                                      </p:cBhvr>
                                      <p:to>
                                        <p:strVal val="visible"/>
                                      </p:to>
                                    </p:set>
                                    <p:animEffect transition="in" filter="wipe(left)">
                                      <p:cBhvr>
                                        <p:cTn id="14" dur="500"/>
                                        <p:tgtEl>
                                          <p:spTgt spid="35">
                                            <p:txEl>
                                              <p:pRg st="3" end="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a:xfrm>
            <a:off x="5662930" y="70485"/>
            <a:ext cx="4826000" cy="954405"/>
          </a:xfrm>
        </p:spPr>
        <p:txBody>
          <a:bodyPr/>
          <a:lstStyle/>
          <a:p>
            <a:r>
              <a:rPr lang="en-US" altLang="zh-CN" dirty="0"/>
              <a:t>CSS</a:t>
            </a:r>
            <a:r>
              <a:rPr lang="zh-CN" altLang="en-US" dirty="0"/>
              <a:t>在网页中的应用</a:t>
            </a:r>
            <a:endParaRPr lang="en-US" altLang="zh-CN" dirty="0"/>
          </a:p>
        </p:txBody>
      </p:sp>
      <p:sp>
        <p:nvSpPr>
          <p:cNvPr id="3" name="内容占位符 2"/>
          <p:cNvSpPr>
            <a:spLocks noGrp="1"/>
          </p:cNvSpPr>
          <p:nvPr>
            <p:ph idx="1"/>
          </p:nvPr>
        </p:nvSpPr>
        <p:spPr/>
        <p:txBody>
          <a:bodyPr/>
          <a:lstStyle/>
          <a:p>
            <a:endParaRPr lang="en-US" altLang="zh-CN" dirty="0" smtClean="0"/>
          </a:p>
        </p:txBody>
      </p:sp>
      <p:pic>
        <p:nvPicPr>
          <p:cNvPr id="3075" name="Picture 3" descr="C:\Users\yaling.he\Desktop\Chapter04截图\Chapter04截图\图4.4  百度糯米首页.bmp"/>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207568" y="1060624"/>
            <a:ext cx="3455988" cy="264636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yaling.he\Desktop\Chapter04截图\Chapter04截图\图4.5.B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51984" y="1052736"/>
            <a:ext cx="3021012" cy="454818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Users\yaling.he\Desktop\Chapter04截图\Chapter04截图\图4.6  唯品会首页.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9894" y="4077071"/>
            <a:ext cx="5411936" cy="2588897"/>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wipe(left)">
                                      <p:cBhvr>
                                        <p:cTn id="7" dur="500"/>
                                        <p:tgtEl>
                                          <p:spTgt spid="307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076"/>
                                        </p:tgtEl>
                                        <p:attrNameLst>
                                          <p:attrName>style.visibility</p:attrName>
                                        </p:attrNameLst>
                                      </p:cBhvr>
                                      <p:to>
                                        <p:strVal val="visible"/>
                                      </p:to>
                                    </p:set>
                                    <p:animEffect transition="in" filter="wipe(left)">
                                      <p:cBhvr>
                                        <p:cTn id="11" dur="500"/>
                                        <p:tgtEl>
                                          <p:spTgt spid="307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wipe(left)">
                                      <p:cBhvr>
                                        <p:cTn id="15"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7416800" y="70485"/>
            <a:ext cx="3071495" cy="954405"/>
          </a:xfrm>
        </p:spPr>
        <p:txBody>
          <a:bodyPr/>
          <a:lstStyle/>
          <a:p>
            <a:r>
              <a:rPr lang="en-US" altLang="zh-CN" dirty="0"/>
              <a:t>CSS</a:t>
            </a:r>
            <a:r>
              <a:rPr lang="zh-CN" altLang="en-US" dirty="0"/>
              <a:t>的发展史</a:t>
            </a:r>
            <a:endParaRPr lang="zh-CN" altLang="en-US" dirty="0" smtClean="0"/>
          </a:p>
        </p:txBody>
      </p:sp>
      <p:sp>
        <p:nvSpPr>
          <p:cNvPr id="35" name="内容占位符 2"/>
          <p:cNvSpPr>
            <a:spLocks noGrp="1"/>
          </p:cNvSpPr>
          <p:nvPr>
            <p:ph idx="1"/>
          </p:nvPr>
        </p:nvSpPr>
        <p:spPr/>
        <p:txBody>
          <a:bodyPr/>
          <a:lstStyle/>
          <a:p>
            <a:endParaRPr lang="zh-CN" altLang="en-US" dirty="0" smtClean="0"/>
          </a:p>
        </p:txBody>
      </p:sp>
      <p:pic>
        <p:nvPicPr>
          <p:cNvPr id="6" name="内容占位符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63552" y="1196752"/>
            <a:ext cx="8242300" cy="494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5"/>
          <p:cNvSpPr>
            <a:spLocks noChangeArrowheads="1"/>
          </p:cNvSpPr>
          <p:nvPr/>
        </p:nvSpPr>
        <p:spPr bwMode="auto">
          <a:xfrm>
            <a:off x="5595938" y="2071688"/>
            <a:ext cx="1643062" cy="1143000"/>
          </a:xfrm>
          <a:prstGeom prst="rect">
            <a:avLst/>
          </a:prstGeom>
          <a:noFill/>
          <a:ln w="25400" cmpd="sng">
            <a:solidFill>
              <a:srgbClr val="FF000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solidFill>
                <a:srgbClr val="FFFFFF"/>
              </a:solidFill>
            </a:endParaRPr>
          </a:p>
        </p:txBody>
      </p:sp>
      <p:sp>
        <p:nvSpPr>
          <p:cNvPr id="8" name="矩形 5"/>
          <p:cNvSpPr>
            <a:spLocks noChangeArrowheads="1"/>
          </p:cNvSpPr>
          <p:nvPr/>
        </p:nvSpPr>
        <p:spPr bwMode="auto">
          <a:xfrm>
            <a:off x="7536160" y="4365104"/>
            <a:ext cx="1643062" cy="1143000"/>
          </a:xfrm>
          <a:prstGeom prst="rect">
            <a:avLst/>
          </a:prstGeom>
          <a:noFill/>
          <a:ln w="25400" cmpd="sng">
            <a:solidFill>
              <a:srgbClr val="FF000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solidFill>
                <a:srgbClr val="FFFFFF"/>
              </a:solidFill>
            </a:endParaRPr>
          </a:p>
        </p:txBody>
      </p:sp>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autoUpdateAnimBg="0"/>
      <p:bldP spid="8" grpId="0" bldLvl="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7713980" y="285750"/>
            <a:ext cx="2774950" cy="523240"/>
          </a:xfrm>
        </p:spPr>
        <p:txBody>
          <a:bodyPr/>
          <a:lstStyle/>
          <a:p>
            <a:r>
              <a:rPr lang="en-US" smtClean="0"/>
              <a:t>CSS</a:t>
            </a:r>
            <a:r>
              <a:rPr lang="zh-CN" altLang="en-US" smtClean="0"/>
              <a:t>的优势</a:t>
            </a:r>
            <a:endParaRPr lang="zh-CN" altLang="en-US" dirty="0" smtClean="0"/>
          </a:p>
        </p:txBody>
      </p:sp>
      <p:sp>
        <p:nvSpPr>
          <p:cNvPr id="35" name="内容占位符 2"/>
          <p:cNvSpPr>
            <a:spLocks noGrp="1"/>
          </p:cNvSpPr>
          <p:nvPr>
            <p:ph idx="1"/>
          </p:nvPr>
        </p:nvSpPr>
        <p:spPr/>
        <p:txBody>
          <a:bodyPr/>
          <a:lstStyle/>
          <a:p>
            <a:r>
              <a:rPr lang="zh-CN" altLang="en-US" smtClean="0"/>
              <a:t>内容与表现分离</a:t>
            </a:r>
            <a:endParaRPr lang="zh-CN" altLang="en-US" smtClean="0"/>
          </a:p>
          <a:p>
            <a:r>
              <a:rPr lang="zh-CN" altLang="en-US" smtClean="0"/>
              <a:t>网页的表现统一，容易修改</a:t>
            </a:r>
            <a:endParaRPr lang="zh-CN" altLang="en-US" smtClean="0"/>
          </a:p>
          <a:p>
            <a:r>
              <a:rPr lang="zh-CN" altLang="en-US" smtClean="0"/>
              <a:t>丰富的样式，使得页面布局更加灵活</a:t>
            </a:r>
            <a:endParaRPr lang="zh-CN" altLang="en-US" smtClean="0"/>
          </a:p>
          <a:p>
            <a:r>
              <a:rPr lang="zh-CN" altLang="en-US" smtClean="0"/>
              <a:t>减少网页的代码量，增加网页的浏览速度，节省网络带宽</a:t>
            </a:r>
            <a:endParaRPr lang="zh-CN" altLang="en-US" smtClean="0"/>
          </a:p>
          <a:p>
            <a:r>
              <a:rPr lang="zh-CN" altLang="en-US" smtClean="0"/>
              <a:t>运用独立于页面的</a:t>
            </a:r>
            <a:r>
              <a:rPr lang="en-US" altLang="zh-CN" smtClean="0"/>
              <a:t>CSS</a:t>
            </a:r>
            <a:r>
              <a:rPr lang="zh-CN" altLang="en-US" smtClean="0"/>
              <a:t>，有利于网页被搜索引擎收录</a:t>
            </a:r>
            <a:endParaRPr lang="zh-CN" altLang="en-US" dirty="0" smtClean="0"/>
          </a:p>
        </p:txBody>
      </p:sp>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fld>
            <a:r>
              <a:rPr lang="en-US" altLang="zh-CN" dirty="0" smtClean="0"/>
              <a:t>/54</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_2">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5648</Words>
  <Application>WPS 演示</Application>
  <PresentationFormat>宽屏</PresentationFormat>
  <Paragraphs>896</Paragraphs>
  <Slides>54</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54</vt:i4>
      </vt:variant>
    </vt:vector>
  </HeadingPairs>
  <TitlesOfParts>
    <vt:vector size="70" baseType="lpstr">
      <vt:lpstr>Arial</vt:lpstr>
      <vt:lpstr>宋体</vt:lpstr>
      <vt:lpstr>Wingdings</vt:lpstr>
      <vt:lpstr>Calibri</vt:lpstr>
      <vt:lpstr>微软雅黑</vt:lpstr>
      <vt:lpstr>Wingdings</vt:lpstr>
      <vt:lpstr>黑体</vt:lpstr>
      <vt:lpstr>Arial Unicode MS</vt:lpstr>
      <vt:lpstr>Times New Roman</vt:lpstr>
      <vt:lpstr>Arial</vt:lpstr>
      <vt:lpstr>楷体_GB2312</vt:lpstr>
      <vt:lpstr>楷体_GB2312</vt:lpstr>
      <vt:lpstr>Times New Roman</vt:lpstr>
      <vt:lpstr>新宋体</vt:lpstr>
      <vt:lpstr>Office 主题_2</vt:lpstr>
      <vt:lpstr>Package</vt:lpstr>
      <vt:lpstr>PowerPoint 演示文稿</vt:lpstr>
      <vt:lpstr>预习检查</vt:lpstr>
      <vt:lpstr>回顾与作业点评</vt:lpstr>
      <vt:lpstr>本章任务</vt:lpstr>
      <vt:lpstr>本章目标</vt:lpstr>
      <vt:lpstr>什么是CSS</vt:lpstr>
      <vt:lpstr>CSS在网页中的应用</vt:lpstr>
      <vt:lpstr>CSS的发展史</vt:lpstr>
      <vt:lpstr>CSS的优势</vt:lpstr>
      <vt:lpstr>CSS的基本语法2-1</vt:lpstr>
      <vt:lpstr>CSS的基本语法2-2</vt:lpstr>
      <vt:lpstr>HTML中引入CSS样式7-1</vt:lpstr>
      <vt:lpstr>HTML中引入CSS样式7-2</vt:lpstr>
      <vt:lpstr>HTML中引入CSS样式7-3</vt:lpstr>
      <vt:lpstr>HTML中引入CSS样式7-4</vt:lpstr>
      <vt:lpstr>HTML中引入CSS样式7-5</vt:lpstr>
      <vt:lpstr>HTML中引入CSS样式7-6</vt:lpstr>
      <vt:lpstr>HTML中引入CSS样式7-7</vt:lpstr>
      <vt:lpstr>CSS样式优先级</vt:lpstr>
      <vt:lpstr>学员操作—制作《望庐山瀑布》</vt:lpstr>
      <vt:lpstr>共性问题集中讲解</vt:lpstr>
      <vt:lpstr>CSS3基本选择器3-1</vt:lpstr>
      <vt:lpstr>CSS3基本选择器3-2</vt:lpstr>
      <vt:lpstr>CSS3基本选择器3-3</vt:lpstr>
      <vt:lpstr>小结</vt:lpstr>
      <vt:lpstr>基本选择器的优先级</vt:lpstr>
      <vt:lpstr>学员操作—制作影视简介</vt:lpstr>
      <vt:lpstr>共性问题集中讲解</vt:lpstr>
      <vt:lpstr>CSS的高级选择器</vt:lpstr>
      <vt:lpstr>层次选择器</vt:lpstr>
      <vt:lpstr>后代选择器</vt:lpstr>
      <vt:lpstr>子选择器</vt:lpstr>
      <vt:lpstr>相邻兄弟选择器</vt:lpstr>
      <vt:lpstr>通用兄弟选择器</vt:lpstr>
      <vt:lpstr>结构伪类选择器3-1</vt:lpstr>
      <vt:lpstr>学员操作—制作开心餐厅页面</vt:lpstr>
      <vt:lpstr>共性问题集中讲解</vt:lpstr>
      <vt:lpstr>结构伪类选择器3-2</vt:lpstr>
      <vt:lpstr>结构伪类选择器3-3</vt:lpstr>
      <vt:lpstr>小结</vt:lpstr>
      <vt:lpstr>学员操作—制作爱奇异视频播放列表</vt:lpstr>
      <vt:lpstr>共性问题集中讲解</vt:lpstr>
      <vt:lpstr>属性选择器</vt:lpstr>
      <vt:lpstr>E[attr]属性选择器</vt:lpstr>
      <vt:lpstr>E[attr=val]属性选择器</vt:lpstr>
      <vt:lpstr>E[attr=val]属性选择器</vt:lpstr>
      <vt:lpstr>E[attr*=val]属性选择器</vt:lpstr>
      <vt:lpstr>E[attr^=val]属性选择器</vt:lpstr>
      <vt:lpstr>E[attr$=val]属性选择器</vt:lpstr>
      <vt:lpstr>学员操作—美化网易邮箱登录页面</vt:lpstr>
      <vt:lpstr>共性问题集中讲解</vt:lpstr>
      <vt:lpstr>总结</vt:lpstr>
      <vt:lpstr>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Meng Qi Li</dc:creator>
  <cp:lastModifiedBy>Administrator</cp:lastModifiedBy>
  <cp:revision>3</cp:revision>
  <dcterms:created xsi:type="dcterms:W3CDTF">2017-10-12T07:19:00Z</dcterms:created>
  <dcterms:modified xsi:type="dcterms:W3CDTF">2017-10-16T00:57:30Z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