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57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iuse.com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iuse.com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技术顾问可以打开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Photoshop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工具，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演示如何获取颜色值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text-decoration</a:t>
            </a:r>
            <a:r>
              <a:rPr lang="zh-CN" altLang="en-US" dirty="0"/>
              <a:t>属性在后面的讲解中会大量用到，这里不演示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vertical-align</a:t>
            </a:r>
            <a:r>
              <a:rPr lang="zh-CN" altLang="en-US" dirty="0"/>
              <a:t>属性强调</a:t>
            </a:r>
            <a:r>
              <a:rPr lang="en-US" altLang="zh-CN" dirty="0"/>
              <a:t>middle</a:t>
            </a:r>
            <a:r>
              <a:rPr lang="zh-CN" altLang="en-US" dirty="0"/>
              <a:t>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text-shadow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CSS2.0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中出现，但迟迟未被各大浏览器所支持，因此在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CSS2.1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中被废弃，如今在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中得到了各大浏览器的支持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并非所有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属性都存在兼容问题，只有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的部分属性对不同浏览器的支持情况不同，所以后面章节中只会对有兼容问题的属性特别讲解。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一个非常好的查询浏览器支持情况的网站地址是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/>
              </a:rPr>
              <a:t>www.caniuse.com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，该网站不但能查询浏览器对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属性的支持情况，也可以查询对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的支持情况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0CDBCF-2791-44E5-A9EB-021BB3638B3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技术顾问演示练习最终效果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技术顾问演示练习最终效果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技术顾问演示练习最终效果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回顾：上次课的教学内容和学员已学过的相关技术内容</a:t>
            </a:r>
            <a:endParaRPr lang="en-US" altLang="zh-CN" dirty="0"/>
          </a:p>
          <a:p>
            <a:r>
              <a:rPr lang="zh-CN" altLang="en-US" dirty="0"/>
              <a:t>作业点评：点评作业的提交情况和共性问题，目的是给学员作业反馈以促进学员完成作业的积极性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强调实际网页</a:t>
            </a:r>
            <a:r>
              <a:rPr lang="zh-CN" altLang="en-US" b="0" dirty="0">
                <a:ea typeface="宋体" panose="02010600030101010101" pitchFamily="2" charset="-122"/>
              </a:rPr>
              <a:t>开发中通常只设置两种状态，一是</a:t>
            </a:r>
            <a:r>
              <a:rPr lang="en-US" altLang="zh-CN" b="0" dirty="0">
                <a:ea typeface="宋体" panose="02010600030101010101" pitchFamily="2" charset="-122"/>
              </a:rPr>
              <a:t>a</a:t>
            </a:r>
            <a:r>
              <a:rPr lang="en-US" altLang="en-US" sz="1200" b="0" kern="1200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{color:#333;}</a:t>
            </a:r>
            <a:r>
              <a:rPr lang="zh-CN" altLang="en-US" sz="1200" b="0" kern="1200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，一是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a:hover {	color:#B46210;}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</a:t>
            </a:r>
            <a:r>
              <a:rPr lang="en-US" altLang="zh-CN" dirty="0"/>
              <a:t>list-style-type</a:t>
            </a:r>
            <a:r>
              <a:rPr lang="zh-CN" altLang="en-US" dirty="0"/>
              <a:t>和</a:t>
            </a:r>
            <a:r>
              <a:rPr lang="en-US" altLang="zh-CN" dirty="0"/>
              <a:t>list-type</a:t>
            </a:r>
            <a:r>
              <a:rPr lang="zh-CN" altLang="en-US" dirty="0"/>
              <a:t>，其他两个属性简单说明一下即可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上网时大家都会看到在浏览的网页中用到列表时很少使用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自带的列表标记，而是使用设计的图标，那么大家会想使用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list-style-image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就可以了。可是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list-style-position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不能准确地定位图像标记的位置，通常，网页中图标的位置都是非常精确的。在实际的网页制作中，通常使用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list-style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list-style-type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设置项目无标记符号，然后通过背景图像的方式把设计的图标设置成列表项标记。在网页制作中，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list-style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list-style-type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两个属性是大家经常用到的，而另两个属性则不太常用，因此在这里大家牢记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list-style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list-style-type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的用法即可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B94A9-9180-4A8E-87AA-CBEE5593F03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 err="1"/>
              <a:t>xxxxxxx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、与</a:t>
            </a:r>
            <a:r>
              <a:rPr lang="en-US" altLang="zh-CN" dirty="0"/>
              <a:t>color</a:t>
            </a:r>
            <a:r>
              <a:rPr lang="zh-CN" altLang="en-US" dirty="0"/>
              <a:t>对比讲解</a:t>
            </a:r>
            <a:r>
              <a:rPr lang="en-US" altLang="zh-CN" dirty="0"/>
              <a:t>background-color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、演示时介绍在</a:t>
            </a:r>
            <a:r>
              <a:rPr lang="en-US" altLang="zh-CN" dirty="0"/>
              <a:t>CSS</a:t>
            </a:r>
            <a:r>
              <a:rPr lang="zh-CN" altLang="en-US" dirty="0"/>
              <a:t>中加入注释的方式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强调在设置背景图像时，这三个属性通常同时使用，只有在设置了背景图像时，背景重复方式和定位才有效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强调在设置背景图像时，这三个属性通常同时使用，只有在设置了背景图像时，背景重复方式和定位才有效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打开网页让学员看各个任务的页面效果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技术顾问一一解释每个属性值的作用，然后演示它的效果。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text-shadow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CSS2.0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中出现，但迟迟未被各大浏览器所支持，因此在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CSS2.1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中被废弃，如今在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中得到了各大浏览器的支持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并非所有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属性都存在兼容问题，只有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的部分属性对不同浏览器的支持情况不同，所以后面章节中只会对有兼容问题的属性特别讲解。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一个非常好的查询浏览器支持情况的网站地址是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/>
              </a:rPr>
              <a:t>www.caniuse.com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，该网站不但能查询浏览器对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属性的支持情况，也可以查询对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的支持情况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0CDBCF-2791-44E5-A9EB-021BB3638B3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技术顾问演示练习最终效果</a:t>
            </a:r>
            <a:endParaRPr lang="zh-CN" altLang="en-US" dirty="0"/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演示运行效果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教学指导；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总结部分</a:t>
            </a:r>
            <a:r>
              <a:rPr lang="zh-CN" altLang="zh-CN">
                <a:ea typeface="宋体" panose="02010600030101010101" pitchFamily="2" charset="-122"/>
              </a:rPr>
              <a:t>主要达到以下几个目的：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回顾内容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>
                <a:ea typeface="宋体" panose="02010600030101010101" pitchFamily="2" charset="-122"/>
              </a:rPr>
              <a:t>是强调</a:t>
            </a:r>
            <a:r>
              <a:rPr lang="zh-CN" altLang="en-US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>
                <a:ea typeface="宋体" panose="02010600030101010101" pitchFamily="2" charset="-122"/>
              </a:rPr>
              <a:t>要格外强调观点，把每一</a:t>
            </a:r>
            <a:r>
              <a:rPr lang="zh-CN" altLang="en-US">
                <a:ea typeface="宋体" panose="02010600030101010101" pitchFamily="2" charset="-122"/>
              </a:rPr>
              <a:t>个知识点</a:t>
            </a:r>
            <a:r>
              <a:rPr lang="zh-CN" altLang="zh-CN">
                <a:ea typeface="宋体" panose="02010600030101010101" pitchFamily="2" charset="-122"/>
              </a:rPr>
              <a:t>的观点</a:t>
            </a:r>
            <a:r>
              <a:rPr lang="zh-CN" altLang="en-US">
                <a:ea typeface="宋体" panose="02010600030101010101" pitchFamily="2" charset="-122"/>
              </a:rPr>
              <a:t>结论</a:t>
            </a:r>
            <a:r>
              <a:rPr lang="zh-CN" altLang="zh-CN">
                <a:ea typeface="宋体" panose="02010600030101010101" pitchFamily="2" charset="-122"/>
              </a:rPr>
              <a:t>都尽量突出出来。</a:t>
            </a:r>
            <a:endParaRPr lang="en-US" altLang="zh-CN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2</a:t>
            </a:r>
            <a:r>
              <a:rPr lang="zh-CN" altLang="en-US" b="1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整理逻辑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从而使</a:t>
            </a:r>
            <a:r>
              <a:rPr lang="zh-CN" altLang="en-US">
                <a:ea typeface="宋体" panose="02010600030101010101" pitchFamily="2" charset="-122"/>
              </a:rPr>
              <a:t>知识</a:t>
            </a:r>
            <a:r>
              <a:rPr lang="zh-CN" altLang="zh-CN">
                <a:ea typeface="宋体" panose="02010600030101010101" pitchFamily="2" charset="-122"/>
              </a:rPr>
              <a:t>系统化、逻辑化。要帮助</a:t>
            </a:r>
            <a:r>
              <a:rPr lang="zh-CN" altLang="en-US">
                <a:ea typeface="宋体" panose="02010600030101010101" pitchFamily="2" charset="-122"/>
              </a:rPr>
              <a:t>学员</a:t>
            </a:r>
            <a:r>
              <a:rPr lang="zh-CN" altLang="zh-CN">
                <a:ea typeface="宋体" panose="02010600030101010101" pitchFamily="2" charset="-122"/>
              </a:rPr>
              <a:t>整清逻辑是总结的一大任务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首先让学员看此图，然后让学员说记住了什么，最后总结使用</a:t>
            </a:r>
            <a:r>
              <a:rPr lang="en-US" altLang="zh-CN" dirty="0"/>
              <a:t>CSS</a:t>
            </a:r>
            <a:r>
              <a:rPr lang="zh-CN" altLang="en-US" dirty="0"/>
              <a:t>的作用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因此使用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样式美化网页文本具有如下意义。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）有效地传递页面信息。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样式美化过的页面文本，使页面漂亮、美观，吸引用户。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）可以很好地突出页面的主题内容，使用户第一眼可以看到页面的主要内容。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）具有良好的用户体验。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简单说明几个字体样式，后面会详细</a:t>
            </a:r>
            <a:r>
              <a:rPr lang="zh-CN" altLang="en-US" baseline="0" dirty="0"/>
              <a:t>一个一个介绍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强调同时设置中文和英文时，计算机如何识别中英文不同类型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强调单位</a:t>
            </a:r>
            <a:r>
              <a:rPr lang="en-US" altLang="zh-CN" dirty="0" err="1"/>
              <a:t>px</a:t>
            </a:r>
            <a:r>
              <a:rPr lang="zh-CN" altLang="en-US" baseline="0" dirty="0"/>
              <a:t>在网页中的应用，上一章全部是演示字体大小，这里只做回顾性介绍</a:t>
            </a:r>
            <a:endParaRPr lang="en-US" altLang="zh-CN" baseline="0" dirty="0"/>
          </a:p>
          <a:p>
            <a:r>
              <a:rPr lang="en-US" altLang="zh-CN" baseline="0" dirty="0" err="1"/>
              <a:t>em</a:t>
            </a:r>
            <a:r>
              <a:rPr lang="zh-CN" altLang="en-US" baseline="0" dirty="0"/>
              <a:t>和</a:t>
            </a:r>
            <a:r>
              <a:rPr lang="en-US" altLang="zh-CN" baseline="0" dirty="0"/>
              <a:t>rem</a:t>
            </a:r>
            <a:r>
              <a:rPr lang="zh-CN" altLang="en-US" baseline="0" dirty="0"/>
              <a:t>在后续课程中会讲解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jpeg"/><Relationship Id="rId3" Type="http://schemas.openxmlformats.org/officeDocument/2006/relationships/image" Target="../media/image38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8026400" y="285750"/>
            <a:ext cx="2462530" cy="523240"/>
          </a:xfrm>
        </p:spPr>
        <p:txBody>
          <a:bodyPr/>
          <a:lstStyle/>
          <a:p>
            <a:r>
              <a:rPr lang="zh-CN" altLang="en-US" dirty="0"/>
              <a:t>字体大小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font-size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zh-CN" altLang="en-US" dirty="0"/>
              <a:t>单位</a:t>
            </a:r>
            <a:endParaRPr lang="en-US" altLang="zh-CN" dirty="0"/>
          </a:p>
          <a:p>
            <a:pPr lvl="2"/>
            <a:r>
              <a:rPr lang="en-US" altLang="zh-CN" dirty="0" err="1">
                <a:solidFill>
                  <a:srgbClr val="FF0000"/>
                </a:solidFill>
              </a:rPr>
              <a:t>px</a:t>
            </a:r>
            <a:r>
              <a:rPr lang="zh-CN" altLang="en-US" dirty="0">
                <a:solidFill>
                  <a:srgbClr val="FF0000"/>
                </a:solidFill>
              </a:rPr>
              <a:t>（像素）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>
                <a:solidFill>
                  <a:srgbClr val="FF0000"/>
                </a:solidFill>
              </a:rPr>
              <a:t>em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rem</a:t>
            </a:r>
            <a:r>
              <a:rPr lang="zh-CN" altLang="en-US" dirty="0"/>
              <a:t>、</a:t>
            </a:r>
            <a:r>
              <a:rPr lang="en-US" altLang="zh-CN" dirty="0"/>
              <a:t>cm</a:t>
            </a:r>
            <a:r>
              <a:rPr lang="zh-CN" altLang="en-US" dirty="0"/>
              <a:t>、</a:t>
            </a:r>
            <a:r>
              <a:rPr lang="en-US" altLang="zh-CN" dirty="0"/>
              <a:t>mm</a:t>
            </a:r>
            <a:r>
              <a:rPr lang="zh-CN" altLang="en-US" dirty="0"/>
              <a:t>、</a:t>
            </a:r>
            <a:r>
              <a:rPr lang="en-US" altLang="zh-CN" dirty="0" err="1"/>
              <a:t>pt</a:t>
            </a:r>
            <a:r>
              <a:rPr lang="zh-CN" altLang="en-US" dirty="0"/>
              <a:t>、</a:t>
            </a:r>
            <a:r>
              <a:rPr lang="en-US" altLang="zh-CN" dirty="0"/>
              <a:t>pc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2738414" y="3357562"/>
            <a:ext cx="4786346" cy="21685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h1{font-size:24px;}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h2{font-size:16px;}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h3{font-size:2em;}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span{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font-size:12pt;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strong{font-size:13pc;}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595406" y="3214686"/>
            <a:ext cx="992719" cy="414475"/>
            <a:chOff x="1000100" y="2528843"/>
            <a:chExt cx="992719" cy="414475"/>
          </a:xfrm>
        </p:grpSpPr>
        <p:pic>
          <p:nvPicPr>
            <p:cNvPr id="2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ling.he\Desktop\Chapter05截图\Chapter05截图\图5.4  字体风格效果图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2204864"/>
            <a:ext cx="3512348" cy="285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8382000" y="285750"/>
            <a:ext cx="2106930" cy="523240"/>
          </a:xfrm>
        </p:spPr>
        <p:txBody>
          <a:bodyPr/>
          <a:lstStyle/>
          <a:p>
            <a:r>
              <a:rPr lang="zh-CN" altLang="en-US"/>
              <a:t>字体风格</a:t>
            </a:r>
            <a:endParaRPr lang="zh-CN" altLang="en-US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font-style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normal</a:t>
            </a:r>
            <a:r>
              <a:rPr lang="zh-CN" altLang="en-US" dirty="0"/>
              <a:t>、</a:t>
            </a:r>
            <a:r>
              <a:rPr lang="en-US" altLang="zh-CN" dirty="0"/>
              <a:t>italic</a:t>
            </a:r>
            <a:r>
              <a:rPr lang="zh-CN" altLang="en-US" dirty="0"/>
              <a:t>和</a:t>
            </a:r>
            <a:r>
              <a:rPr lang="en-US" altLang="zh-CN" dirty="0"/>
              <a:t>oblique</a:t>
            </a:r>
            <a:endParaRPr lang="zh-CN" alt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024694" y="3000372"/>
            <a:ext cx="2887730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 flipH="1">
            <a:off x="8382016" y="1484784"/>
            <a:ext cx="714380" cy="444018"/>
          </a:xfrm>
          <a:prstGeom prst="borderCallout1">
            <a:avLst>
              <a:gd name="adj1" fmla="val 101713"/>
              <a:gd name="adj2" fmla="val 51942"/>
              <a:gd name="adj3" fmla="val 343678"/>
              <a:gd name="adj4" fmla="val 8529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斜体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024694" y="4221088"/>
            <a:ext cx="785818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线形标注 1 19"/>
          <p:cNvSpPr/>
          <p:nvPr/>
        </p:nvSpPr>
        <p:spPr bwMode="auto">
          <a:xfrm flipH="1">
            <a:off x="5024430" y="4082202"/>
            <a:ext cx="1143008" cy="642942"/>
          </a:xfrm>
          <a:prstGeom prst="borderCallout1">
            <a:avLst>
              <a:gd name="adj1" fmla="val 46158"/>
              <a:gd name="adj2" fmla="val -558"/>
              <a:gd name="adj3" fmla="val 46575"/>
              <a:gd name="adj4" fmla="val -7054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正常字体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6" name="组合 14"/>
          <p:cNvGrpSpPr/>
          <p:nvPr/>
        </p:nvGrpSpPr>
        <p:grpSpPr bwMode="auto">
          <a:xfrm>
            <a:off x="2166939" y="5981021"/>
            <a:ext cx="4572000" cy="428625"/>
            <a:chOff x="3143240" y="5143512"/>
            <a:chExt cx="457203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501355" y="5187962"/>
              <a:ext cx="251779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：字体风格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8" grpId="0" bldLvl="0" animBg="1"/>
      <p:bldP spid="19" grpId="0" bldLvl="0" animBg="1"/>
      <p:bldP spid="2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Group 29"/>
          <p:cNvGraphicFramePr>
            <a:graphicFrameLocks noGrp="1"/>
          </p:cNvGraphicFramePr>
          <p:nvPr/>
        </p:nvGraphicFramePr>
        <p:xfrm>
          <a:off x="2580159" y="2176822"/>
          <a:ext cx="7745730" cy="386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170"/>
                <a:gridCol w="5369560"/>
              </a:tblGrid>
              <a:tr h="440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2000" b="1" kern="1200" dirty="0" err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默认值，定义标准的字体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粗体字体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bolder</a:t>
                      </a:r>
                      <a:endParaRPr lang="zh-CN" altLang="en-US" sz="2000" b="1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更粗的字体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lighter</a:t>
                      </a:r>
                      <a:endParaRPr lang="zh-CN" altLang="en-US" sz="2000" b="1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更细的字体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9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zh-CN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zh-CN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r>
                        <a:rPr lang="zh-CN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zh-CN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r>
                        <a:rPr lang="zh-CN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  <a:r>
                        <a:rPr lang="zh-CN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  <a:r>
                        <a:rPr lang="zh-CN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  <a:r>
                        <a:rPr lang="zh-CN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zh-CN" altLang="en-US" sz="2000" b="1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定义由细到粗的字体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等同于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等同于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yaling.he\Desktop\2016-12-01_114102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60" y="1772816"/>
            <a:ext cx="3530672" cy="48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>
          <a:xfrm>
            <a:off x="7855585" y="285750"/>
            <a:ext cx="2632710" cy="523240"/>
          </a:xfrm>
        </p:spPr>
        <p:txBody>
          <a:bodyPr/>
          <a:lstStyle/>
          <a:p>
            <a:r>
              <a:rPr lang="zh-CN" altLang="en-US"/>
              <a:t>字体的粗细</a:t>
            </a:r>
            <a:endParaRPr lang="zh-CN" altLang="en-US" dirty="0"/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font-weight</a:t>
            </a:r>
            <a:r>
              <a:rPr lang="zh-CN" altLang="en-US" dirty="0"/>
              <a:t>属性</a:t>
            </a:r>
            <a:endParaRPr lang="en-US" altLang="zh-CN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040216" y="2638622"/>
            <a:ext cx="1484808" cy="35833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线形标注 1 21"/>
          <p:cNvSpPr/>
          <p:nvPr/>
        </p:nvSpPr>
        <p:spPr bwMode="auto">
          <a:xfrm flipH="1">
            <a:off x="8382016" y="1285860"/>
            <a:ext cx="1143008" cy="642942"/>
          </a:xfrm>
          <a:prstGeom prst="borderCallout1">
            <a:avLst>
              <a:gd name="adj1" fmla="val 101713"/>
              <a:gd name="adj2" fmla="val 51942"/>
              <a:gd name="adj3" fmla="val 199907"/>
              <a:gd name="adj4" fmla="val 8820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正常粗细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6528048" y="4725144"/>
            <a:ext cx="616894" cy="50006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线形标注 1 23"/>
          <p:cNvSpPr/>
          <p:nvPr/>
        </p:nvSpPr>
        <p:spPr bwMode="auto">
          <a:xfrm flipH="1">
            <a:off x="4634594" y="4654276"/>
            <a:ext cx="1143008" cy="642942"/>
          </a:xfrm>
          <a:prstGeom prst="borderCallout1">
            <a:avLst>
              <a:gd name="adj1" fmla="val 46158"/>
              <a:gd name="adj2" fmla="val -558"/>
              <a:gd name="adj3" fmla="val 46575"/>
              <a:gd name="adj4" fmla="val -7054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字体加粗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9" name="组合 14"/>
          <p:cNvGrpSpPr/>
          <p:nvPr/>
        </p:nvGrpSpPr>
        <p:grpSpPr bwMode="auto">
          <a:xfrm>
            <a:off x="1703512" y="6240735"/>
            <a:ext cx="4572000" cy="428625"/>
            <a:chOff x="3143240" y="5143512"/>
            <a:chExt cx="4572032" cy="428628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4380705" y="5187962"/>
              <a:ext cx="275909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：字体的粗细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8237855" y="285750"/>
            <a:ext cx="2251075" cy="523240"/>
          </a:xfrm>
        </p:spPr>
        <p:txBody>
          <a:bodyPr/>
          <a:lstStyle/>
          <a:p>
            <a:r>
              <a:rPr lang="zh-CN" altLang="en-US"/>
              <a:t>字体属性</a:t>
            </a:r>
            <a:endParaRPr lang="zh-CN" altLang="en-US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font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zh-CN" altLang="en-US" dirty="0"/>
              <a:t>字体属性的顺序：字体风格→字体粗细→字体大小→字体类型</a:t>
            </a:r>
            <a:endParaRPr lang="en-US" altLang="zh-CN" dirty="0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3238480" y="3357562"/>
            <a:ext cx="4786346" cy="5067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 span{font:</a:t>
            </a:r>
            <a:r>
              <a:rPr lang="fr-FR" altLang="zh-CN" b="1" dirty="0">
                <a:solidFill>
                  <a:srgbClr val="FF0000"/>
                </a:solidFill>
                <a:latin typeface="+mn-lt"/>
              </a:rPr>
              <a:t>oblique bold 12px "</a:t>
            </a:r>
            <a:r>
              <a:rPr lang="zh-CN" altLang="fr-FR" b="1" dirty="0">
                <a:solidFill>
                  <a:srgbClr val="FF0000"/>
                </a:solidFill>
                <a:latin typeface="+mn-lt"/>
              </a:rPr>
              <a:t>楷体</a:t>
            </a:r>
            <a:r>
              <a:rPr lang="fr-FR" altLang="zh-CN" b="1" dirty="0">
                <a:solidFill>
                  <a:srgbClr val="FF0000"/>
                </a:solidFill>
                <a:latin typeface="+mn-lt"/>
              </a:rPr>
              <a:t>";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09720" y="3357562"/>
            <a:ext cx="992719" cy="414475"/>
            <a:chOff x="1000100" y="2528843"/>
            <a:chExt cx="992719" cy="414475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8250555" y="285750"/>
            <a:ext cx="2237740" cy="523240"/>
          </a:xfrm>
        </p:spPr>
        <p:txBody>
          <a:bodyPr/>
          <a:lstStyle/>
          <a:p>
            <a:r>
              <a:rPr lang="zh-CN" altLang="en-US" dirty="0"/>
              <a:t>文本样式</a:t>
            </a:r>
            <a:endParaRPr lang="zh-CN" altLang="en-US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文本属性</a:t>
            </a:r>
            <a:endParaRPr lang="en-US" altLang="zh-CN" dirty="0"/>
          </a:p>
        </p:txBody>
      </p:sp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2207568" y="2105821"/>
          <a:ext cx="8136890" cy="312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690"/>
                <a:gridCol w="2733040"/>
                <a:gridCol w="3312160"/>
              </a:tblGrid>
              <a:tr h="5632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举例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设置文本颜色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color:#00C;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设置元素水平对齐方式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align:right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text-indent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设置首行文本的缩进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text-indent: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2em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line-height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设置文本的行高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line-height:25px;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text-decoration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设置文本的装饰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decoration:underline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8820" y="285750"/>
            <a:ext cx="2150110" cy="523240"/>
          </a:xfrm>
        </p:spPr>
        <p:txBody>
          <a:bodyPr/>
          <a:lstStyle/>
          <a:p>
            <a:r>
              <a:rPr lang="zh-CN" altLang="en-US"/>
              <a:t>文本颜色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color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RGB</a:t>
            </a:r>
            <a:endParaRPr lang="en-US" altLang="zh-CN" dirty="0"/>
          </a:p>
          <a:p>
            <a:pPr lvl="2"/>
            <a:r>
              <a:rPr lang="zh-CN" altLang="en-US" dirty="0"/>
              <a:t>十六进制方法表示颜色：</a:t>
            </a:r>
            <a:r>
              <a:rPr lang="zh-CN" altLang="zh-CN" dirty="0"/>
              <a:t>前两位表示红色分量，中间两位表示绿色分量，最后两位表示蓝色分量</a:t>
            </a:r>
            <a:endParaRPr lang="en-US" altLang="zh-CN" dirty="0"/>
          </a:p>
          <a:p>
            <a:pPr lvl="2"/>
            <a:r>
              <a:rPr lang="en-US" altLang="zh-CN" dirty="0" err="1"/>
              <a:t>rgb</a:t>
            </a:r>
            <a:r>
              <a:rPr lang="en-US" altLang="zh-CN" dirty="0"/>
              <a:t>(</a:t>
            </a:r>
            <a:r>
              <a:rPr lang="en-US" altLang="zh-CN" dirty="0" err="1"/>
              <a:t>r,g,b</a:t>
            </a:r>
            <a:r>
              <a:rPr lang="en-US" altLang="zh-CN" dirty="0"/>
              <a:t>) : </a:t>
            </a:r>
            <a:r>
              <a:rPr lang="zh-CN" altLang="zh-CN" dirty="0"/>
              <a:t>正整数的取值为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255</a:t>
            </a:r>
            <a:endParaRPr lang="en-US" altLang="zh-CN" dirty="0"/>
          </a:p>
          <a:p>
            <a:pPr lvl="1"/>
            <a:r>
              <a:rPr lang="en-US" altLang="zh-CN" dirty="0"/>
              <a:t>RGBA</a:t>
            </a:r>
            <a:endParaRPr lang="en-US" altLang="zh-CN" dirty="0"/>
          </a:p>
          <a:p>
            <a:pPr lvl="2"/>
            <a:r>
              <a:rPr lang="zh-CN" altLang="zh-CN" dirty="0"/>
              <a:t>在</a:t>
            </a:r>
            <a:r>
              <a:rPr lang="en-US" altLang="zh-CN" dirty="0"/>
              <a:t>RGB</a:t>
            </a:r>
            <a:r>
              <a:rPr lang="zh-CN" altLang="zh-CN" dirty="0"/>
              <a:t>基础上增加了控制</a:t>
            </a:r>
            <a:r>
              <a:rPr lang="en-US" altLang="zh-CN" dirty="0"/>
              <a:t>alpha</a:t>
            </a:r>
            <a:r>
              <a:rPr lang="zh-CN" altLang="zh-CN" dirty="0"/>
              <a:t>透明度的参数，其中这个透明通道值为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988816" y="4293096"/>
            <a:ext cx="3899271" cy="17532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#A983D8;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#EEFF66;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color:rgb</a:t>
            </a:r>
            <a:r>
              <a:rPr lang="en-US" altLang="zh-CN" b="1" dirty="0"/>
              <a:t>(0,255,255);</a:t>
            </a:r>
            <a:endParaRPr lang="en-US" altLang="zh-CN" b="1" dirty="0"/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color:rgba</a:t>
            </a:r>
            <a:r>
              <a:rPr lang="en-US" altLang="zh-CN" b="1" dirty="0"/>
              <a:t>(0,0,255,0.5);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4" name="组合 14"/>
          <p:cNvGrpSpPr/>
          <p:nvPr/>
        </p:nvGrpSpPr>
        <p:grpSpPr bwMode="auto">
          <a:xfrm>
            <a:off x="3488529" y="6240735"/>
            <a:ext cx="4572000" cy="428625"/>
            <a:chOff x="3143240" y="5143512"/>
            <a:chExt cx="4572032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4501355" y="5187962"/>
              <a:ext cx="251779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：文本颜色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09720" y="4143380"/>
            <a:ext cx="992719" cy="414475"/>
            <a:chOff x="1000100" y="2528843"/>
            <a:chExt cx="992719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 bwMode="auto">
          <a:xfrm>
            <a:off x="2238348" y="2571744"/>
            <a:ext cx="7645398" cy="2571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2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首行缩进</a:t>
            </a:r>
            <a:endParaRPr lang="en-US" altLang="zh-CN" dirty="0"/>
          </a:p>
          <a:p>
            <a:pPr lvl="1"/>
            <a:r>
              <a:rPr lang="en-US" altLang="zh-CN" dirty="0"/>
              <a:t>text-indent</a:t>
            </a:r>
            <a:r>
              <a:rPr lang="zh-CN" altLang="en-US" dirty="0"/>
              <a:t>：</a:t>
            </a:r>
            <a:r>
              <a:rPr lang="en-US" altLang="zh-CN" dirty="0" err="1"/>
              <a:t>em</a:t>
            </a:r>
            <a:r>
              <a:rPr lang="zh-CN" altLang="en-US" dirty="0"/>
              <a:t>或</a:t>
            </a:r>
            <a:r>
              <a:rPr lang="en-US" altLang="zh-CN" dirty="0" err="1"/>
              <a:t>px</a:t>
            </a:r>
            <a:endParaRPr lang="en-US" altLang="zh-CN" dirty="0"/>
          </a:p>
          <a:p>
            <a:r>
              <a:rPr lang="zh-CN" altLang="en-US" dirty="0"/>
              <a:t>行高</a:t>
            </a:r>
            <a:endParaRPr lang="en-US" altLang="zh-CN" dirty="0"/>
          </a:p>
          <a:p>
            <a:pPr lvl="1"/>
            <a:r>
              <a:rPr lang="en-US" altLang="zh-CN" dirty="0"/>
              <a:t>line-height</a:t>
            </a:r>
            <a:r>
              <a:rPr lang="zh-CN" altLang="en-US" dirty="0"/>
              <a:t>：</a:t>
            </a:r>
            <a:r>
              <a:rPr lang="en-US" altLang="zh-CN" dirty="0" err="1"/>
              <a:t>px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水平对齐方式</a:t>
            </a:r>
            <a:endParaRPr lang="en-US" altLang="zh-CN" dirty="0"/>
          </a:p>
          <a:p>
            <a:pPr lvl="1"/>
            <a:r>
              <a:rPr lang="en-US" altLang="zh-CN" dirty="0"/>
              <a:t>text-align</a:t>
            </a:r>
            <a:r>
              <a:rPr lang="zh-CN" altLang="en-US" dirty="0"/>
              <a:t>属性</a:t>
            </a:r>
            <a:endParaRPr lang="zh-CN" altLang="en-US" dirty="0"/>
          </a:p>
        </p:txBody>
      </p:sp>
      <p:pic>
        <p:nvPicPr>
          <p:cNvPr id="4098" name="Picture 2" descr="C:\Users\yaling.he\Desktop\2016-12-01_134011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35" y="1241030"/>
            <a:ext cx="6435145" cy="50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Group 29"/>
          <p:cNvGraphicFramePr>
            <a:graphicFrameLocks noGrp="1"/>
          </p:cNvGraphicFramePr>
          <p:nvPr/>
        </p:nvGraphicFramePr>
        <p:xfrm>
          <a:off x="2103428" y="2780927"/>
          <a:ext cx="7780020" cy="303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275"/>
                <a:gridCol w="6595745"/>
              </a:tblGrid>
              <a:tr h="649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468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把文本排列到左边。默认值：由浏览器决定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把文本排列到右边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把文本排列到中间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justify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实现两端对齐文本效果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84415" y="285750"/>
            <a:ext cx="3103880" cy="523240"/>
          </a:xfrm>
        </p:spPr>
        <p:txBody>
          <a:bodyPr/>
          <a:lstStyle/>
          <a:p>
            <a:r>
              <a:rPr lang="zh-CN" altLang="en-US" dirty="0"/>
              <a:t>排版文本段落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 bwMode="auto">
          <a:xfrm flipH="1">
            <a:off x="5524496" y="785794"/>
            <a:ext cx="1285884" cy="642942"/>
          </a:xfrm>
          <a:prstGeom prst="borderCallout1">
            <a:avLst>
              <a:gd name="adj1" fmla="val 99490"/>
              <a:gd name="adj2" fmla="val 51942"/>
              <a:gd name="adj3" fmla="val 179003"/>
              <a:gd name="adj4" fmla="val 8297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居中显示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线形标注 1 9"/>
          <p:cNvSpPr/>
          <p:nvPr/>
        </p:nvSpPr>
        <p:spPr bwMode="auto">
          <a:xfrm flipH="1">
            <a:off x="7810512" y="1071546"/>
            <a:ext cx="1285884" cy="642942"/>
          </a:xfrm>
          <a:prstGeom prst="borderCallout1">
            <a:avLst>
              <a:gd name="adj1" fmla="val 99490"/>
              <a:gd name="adj2" fmla="val 51942"/>
              <a:gd name="adj3" fmla="val 174182"/>
              <a:gd name="adj4" fmla="val 8177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居右显示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线形标注 1 10"/>
          <p:cNvSpPr/>
          <p:nvPr/>
        </p:nvSpPr>
        <p:spPr bwMode="auto">
          <a:xfrm flipH="1">
            <a:off x="2063552" y="2852936"/>
            <a:ext cx="1285884" cy="642942"/>
          </a:xfrm>
          <a:prstGeom prst="borderCallout1">
            <a:avLst>
              <a:gd name="adj1" fmla="val 99490"/>
              <a:gd name="adj2" fmla="val 51942"/>
              <a:gd name="adj3" fmla="val 162129"/>
              <a:gd name="adj4" fmla="val 7695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首行缩进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 flipH="1">
            <a:off x="9346050" y="4286256"/>
            <a:ext cx="1214446" cy="642942"/>
          </a:xfrm>
          <a:prstGeom prst="borderCallout1">
            <a:avLst>
              <a:gd name="adj1" fmla="val 41712"/>
              <a:gd name="adj2" fmla="val 103118"/>
              <a:gd name="adj3" fmla="val 37686"/>
              <a:gd name="adj4" fmla="val 14597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设置行高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AutoShape 7"/>
          <p:cNvSpPr/>
          <p:nvPr/>
        </p:nvSpPr>
        <p:spPr bwMode="auto">
          <a:xfrm>
            <a:off x="8403679" y="3357563"/>
            <a:ext cx="428625" cy="2357454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3" name="组合 14"/>
          <p:cNvGrpSpPr/>
          <p:nvPr/>
        </p:nvGrpSpPr>
        <p:grpSpPr bwMode="auto">
          <a:xfrm>
            <a:off x="3775047" y="6237312"/>
            <a:ext cx="4572000" cy="428625"/>
            <a:chOff x="3143240" y="5143512"/>
            <a:chExt cx="4572032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4260054" y="5187962"/>
              <a:ext cx="300039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：排版文本段落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525" y="285750"/>
            <a:ext cx="4763770" cy="523240"/>
          </a:xfrm>
        </p:spPr>
        <p:txBody>
          <a:bodyPr/>
          <a:lstStyle/>
          <a:p>
            <a:r>
              <a:rPr lang="zh-CN" altLang="en-US"/>
              <a:t>文本修饰和垂直对齐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文本装饰</a:t>
            </a:r>
            <a:endParaRPr lang="zh-CN" altLang="en-US" dirty="0"/>
          </a:p>
          <a:p>
            <a:pPr lvl="1"/>
            <a:r>
              <a:rPr lang="en-US" altLang="zh-CN" dirty="0"/>
              <a:t>text-decoration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垂直对齐方式</a:t>
            </a:r>
            <a:endParaRPr lang="en-US" altLang="zh-CN" dirty="0"/>
          </a:p>
          <a:p>
            <a:pPr lvl="1"/>
            <a:r>
              <a:rPr lang="en-US" altLang="zh-CN" dirty="0"/>
              <a:t>vertical-align</a:t>
            </a:r>
            <a:r>
              <a:rPr lang="zh-CN" altLang="en-US" dirty="0"/>
              <a:t>属性：</a:t>
            </a:r>
            <a:r>
              <a:rPr lang="en-US" altLang="zh-CN" dirty="0"/>
              <a:t>middle</a:t>
            </a:r>
            <a:r>
              <a:rPr lang="zh-CN" altLang="en-US" dirty="0"/>
              <a:t>、</a:t>
            </a:r>
            <a:r>
              <a:rPr lang="en-US" altLang="zh-CN" dirty="0"/>
              <a:t>top</a:t>
            </a:r>
            <a:r>
              <a:rPr lang="zh-CN" altLang="en-US" dirty="0"/>
              <a:t>、</a:t>
            </a:r>
            <a:r>
              <a:rPr lang="en-US" altLang="zh-CN" dirty="0"/>
              <a:t>bottom</a:t>
            </a:r>
            <a:endParaRPr lang="en-US" altLang="zh-CN" dirty="0"/>
          </a:p>
        </p:txBody>
      </p:sp>
      <p:grpSp>
        <p:nvGrpSpPr>
          <p:cNvPr id="17" name="组合 14"/>
          <p:cNvGrpSpPr/>
          <p:nvPr/>
        </p:nvGrpSpPr>
        <p:grpSpPr bwMode="auto">
          <a:xfrm>
            <a:off x="3330649" y="6272214"/>
            <a:ext cx="4572000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260053" y="5187962"/>
              <a:ext cx="300039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：垂直对齐方式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3" name="组合 14"/>
          <p:cNvGrpSpPr/>
          <p:nvPr/>
        </p:nvGrpSpPr>
        <p:grpSpPr bwMode="auto">
          <a:xfrm>
            <a:off x="2999656" y="6269954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501355" y="5187962"/>
              <a:ext cx="251779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：文本装饰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aphicFrame>
        <p:nvGraphicFramePr>
          <p:cNvPr id="22" name="Group 29"/>
          <p:cNvGraphicFramePr>
            <a:graphicFrameLocks noGrp="1"/>
          </p:cNvGraphicFramePr>
          <p:nvPr/>
        </p:nvGraphicFramePr>
        <p:xfrm>
          <a:off x="2567608" y="3163203"/>
          <a:ext cx="6314440" cy="241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415"/>
                <a:gridCol w="4645025"/>
              </a:tblGrid>
              <a:tr h="534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52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默认值，定义的标准文本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underline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设置文本的下划线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overline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设置文本的上划线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line-through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设置文本的删除线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yaling.he\Desktop\Chapter05截图\Chapter05截图\图5.11  图片与文本居中对齐效果图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3356992"/>
            <a:ext cx="3329300" cy="248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r>
              <a:rPr lang="zh-CN" altLang="zh-CN" sz="2600" dirty="0">
                <a:cs typeface="+mn-cs"/>
              </a:rPr>
              <a:t>浏览器兼容性</a:t>
            </a:r>
            <a:endParaRPr lang="zh-CN" altLang="en-US" sz="2600" dirty="0"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1520" y="238760"/>
            <a:ext cx="2136775" cy="52324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文本阴影</a:t>
            </a:r>
            <a:endParaRPr lang="en-GB" altLang="zh-CN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969809" y="857891"/>
            <a:ext cx="693420" cy="39878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 descr="E:\设计支持\模板设计\YF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711" y="862265"/>
            <a:ext cx="422600" cy="3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595538" y="1571612"/>
            <a:ext cx="7072362" cy="3571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text-shadow : color  x-offset  y-offset  blur-radius;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51784" y="1556792"/>
            <a:ext cx="657762" cy="3571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4096306" y="868234"/>
            <a:ext cx="1285314" cy="408192"/>
          </a:xfrm>
          <a:prstGeom prst="wedgeRoundRectCallout">
            <a:avLst>
              <a:gd name="adj1" fmla="val 49614"/>
              <a:gd name="adj2" fmla="val -3602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阴影颜色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881554" y="1556792"/>
            <a:ext cx="926414" cy="33879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4524364" y="2276678"/>
            <a:ext cx="2071702" cy="1021750"/>
          </a:xfrm>
          <a:prstGeom prst="wedgeRoundRectCallout">
            <a:avLst>
              <a:gd name="adj1" fmla="val 50653"/>
              <a:gd name="adj2" fmla="val -253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X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轴位移，用来指定阴影水平位移量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5595934" y="1928802"/>
            <a:ext cx="7143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667372" y="537333"/>
            <a:ext cx="2143140" cy="714970"/>
          </a:xfrm>
          <a:prstGeom prst="wedgeRoundRectCallout">
            <a:avLst>
              <a:gd name="adj1" fmla="val 50272"/>
              <a:gd name="adj2" fmla="val 4389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Y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轴位移，用来指定阴影垂直位移量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7096132" y="2263234"/>
            <a:ext cx="2286016" cy="1021750"/>
          </a:xfrm>
          <a:prstGeom prst="wedgeRoundRectCallout">
            <a:avLst>
              <a:gd name="adj1" fmla="val 49718"/>
              <a:gd name="adj2" fmla="val -253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阴影模糊半径，代表阴影向外模糊的模糊范围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7739074" y="1929511"/>
            <a:ext cx="7143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524364" y="1285860"/>
            <a:ext cx="357190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6381752" y="1273017"/>
            <a:ext cx="428628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07968" y="1556792"/>
            <a:ext cx="1011936" cy="33879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743437" y="1562066"/>
            <a:ext cx="1436336" cy="33879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0" name="组合 14"/>
          <p:cNvGrpSpPr/>
          <p:nvPr/>
        </p:nvGrpSpPr>
        <p:grpSpPr bwMode="auto">
          <a:xfrm>
            <a:off x="3274215" y="6246028"/>
            <a:ext cx="4572000" cy="428625"/>
            <a:chOff x="3143240" y="5143512"/>
            <a:chExt cx="4572032" cy="428628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4501355" y="5187962"/>
              <a:ext cx="251779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：文本阴影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aphicFrame>
        <p:nvGraphicFramePr>
          <p:cNvPr id="35" name="Group 29"/>
          <p:cNvGraphicFramePr>
            <a:graphicFrameLocks noGrp="1"/>
          </p:cNvGraphicFramePr>
          <p:nvPr/>
        </p:nvGraphicFramePr>
        <p:xfrm>
          <a:off x="2271336" y="4509120"/>
          <a:ext cx="8064500" cy="129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0"/>
                <a:gridCol w="935990"/>
                <a:gridCol w="1151890"/>
                <a:gridCol w="1296035"/>
                <a:gridCol w="1224280"/>
                <a:gridCol w="1431925"/>
              </a:tblGrid>
              <a:tr h="703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Text-shadow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9.6+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3" grpId="0" bldLvl="0" animBg="1"/>
      <p:bldP spid="14" grpId="0" bldLvl="0" animBg="1"/>
      <p:bldP spid="17" grpId="0" bldLvl="0" animBg="1"/>
      <p:bldP spid="20" grpId="0" bldLvl="0" animBg="1"/>
      <p:bldP spid="28" grpId="0" bldLvl="0" animBg="1"/>
      <p:bldP spid="2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39034" y="1196752"/>
            <a:ext cx="7645398" cy="5143536"/>
          </a:xfrm>
        </p:spPr>
        <p:txBody>
          <a:bodyPr/>
          <a:lstStyle/>
          <a:p>
            <a:r>
              <a:rPr lang="zh-CN" altLang="en-US" dirty="0"/>
              <a:t>训练要点</a:t>
            </a:r>
            <a:endParaRPr lang="zh-CN" altLang="en-US" dirty="0"/>
          </a:p>
          <a:p>
            <a:pPr lvl="1"/>
            <a:r>
              <a:rPr lang="zh-CN" altLang="en-US" dirty="0"/>
              <a:t>使用字体属性设置字体风格、大小</a:t>
            </a:r>
            <a:endParaRPr lang="zh-CN" altLang="en-US" dirty="0"/>
          </a:p>
          <a:p>
            <a:pPr lvl="1"/>
            <a:r>
              <a:rPr lang="zh-CN" altLang="en-US" dirty="0"/>
              <a:t>使用文本属性设置字体颜色、行距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&lt;span&gt;</a:t>
            </a:r>
            <a:r>
              <a:rPr lang="zh-CN" altLang="en-US" dirty="0"/>
              <a:t>标签</a:t>
            </a:r>
            <a:endParaRPr lang="zh-CN" altLang="en-US" dirty="0"/>
          </a:p>
          <a:p>
            <a:r>
              <a:rPr lang="zh-CN" altLang="en-US" dirty="0"/>
              <a:t>需求说明</a:t>
            </a:r>
            <a:endParaRPr lang="en-US" altLang="zh-CN" dirty="0"/>
          </a:p>
        </p:txBody>
      </p:sp>
      <p:sp>
        <p:nvSpPr>
          <p:cNvPr id="23" name="内容占位符 2"/>
          <p:cNvSpPr txBox="1"/>
          <p:nvPr/>
        </p:nvSpPr>
        <p:spPr bwMode="auto">
          <a:xfrm>
            <a:off x="2308225" y="1156161"/>
            <a:ext cx="7645400" cy="39385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2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实现思路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cr</a:t>
            </a:r>
            <a:r>
              <a:rPr lang="zh-CN" altLang="en-US" dirty="0"/>
              <a:t>属性设置字体颜色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font</a:t>
            </a:r>
            <a:r>
              <a:rPr lang="zh-CN" altLang="en-US" dirty="0"/>
              <a:t>设置字体类型和字体大小</a:t>
            </a:r>
            <a:endParaRPr lang="en-US" altLang="zh-CN" dirty="0"/>
          </a:p>
          <a:p>
            <a:pPr lvl="2"/>
            <a:r>
              <a:rPr lang="zh-CN" altLang="en-US" dirty="0"/>
              <a:t>顺序为字体大小→字体类型</a:t>
            </a:r>
            <a:endParaRPr lang="en-US" altLang="zh-CN" dirty="0"/>
          </a:p>
          <a:p>
            <a:pPr lvl="2"/>
            <a:r>
              <a:rPr lang="zh-CN" altLang="en-US" dirty="0"/>
              <a:t>字体类型要先设置英文字体，再设置中文字体；或者使用</a:t>
            </a:r>
            <a:r>
              <a:rPr lang="en-US" altLang="zh-CN" dirty="0"/>
              <a:t>font-size</a:t>
            </a:r>
            <a:r>
              <a:rPr lang="zh-CN" altLang="en-US" dirty="0"/>
              <a:t>设置字体大小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font-family</a:t>
            </a:r>
            <a:r>
              <a:rPr lang="zh-CN" altLang="en-US" dirty="0"/>
              <a:t>设置字体类型</a:t>
            </a:r>
            <a:endParaRPr lang="zh-CN" altLang="en-US" dirty="0"/>
          </a:p>
          <a:p>
            <a:pPr lvl="1"/>
            <a:r>
              <a:rPr lang="zh-CN" altLang="en-US" dirty="0"/>
              <a:t>歌手分类字母序号放在标签</a:t>
            </a:r>
            <a:r>
              <a:rPr lang="en-US" altLang="zh-CN" dirty="0"/>
              <a:t>&lt;span&gt;</a:t>
            </a:r>
            <a:r>
              <a:rPr lang="zh-CN" altLang="en-US" dirty="0"/>
              <a:t>，使用</a:t>
            </a:r>
            <a:r>
              <a:rPr lang="en-US" altLang="zh-CN" dirty="0"/>
              <a:t>font-weight</a:t>
            </a:r>
            <a:r>
              <a:rPr lang="zh-CN" altLang="en-US" dirty="0"/>
              <a:t>设置字体加粗</a:t>
            </a:r>
            <a:endParaRPr lang="zh-CN" altLang="en-US" dirty="0"/>
          </a:p>
          <a:p>
            <a:pPr lvl="1"/>
            <a:r>
              <a:rPr lang="en-US" altLang="zh-CN" dirty="0"/>
              <a:t>CSS</a:t>
            </a:r>
            <a:r>
              <a:rPr lang="zh-CN" altLang="en-US" dirty="0"/>
              <a:t>文件单独放在</a:t>
            </a:r>
            <a:r>
              <a:rPr lang="en-US" altLang="zh-CN" dirty="0"/>
              <a:t>CSS</a:t>
            </a:r>
            <a:r>
              <a:rPr lang="zh-CN" altLang="en-US" dirty="0"/>
              <a:t>文件夹下，使用链接式引用</a:t>
            </a:r>
            <a:r>
              <a:rPr lang="en-US" altLang="zh-CN" dirty="0"/>
              <a:t>CSS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967355" y="285750"/>
            <a:ext cx="7521575" cy="52324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制作百度音乐标签页面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666844" y="857232"/>
            <a:ext cx="1102346" cy="500066"/>
            <a:chOff x="6072198" y="1142984"/>
            <a:chExt cx="1102346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6146" name="Picture 2" descr="C:\Users\yaling.he\Desktop\Chapter05截图\Chapter05截图\图5.13  百度音乐标签页面效果图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01" y="3893347"/>
            <a:ext cx="3786014" cy="31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线形标注 1 13"/>
          <p:cNvSpPr/>
          <p:nvPr/>
        </p:nvSpPr>
        <p:spPr bwMode="auto">
          <a:xfrm flipH="1">
            <a:off x="4310050" y="3571876"/>
            <a:ext cx="2571768" cy="642942"/>
          </a:xfrm>
          <a:prstGeom prst="borderCallout1">
            <a:avLst>
              <a:gd name="adj1" fmla="val 99490"/>
              <a:gd name="adj2" fmla="val 51942"/>
              <a:gd name="adj3" fmla="val 162129"/>
              <a:gd name="adj4" fmla="val 7695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18px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、楷体、加粗显示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线形标注 1 14"/>
          <p:cNvSpPr/>
          <p:nvPr/>
        </p:nvSpPr>
        <p:spPr bwMode="auto">
          <a:xfrm flipH="1">
            <a:off x="6953229" y="3181548"/>
            <a:ext cx="3000396" cy="1285884"/>
          </a:xfrm>
          <a:prstGeom prst="borderCallout1">
            <a:avLst>
              <a:gd name="adj1" fmla="val 99490"/>
              <a:gd name="adj2" fmla="val 51942"/>
              <a:gd name="adj3" fmla="val 139907"/>
              <a:gd name="adj4" fmla="val 6742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12px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，行高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20px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英文字体：“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Times New Roman”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或“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Times”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中文字体：宋体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6" name="组合 16"/>
          <p:cNvGrpSpPr/>
          <p:nvPr/>
        </p:nvGrpSpPr>
        <p:grpSpPr bwMode="auto">
          <a:xfrm>
            <a:off x="2395364" y="6032151"/>
            <a:ext cx="2714625" cy="428625"/>
            <a:chOff x="3143240" y="5143512"/>
            <a:chExt cx="2714644" cy="42862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32" name="组合 17"/>
          <p:cNvGrpSpPr/>
          <p:nvPr/>
        </p:nvGrpSpPr>
        <p:grpSpPr bwMode="auto">
          <a:xfrm>
            <a:off x="5629101" y="6032151"/>
            <a:ext cx="2786063" cy="428625"/>
            <a:chOff x="3714744" y="5143512"/>
            <a:chExt cx="278608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3" grpId="0" build="p"/>
      <p:bldP spid="14" grpId="0" bldLvl="0" animBg="1"/>
      <p:bldP spid="14" grpId="1" bldLvl="0" animBg="1"/>
      <p:bldP spid="15" grpId="0" bldLvl="0" animBg="1"/>
      <p:bldP spid="15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8239125" y="285750"/>
            <a:ext cx="2249170" cy="523240"/>
          </a:xfrm>
        </p:spPr>
        <p:txBody>
          <a:bodyPr/>
          <a:lstStyle/>
          <a:p>
            <a:r>
              <a:rPr lang="zh-CN" altLang="en-US"/>
              <a:t>预习检查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8145464" cy="5143536"/>
          </a:xfrm>
        </p:spPr>
        <p:txBody>
          <a:bodyPr/>
          <a:lstStyle/>
          <a:p>
            <a:r>
              <a:rPr lang="zh-CN" altLang="en-US" dirty="0"/>
              <a:t>在某一段文本中突出显示某几个字，以粗体、红色、大字号显示，通常使用（             </a:t>
            </a:r>
            <a:r>
              <a:rPr lang="en-US" altLang="zh-CN" dirty="0"/>
              <a:t>)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CSS</a:t>
            </a:r>
            <a:r>
              <a:rPr lang="zh-CN" altLang="en-US" dirty="0"/>
              <a:t>中，设置文本行高使用（                ）属性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CSS</a:t>
            </a:r>
            <a:r>
              <a:rPr lang="zh-CN" altLang="en-US" dirty="0"/>
              <a:t>中设置背景颜色为透明的值为（                 ）</a:t>
            </a:r>
            <a:endParaRPr lang="en-US" altLang="zh-CN" dirty="0"/>
          </a:p>
          <a:p>
            <a:r>
              <a:rPr lang="zh-CN" altLang="zh-CN" dirty="0"/>
              <a:t>设置文本字体加粗的属性是什么？</a:t>
            </a:r>
            <a:endParaRPr lang="zh-CN" altLang="zh-CN" dirty="0"/>
          </a:p>
          <a:p>
            <a:r>
              <a:rPr lang="zh-CN" altLang="zh-CN" dirty="0"/>
              <a:t>去掉列表项前标记符号的</a:t>
            </a:r>
            <a:r>
              <a:rPr lang="en-US" altLang="zh-CN" dirty="0"/>
              <a:t>CSS</a:t>
            </a:r>
            <a:r>
              <a:rPr lang="zh-CN" altLang="zh-CN" dirty="0"/>
              <a:t>属性是什么？</a:t>
            </a:r>
            <a:endParaRPr lang="zh-CN" altLang="zh-CN" dirty="0"/>
          </a:p>
          <a:p>
            <a:r>
              <a:rPr lang="zh-CN" altLang="zh-CN" dirty="0"/>
              <a:t>描述使用</a:t>
            </a:r>
            <a:r>
              <a:rPr lang="en-US" altLang="zh-CN" dirty="0"/>
              <a:t>font</a:t>
            </a:r>
            <a:r>
              <a:rPr lang="zh-CN" altLang="zh-CN" dirty="0"/>
              <a:t>属性设置字体类型、风格、大小、粗细的样式顺序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39140" y="2571744"/>
            <a:ext cx="1859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transparent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15545" y="2103106"/>
            <a:ext cx="17227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line-height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2876" y="1610013"/>
            <a:ext cx="124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&lt;span&gt;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8" name="组合 1"/>
          <p:cNvGrpSpPr/>
          <p:nvPr/>
        </p:nvGrpSpPr>
        <p:grpSpPr bwMode="auto">
          <a:xfrm>
            <a:off x="1524000" y="600075"/>
            <a:ext cx="1607185" cy="736600"/>
            <a:chOff x="0" y="600123"/>
            <a:chExt cx="1607604" cy="736273"/>
          </a:xfrm>
        </p:grpSpPr>
        <p:sp>
          <p:nvSpPr>
            <p:cNvPr id="19" name="TextBox 18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3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19220" y="285750"/>
            <a:ext cx="6569710" cy="52324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制作开心庄园页面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14422"/>
            <a:ext cx="4787878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标题行距</a:t>
            </a:r>
            <a:r>
              <a:rPr lang="en-US" altLang="zh-CN" dirty="0"/>
              <a:t>40px</a:t>
            </a:r>
            <a:r>
              <a:rPr lang="zh-CN" altLang="en-US" dirty="0"/>
              <a:t>，加粗显示</a:t>
            </a:r>
            <a:endParaRPr lang="zh-CN" altLang="en-US" dirty="0"/>
          </a:p>
          <a:p>
            <a:pPr lvl="1"/>
            <a:r>
              <a:rPr lang="zh-CN" altLang="en-US" dirty="0"/>
              <a:t>正文大小</a:t>
            </a:r>
            <a:r>
              <a:rPr lang="en-US" altLang="zh-CN" dirty="0"/>
              <a:t>12px</a:t>
            </a:r>
            <a:r>
              <a:rPr lang="zh-CN" altLang="en-US" dirty="0"/>
              <a:t>，行距</a:t>
            </a:r>
            <a:r>
              <a:rPr lang="en-US" altLang="zh-CN" dirty="0"/>
              <a:t>20px</a:t>
            </a:r>
            <a:endParaRPr lang="en-US" altLang="zh-CN" dirty="0"/>
          </a:p>
          <a:p>
            <a:pPr lvl="1"/>
            <a:r>
              <a:rPr lang="zh-CN" altLang="en-US" dirty="0"/>
              <a:t>图片与文本居中对齐</a:t>
            </a:r>
            <a:endParaRPr lang="zh-CN" altLang="en-US" dirty="0"/>
          </a:p>
          <a:p>
            <a:pPr lvl="1"/>
            <a:r>
              <a:rPr lang="zh-CN" altLang="en-US" dirty="0"/>
              <a:t>使用外部样式表创建页面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样式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zh-CN" altLang="en-US" dirty="0"/>
              <a:t>提示：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vertical-align: middle;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666844" y="879510"/>
            <a:ext cx="921281" cy="406350"/>
            <a:chOff x="3786182" y="1192962"/>
            <a:chExt cx="921281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5" name="组合 17"/>
          <p:cNvGrpSpPr/>
          <p:nvPr/>
        </p:nvGrpSpPr>
        <p:grpSpPr bwMode="auto">
          <a:xfrm>
            <a:off x="2495600" y="6093296"/>
            <a:ext cx="2786063" cy="428625"/>
            <a:chOff x="3714744" y="5143512"/>
            <a:chExt cx="2786082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050" name="Picture 2" descr="C:\Users\yaling.he\Desktop\Chapter05截图\Chapter05截图\图5.14  开心庄园页面效果图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556792"/>
            <a:ext cx="3653044" cy="359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502025" y="285750"/>
            <a:ext cx="6986905" cy="52324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制作京东新闻资讯页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5155898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设置标题的字体样式，使用文字阴影属性添加文字阴影</a:t>
            </a:r>
            <a:endParaRPr lang="en-US" altLang="zh-CN" dirty="0"/>
          </a:p>
          <a:p>
            <a:pPr lvl="1"/>
            <a:r>
              <a:rPr lang="zh-CN" altLang="en-US" dirty="0"/>
              <a:t>设置副标题的字体样式</a:t>
            </a:r>
            <a:endParaRPr lang="en-US" altLang="zh-CN" dirty="0"/>
          </a:p>
          <a:p>
            <a:pPr lvl="1"/>
            <a:r>
              <a:rPr lang="zh-CN" altLang="en-US" dirty="0"/>
              <a:t>段落文字首行缩进两个字符</a:t>
            </a:r>
            <a:endParaRPr lang="zh-CN" altLang="en-US" dirty="0"/>
          </a:p>
          <a:p>
            <a:pPr lvl="1"/>
            <a:r>
              <a:rPr lang="zh-CN" altLang="en-US" dirty="0"/>
              <a:t>设置日期部分字体样式，文字水平居中对齐</a:t>
            </a:r>
            <a:endParaRPr lang="en-US" altLang="zh-CN" dirty="0"/>
          </a:p>
          <a:p>
            <a:pPr lvl="1"/>
            <a:r>
              <a:rPr lang="zh-CN" altLang="en-US" dirty="0"/>
              <a:t>图片水平居中对齐</a:t>
            </a:r>
            <a:endParaRPr lang="zh-CN" altLang="en-US" dirty="0"/>
          </a:p>
          <a:p>
            <a:pPr lvl="1"/>
            <a:r>
              <a:rPr lang="zh-CN" altLang="en-US" dirty="0"/>
              <a:t>使用外部样式表创建页面样式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666844" y="879510"/>
            <a:ext cx="921281" cy="406350"/>
            <a:chOff x="3786182" y="1192962"/>
            <a:chExt cx="921281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2" name="组合 17"/>
          <p:cNvGrpSpPr/>
          <p:nvPr/>
        </p:nvGrpSpPr>
        <p:grpSpPr bwMode="auto">
          <a:xfrm>
            <a:off x="4511824" y="6148804"/>
            <a:ext cx="2786063" cy="428625"/>
            <a:chOff x="3714744" y="5143512"/>
            <a:chExt cx="2786082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  <p:pic>
        <p:nvPicPr>
          <p:cNvPr id="1026" name="Picture 2" descr="C:\Users\yaling.he\Desktop\Chapter05截图\Chapter05截图\图5.15  京东新闻资讯页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887" y="2121936"/>
            <a:ext cx="3219249" cy="30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53480" y="285750"/>
            <a:ext cx="4235450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共性问题集中讲解</a:t>
            </a:r>
            <a:endParaRPr>
              <a:solidFill>
                <a:srgbClr val="121F55"/>
              </a:solidFill>
            </a:endParaRP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伪类样式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170" name="Picture 2" descr="C:\Users\yaling.he\Desktop\2016-12-01_151003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73" y="1785926"/>
            <a:ext cx="3478351" cy="35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4155" y="285750"/>
            <a:ext cx="2644775" cy="523240"/>
          </a:xfrm>
        </p:spPr>
        <p:txBody>
          <a:bodyPr/>
          <a:lstStyle/>
          <a:p>
            <a:r>
              <a:rPr lang="zh-CN" altLang="en-US" dirty="0"/>
              <a:t>超链接伪类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 bwMode="auto">
          <a:xfrm flipH="1">
            <a:off x="8453454" y="3143248"/>
            <a:ext cx="1643074" cy="642942"/>
          </a:xfrm>
          <a:prstGeom prst="borderCallout1">
            <a:avLst>
              <a:gd name="adj1" fmla="val 124887"/>
              <a:gd name="adj2" fmla="val 150216"/>
              <a:gd name="adj3" fmla="val 51866"/>
              <a:gd name="adj4" fmla="val 10099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访问时，橙色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线形标注 1 6"/>
          <p:cNvSpPr/>
          <p:nvPr/>
        </p:nvSpPr>
        <p:spPr bwMode="auto">
          <a:xfrm flipH="1">
            <a:off x="8524892" y="4357694"/>
            <a:ext cx="1643074" cy="642942"/>
          </a:xfrm>
          <a:prstGeom prst="borderCallout1">
            <a:avLst>
              <a:gd name="adj1" fmla="val 39102"/>
              <a:gd name="adj2" fmla="val 177269"/>
              <a:gd name="adj3" fmla="val 51794"/>
              <a:gd name="adj4" fmla="val 9791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访问后，紫色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线形标注 1 8"/>
          <p:cNvSpPr/>
          <p:nvPr/>
        </p:nvSpPr>
        <p:spPr bwMode="auto">
          <a:xfrm flipH="1">
            <a:off x="6415254" y="5768568"/>
            <a:ext cx="1428760" cy="571504"/>
          </a:xfrm>
          <a:prstGeom prst="borderCallout1">
            <a:avLst>
              <a:gd name="adj1" fmla="val -125270"/>
              <a:gd name="adj2" fmla="val 90771"/>
              <a:gd name="adj3" fmla="val -1481"/>
              <a:gd name="adj4" fmla="val 4881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无超链接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6483687" y="1467645"/>
            <a:ext cx="2787675" cy="64294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eaLnBrk="1" hangingPunct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endParaRPr lang="zh-CN" altLang="en-US" dirty="0"/>
          </a:p>
        </p:txBody>
      </p:sp>
      <p:grpSp>
        <p:nvGrpSpPr>
          <p:cNvPr id="11" name="组合 71"/>
          <p:cNvGrpSpPr/>
          <p:nvPr/>
        </p:nvGrpSpPr>
        <p:grpSpPr>
          <a:xfrm>
            <a:off x="1595406" y="1929467"/>
            <a:ext cx="992719" cy="398780"/>
            <a:chOff x="1000100" y="1801951"/>
            <a:chExt cx="992719" cy="39878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2881290" y="1928802"/>
            <a:ext cx="2643192" cy="452198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标签名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伪类名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785786" y="3714752"/>
            <a:ext cx="3786214" cy="1534285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a:hover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color:#B46210;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text-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decoration:underline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flipH="1">
            <a:off x="4202886" y="2380599"/>
            <a:ext cx="1524000" cy="13341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595406" y="3286124"/>
            <a:ext cx="992719" cy="414475"/>
            <a:chOff x="1000100" y="2528843"/>
            <a:chExt cx="992719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9" grpId="0" bldLvl="0" animBg="1"/>
      <p:bldP spid="10" grpId="0"/>
      <p:bldP spid="14" grpId="0" bldLvl="0" animBg="1"/>
      <p:bldP spid="1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>
          <a:xfrm>
            <a:off x="6056630" y="285750"/>
            <a:ext cx="4432300" cy="52324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CSS</a:t>
            </a:r>
            <a:r>
              <a:rPr lang="zh-CN" altLang="en-US"/>
              <a:t>设置超链接</a:t>
            </a:r>
            <a:endParaRPr lang="zh-CN" altLang="en-US" dirty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2095472" y="1071546"/>
          <a:ext cx="8143875" cy="309499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45895"/>
                <a:gridCol w="3554730"/>
                <a:gridCol w="3143250"/>
              </a:tblGrid>
              <a:tr h="500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伪类名称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a:link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未单击访问时超链接样式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a:link{color:#9ef5f9;}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a:visited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单击访问后超链接样式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a:visited {color:#333;}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a:hover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鼠标悬浮其上的超链接样式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a:hover{color:#ff7300;}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a:active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鼠标单击未释放的超链接样式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a:active {color:#999;}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166910" y="4500570"/>
            <a:ext cx="7943878" cy="73027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设置伪类的顺序：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a:link-&gt;a:visited-&gt;a:hover-&gt;a:active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5" name="组合 14"/>
          <p:cNvGrpSpPr/>
          <p:nvPr/>
        </p:nvGrpSpPr>
        <p:grpSpPr bwMode="auto">
          <a:xfrm>
            <a:off x="4007768" y="6021288"/>
            <a:ext cx="4572000" cy="428625"/>
            <a:chOff x="3143240" y="5143512"/>
            <a:chExt cx="4572032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4299106" y="5187962"/>
              <a:ext cx="2922290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：超链接样式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0290" y="285750"/>
            <a:ext cx="3088640" cy="523240"/>
          </a:xfrm>
        </p:spPr>
        <p:txBody>
          <a:bodyPr/>
          <a:lstStyle/>
          <a:p>
            <a:r>
              <a:rPr lang="zh-CN" altLang="en-US"/>
              <a:t>列表样式</a:t>
            </a:r>
            <a:r>
              <a:rPr lang="en-US" altLang="zh-CN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list-style-type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list-style-image</a:t>
            </a:r>
            <a:endParaRPr lang="en-US" altLang="zh-CN" dirty="0"/>
          </a:p>
          <a:p>
            <a:r>
              <a:rPr lang="en-US" altLang="zh-CN" dirty="0"/>
              <a:t>list-style-position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list-style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919536" y="2132856"/>
          <a:ext cx="8500745" cy="350075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28750"/>
                <a:gridCol w="3481705"/>
                <a:gridCol w="3590290"/>
              </a:tblGrid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语法示例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无标记符号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type:none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</a:t>
                      </a:r>
                      <a:endParaRPr lang="zh-CN" altLang="en-US" sz="20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实心圆，默认类型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type:disc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circle</a:t>
                      </a:r>
                      <a:endParaRPr lang="zh-CN" altLang="en-US" sz="20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空心圆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type:circle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8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square</a:t>
                      </a:r>
                      <a:endParaRPr lang="zh-CN" altLang="en-US" sz="20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实心正方形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type:square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数字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type:decimal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6815" y="285750"/>
            <a:ext cx="2951480" cy="523240"/>
          </a:xfrm>
        </p:spPr>
        <p:txBody>
          <a:bodyPr/>
          <a:lstStyle/>
          <a:p>
            <a:r>
              <a:rPr lang="zh-CN" altLang="en-US"/>
              <a:t>列表样式</a:t>
            </a:r>
            <a:r>
              <a:rPr lang="en-US" altLang="zh-CN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list-style</a:t>
            </a:r>
            <a:endParaRPr lang="zh-CN" altLang="en-US" dirty="0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2571852" y="1978899"/>
            <a:ext cx="6143700" cy="1173801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list-style:none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56507" y="1916832"/>
            <a:ext cx="992719" cy="414475"/>
            <a:chOff x="1000100" y="2528843"/>
            <a:chExt cx="992719" cy="414475"/>
          </a:xfrm>
        </p:grpSpPr>
        <p:pic>
          <p:nvPicPr>
            <p:cNvPr id="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3" name="组合 14"/>
          <p:cNvGrpSpPr/>
          <p:nvPr/>
        </p:nvGrpSpPr>
        <p:grpSpPr bwMode="auto">
          <a:xfrm>
            <a:off x="3196775" y="6189979"/>
            <a:ext cx="4572000" cy="428625"/>
            <a:chOff x="3143240" y="5143512"/>
            <a:chExt cx="4572032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4419758" y="5187962"/>
              <a:ext cx="268098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：列表样式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8194" name="Picture 2" descr="C:\Users\yaling.he\Desktop\2016-12-01_15272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833113"/>
            <a:ext cx="2997261" cy="3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线形标注 1 15"/>
          <p:cNvSpPr/>
          <p:nvPr/>
        </p:nvSpPr>
        <p:spPr bwMode="auto">
          <a:xfrm flipH="1">
            <a:off x="5313705" y="4136197"/>
            <a:ext cx="1714512" cy="571504"/>
          </a:xfrm>
          <a:prstGeom prst="borderCallout1">
            <a:avLst>
              <a:gd name="adj1" fmla="val 45890"/>
              <a:gd name="adj2" fmla="val -2782"/>
              <a:gd name="adj3" fmla="val 15278"/>
              <a:gd name="adj4" fmla="val -6037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去除列表前面的小黑点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8544272" y="285728"/>
            <a:ext cx="1944340" cy="523220"/>
          </a:xfrm>
        </p:spPr>
        <p:txBody>
          <a:bodyPr/>
          <a:lstStyle/>
          <a:p>
            <a:r>
              <a:rPr lang="zh-CN" altLang="en-US" dirty="0"/>
              <a:t>背景样式</a:t>
            </a:r>
            <a:endParaRPr lang="zh-CN" altLang="en-US" dirty="0"/>
          </a:p>
        </p:txBody>
      </p:sp>
      <p:pic>
        <p:nvPicPr>
          <p:cNvPr id="17" name="内容占位符 16" descr="5－14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3592" y="1502769"/>
            <a:ext cx="8064896" cy="1306844"/>
          </a:xfrm>
        </p:spPr>
      </p:pic>
      <p:pic>
        <p:nvPicPr>
          <p:cNvPr id="18" name="图片 17" descr="5－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2750339"/>
            <a:ext cx="6374004" cy="3929090"/>
          </a:xfrm>
          <a:prstGeom prst="rect">
            <a:avLst/>
          </a:prstGeom>
        </p:spPr>
      </p:pic>
      <p:sp>
        <p:nvSpPr>
          <p:cNvPr id="19" name="线形标注 1 18"/>
          <p:cNvSpPr/>
          <p:nvPr/>
        </p:nvSpPr>
        <p:spPr bwMode="auto">
          <a:xfrm flipH="1">
            <a:off x="7680176" y="535761"/>
            <a:ext cx="1428760" cy="571504"/>
          </a:xfrm>
          <a:prstGeom prst="borderCallout1">
            <a:avLst>
              <a:gd name="adj1" fmla="val 99490"/>
              <a:gd name="adj2" fmla="val 51942"/>
              <a:gd name="adj3" fmla="val 299907"/>
              <a:gd name="adj4" fmla="val -3691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背景图像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线形标注 1 22"/>
          <p:cNvSpPr/>
          <p:nvPr/>
        </p:nvSpPr>
        <p:spPr bwMode="auto">
          <a:xfrm flipH="1">
            <a:off x="2024034" y="3929066"/>
            <a:ext cx="1428760" cy="571504"/>
          </a:xfrm>
          <a:prstGeom prst="borderCallout1">
            <a:avLst>
              <a:gd name="adj1" fmla="val 41990"/>
              <a:gd name="adj2" fmla="val 942"/>
              <a:gd name="adj3" fmla="val -137590"/>
              <a:gd name="adj4" fmla="val -7657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背景颜色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5" name="直接连接符 24"/>
          <p:cNvCxnSpPr>
            <a:stCxn id="23" idx="2"/>
          </p:cNvCxnSpPr>
          <p:nvPr/>
        </p:nvCxnSpPr>
        <p:spPr bwMode="auto">
          <a:xfrm>
            <a:off x="3452794" y="4214818"/>
            <a:ext cx="2857520" cy="142876"/>
          </a:xfrm>
          <a:prstGeom prst="line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</p:cxnSp>
      <p:pic>
        <p:nvPicPr>
          <p:cNvPr id="26" name="图片 25" descr="5－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724" y="2714620"/>
            <a:ext cx="4425370" cy="3357586"/>
          </a:xfrm>
          <a:prstGeom prst="rect">
            <a:avLst/>
          </a:prstGeom>
        </p:spPr>
      </p:pic>
      <p:pic>
        <p:nvPicPr>
          <p:cNvPr id="27" name="图片 26" descr="5－1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899" y="4112221"/>
            <a:ext cx="5398439" cy="2500330"/>
          </a:xfrm>
          <a:prstGeom prst="rect">
            <a:avLst/>
          </a:prstGeom>
        </p:spPr>
      </p:pic>
      <p:sp>
        <p:nvSpPr>
          <p:cNvPr id="28" name="线形标注 1 27"/>
          <p:cNvSpPr/>
          <p:nvPr/>
        </p:nvSpPr>
        <p:spPr bwMode="auto">
          <a:xfrm flipH="1">
            <a:off x="4003489" y="1772816"/>
            <a:ext cx="1428760" cy="571504"/>
          </a:xfrm>
          <a:prstGeom prst="borderCallout1">
            <a:avLst>
              <a:gd name="adj1" fmla="val 99490"/>
              <a:gd name="adj2" fmla="val 51942"/>
              <a:gd name="adj3" fmla="val 214074"/>
              <a:gd name="adj4" fmla="val 6042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背景图像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线形标注 1 29"/>
          <p:cNvSpPr/>
          <p:nvPr/>
        </p:nvSpPr>
        <p:spPr bwMode="auto">
          <a:xfrm flipH="1">
            <a:off x="7953388" y="2500306"/>
            <a:ext cx="1428760" cy="571504"/>
          </a:xfrm>
          <a:prstGeom prst="borderCallout1">
            <a:avLst>
              <a:gd name="adj1" fmla="val 104490"/>
              <a:gd name="adj2" fmla="val 50942"/>
              <a:gd name="adj3" fmla="val 269074"/>
              <a:gd name="adj4" fmla="val 6842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背景颜色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2326724" y="908720"/>
            <a:ext cx="764539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常见的背景样式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9" grpId="1" bldLvl="0" animBg="1"/>
      <p:bldP spid="23" grpId="0" bldLvl="0" animBg="1"/>
      <p:bldP spid="23" grpId="1" bldLvl="0" animBg="1"/>
      <p:bldP spid="28" grpId="0" bldLvl="0" animBg="1"/>
      <p:bldP spid="3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8203565" y="285750"/>
            <a:ext cx="2285365" cy="523240"/>
          </a:xfrm>
        </p:spPr>
        <p:txBody>
          <a:bodyPr/>
          <a:lstStyle/>
          <a:p>
            <a:r>
              <a:rPr lang="zh-CN" altLang="en-US"/>
              <a:t>网页背景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背景颜色</a:t>
            </a:r>
            <a:endParaRPr lang="en-US" altLang="zh-CN" dirty="0"/>
          </a:p>
          <a:p>
            <a:pPr lvl="1"/>
            <a:r>
              <a:rPr lang="en-US" altLang="zh-CN" dirty="0"/>
              <a:t>background-color</a:t>
            </a:r>
            <a:endParaRPr lang="en-US" altLang="zh-CN" dirty="0"/>
          </a:p>
          <a:p>
            <a:r>
              <a:rPr lang="zh-CN" altLang="en-US" dirty="0"/>
              <a:t>背景图像</a:t>
            </a:r>
            <a:endParaRPr lang="en-US" altLang="zh-CN" dirty="0"/>
          </a:p>
          <a:p>
            <a:pPr lvl="1"/>
            <a:r>
              <a:rPr lang="en-US" altLang="zh-CN" dirty="0"/>
              <a:t>background-image</a:t>
            </a:r>
            <a:endParaRPr lang="zh-CN" altLang="en-US" dirty="0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6538777" y="1346463"/>
            <a:ext cx="3786188" cy="412485"/>
          </a:xfrm>
          <a:prstGeom prst="borderCallout1">
            <a:avLst>
              <a:gd name="adj1" fmla="val 53387"/>
              <a:gd name="adj2" fmla="val -786"/>
              <a:gd name="adj3" fmla="val 164457"/>
              <a:gd name="adj4" fmla="val -21730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背景颜色值：十六进制方法表示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 flipH="1">
            <a:off x="6550190" y="1968873"/>
            <a:ext cx="1928826" cy="571504"/>
          </a:xfrm>
          <a:prstGeom prst="borderCallout1">
            <a:avLst>
              <a:gd name="adj1" fmla="val 39490"/>
              <a:gd name="adj2" fmla="val 102312"/>
              <a:gd name="adj3" fmla="val 21576"/>
              <a:gd name="adj4" fmla="val 14116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transparent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1" name="组合 14"/>
          <p:cNvGrpSpPr/>
          <p:nvPr/>
        </p:nvGrpSpPr>
        <p:grpSpPr bwMode="auto">
          <a:xfrm>
            <a:off x="2850006" y="6165304"/>
            <a:ext cx="3902171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4189656" y="5187962"/>
              <a:ext cx="314119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：背景颜色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9218" name="Picture 2" descr="C:\Users\yaling.he\Desktop\Chapter05截图\Chapter05截图\图5.24  背景颜色页面效果图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44" y="2737351"/>
            <a:ext cx="3384376" cy="349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标题 1"/>
          <p:cNvSpPr>
            <a:spLocks noGrp="1"/>
          </p:cNvSpPr>
          <p:nvPr>
            <p:ph type="title"/>
          </p:nvPr>
        </p:nvSpPr>
        <p:spPr>
          <a:xfrm>
            <a:off x="6427470" y="70485"/>
            <a:ext cx="4061460" cy="954405"/>
          </a:xfrm>
        </p:spPr>
        <p:txBody>
          <a:bodyPr/>
          <a:lstStyle/>
          <a:p>
            <a:r>
              <a:rPr lang="zh-CN" altLang="en-US" dirty="0"/>
              <a:t>设置背景图像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背景图像</a:t>
            </a:r>
            <a:endParaRPr lang="en-US" altLang="zh-CN" dirty="0"/>
          </a:p>
          <a:p>
            <a:pPr lvl="1"/>
            <a:r>
              <a:rPr lang="en-US" altLang="zh-CN" dirty="0"/>
              <a:t>background-image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背景重复方式</a:t>
            </a:r>
            <a:endParaRPr lang="en-US" altLang="zh-CN" dirty="0"/>
          </a:p>
          <a:p>
            <a:pPr lvl="1"/>
            <a:r>
              <a:rPr lang="en-US" altLang="zh-CN" dirty="0"/>
              <a:t>background-repeat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2"/>
            <a:r>
              <a:rPr lang="en-US" altLang="zh-CN" dirty="0"/>
              <a:t>repeat</a:t>
            </a:r>
            <a:r>
              <a:rPr lang="zh-CN" altLang="en-US" dirty="0"/>
              <a:t>：沿水平和垂直两个方向平铺</a:t>
            </a:r>
            <a:endParaRPr lang="zh-CN" altLang="en-US" dirty="0"/>
          </a:p>
          <a:p>
            <a:pPr lvl="2"/>
            <a:r>
              <a:rPr lang="en-US" altLang="zh-CN" dirty="0"/>
              <a:t>no-repeat</a:t>
            </a:r>
            <a:r>
              <a:rPr lang="zh-CN" altLang="en-US" dirty="0"/>
              <a:t>：不平铺，即只显示一次</a:t>
            </a:r>
            <a:endParaRPr lang="zh-CN" altLang="en-US" dirty="0"/>
          </a:p>
          <a:p>
            <a:pPr lvl="2"/>
            <a:r>
              <a:rPr lang="en-US" altLang="zh-CN" dirty="0"/>
              <a:t>repeat-x</a:t>
            </a:r>
            <a:r>
              <a:rPr lang="zh-CN" altLang="en-US" dirty="0"/>
              <a:t>：只沿水平方向平铺</a:t>
            </a:r>
            <a:endParaRPr lang="zh-CN" altLang="en-US" dirty="0"/>
          </a:p>
          <a:p>
            <a:pPr lvl="2"/>
            <a:r>
              <a:rPr lang="en-US" altLang="zh-CN" dirty="0"/>
              <a:t>repeat-y</a:t>
            </a:r>
            <a:r>
              <a:rPr lang="zh-CN" altLang="en-US" dirty="0"/>
              <a:t>：只沿垂直方向平铺</a:t>
            </a:r>
            <a:endParaRPr lang="en-US" altLang="zh-CN" dirty="0"/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3024166" y="2285992"/>
            <a:ext cx="3857652" cy="452198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background-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image:url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图片路径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2" name="组合 14"/>
          <p:cNvGrpSpPr/>
          <p:nvPr/>
        </p:nvGrpSpPr>
        <p:grpSpPr bwMode="auto">
          <a:xfrm>
            <a:off x="3341869" y="6309147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4419757" y="5187962"/>
              <a:ext cx="268098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：背景重复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0242" name="Picture 2" descr="C:\Users\yaling.he\Desktop\Chapter05截图\Chapter05截图\图5.25  背景图像重复方式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74" y="949656"/>
            <a:ext cx="2507374" cy="540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781800" y="285750"/>
            <a:ext cx="3706495" cy="523240"/>
          </a:xfrm>
        </p:spPr>
        <p:txBody>
          <a:bodyPr/>
          <a:lstStyle/>
          <a:p>
            <a:r>
              <a:rPr lang="zh-CN" altLang="en-US"/>
              <a:t>回顾与作业点评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892202" cy="5143536"/>
          </a:xfrm>
        </p:spPr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CSS</a:t>
            </a:r>
            <a:r>
              <a:rPr lang="zh-CN" altLang="en-US" dirty="0"/>
              <a:t>的基本语法结构，并举例说明其构成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基本选择器有哪几种，并举例说明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的高级选择器有哪几种，并说明各自的特点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512972" y="4005729"/>
            <a:ext cx="1484857" cy="398780"/>
            <a:chOff x="1004978" y="3858290"/>
            <a:chExt cx="1484857" cy="39878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829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31504" y="725299"/>
            <a:ext cx="1004570" cy="398780"/>
            <a:chOff x="1488315" y="3215351"/>
            <a:chExt cx="1004570" cy="398780"/>
          </a:xfrm>
        </p:grpSpPr>
        <p:pic>
          <p:nvPicPr>
            <p:cNvPr id="12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799465" y="32153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回顾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标题 1"/>
          <p:cNvSpPr>
            <a:spLocks noGrp="1"/>
          </p:cNvSpPr>
          <p:nvPr>
            <p:ph type="title"/>
          </p:nvPr>
        </p:nvSpPr>
        <p:spPr>
          <a:xfrm>
            <a:off x="6355715" y="285750"/>
            <a:ext cx="4133215" cy="523240"/>
          </a:xfrm>
        </p:spPr>
        <p:txBody>
          <a:bodyPr/>
          <a:lstStyle/>
          <a:p>
            <a:r>
              <a:rPr lang="zh-CN" altLang="en-US" dirty="0"/>
              <a:t>设置背景图像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背景定位</a:t>
            </a:r>
            <a:endParaRPr lang="zh-CN" altLang="en-US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background-position</a:t>
            </a:r>
            <a:r>
              <a:rPr lang="zh-CN" altLang="en-US" dirty="0"/>
              <a:t>属性</a:t>
            </a:r>
            <a:endParaRPr lang="en-US" altLang="zh-CN" dirty="0"/>
          </a:p>
        </p:txBody>
      </p:sp>
      <p:graphicFrame>
        <p:nvGraphicFramePr>
          <p:cNvPr id="36" name="Group 29"/>
          <p:cNvGraphicFramePr>
            <a:graphicFrameLocks noGrp="1"/>
          </p:cNvGraphicFramePr>
          <p:nvPr/>
        </p:nvGraphicFramePr>
        <p:xfrm>
          <a:off x="1843349" y="2526501"/>
          <a:ext cx="6181090" cy="349631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34845"/>
                <a:gridCol w="4246245"/>
              </a:tblGrid>
              <a:tr h="500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Xpos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Ypos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单位：</a:t>
                      </a:r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Xpos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表示水平位置，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Ypos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表示垂直位置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X%  Y%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使用百分比表示背景的位置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方向关键词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水平方向的关键词：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垂直方向的关键词：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bottom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67" name="Picture 3" descr="C:\Users\yaling.he\Desktop\2016-12-01_155452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8" y="1785926"/>
            <a:ext cx="2801682" cy="34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线形标注 1 38"/>
          <p:cNvSpPr/>
          <p:nvPr/>
        </p:nvSpPr>
        <p:spPr bwMode="auto">
          <a:xfrm flipH="1">
            <a:off x="8149307" y="2794608"/>
            <a:ext cx="1204922" cy="490542"/>
          </a:xfrm>
          <a:prstGeom prst="borderCallout1">
            <a:avLst>
              <a:gd name="adj1" fmla="val -135443"/>
              <a:gd name="adj2" fmla="val -86944"/>
              <a:gd name="adj3" fmla="val 47502"/>
              <a:gd name="adj4" fmla="val -148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背景图像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2" name="组合 14"/>
          <p:cNvGrpSpPr/>
          <p:nvPr/>
        </p:nvGrpSpPr>
        <p:grpSpPr bwMode="auto">
          <a:xfrm>
            <a:off x="3417105" y="6234314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4419758" y="5187962"/>
              <a:ext cx="268098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：背景图像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9354228" y="2937486"/>
            <a:ext cx="1112444" cy="10239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8070215" y="285750"/>
            <a:ext cx="2418080" cy="523240"/>
          </a:xfrm>
        </p:spPr>
        <p:txBody>
          <a:bodyPr/>
          <a:lstStyle/>
          <a:p>
            <a:r>
              <a:rPr lang="zh-CN" altLang="en-US"/>
              <a:t>设置背景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背景属性</a:t>
            </a:r>
            <a:endParaRPr lang="en-US" altLang="zh-CN"/>
          </a:p>
          <a:p>
            <a:pPr lvl="1"/>
            <a:r>
              <a:rPr lang="en-US" altLang="zh-CN"/>
              <a:t>background</a:t>
            </a:r>
            <a:r>
              <a:rPr lang="zh-CN" altLang="en-US"/>
              <a:t>属性</a:t>
            </a: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738282" y="2643182"/>
            <a:ext cx="992719" cy="414475"/>
            <a:chOff x="1000100" y="2528843"/>
            <a:chExt cx="992719" cy="414475"/>
          </a:xfrm>
        </p:grpSpPr>
        <p:pic>
          <p:nvPicPr>
            <p:cNvPr id="2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1952596" y="3214686"/>
            <a:ext cx="8429684" cy="3338608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.title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font-size:18px;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weight:bold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color:#FFF;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text-indent:1em;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line-height:35px;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background:#C00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url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(../image/arrow-down.gif) 205px 10px no-repeat;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	/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* 背景颜色 背景图片 背景定位 背景平铺方式*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线形标注 1 28"/>
          <p:cNvSpPr/>
          <p:nvPr/>
        </p:nvSpPr>
        <p:spPr bwMode="auto">
          <a:xfrm flipH="1">
            <a:off x="6087089" y="1268760"/>
            <a:ext cx="1928826" cy="571504"/>
          </a:xfrm>
          <a:prstGeom prst="borderCallout1">
            <a:avLst>
              <a:gd name="adj1" fmla="val 39490"/>
              <a:gd name="adj2" fmla="val 102312"/>
              <a:gd name="adj3" fmla="val 102642"/>
              <a:gd name="adj4" fmla="val 13231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背景样式简写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4095735" y="5715016"/>
            <a:ext cx="45719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" name="AutoShape 16"/>
          <p:cNvSpPr>
            <a:spLocks noChangeArrowheads="1"/>
          </p:cNvSpPr>
          <p:nvPr/>
        </p:nvSpPr>
        <p:spPr bwMode="auto">
          <a:xfrm>
            <a:off x="3524232" y="6144126"/>
            <a:ext cx="1113626" cy="379566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背景颜色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H="1" flipV="1">
            <a:off x="5595933" y="5715016"/>
            <a:ext cx="45719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5024430" y="6144126"/>
            <a:ext cx="1113626" cy="379566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背景图像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>
            <a:off x="8070542" y="4857760"/>
            <a:ext cx="45719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7453322" y="4478194"/>
            <a:ext cx="1113626" cy="379566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背景定位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9427864" y="4929198"/>
            <a:ext cx="45719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AutoShape 16"/>
          <p:cNvSpPr>
            <a:spLocks noChangeArrowheads="1"/>
          </p:cNvSpPr>
          <p:nvPr/>
        </p:nvSpPr>
        <p:spPr bwMode="auto">
          <a:xfrm>
            <a:off x="8667768" y="4501052"/>
            <a:ext cx="1803236" cy="379566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背景不重复显示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9" grpId="0" bldLvl="0" animBg="1"/>
      <p:bldP spid="35" grpId="0" bldLvl="0" animBg="1"/>
      <p:bldP spid="37" grpId="0" bldLvl="0" animBg="1"/>
      <p:bldP spid="39" grpId="0" bldLvl="0" animBg="1"/>
      <p:bldP spid="4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8230235" y="285750"/>
            <a:ext cx="2258060" cy="523240"/>
          </a:xfrm>
        </p:spPr>
        <p:txBody>
          <a:bodyPr/>
          <a:lstStyle/>
          <a:p>
            <a:r>
              <a:rPr lang="zh-CN" altLang="zh-CN" dirty="0"/>
              <a:t>背景尺寸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设计师</a:t>
            </a:r>
            <a:r>
              <a:rPr lang="zh-CN" altLang="en-US" dirty="0"/>
              <a:t>如何</a:t>
            </a:r>
            <a:r>
              <a:rPr lang="zh-CN" altLang="zh-CN" dirty="0"/>
              <a:t>对背景图片的大小进行控制呢？</a:t>
            </a:r>
            <a:endParaRPr lang="en-US" altLang="zh-CN" dirty="0"/>
          </a:p>
          <a:p>
            <a:pPr lvl="1"/>
            <a:r>
              <a:rPr lang="zh-CN" altLang="zh-CN" dirty="0"/>
              <a:t>背景尺寸</a:t>
            </a:r>
            <a:r>
              <a:rPr lang="en-US" altLang="zh-CN" dirty="0"/>
              <a:t> background-size</a:t>
            </a:r>
            <a:endParaRPr lang="en-US" altLang="zh-CN" dirty="0"/>
          </a:p>
        </p:txBody>
      </p:sp>
      <p:grpSp>
        <p:nvGrpSpPr>
          <p:cNvPr id="18" name="组合 14"/>
          <p:cNvGrpSpPr/>
          <p:nvPr/>
        </p:nvGrpSpPr>
        <p:grpSpPr bwMode="auto">
          <a:xfrm>
            <a:off x="3468216" y="6022708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090192" y="5187962"/>
              <a:ext cx="334012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CSS3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背景属性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2135560" y="2492896"/>
          <a:ext cx="7719060" cy="281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690"/>
                <a:gridCol w="5627370"/>
              </a:tblGrid>
              <a:tr h="5632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默认值，使用背景图片保持原样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当使用百分值时，不是相对于背景的尺寸大小来计算的，而是相对于元素宽度来计算的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整个背景图片放大填充了整个元素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让背景图片保持本身的宽高比例，将背景图片缩放到宽度或者高度正好适应所定义背景的区域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组合 72"/>
          <p:cNvGrpSpPr/>
          <p:nvPr/>
        </p:nvGrpSpPr>
        <p:grpSpPr bwMode="auto">
          <a:xfrm>
            <a:off x="1703512" y="846485"/>
            <a:ext cx="979170" cy="422275"/>
            <a:chOff x="1000100" y="1173499"/>
            <a:chExt cx="979913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5256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7790815" y="285750"/>
            <a:ext cx="2697480" cy="52324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zh-CN" dirty="0"/>
              <a:t>渐变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748186" cy="5143536"/>
          </a:xfrm>
        </p:spPr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线性渐变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颜色沿着一条直线过渡：从左到右、从右到左、从上到下等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径向渐变</a:t>
            </a:r>
            <a:endParaRPr lang="en-US" altLang="zh-CN" dirty="0"/>
          </a:p>
          <a:p>
            <a:pPr lvl="1"/>
            <a:r>
              <a:rPr lang="zh-CN" altLang="zh-CN" dirty="0"/>
              <a:t>圆形或椭圆形渐变，颜色不再沿着一条直线变化，而是从一个起点朝所有方向混合</a:t>
            </a:r>
            <a:endParaRPr lang="en-US" altLang="zh-CN" dirty="0"/>
          </a:p>
          <a:p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zh-CN" sz="2600" dirty="0"/>
              <a:t>浏览器兼容性</a:t>
            </a:r>
            <a:endParaRPr lang="en-US" altLang="zh-CN" sz="2600" dirty="0"/>
          </a:p>
          <a:p>
            <a:endParaRPr lang="en-US" altLang="zh-CN"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1991544" y="4797152"/>
          <a:ext cx="8064500" cy="129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0"/>
                <a:gridCol w="935990"/>
                <a:gridCol w="1151890"/>
                <a:gridCol w="1296035"/>
                <a:gridCol w="1224280"/>
                <a:gridCol w="1431925"/>
              </a:tblGrid>
              <a:tr h="703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12.1+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67525" y="70485"/>
            <a:ext cx="3621405" cy="954405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zh-CN" dirty="0"/>
              <a:t>渐变</a:t>
            </a:r>
            <a:r>
              <a:rPr lang="zh-CN" altLang="en-US" dirty="0"/>
              <a:t>兼容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820194" cy="5143536"/>
          </a:xfrm>
        </p:spPr>
        <p:txBody>
          <a:bodyPr/>
          <a:lstStyle/>
          <a:p>
            <a:r>
              <a:rPr lang="en-US" altLang="zh-CN" dirty="0"/>
              <a:t>IE</a:t>
            </a:r>
            <a:r>
              <a:rPr lang="zh-CN" altLang="zh-CN" dirty="0"/>
              <a:t>浏览器是</a:t>
            </a:r>
            <a:r>
              <a:rPr lang="en-US" altLang="zh-CN" dirty="0"/>
              <a:t>Trident</a:t>
            </a:r>
            <a:r>
              <a:rPr lang="zh-CN" altLang="zh-CN" dirty="0"/>
              <a:t>内核，加前缀：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ms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Chrome</a:t>
            </a:r>
            <a:r>
              <a:rPr lang="zh-CN" altLang="zh-CN" dirty="0"/>
              <a:t>浏览器是</a:t>
            </a:r>
            <a:r>
              <a:rPr lang="en-US" altLang="zh-CN" dirty="0" err="1"/>
              <a:t>Webkit</a:t>
            </a:r>
            <a:r>
              <a:rPr lang="zh-CN" altLang="zh-CN" dirty="0"/>
              <a:t>内核，加前缀：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webkit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Safari</a:t>
            </a:r>
            <a:r>
              <a:rPr lang="zh-CN" altLang="zh-CN" dirty="0"/>
              <a:t>浏览器是</a:t>
            </a:r>
            <a:r>
              <a:rPr lang="en-US" altLang="zh-CN" dirty="0" err="1"/>
              <a:t>Webkit</a:t>
            </a:r>
            <a:r>
              <a:rPr lang="zh-CN" altLang="zh-CN" dirty="0"/>
              <a:t>内核，加前缀：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webkit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Opera</a:t>
            </a:r>
            <a:r>
              <a:rPr lang="zh-CN" altLang="zh-CN" dirty="0"/>
              <a:t>浏览器是</a:t>
            </a:r>
            <a:r>
              <a:rPr lang="en-US" altLang="zh-CN" dirty="0"/>
              <a:t>Blink</a:t>
            </a:r>
            <a:r>
              <a:rPr lang="zh-CN" altLang="zh-CN" dirty="0"/>
              <a:t>内核，加前缀：</a:t>
            </a:r>
            <a:r>
              <a:rPr lang="en-US" altLang="zh-CN" dirty="0">
                <a:solidFill>
                  <a:srgbClr val="FF0000"/>
                </a:solidFill>
              </a:rPr>
              <a:t>-o-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Firefox</a:t>
            </a:r>
            <a:r>
              <a:rPr lang="zh-CN" altLang="zh-CN" dirty="0"/>
              <a:t>浏览器是</a:t>
            </a:r>
            <a:r>
              <a:rPr lang="en-US" altLang="zh-CN" dirty="0"/>
              <a:t>Mozilla</a:t>
            </a:r>
            <a:r>
              <a:rPr lang="zh-CN" altLang="zh-CN" dirty="0"/>
              <a:t>内核，加前缀：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moz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r>
              <a:rPr lang="zh-CN" altLang="en-US" sz="2600" dirty="0">
                <a:cs typeface="+mn-cs"/>
              </a:rPr>
              <a:t>兼容</a:t>
            </a:r>
            <a:r>
              <a:rPr lang="en-US" altLang="zh-CN" sz="2800" dirty="0" err="1"/>
              <a:t>Webkit</a:t>
            </a:r>
            <a:r>
              <a:rPr lang="zh-CN" altLang="zh-CN" sz="2800" dirty="0"/>
              <a:t>内核的浏览器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endParaRPr lang="zh-CN" altLang="en-US" sz="2600" dirty="0"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6580" y="238760"/>
            <a:ext cx="2291715" cy="523240"/>
          </a:xfrm>
        </p:spPr>
        <p:txBody>
          <a:bodyPr/>
          <a:lstStyle/>
          <a:p>
            <a:r>
              <a:rPr lang="zh-CN" altLang="zh-CN" dirty="0">
                <a:solidFill>
                  <a:schemeClr val="tx1"/>
                </a:solidFill>
              </a:rPr>
              <a:t>线性渐变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969809" y="857891"/>
            <a:ext cx="693420" cy="39878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 descr="E:\设计支持\模板设计\YF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711" y="862265"/>
            <a:ext cx="422600" cy="3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624038" y="1571612"/>
            <a:ext cx="7144370" cy="4568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background:linear-gradient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( position,  color1,  color2,…)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5488268" y="761929"/>
            <a:ext cx="1285314" cy="408192"/>
          </a:xfrm>
          <a:prstGeom prst="wedgeRoundRectCallout">
            <a:avLst>
              <a:gd name="adj1" fmla="val 49614"/>
              <a:gd name="adj2" fmla="val -3602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渐变方向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5113929" y="2464091"/>
            <a:ext cx="1704734" cy="408192"/>
          </a:xfrm>
          <a:prstGeom prst="wedgeRoundRectCallout">
            <a:avLst>
              <a:gd name="adj1" fmla="val 50653"/>
              <a:gd name="adj2" fmla="val -253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第一种颜色值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6810379" y="2092913"/>
            <a:ext cx="284612" cy="37642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7320136" y="832943"/>
            <a:ext cx="1495178" cy="408192"/>
          </a:xfrm>
          <a:prstGeom prst="wedgeRoundRectCallout">
            <a:avLst>
              <a:gd name="adj1" fmla="val 50272"/>
              <a:gd name="adj2" fmla="val 4389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第二种颜色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6243220" y="1261066"/>
            <a:ext cx="45694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8184232" y="1286756"/>
            <a:ext cx="11429" cy="3169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30" name="组合 14"/>
          <p:cNvGrpSpPr/>
          <p:nvPr/>
        </p:nvGrpSpPr>
        <p:grpSpPr bwMode="auto">
          <a:xfrm>
            <a:off x="3274215" y="6076165"/>
            <a:ext cx="4572000" cy="428625"/>
            <a:chOff x="3143240" y="5143512"/>
            <a:chExt cx="4572032" cy="428628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4171788" y="5187962"/>
              <a:ext cx="3176927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CSS3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线性渐变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2430115" y="3751611"/>
            <a:ext cx="7072362" cy="3571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-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webkit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-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linear-gradient ( position,  color1,  color2,…)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4" grpId="0" bldLvl="0" animBg="1"/>
      <p:bldP spid="17" grpId="0" bldLvl="0" animBg="1"/>
      <p:bldP spid="26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57525" y="285750"/>
            <a:ext cx="7431405" cy="52324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家用电器商品分类页面</a:t>
            </a:r>
            <a:endParaRPr lang="en-US" altLang="zh-CN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5875978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家用电器分类页面总宽度为</a:t>
            </a:r>
            <a:r>
              <a:rPr lang="en-US" altLang="zh-CN" dirty="0"/>
              <a:t>300px</a:t>
            </a:r>
            <a:endParaRPr lang="zh-CN" altLang="en-US" dirty="0"/>
          </a:p>
          <a:p>
            <a:pPr lvl="1"/>
            <a:r>
              <a:rPr lang="zh-CN" altLang="en-US" dirty="0"/>
              <a:t>大标题字体大小为</a:t>
            </a:r>
            <a:r>
              <a:rPr lang="en-US" altLang="zh-CN" dirty="0"/>
              <a:t>18px</a:t>
            </a:r>
            <a:r>
              <a:rPr lang="zh-CN" altLang="en-US" dirty="0"/>
              <a:t>、白色、加粗显示，行距为</a:t>
            </a:r>
            <a:r>
              <a:rPr lang="en-US" altLang="zh-CN" dirty="0"/>
              <a:t>35px</a:t>
            </a:r>
            <a:r>
              <a:rPr lang="zh-CN" altLang="en-US" dirty="0"/>
              <a:t>，背景使用线性渐变</a:t>
            </a:r>
            <a:endParaRPr lang="en-US" altLang="zh-CN" dirty="0"/>
          </a:p>
          <a:p>
            <a:pPr lvl="1"/>
            <a:r>
              <a:rPr lang="zh-CN" altLang="en-US" dirty="0"/>
              <a:t>电器分类字体大小为</a:t>
            </a:r>
            <a:r>
              <a:rPr lang="en-US" altLang="zh-CN" dirty="0"/>
              <a:t>14px</a:t>
            </a:r>
            <a:r>
              <a:rPr lang="zh-CN" altLang="en-US" dirty="0"/>
              <a:t>、加粗显示，行距为</a:t>
            </a:r>
            <a:r>
              <a:rPr lang="en-US" altLang="zh-CN" dirty="0"/>
              <a:t>30px</a:t>
            </a:r>
            <a:r>
              <a:rPr lang="zh-CN" altLang="en-US" dirty="0"/>
              <a:t>，背景使用线性渐变，电器分类超链接字体无下划线，鼠标移入出现下划线</a:t>
            </a:r>
            <a:endParaRPr lang="zh-CN" altLang="en-US" dirty="0"/>
          </a:p>
          <a:p>
            <a:pPr lvl="1"/>
            <a:r>
              <a:rPr lang="zh-CN" altLang="en-US" dirty="0"/>
              <a:t>分类内容字体大小为</a:t>
            </a:r>
            <a:r>
              <a:rPr lang="en-US" altLang="zh-CN" dirty="0"/>
              <a:t>12px</a:t>
            </a:r>
            <a:r>
              <a:rPr lang="zh-CN" altLang="en-US" dirty="0"/>
              <a:t>，行距为</a:t>
            </a:r>
            <a:r>
              <a:rPr lang="en-US" altLang="zh-CN" dirty="0"/>
              <a:t>26px</a:t>
            </a:r>
            <a:r>
              <a:rPr lang="zh-CN" altLang="en-US" dirty="0"/>
              <a:t>，超链接字体颜色为灰色、无下划线，鼠标移入时颜色为棕红色并且显示下划线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666844" y="879510"/>
            <a:ext cx="921281" cy="406350"/>
            <a:chOff x="3786182" y="1192962"/>
            <a:chExt cx="921281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5" name="组合 17"/>
          <p:cNvGrpSpPr/>
          <p:nvPr/>
        </p:nvGrpSpPr>
        <p:grpSpPr bwMode="auto">
          <a:xfrm>
            <a:off x="5159896" y="6237312"/>
            <a:ext cx="2786063" cy="428625"/>
            <a:chOff x="3714744" y="5143512"/>
            <a:chExt cx="278608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3074" name="Picture 2" descr="C:\Users\yaling.he\Desktop\Chapter05截图\Chapter05截图\图5.36  家用电器分类效果图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3" y="1700808"/>
            <a:ext cx="2163983" cy="403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070" y="285750"/>
            <a:ext cx="7261225" cy="52324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畅销书排行榜页面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5145068" cy="5143536"/>
          </a:xfrm>
        </p:spPr>
        <p:txBody>
          <a:bodyPr/>
          <a:lstStyle/>
          <a:p>
            <a:r>
              <a:rPr lang="zh-CN" altLang="en-US" dirty="0"/>
              <a:t>训练要点</a:t>
            </a:r>
            <a:endParaRPr lang="en-US" altLang="zh-CN" dirty="0"/>
          </a:p>
          <a:p>
            <a:pPr lvl="1"/>
            <a:r>
              <a:rPr lang="zh-CN" altLang="en-US" dirty="0"/>
              <a:t>设置页面的背景渐变颜色</a:t>
            </a:r>
            <a:endParaRPr lang="zh-CN" altLang="en-US" dirty="0"/>
          </a:p>
          <a:p>
            <a:pPr lvl="1"/>
            <a:r>
              <a:rPr lang="zh-CN" altLang="en-US" dirty="0"/>
              <a:t>设置背景图片尺寸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设置超链接样式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设置列表样式</a:t>
            </a:r>
            <a:endParaRPr lang="zh-CN" altLang="en-US" dirty="0"/>
          </a:p>
          <a:p>
            <a:pPr lvl="1"/>
            <a:r>
              <a:rPr lang="zh-CN" altLang="en-US" dirty="0"/>
              <a:t>使用结构伪类选择器</a:t>
            </a:r>
            <a:endParaRPr lang="zh-CN" altLang="en-US" dirty="0"/>
          </a:p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使用无序列表制作畅销书排行榜页面</a:t>
            </a:r>
            <a:endParaRPr lang="en-US" altLang="zh-CN" dirty="0"/>
          </a:p>
          <a:p>
            <a:pPr lvl="1"/>
            <a:r>
              <a:rPr lang="zh-CN" altLang="en-US" dirty="0"/>
              <a:t>超链接无下划线，鼠标悬浮至超链接时显示下划线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3" name="组合 10"/>
          <p:cNvGrpSpPr/>
          <p:nvPr/>
        </p:nvGrpSpPr>
        <p:grpSpPr>
          <a:xfrm>
            <a:off x="1666844" y="857232"/>
            <a:ext cx="1102346" cy="500066"/>
            <a:chOff x="6072198" y="1142984"/>
            <a:chExt cx="1102346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27" name="Picture 3" descr="C:\Users\yaling.he\Desktop\2016-12-05_11363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2083200"/>
            <a:ext cx="3174343" cy="35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线形标注 1 14"/>
          <p:cNvSpPr/>
          <p:nvPr/>
        </p:nvSpPr>
        <p:spPr bwMode="auto">
          <a:xfrm flipH="1">
            <a:off x="5524496" y="924792"/>
            <a:ext cx="2857520" cy="785818"/>
          </a:xfrm>
          <a:prstGeom prst="borderCallout1">
            <a:avLst>
              <a:gd name="adj1" fmla="val 100193"/>
              <a:gd name="adj2" fmla="val 45980"/>
              <a:gd name="adj3" fmla="val 169025"/>
              <a:gd name="adj4" fmla="val 2106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16px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、缩进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字符，行距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30px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，绿色背景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#518700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线形标注 1 15"/>
          <p:cNvSpPr/>
          <p:nvPr/>
        </p:nvSpPr>
        <p:spPr bwMode="auto">
          <a:xfrm flipH="1">
            <a:off x="8882082" y="1357298"/>
            <a:ext cx="1204922" cy="419104"/>
          </a:xfrm>
          <a:prstGeom prst="borderCallout1">
            <a:avLst>
              <a:gd name="adj1" fmla="val 100193"/>
              <a:gd name="adj2" fmla="val 45980"/>
              <a:gd name="adj3" fmla="val 206067"/>
              <a:gd name="adj4" fmla="val 10452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背景图像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线形标注 1 16"/>
          <p:cNvSpPr/>
          <p:nvPr/>
        </p:nvSpPr>
        <p:spPr bwMode="auto">
          <a:xfrm flipH="1">
            <a:off x="5375920" y="5911670"/>
            <a:ext cx="3357586" cy="857256"/>
          </a:xfrm>
          <a:prstGeom prst="borderCallout1">
            <a:avLst>
              <a:gd name="adj1" fmla="val 104"/>
              <a:gd name="adj2" fmla="val 50216"/>
              <a:gd name="adj3" fmla="val -106378"/>
              <a:gd name="adj4" fmla="val -1083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背景颜色使用线性渐变（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#F9FBCB,#F8F8F3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）、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12px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，行距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28px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，文本颜色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#1a66b3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 flipH="1">
            <a:off x="6240016" y="2996952"/>
            <a:ext cx="1224136" cy="419104"/>
          </a:xfrm>
          <a:prstGeom prst="borderCallout1">
            <a:avLst>
              <a:gd name="adj1" fmla="val 50739"/>
              <a:gd name="adj2" fmla="val -565"/>
              <a:gd name="adj3" fmla="val 80613"/>
              <a:gd name="adj4" fmla="val -4043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背景图标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2" name="组合 16"/>
          <p:cNvGrpSpPr/>
          <p:nvPr/>
        </p:nvGrpSpPr>
        <p:grpSpPr bwMode="auto">
          <a:xfrm>
            <a:off x="2398713" y="6384751"/>
            <a:ext cx="2714625" cy="428625"/>
            <a:chOff x="3143240" y="5143512"/>
            <a:chExt cx="2714644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18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3051175" y="285750"/>
            <a:ext cx="7437120" cy="52324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畅销书排行榜页面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list-style-type</a:t>
            </a:r>
            <a:r>
              <a:rPr lang="zh-CN" altLang="en-US" dirty="0"/>
              <a:t>属性设置列表无标记符号</a:t>
            </a:r>
            <a:endParaRPr lang="zh-CN" altLang="en-US" dirty="0"/>
          </a:p>
          <a:p>
            <a:pPr lvl="1"/>
            <a:r>
              <a:rPr lang="zh-CN" altLang="en-US" dirty="0"/>
              <a:t>使用背景属性设置列表的图标样式，列表内容向内缩进两个字符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linear-gradient</a:t>
            </a:r>
            <a:r>
              <a:rPr lang="zh-CN" altLang="en-US" dirty="0"/>
              <a:t>实现线性渐变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background-size</a:t>
            </a:r>
            <a:r>
              <a:rPr lang="zh-CN" altLang="en-US" dirty="0"/>
              <a:t>来改变背景图片尺寸</a:t>
            </a:r>
            <a:endParaRPr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1609605" y="857232"/>
            <a:ext cx="1102346" cy="500066"/>
            <a:chOff x="6072198" y="1142984"/>
            <a:chExt cx="1102346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7"/>
          <p:cNvGrpSpPr/>
          <p:nvPr/>
        </p:nvGrpSpPr>
        <p:grpSpPr bwMode="auto">
          <a:xfrm>
            <a:off x="4655343" y="5957888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02680" y="285750"/>
            <a:ext cx="4286250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共性问题集中讲解</a:t>
            </a:r>
            <a:endParaRPr>
              <a:solidFill>
                <a:srgbClr val="121F55"/>
              </a:solidFill>
            </a:endParaRP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305675" y="285750"/>
            <a:ext cx="3182620" cy="523240"/>
          </a:xfrm>
        </p:spPr>
        <p:txBody>
          <a:bodyPr/>
          <a:lstStyle/>
          <a:p>
            <a:r>
              <a:rPr lang="zh-CN" altLang="en-US" dirty="0"/>
              <a:t>本章任务</a:t>
            </a:r>
            <a:endParaRPr lang="zh-CN" alt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制作京东新闻资讯页</a:t>
            </a:r>
            <a:endParaRPr lang="en-US" altLang="zh-CN" dirty="0"/>
          </a:p>
          <a:p>
            <a:r>
              <a:rPr lang="zh-CN" altLang="en-US" dirty="0"/>
              <a:t>制作购物网站商品分类列表</a:t>
            </a:r>
            <a:endParaRPr lang="zh-CN" altLang="en-US" dirty="0"/>
          </a:p>
          <a:p>
            <a:r>
              <a:rPr lang="zh-CN" altLang="en-US" dirty="0"/>
              <a:t>制作畅销书排行榜页面</a:t>
            </a:r>
            <a:endParaRPr lang="zh-CN" altLang="en-US" dirty="0"/>
          </a:p>
        </p:txBody>
      </p:sp>
      <p:pic>
        <p:nvPicPr>
          <p:cNvPr id="1026" name="Picture 2" descr="C:\Users\yaling.he\Desktop\Chapter05截图\Chapter05截图\图5.15  京东新闻资讯页.bmp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708920"/>
            <a:ext cx="3430838" cy="324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5截图\Chapter05截图\图5.36  家用电器分类效果图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1294081"/>
            <a:ext cx="2304256" cy="42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5截图\Chapter05截图\图5.37  畅销书排行榜效果图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667194"/>
            <a:ext cx="2770015" cy="328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8867775" y="274955"/>
            <a:ext cx="1343025" cy="58229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总结</a:t>
            </a:r>
            <a:endParaRPr>
              <a:solidFill>
                <a:srgbClr val="121F55"/>
              </a:solidFill>
            </a:endParaRP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3673475" y="1503363"/>
            <a:ext cx="6887021" cy="43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编辑网页文本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使用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CSS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的超链接样式设置伪类超链接在不同状态下的样式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列表样式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:list-style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背景样式 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CSS3</a:t>
            </a:r>
            <a:r>
              <a:rPr lang="zh-CN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渐变</a:t>
            </a: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0" name="AutoShape 3"/>
          <p:cNvSpPr/>
          <p:nvPr/>
        </p:nvSpPr>
        <p:spPr bwMode="auto">
          <a:xfrm>
            <a:off x="6888088" y="1511846"/>
            <a:ext cx="211386" cy="112506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7032104" y="1457489"/>
            <a:ext cx="2027237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color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text-align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text-indent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line-height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text-decoration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3" name="AutoShape 3"/>
          <p:cNvSpPr/>
          <p:nvPr/>
        </p:nvSpPr>
        <p:spPr bwMode="auto">
          <a:xfrm>
            <a:off x="5375920" y="1268760"/>
            <a:ext cx="214313" cy="90507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1524000" y="3091756"/>
            <a:ext cx="18192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CSS3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美化网页元素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5" name="AutoShape 3"/>
          <p:cNvSpPr/>
          <p:nvPr/>
        </p:nvSpPr>
        <p:spPr bwMode="auto">
          <a:xfrm>
            <a:off x="3360738" y="1620837"/>
            <a:ext cx="312737" cy="4091929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510560" y="1229867"/>
            <a:ext cx="3177828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字体样式（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font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）的书写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排版网页文本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4836715" y="3964086"/>
            <a:ext cx="214313" cy="90507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021187" y="3935958"/>
            <a:ext cx="496324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背景属性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背景尺寸（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background-size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）不同取值的作用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5975746" y="3676054"/>
            <a:ext cx="214313" cy="90507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168008" y="3647926"/>
            <a:ext cx="36004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背景颜色（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background-color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）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背景图像（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background-image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）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背景定位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(background-position)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背景重复方式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(background-repeat</a:t>
            </a:r>
            <a:r>
              <a:rPr lang="en-US" altLang="zh-CN" sz="1600" dirty="0"/>
              <a:t>)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8" name="AutoShape 3"/>
          <p:cNvSpPr/>
          <p:nvPr/>
        </p:nvSpPr>
        <p:spPr bwMode="auto">
          <a:xfrm>
            <a:off x="4945583" y="5260230"/>
            <a:ext cx="214313" cy="90507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5134098" y="5334307"/>
            <a:ext cx="3122142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使用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线性渐变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制作网页渐变效果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了解径向渐变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360" y="285728"/>
            <a:ext cx="1152252" cy="523220"/>
          </a:xfrm>
        </p:spPr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技术顾问备课时根据班级情况在此添加内容，应区分必做、选做内容，以满足不同层次学员的需求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148320" y="285750"/>
            <a:ext cx="2339975" cy="523240"/>
          </a:xfrm>
        </p:spPr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会使用</a:t>
            </a:r>
            <a:r>
              <a:rPr lang="en-US" altLang="zh-CN" dirty="0"/>
              <a:t>CSS</a:t>
            </a:r>
            <a:r>
              <a:rPr lang="zh-CN" altLang="en-US" dirty="0"/>
              <a:t>设置字体样式和文本样式</a:t>
            </a:r>
            <a:endParaRPr lang="zh-CN" altLang="en-US" dirty="0"/>
          </a:p>
          <a:p>
            <a:r>
              <a:rPr lang="zh-CN" altLang="en-US" dirty="0"/>
              <a:t>会使用</a:t>
            </a:r>
            <a:r>
              <a:rPr lang="en-US" altLang="zh-CN" dirty="0"/>
              <a:t>CSS</a:t>
            </a:r>
            <a:r>
              <a:rPr lang="zh-CN" altLang="en-US" dirty="0"/>
              <a:t>设置超链接样式</a:t>
            </a:r>
            <a:endParaRPr lang="zh-CN" altLang="en-US" dirty="0"/>
          </a:p>
          <a:p>
            <a:r>
              <a:rPr lang="zh-CN" altLang="en-US" dirty="0"/>
              <a:t>会使用</a:t>
            </a:r>
            <a:r>
              <a:rPr lang="en-US" altLang="zh-CN" dirty="0"/>
              <a:t>CSS</a:t>
            </a:r>
            <a:r>
              <a:rPr lang="zh-CN" altLang="en-US" dirty="0"/>
              <a:t>设置列表样式</a:t>
            </a:r>
            <a:endParaRPr lang="zh-CN" altLang="en-US" dirty="0"/>
          </a:p>
          <a:p>
            <a:r>
              <a:rPr lang="zh-CN" altLang="en-US" dirty="0"/>
              <a:t>会使用</a:t>
            </a:r>
            <a:r>
              <a:rPr lang="en-US" altLang="zh-CN" dirty="0"/>
              <a:t>CSS</a:t>
            </a:r>
            <a:r>
              <a:rPr lang="zh-CN" altLang="en-US" dirty="0"/>
              <a:t>设置背景样式</a:t>
            </a:r>
            <a:endParaRPr lang="zh-CN" altLang="en-US" dirty="0"/>
          </a:p>
          <a:p>
            <a:r>
              <a:rPr lang="zh-CN" altLang="en-US" dirty="0"/>
              <a:t>会使用</a:t>
            </a:r>
            <a:r>
              <a:rPr lang="en-US" altLang="zh-CN" dirty="0"/>
              <a:t>CSS</a:t>
            </a:r>
            <a:r>
              <a:rPr lang="zh-CN" altLang="en-US" dirty="0"/>
              <a:t>设置渐变效果</a:t>
            </a:r>
            <a:endParaRPr lang="zh-CN" altLang="en-US" dirty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203285" y="2492326"/>
            <a:ext cx="643477" cy="648334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6583" y="2420888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2919" y="908720"/>
            <a:ext cx="714380" cy="719772"/>
          </a:xfrm>
          <a:prstGeom prst="rect">
            <a:avLst/>
          </a:prstGeom>
          <a:noFill/>
        </p:spPr>
      </p:pic>
      <p:pic>
        <p:nvPicPr>
          <p:cNvPr id="1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8905" y="1412776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5045" y="1916832"/>
            <a:ext cx="714380" cy="719772"/>
          </a:xfrm>
          <a:prstGeom prst="rect">
            <a:avLst/>
          </a:prstGeom>
          <a:noFill/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964" y="2883766"/>
            <a:ext cx="714380" cy="719772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820535" y="285750"/>
            <a:ext cx="3668395" cy="523240"/>
          </a:xfrm>
        </p:spPr>
        <p:txBody>
          <a:bodyPr/>
          <a:lstStyle/>
          <a:p>
            <a:r>
              <a:rPr lang="zh-CN" altLang="en-US"/>
              <a:t>为什么使用</a:t>
            </a:r>
            <a:r>
              <a:rPr lang="en-US" altLang="zh-CN"/>
              <a:t>CSS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892202" cy="5143536"/>
          </a:xfrm>
        </p:spPr>
        <p:txBody>
          <a:bodyPr/>
          <a:lstStyle/>
          <a:p>
            <a:r>
              <a:rPr lang="zh-CN" altLang="en-US" dirty="0"/>
              <a:t>有效的传递页面信息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美化过的页面文本，使页面漂亮、美观，吸引用户</a:t>
            </a:r>
            <a:endParaRPr lang="zh-CN" altLang="en-US" dirty="0"/>
          </a:p>
          <a:p>
            <a:r>
              <a:rPr lang="zh-CN" altLang="en-US" dirty="0"/>
              <a:t>可以很好的突出页面的主题内容，使用户第一眼可以看到页面主要内容</a:t>
            </a:r>
            <a:endParaRPr lang="zh-CN" altLang="en-US" dirty="0"/>
          </a:p>
          <a:p>
            <a:r>
              <a:rPr lang="zh-CN" altLang="en-US" dirty="0"/>
              <a:t>具有良好的用户体验</a:t>
            </a:r>
            <a:endParaRPr lang="zh-CN" altLang="en-US" dirty="0"/>
          </a:p>
        </p:txBody>
      </p:sp>
      <p:pic>
        <p:nvPicPr>
          <p:cNvPr id="36" name="图片 35" descr="5－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561" y="1124744"/>
            <a:ext cx="6769590" cy="4752528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 bwMode="auto">
          <a:xfrm flipH="1">
            <a:off x="8881859" y="2081312"/>
            <a:ext cx="1440160" cy="1152128"/>
          </a:xfrm>
          <a:prstGeom prst="borderCallout1">
            <a:avLst>
              <a:gd name="adj1" fmla="val 101713"/>
              <a:gd name="adj2" fmla="val 51942"/>
              <a:gd name="adj3" fmla="val 180065"/>
              <a:gd name="adj4" fmla="val 1287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页面使用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有什么好处？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6" grpId="0" bldLvl="0" animBg="1"/>
      <p:bldP spid="6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7113905" y="285750"/>
            <a:ext cx="3375025" cy="523240"/>
          </a:xfrm>
        </p:spPr>
        <p:txBody>
          <a:bodyPr/>
          <a:lstStyle/>
          <a:p>
            <a:r>
              <a:rPr lang="en-US" altLang="zh-CN"/>
              <a:t>&lt;span&gt;</a:t>
            </a:r>
            <a:r>
              <a:rPr lang="zh-CN" altLang="en-US"/>
              <a:t>标签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&lt;span&gt;</a:t>
            </a:r>
            <a:r>
              <a:rPr lang="zh-CN" altLang="en-US" dirty="0"/>
              <a:t>标签 的作用</a:t>
            </a:r>
            <a:endParaRPr lang="en-US" altLang="zh-CN" dirty="0"/>
          </a:p>
          <a:p>
            <a:pPr lvl="1"/>
            <a:r>
              <a:rPr lang="zh-CN" altLang="en-US" dirty="0"/>
              <a:t>能让某</a:t>
            </a:r>
            <a:r>
              <a:rPr lang="zh-CN" altLang="zh-CN" dirty="0"/>
              <a:t>几个文字或者某个词语凸显出来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024034" y="2714620"/>
            <a:ext cx="8215370" cy="15297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享受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&lt;span class="show"&gt;“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北大式”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&lt;/span&gt;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教育服务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在北大青鸟，有一群人默默支持你成就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&lt;span id="dream"&gt;IT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梦想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&lt;/span&gt;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 class="bird"&gt;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选择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&lt;span&gt;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北大青鸟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&lt;/span&gt;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，成就你的梦想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666844" y="2000240"/>
            <a:ext cx="992719" cy="414475"/>
            <a:chOff x="1000100" y="2528843"/>
            <a:chExt cx="992719" cy="414475"/>
          </a:xfrm>
        </p:grpSpPr>
        <p:pic>
          <p:nvPicPr>
            <p:cNvPr id="2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4"/>
          <p:cNvGrpSpPr/>
          <p:nvPr/>
        </p:nvGrpSpPr>
        <p:grpSpPr bwMode="auto">
          <a:xfrm>
            <a:off x="3393703" y="5923433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063520" y="5187962"/>
              <a:ext cx="339346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span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标签的应用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8220710" y="285750"/>
            <a:ext cx="2268220" cy="523240"/>
          </a:xfrm>
        </p:spPr>
        <p:txBody>
          <a:bodyPr/>
          <a:lstStyle/>
          <a:p>
            <a:r>
              <a:rPr lang="zh-CN" altLang="en-US"/>
              <a:t>字体样式</a:t>
            </a:r>
            <a:endParaRPr lang="zh-CN" altLang="en-US"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2207568" y="1196752"/>
          <a:ext cx="8208645" cy="388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060"/>
                <a:gridCol w="2853055"/>
                <a:gridCol w="3605530"/>
              </a:tblGrid>
              <a:tr h="704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属性名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举例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1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font-family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设置字体类型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font-family:"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隶书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设置字体大小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font-size:12px;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font-style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设置字体风格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style:italic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设置字体的粗细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weight:bold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在一个声明中设置所有字体属性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font:italic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bold 36px "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宋体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ling.he\Desktop\Chapter05截图\Chapter05截图\图5.3  字体类型页面效果图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2663601"/>
            <a:ext cx="2710238" cy="399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8158480" y="285750"/>
            <a:ext cx="2330450" cy="523240"/>
          </a:xfrm>
        </p:spPr>
        <p:txBody>
          <a:bodyPr/>
          <a:lstStyle/>
          <a:p>
            <a:r>
              <a:rPr lang="zh-CN" altLang="en-US"/>
              <a:t>字体类型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font-family</a:t>
            </a:r>
            <a:r>
              <a:rPr lang="zh-CN" altLang="en-US" dirty="0"/>
              <a:t>属性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38414" y="1857364"/>
            <a:ext cx="6572296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p{font-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family:Verdana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楷体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2738414" y="2571744"/>
            <a:ext cx="6572296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body{font-family: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Times,"Times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New Roman",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楷体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39484" y="1502357"/>
            <a:ext cx="992719" cy="414475"/>
            <a:chOff x="1000100" y="2528843"/>
            <a:chExt cx="992719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Freeform 12"/>
          <p:cNvSpPr/>
          <p:nvPr/>
        </p:nvSpPr>
        <p:spPr bwMode="auto">
          <a:xfrm rot="3214023" flipV="1">
            <a:off x="5715249" y="2893793"/>
            <a:ext cx="1754088" cy="153719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2" name="组合 14"/>
          <p:cNvGrpSpPr/>
          <p:nvPr/>
        </p:nvGrpSpPr>
        <p:grpSpPr bwMode="auto">
          <a:xfrm>
            <a:off x="2279576" y="5786438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4501355" y="5187962"/>
              <a:ext cx="251779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：字体类型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/42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7" grpId="0" bldLvl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5969</Words>
  <Application>WPS 演示</Application>
  <PresentationFormat>宽屏</PresentationFormat>
  <Paragraphs>937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 Unicode MS</vt:lpstr>
      <vt:lpstr>Times New Roman</vt:lpstr>
      <vt:lpstr>楷体_GB2312</vt:lpstr>
      <vt:lpstr>楷体_GB2312</vt:lpstr>
      <vt:lpstr>Arial</vt:lpstr>
      <vt:lpstr>新宋体</vt:lpstr>
      <vt:lpstr>Office 主题_2</vt:lpstr>
      <vt:lpstr>PowerPoint 演示文稿</vt:lpstr>
      <vt:lpstr>预习检查</vt:lpstr>
      <vt:lpstr>回顾与作业点评</vt:lpstr>
      <vt:lpstr>本章任务</vt:lpstr>
      <vt:lpstr>本章目标</vt:lpstr>
      <vt:lpstr>为什么使用CSS</vt:lpstr>
      <vt:lpstr>&lt;span&gt;标签</vt:lpstr>
      <vt:lpstr>字体样式</vt:lpstr>
      <vt:lpstr>字体类型</vt:lpstr>
      <vt:lpstr>字体大小</vt:lpstr>
      <vt:lpstr>字体风格</vt:lpstr>
      <vt:lpstr>字体的粗细</vt:lpstr>
      <vt:lpstr>字体属性</vt:lpstr>
      <vt:lpstr>文本样式</vt:lpstr>
      <vt:lpstr>文本颜色</vt:lpstr>
      <vt:lpstr>排版文本段落</vt:lpstr>
      <vt:lpstr>文本修饰和垂直对齐</vt:lpstr>
      <vt:lpstr>文本阴影</vt:lpstr>
      <vt:lpstr>学员操作—制作百度音乐标签页面</vt:lpstr>
      <vt:lpstr>学员操作—制作开心庄园页面</vt:lpstr>
      <vt:lpstr>学员操作—制作京东新闻资讯页</vt:lpstr>
      <vt:lpstr>共性问题集中讲解</vt:lpstr>
      <vt:lpstr>超链接伪类</vt:lpstr>
      <vt:lpstr>使用CSS设置超链接</vt:lpstr>
      <vt:lpstr>列表样式2-1</vt:lpstr>
      <vt:lpstr>列表样式2-2</vt:lpstr>
      <vt:lpstr>背景样式</vt:lpstr>
      <vt:lpstr>网页背景</vt:lpstr>
      <vt:lpstr>设置背景图像2-1</vt:lpstr>
      <vt:lpstr>设置背景图像2-2</vt:lpstr>
      <vt:lpstr>设置背景</vt:lpstr>
      <vt:lpstr>背景尺寸</vt:lpstr>
      <vt:lpstr>CSS3渐变</vt:lpstr>
      <vt:lpstr>CSS3渐变兼容</vt:lpstr>
      <vt:lpstr>线性渐变</vt:lpstr>
      <vt:lpstr>学员操作—家用电器商品分类页面</vt:lpstr>
      <vt:lpstr>学员操作—畅销书排行榜页面2-1</vt:lpstr>
      <vt:lpstr>学员操作—畅销书排行榜页面2-2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Administrator</cp:lastModifiedBy>
  <cp:revision>3</cp:revision>
  <dcterms:created xsi:type="dcterms:W3CDTF">2017-10-12T07:19:00Z</dcterms:created>
  <dcterms:modified xsi:type="dcterms:W3CDTF">2017-10-16T01:03:09Z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