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5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、引导学员说出刚刚学过的</a:t>
            </a:r>
            <a:r>
              <a:rPr lang="en-US" altLang="zh-CN" dirty="0"/>
              <a:t>inline-block</a:t>
            </a:r>
            <a:r>
              <a:rPr lang="zh-CN" altLang="en-US" dirty="0"/>
              <a:t>；然后介绍还有一种方式可以实现让块元素排在一行。引出浮动。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重点让学员看原始</a:t>
            </a:r>
            <a:r>
              <a:rPr lang="en-US" altLang="zh-CN" dirty="0"/>
              <a:t>HTML</a:t>
            </a:r>
            <a:r>
              <a:rPr lang="zh-CN" altLang="en-US" dirty="0"/>
              <a:t>代码，及原始页面效果图，后面改变与此相比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分别设置三个图片所在的层左浮动，查看效果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技术顾问演示后，通过总结引出后面要讲解的清除浮动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技术顾问演示最终的显示效果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技术顾问演示最终的显示效果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A80BE-15BA-420A-97D0-D6358A93C02A}" type="slidenum">
              <a:rPr lang="zh-CN" altLang="en-US" smtClean="0"/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A80BE-15BA-420A-97D0-D6358A93C02A}" type="slidenum">
              <a:rPr lang="zh-CN" altLang="en-US" smtClean="0"/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、通过修改</a:t>
            </a:r>
            <a:r>
              <a:rPr lang="en-US" altLang="zh-CN" dirty="0">
                <a:ea typeface="宋体" panose="02010600030101010101" pitchFamily="2" charset="-122"/>
              </a:rPr>
              <a:t>layer01</a:t>
            </a:r>
            <a:r>
              <a:rPr lang="zh-CN" altLang="en-US" dirty="0">
                <a:ea typeface="宋体" panose="02010600030101010101" pitchFamily="2" charset="-122"/>
              </a:rPr>
              <a:t>左浮动可以看到图片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依然在文本的左侧，没有实现清除左侧浮动的效果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、由第一段代码和图片效果可以看到，无论设置左浮动或右浮动，都可能出现一侧浮动没有清除的情况，因此从第一个图片效果引出清浮两测浮动，这样就可以保证文本左右两侧均无浮动元素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、分别设置</a:t>
            </a:r>
            <a:r>
              <a:rPr lang="en-US" altLang="zh-CN" dirty="0"/>
              <a:t>overflow</a:t>
            </a:r>
            <a:r>
              <a:rPr lang="zh-CN" altLang="en-US" dirty="0"/>
              <a:t>四个不同属性值，展示其效果，让学员查看效果图，说明其中的区别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、强调一下</a:t>
            </a:r>
            <a:r>
              <a:rPr lang="en-US" altLang="zh-CN" dirty="0"/>
              <a:t>hidden</a:t>
            </a:r>
            <a:r>
              <a:rPr lang="zh-CN" altLang="en-US" dirty="0"/>
              <a:t>属性值，这个值在网页中经常使用，通常与</a:t>
            </a:r>
            <a:r>
              <a:rPr lang="en-US" altLang="zh-CN" dirty="0"/>
              <a:t>&lt;div&gt;</a:t>
            </a:r>
            <a:r>
              <a:rPr lang="zh-CN" altLang="en-US" dirty="0"/>
              <a:t>宽度结合使用设置</a:t>
            </a:r>
            <a:r>
              <a:rPr lang="en-US" altLang="zh-CN" dirty="0"/>
              <a:t>&lt;div&gt;</a:t>
            </a:r>
            <a:r>
              <a:rPr lang="zh-CN" altLang="en-US" dirty="0"/>
              <a:t>自动扩展高度，或者隐藏超出的内容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根据页面效果图讲解需求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根据页面效果图讲解需求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重点讲解这两种布局，其他布局类型简单</a:t>
            </a:r>
            <a:r>
              <a:rPr lang="zh-CN" altLang="en-US" baseline="0" dirty="0"/>
              <a:t>介绍即可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教学指导；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总结部分</a:t>
            </a:r>
            <a:r>
              <a:rPr lang="zh-CN" altLang="zh-CN">
                <a:ea typeface="宋体" panose="02010600030101010101" pitchFamily="2" charset="-122"/>
              </a:rPr>
              <a:t>主要达到以下几个目的：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回顾内容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>
                <a:ea typeface="宋体" panose="02010600030101010101" pitchFamily="2" charset="-122"/>
              </a:rPr>
              <a:t>是强调</a:t>
            </a:r>
            <a:r>
              <a:rPr lang="zh-CN" altLang="en-US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>
                <a:ea typeface="宋体" panose="02010600030101010101" pitchFamily="2" charset="-122"/>
              </a:rPr>
              <a:t>要格外强调观点，把每一</a:t>
            </a:r>
            <a:r>
              <a:rPr lang="zh-CN" altLang="en-US">
                <a:ea typeface="宋体" panose="02010600030101010101" pitchFamily="2" charset="-122"/>
              </a:rPr>
              <a:t>个知识点</a:t>
            </a:r>
            <a:r>
              <a:rPr lang="zh-CN" altLang="zh-CN">
                <a:ea typeface="宋体" panose="02010600030101010101" pitchFamily="2" charset="-122"/>
              </a:rPr>
              <a:t>的观点</a:t>
            </a:r>
            <a:r>
              <a:rPr lang="zh-CN" altLang="en-US">
                <a:ea typeface="宋体" panose="02010600030101010101" pitchFamily="2" charset="-122"/>
              </a:rPr>
              <a:t>结论</a:t>
            </a:r>
            <a:r>
              <a:rPr lang="zh-CN" altLang="zh-CN">
                <a:ea typeface="宋体" panose="02010600030101010101" pitchFamily="2" charset="-122"/>
              </a:rPr>
              <a:t>都尽量突出出来。</a:t>
            </a:r>
            <a:endParaRPr lang="en-US" altLang="zh-CN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2</a:t>
            </a:r>
            <a:r>
              <a:rPr lang="zh-CN" altLang="en-US" b="1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整理逻辑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从而使</a:t>
            </a:r>
            <a:r>
              <a:rPr lang="zh-CN" altLang="en-US">
                <a:ea typeface="宋体" panose="02010600030101010101" pitchFamily="2" charset="-122"/>
              </a:rPr>
              <a:t>知识</a:t>
            </a:r>
            <a:r>
              <a:rPr lang="zh-CN" altLang="zh-CN">
                <a:ea typeface="宋体" panose="02010600030101010101" pitchFamily="2" charset="-122"/>
              </a:rPr>
              <a:t>系统化、逻辑化。要帮助</a:t>
            </a:r>
            <a:r>
              <a:rPr lang="zh-CN" altLang="en-US">
                <a:ea typeface="宋体" panose="02010600030101010101" pitchFamily="2" charset="-122"/>
              </a:rPr>
              <a:t>学员</a:t>
            </a:r>
            <a:r>
              <a:rPr lang="zh-CN" altLang="zh-CN">
                <a:ea typeface="宋体" panose="02010600030101010101" pitchFamily="2" charset="-122"/>
              </a:rPr>
              <a:t>整清逻辑是总结的一大任务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、了解了标准文档流后，引导学员如果实现左边图形的布局呢？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回顾块元素和行内元素的特性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技术顾问分别演示不同属性的显示效果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B94A9-9180-4A8E-87AA-CBEE5593F03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技术顾问演示最终的显示效果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jpeg"/><Relationship Id="rId3" Type="http://schemas.openxmlformats.org/officeDocument/2006/relationships/image" Target="../media/image42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108325" y="70485"/>
            <a:ext cx="7379970" cy="954405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</a:t>
            </a:r>
            <a:r>
              <a:rPr lang="en-US" altLang="zh-CN" dirty="0"/>
              <a:t>QQ</a:t>
            </a:r>
            <a:r>
              <a:rPr lang="zh-CN" altLang="zh-CN" dirty="0"/>
              <a:t>会员页面导航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8180234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导航背景颜色为黑色半透明效果</a:t>
            </a:r>
            <a:endParaRPr lang="zh-CN" altLang="en-US" dirty="0"/>
          </a:p>
          <a:p>
            <a:pPr lvl="1"/>
            <a:r>
              <a:rPr lang="zh-CN" altLang="en-US" dirty="0"/>
              <a:t>鼠标移入“功能特权”等导航信息时文字颜色变为蓝色，无下划线</a:t>
            </a:r>
            <a:endParaRPr lang="zh-CN" altLang="en-US" dirty="0"/>
          </a:p>
          <a:p>
            <a:pPr lvl="1"/>
            <a:r>
              <a:rPr lang="zh-CN" altLang="en-US" dirty="0"/>
              <a:t>“登录”部分信息使用超链接实现，添加圆角边框，鼠标移入字体颜色加深，添加背景颜色为黄色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666844" y="879510"/>
            <a:ext cx="921281" cy="406350"/>
            <a:chOff x="3786182" y="1192962"/>
            <a:chExt cx="921281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9" name="组合 17"/>
          <p:cNvGrpSpPr/>
          <p:nvPr/>
        </p:nvGrpSpPr>
        <p:grpSpPr bwMode="auto">
          <a:xfrm>
            <a:off x="4547403" y="5900236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026" name="Picture 2" descr="C:\Users\yaling.he\Desktop\Chapter07截图\Chapter07截图\Chapter07截图\图7.9  QQ会员页面导航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84" y="4149079"/>
            <a:ext cx="9071216" cy="60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353810" y="285750"/>
            <a:ext cx="4135120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共性问题集中讲解</a:t>
            </a:r>
            <a:endParaRPr>
              <a:solidFill>
                <a:srgbClr val="121F55"/>
              </a:solidFill>
            </a:endParaRP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415280" y="285750"/>
            <a:ext cx="5073015" cy="523240"/>
          </a:xfrm>
        </p:spPr>
        <p:txBody>
          <a:bodyPr/>
          <a:lstStyle/>
          <a:p>
            <a:r>
              <a:rPr lang="zh-CN" altLang="en-US" dirty="0"/>
              <a:t>块元素排在一行的方法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可以使用什么属性使块元素排在一行？</a:t>
            </a:r>
            <a:endParaRPr lang="en-US" altLang="zh-CN" dirty="0"/>
          </a:p>
          <a:p>
            <a:pPr lvl="1"/>
            <a:r>
              <a:rPr lang="en-US" altLang="zh-CN" dirty="0"/>
              <a:t>i</a:t>
            </a:r>
            <a:r>
              <a:rPr lang="en-US" altLang="zh-CN"/>
              <a:t>nline-block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float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7－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718" y="2730974"/>
            <a:ext cx="7143800" cy="3169637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 bwMode="auto">
          <a:xfrm flipH="1">
            <a:off x="9524992" y="3429000"/>
            <a:ext cx="1143008" cy="642942"/>
          </a:xfrm>
          <a:prstGeom prst="borderCallout1">
            <a:avLst>
              <a:gd name="adj1" fmla="val 46158"/>
              <a:gd name="adj2" fmla="val 103560"/>
              <a:gd name="adj3" fmla="val 57686"/>
              <a:gd name="adj4" fmla="val 14122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商品列表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9193530" y="285750"/>
            <a:ext cx="1295400" cy="523240"/>
          </a:xfrm>
        </p:spPr>
        <p:txBody>
          <a:bodyPr/>
          <a:lstStyle/>
          <a:p>
            <a:r>
              <a:rPr lang="zh-CN" altLang="en-US"/>
              <a:t>浮动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float</a:t>
            </a:r>
            <a:r>
              <a:rPr lang="zh-CN" altLang="en-US"/>
              <a:t>属性</a:t>
            </a:r>
            <a:endParaRPr lang="en-US" altLang="zh-CN"/>
          </a:p>
          <a:p>
            <a:endParaRPr lang="zh-CN" altLang="en-US" dirty="0"/>
          </a:p>
        </p:txBody>
      </p:sp>
      <p:graphicFrame>
        <p:nvGraphicFramePr>
          <p:cNvPr id="24" name="Group 29"/>
          <p:cNvGraphicFramePr>
            <a:graphicFrameLocks noGrp="1"/>
          </p:cNvGraphicFramePr>
          <p:nvPr/>
        </p:nvGraphicFramePr>
        <p:xfrm>
          <a:off x="2666976" y="2000240"/>
          <a:ext cx="7000875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725"/>
                <a:gridCol w="5518150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endParaRPr kumimoji="0" lang="zh-CN" altLang="en-US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kumimoji="0" lang="zh-CN" altLang="en-US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元素向左浮动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元素向右浮动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默认值。元素不浮动，并会显示在其文本中出现的位置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2166910" y="2130581"/>
            <a:ext cx="8280400" cy="36880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id="father"&gt;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class="layer01"&gt;&lt;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="image/photo-1.jpg"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日用品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class="layer02"&gt;&lt;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="image/photo-2.jpg"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图书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class="layer03"&gt;&lt;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="image/photo-3.jpg"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鞋子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class="layer04"&gt;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浮动的盒子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0" name="组合 70"/>
          <p:cNvGrpSpPr/>
          <p:nvPr/>
        </p:nvGrpSpPr>
        <p:grpSpPr>
          <a:xfrm>
            <a:off x="1524000" y="1643050"/>
            <a:ext cx="992719" cy="414475"/>
            <a:chOff x="1000100" y="2528843"/>
            <a:chExt cx="992719" cy="414475"/>
          </a:xfrm>
        </p:grpSpPr>
        <p:pic>
          <p:nvPicPr>
            <p:cNvPr id="3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4"/>
          <p:cNvGrpSpPr/>
          <p:nvPr/>
        </p:nvGrpSpPr>
        <p:grpSpPr bwMode="auto">
          <a:xfrm>
            <a:off x="3846196" y="6237312"/>
            <a:ext cx="4572000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018752" y="5187962"/>
              <a:ext cx="348299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：浮动示例原始代码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7620000" y="285750"/>
            <a:ext cx="2868295" cy="523240"/>
          </a:xfrm>
        </p:spPr>
        <p:txBody>
          <a:bodyPr/>
          <a:lstStyle/>
          <a:p>
            <a:r>
              <a:rPr lang="zh-CN" altLang="en-US"/>
              <a:t>设置左浮动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依次设置三个图片所在</a:t>
            </a:r>
            <a:r>
              <a:rPr lang="en-US" altLang="zh-CN" dirty="0"/>
              <a:t>&lt;div&gt;</a:t>
            </a:r>
            <a:r>
              <a:rPr lang="zh-CN" altLang="en-US" dirty="0"/>
              <a:t>左浮动</a:t>
            </a:r>
            <a:endParaRPr lang="en-US" altLang="zh-CN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595406" y="1857364"/>
            <a:ext cx="992719" cy="414475"/>
            <a:chOff x="1000100" y="2528843"/>
            <a:chExt cx="992719" cy="414475"/>
          </a:xfrm>
        </p:grpSpPr>
        <p:pic>
          <p:nvPicPr>
            <p:cNvPr id="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2881290" y="1857364"/>
            <a:ext cx="4549779" cy="44075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.layer01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#F00 dashed;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float:left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.layer02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#00F dashed;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float:left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.layer03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#060 dashed;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float:left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2052" name="Picture 4" descr="C:\Users\yaling.he\Desktop\Chapter07截图\Chapter07截图\Chapter07截图\图7.13  设置layer01左浮动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390" y="2194052"/>
            <a:ext cx="3845925" cy="212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线形标注 1 27"/>
          <p:cNvSpPr/>
          <p:nvPr/>
        </p:nvSpPr>
        <p:spPr bwMode="auto">
          <a:xfrm flipH="1">
            <a:off x="1809720" y="1785926"/>
            <a:ext cx="928694" cy="642942"/>
          </a:xfrm>
          <a:prstGeom prst="borderCallout1">
            <a:avLst>
              <a:gd name="adj1" fmla="val 101713"/>
              <a:gd name="adj2" fmla="val 49117"/>
              <a:gd name="adj3" fmla="val 177685"/>
              <a:gd name="adj4" fmla="val 680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左浮动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C:\Users\yaling.he\Desktop\Chapter07截图\Chapter07截图\Chapter07截图\图7.14  设置layer02左浮动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250" y="2194052"/>
            <a:ext cx="4433037" cy="202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线形标注 1 28"/>
          <p:cNvSpPr/>
          <p:nvPr/>
        </p:nvSpPr>
        <p:spPr bwMode="auto">
          <a:xfrm flipH="1">
            <a:off x="8256240" y="1587701"/>
            <a:ext cx="928694" cy="642942"/>
          </a:xfrm>
          <a:prstGeom prst="borderCallout1">
            <a:avLst>
              <a:gd name="adj1" fmla="val 101713"/>
              <a:gd name="adj2" fmla="val 49117"/>
              <a:gd name="adj3" fmla="val 213240"/>
              <a:gd name="adj4" fmla="val 16834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左浮动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051" name="Picture 3" descr="C:\Users\yaling.he\Desktop\Chapter07截图\Chapter07截图\Chapter07截图\图7.15  设置layer03左浮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4352287"/>
            <a:ext cx="3404638" cy="200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线形标注 1 29"/>
          <p:cNvSpPr/>
          <p:nvPr/>
        </p:nvSpPr>
        <p:spPr bwMode="auto">
          <a:xfrm flipH="1">
            <a:off x="4943872" y="4797152"/>
            <a:ext cx="928694" cy="642942"/>
          </a:xfrm>
          <a:prstGeom prst="borderCallout1">
            <a:avLst>
              <a:gd name="adj1" fmla="val 52825"/>
              <a:gd name="adj2" fmla="val -113"/>
              <a:gd name="adj3" fmla="val 42130"/>
              <a:gd name="adj4" fmla="val -33780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左浮动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2" name="组合 14"/>
          <p:cNvGrpSpPr/>
          <p:nvPr/>
        </p:nvGrpSpPr>
        <p:grpSpPr bwMode="auto">
          <a:xfrm>
            <a:off x="1926431" y="6309320"/>
            <a:ext cx="4572000" cy="428625"/>
            <a:chOff x="3143240" y="5143512"/>
            <a:chExt cx="457203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4139402" y="5187962"/>
              <a:ext cx="324169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：三个图片左浮动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8" grpId="0" bldLvl="0" animBg="1"/>
      <p:bldP spid="29" grpId="0" bldLvl="0" animBg="1"/>
      <p:bldP spid="3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7752715" y="285750"/>
            <a:ext cx="2736215" cy="523240"/>
          </a:xfrm>
        </p:spPr>
        <p:txBody>
          <a:bodyPr/>
          <a:lstStyle/>
          <a:p>
            <a:r>
              <a:rPr lang="zh-CN" altLang="en-US"/>
              <a:t>设置右浮动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依次设置</a:t>
            </a:r>
            <a:r>
              <a:rPr lang="en-US" altLang="zh-CN" dirty="0"/>
              <a:t>layer01</a:t>
            </a:r>
            <a:r>
              <a:rPr lang="zh-CN" altLang="en-US" dirty="0"/>
              <a:t>和</a:t>
            </a:r>
            <a:r>
              <a:rPr lang="en-US" altLang="zh-CN" dirty="0"/>
              <a:t>layer02</a:t>
            </a:r>
            <a:r>
              <a:rPr lang="zh-CN" altLang="en-US" dirty="0"/>
              <a:t>右浮动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821822" y="2007316"/>
            <a:ext cx="4786346" cy="2968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.layer01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#F00 dashed;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float:right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.layer02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#00F dashed;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float:right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8" name="组合 70"/>
          <p:cNvGrpSpPr/>
          <p:nvPr/>
        </p:nvGrpSpPr>
        <p:grpSpPr>
          <a:xfrm>
            <a:off x="1666844" y="1800079"/>
            <a:ext cx="992719" cy="414475"/>
            <a:chOff x="1000100" y="2528843"/>
            <a:chExt cx="992719" cy="414475"/>
          </a:xfrm>
        </p:grpSpPr>
        <p:pic>
          <p:nvPicPr>
            <p:cNvPr id="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075" name="Picture 3" descr="C:\Users\yaling.he\Desktop\Chapter07截图\Chapter07截图\Chapter07截图\图7.16  设置layer01右浮动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49" y="2183438"/>
            <a:ext cx="4022385" cy="236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线形标注 1 12"/>
          <p:cNvSpPr/>
          <p:nvPr/>
        </p:nvSpPr>
        <p:spPr bwMode="auto">
          <a:xfrm flipH="1">
            <a:off x="4238612" y="4714884"/>
            <a:ext cx="928694" cy="642942"/>
          </a:xfrm>
          <a:prstGeom prst="borderCallout1">
            <a:avLst>
              <a:gd name="adj1" fmla="val -2731"/>
              <a:gd name="adj2" fmla="val 47579"/>
              <a:gd name="adj3" fmla="val -175646"/>
              <a:gd name="adj4" fmla="val -396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右浮动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074" name="Picture 2" descr="C:\Users\yaling.he\Desktop\Chapter07截图\Chapter07截图\Chapter07截图\图7.17  设置layer02右浮动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82" y="2102843"/>
            <a:ext cx="4437991" cy="260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线形标注 1 13"/>
          <p:cNvSpPr/>
          <p:nvPr/>
        </p:nvSpPr>
        <p:spPr bwMode="auto">
          <a:xfrm flipH="1">
            <a:off x="7752833" y="4390331"/>
            <a:ext cx="928694" cy="642942"/>
          </a:xfrm>
          <a:prstGeom prst="borderCallout1">
            <a:avLst>
              <a:gd name="adj1" fmla="val -2731"/>
              <a:gd name="adj2" fmla="val 47579"/>
              <a:gd name="adj3" fmla="val -175646"/>
              <a:gd name="adj4" fmla="val -396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右浮动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0" name="组合 14"/>
          <p:cNvGrpSpPr/>
          <p:nvPr/>
        </p:nvGrpSpPr>
        <p:grpSpPr bwMode="auto">
          <a:xfrm>
            <a:off x="3881438" y="5877272"/>
            <a:ext cx="4572000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139402" y="5187962"/>
              <a:ext cx="324169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：设置图片右浮动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" grpId="0" bldLvl="0" animBg="1"/>
      <p:bldP spid="1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648075" y="285750"/>
            <a:ext cx="6840220" cy="52324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制作热门活动页面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8180234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热门活动页宽度为</a:t>
            </a:r>
            <a:r>
              <a:rPr lang="en-US" altLang="zh-CN" dirty="0"/>
              <a:t>700px</a:t>
            </a:r>
            <a:r>
              <a:rPr lang="zh-CN" altLang="en-US" dirty="0"/>
              <a:t>，在浏览器中居中显示</a:t>
            </a:r>
            <a:endParaRPr lang="zh-CN" altLang="en-US" dirty="0"/>
          </a:p>
          <a:p>
            <a:pPr lvl="1"/>
            <a:r>
              <a:rPr lang="zh-CN" altLang="en-US" dirty="0"/>
              <a:t>文字“更多”使用右浮动让它排列到右边</a:t>
            </a:r>
            <a:endParaRPr lang="zh-CN" altLang="en-US" dirty="0"/>
          </a:p>
          <a:p>
            <a:pPr lvl="1"/>
            <a:r>
              <a:rPr lang="zh-CN" altLang="en-US" dirty="0"/>
              <a:t>使用无序列表布局图片和文字说明</a:t>
            </a:r>
            <a:endParaRPr lang="zh-CN" altLang="en-US" dirty="0"/>
          </a:p>
          <a:p>
            <a:pPr lvl="1"/>
            <a:r>
              <a:rPr lang="zh-CN" altLang="en-US" dirty="0"/>
              <a:t>使用浮动让列表项排列在一行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666844" y="879510"/>
            <a:ext cx="921281" cy="406350"/>
            <a:chOff x="3786182" y="1192962"/>
            <a:chExt cx="921281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9" name="组合 17"/>
          <p:cNvGrpSpPr/>
          <p:nvPr/>
        </p:nvGrpSpPr>
        <p:grpSpPr bwMode="auto">
          <a:xfrm>
            <a:off x="4390057" y="6384751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4098" name="Picture 2" descr="C:\Users\yaling.he\Desktop\Chapter07截图\Chapter07截图\Chapter07截图\图7.20  热门活动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429000"/>
            <a:ext cx="4896544" cy="293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308860" y="70485"/>
            <a:ext cx="8179435" cy="954405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制作电视剧详情列表页面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5011882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标题前面图标使用背景图片，标题字体为</a:t>
            </a:r>
            <a:r>
              <a:rPr lang="en-US" altLang="zh-CN" dirty="0"/>
              <a:t>12px</a:t>
            </a:r>
            <a:r>
              <a:rPr lang="zh-CN" altLang="en-US" dirty="0"/>
              <a:t>，高度为</a:t>
            </a:r>
            <a:r>
              <a:rPr lang="en-US" altLang="zh-CN" dirty="0"/>
              <a:t>27px</a:t>
            </a:r>
            <a:r>
              <a:rPr lang="zh-CN" altLang="en-US" dirty="0"/>
              <a:t>，距离左边</a:t>
            </a:r>
            <a:r>
              <a:rPr lang="en-US" altLang="zh-CN" dirty="0"/>
              <a:t>38px</a:t>
            </a:r>
            <a:endParaRPr lang="zh-CN" altLang="en-US" dirty="0"/>
          </a:p>
          <a:p>
            <a:pPr lvl="1"/>
            <a:r>
              <a:rPr lang="zh-CN" altLang="en-US" dirty="0"/>
              <a:t>中间部分使用浮动让图片和右边的文字描述排在一行</a:t>
            </a:r>
            <a:endParaRPr lang="en-US" altLang="zh-CN" dirty="0"/>
          </a:p>
          <a:p>
            <a:pPr lvl="1"/>
            <a:r>
              <a:rPr lang="zh-CN" altLang="en-US" dirty="0"/>
              <a:t>下面的列表项中的文字使用左浮动，作者描述使用右浮动</a:t>
            </a:r>
            <a:endParaRPr lang="zh-CN" altLang="en-US" dirty="0"/>
          </a:p>
          <a:p>
            <a:pPr lvl="1"/>
            <a:r>
              <a:rPr lang="zh-CN" altLang="en-US" dirty="0"/>
              <a:t>所有的超链接都没有下划线，鼠标移入有下划线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666844" y="879510"/>
            <a:ext cx="921281" cy="406350"/>
            <a:chOff x="3786182" y="1192962"/>
            <a:chExt cx="921281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9" name="组合 17"/>
          <p:cNvGrpSpPr/>
          <p:nvPr/>
        </p:nvGrpSpPr>
        <p:grpSpPr bwMode="auto">
          <a:xfrm>
            <a:off x="4350795" y="5909371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5122" name="Picture 2" descr="C:\Users\yaling.he\Desktop\Chapter07截图\Chapter07截图\Chapter07截图\图7.21  电视剧详情列表页面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39" y="2060848"/>
            <a:ext cx="3046934" cy="337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96890" y="285750"/>
            <a:ext cx="4892040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共性问题集中讲解</a:t>
            </a:r>
            <a:endParaRPr>
              <a:solidFill>
                <a:srgbClr val="121F55"/>
              </a:solidFill>
            </a:endParaRP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0"/>
          <p:cNvSpPr>
            <a:spLocks noGrp="1" noChangeArrowheads="1"/>
          </p:cNvSpPr>
          <p:nvPr>
            <p:ph type="title"/>
          </p:nvPr>
        </p:nvSpPr>
        <p:spPr>
          <a:xfrm>
            <a:off x="8320405" y="285750"/>
            <a:ext cx="2167890" cy="523240"/>
          </a:xfrm>
        </p:spPr>
        <p:txBody>
          <a:bodyPr/>
          <a:lstStyle/>
          <a:p>
            <a:r>
              <a:rPr lang="zh-CN" altLang="en-US" dirty="0"/>
              <a:t>边框塌陷</a:t>
            </a:r>
            <a:endParaRPr lang="zh-CN" altLang="en-US" dirty="0"/>
          </a:p>
        </p:txBody>
      </p:sp>
      <p:sp>
        <p:nvSpPr>
          <p:cNvPr id="29698" name="Rectangle 5"/>
          <p:cNvSpPr>
            <a:spLocks noGrp="1" noChangeArrowheads="1"/>
          </p:cNvSpPr>
          <p:nvPr>
            <p:ph idx="1"/>
          </p:nvPr>
        </p:nvSpPr>
        <p:spPr>
          <a:xfrm>
            <a:off x="2308254" y="1214422"/>
            <a:ext cx="8036218" cy="5143536"/>
          </a:xfrm>
        </p:spPr>
        <p:txBody>
          <a:bodyPr/>
          <a:lstStyle/>
          <a:p>
            <a:r>
              <a:rPr lang="en-US" altLang="zh-CN" dirty="0"/>
              <a:t>layer04</a:t>
            </a:r>
            <a:r>
              <a:rPr lang="zh-CN" altLang="en-US" dirty="0"/>
              <a:t>设置宽度和右浮动后，为什么边框塌陷了？怎么解决？</a:t>
            </a:r>
            <a:endParaRPr lang="en-US" altLang="zh-CN" dirty="0"/>
          </a:p>
          <a:p>
            <a:pPr lvl="1"/>
            <a:r>
              <a:rPr lang="zh-CN" altLang="en-US" dirty="0"/>
              <a:t>浮动元素脱离标准文档流</a:t>
            </a:r>
            <a:endParaRPr lang="en-US" altLang="zh-CN" dirty="0"/>
          </a:p>
          <a:p>
            <a:pPr lvl="1"/>
            <a:r>
              <a:rPr lang="zh-CN" altLang="en-US" dirty="0"/>
              <a:t>清除浮动</a:t>
            </a:r>
            <a:endParaRPr lang="zh-CN" altLang="en-US" dirty="0"/>
          </a:p>
        </p:txBody>
      </p:sp>
      <p:pic>
        <p:nvPicPr>
          <p:cNvPr id="6146" name="Picture 2" descr="C:\Users\yaling.he\Desktop\Chapter07截图\Chapter07截图\Chapter07截图\图7.19  设置layer04右浮动和宽度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348880"/>
            <a:ext cx="5656455" cy="338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72"/>
          <p:cNvGrpSpPr/>
          <p:nvPr/>
        </p:nvGrpSpPr>
        <p:grpSpPr bwMode="auto">
          <a:xfrm>
            <a:off x="1703512" y="702469"/>
            <a:ext cx="979170" cy="422275"/>
            <a:chOff x="1000100" y="1173499"/>
            <a:chExt cx="979913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5256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3410" y="285750"/>
            <a:ext cx="2254885" cy="523240"/>
          </a:xfrm>
        </p:spPr>
        <p:txBody>
          <a:bodyPr/>
          <a:lstStyle/>
          <a:p>
            <a:r>
              <a:rPr lang="zh-CN" altLang="en-US"/>
              <a:t>预习检查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简述块元素和行内元素的概念及特性</a:t>
            </a:r>
            <a:endParaRPr lang="zh-CN" altLang="en-US" dirty="0"/>
          </a:p>
          <a:p>
            <a:r>
              <a:rPr lang="zh-CN" altLang="en-US" dirty="0"/>
              <a:t>了解浮动在网页中的应用，</a:t>
            </a:r>
            <a:r>
              <a:rPr lang="en-US" altLang="zh-CN" dirty="0"/>
              <a:t>left</a:t>
            </a:r>
            <a:r>
              <a:rPr lang="zh-CN" altLang="en-US" dirty="0"/>
              <a:t>和</a:t>
            </a:r>
            <a:r>
              <a:rPr lang="en-US" altLang="zh-CN" dirty="0"/>
              <a:t>right</a:t>
            </a:r>
            <a:r>
              <a:rPr lang="zh-CN" altLang="en-US" dirty="0"/>
              <a:t>的区别？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/>
              <a:t>clear</a:t>
            </a:r>
            <a:r>
              <a:rPr lang="zh-CN" altLang="en-US" dirty="0"/>
              <a:t>属性清除浮动时，属性值</a:t>
            </a:r>
            <a:r>
              <a:rPr lang="en-US" altLang="zh-CN" dirty="0"/>
              <a:t>left</a:t>
            </a:r>
            <a:r>
              <a:rPr lang="zh-CN" altLang="en-US" dirty="0"/>
              <a:t>、</a:t>
            </a:r>
            <a:r>
              <a:rPr lang="en-US" altLang="zh-CN" dirty="0"/>
              <a:t>right</a:t>
            </a:r>
            <a:r>
              <a:rPr lang="zh-CN" altLang="en-US" dirty="0"/>
              <a:t>和</a:t>
            </a:r>
            <a:r>
              <a:rPr lang="en-US" altLang="zh-CN" dirty="0"/>
              <a:t>both</a:t>
            </a:r>
            <a:r>
              <a:rPr lang="zh-CN" altLang="en-US" dirty="0"/>
              <a:t>有什么区别？</a:t>
            </a:r>
            <a:endParaRPr lang="zh-CN" altLang="en-US" dirty="0"/>
          </a:p>
          <a:p>
            <a:r>
              <a:rPr lang="zh-CN" altLang="en-US" dirty="0"/>
              <a:t>解决父级边框塌陷的</a:t>
            </a:r>
            <a:r>
              <a:rPr lang="en-US" altLang="zh-CN" dirty="0"/>
              <a:t>4</a:t>
            </a:r>
            <a:r>
              <a:rPr lang="zh-CN" altLang="en-US" dirty="0"/>
              <a:t>种方法分别是什么，各自的使用场景是什么？</a:t>
            </a:r>
            <a:endParaRPr lang="zh-CN" altLang="en-US" dirty="0"/>
          </a:p>
        </p:txBody>
      </p:sp>
      <p:grpSp>
        <p:nvGrpSpPr>
          <p:cNvPr id="14" name="组合 1"/>
          <p:cNvGrpSpPr/>
          <p:nvPr/>
        </p:nvGrpSpPr>
        <p:grpSpPr bwMode="auto">
          <a:xfrm>
            <a:off x="1524000" y="600075"/>
            <a:ext cx="1607185" cy="736600"/>
            <a:chOff x="0" y="600123"/>
            <a:chExt cx="1607604" cy="736273"/>
          </a:xfrm>
        </p:grpSpPr>
        <p:sp>
          <p:nvSpPr>
            <p:cNvPr id="15" name="TextBox 14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8211820" y="285750"/>
            <a:ext cx="2277110" cy="523240"/>
          </a:xfrm>
        </p:spPr>
        <p:txBody>
          <a:bodyPr/>
          <a:lstStyle/>
          <a:p>
            <a:r>
              <a:rPr lang="zh-CN" altLang="en-US"/>
              <a:t>清除浮动</a:t>
            </a:r>
            <a:endParaRPr lang="zh-CN" altLang="en-US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clear</a:t>
            </a:r>
            <a:r>
              <a:rPr lang="zh-CN" altLang="en-US"/>
              <a:t>属性</a:t>
            </a:r>
            <a:endParaRPr lang="zh-CN" altLang="en-US" dirty="0"/>
          </a:p>
        </p:txBody>
      </p:sp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2666976" y="1785926"/>
          <a:ext cx="6500495" cy="25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4785995"/>
              </a:tblGrid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在左侧不允许浮动元素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在右侧不允许浮动元素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在左、右两侧不允许浮动元素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默认值。允许浮动元素出现在两侧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2666976" y="4714884"/>
            <a:ext cx="3357586" cy="11703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clear:both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7" name="组合 70"/>
          <p:cNvGrpSpPr/>
          <p:nvPr/>
        </p:nvGrpSpPr>
        <p:grpSpPr>
          <a:xfrm>
            <a:off x="1595406" y="4643446"/>
            <a:ext cx="992719" cy="414475"/>
            <a:chOff x="1000100" y="2528843"/>
            <a:chExt cx="992719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6810380" y="4856700"/>
            <a:ext cx="1714512" cy="373964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清除两侧浮动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>
            <a:stCxn id="20" idx="1"/>
          </p:cNvCxnSpPr>
          <p:nvPr/>
        </p:nvCxnSpPr>
        <p:spPr>
          <a:xfrm rot="10800000" flipV="1">
            <a:off x="5905488" y="5043577"/>
            <a:ext cx="2428892" cy="24217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0"/>
          <p:cNvSpPr>
            <a:spLocks noGrp="1" noChangeArrowheads="1"/>
          </p:cNvSpPr>
          <p:nvPr>
            <p:ph type="title"/>
          </p:nvPr>
        </p:nvSpPr>
        <p:spPr>
          <a:xfrm>
            <a:off x="7196455" y="285750"/>
            <a:ext cx="3291840" cy="523240"/>
          </a:xfrm>
        </p:spPr>
        <p:txBody>
          <a:bodyPr/>
          <a:lstStyle/>
          <a:p>
            <a:r>
              <a:rPr lang="zh-CN" altLang="en-US"/>
              <a:t>清除左右浮动</a:t>
            </a:r>
            <a:endParaRPr lang="zh-CN" altLang="en-US" dirty="0"/>
          </a:p>
        </p:txBody>
      </p:sp>
      <p:sp>
        <p:nvSpPr>
          <p:cNvPr id="2969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依次清除文本的左右浮动</a:t>
            </a:r>
            <a:endParaRPr lang="zh-CN" alt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666976" y="1928802"/>
            <a:ext cx="3571900" cy="317583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.layer04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border:1px #666 dashed;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font-size:12px;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line-height:23px;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width: 200px;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float: right;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clear:left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6424593" y="1928802"/>
            <a:ext cx="3571900" cy="317583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.layer04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border:1px #666 dashed;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font-size:12px;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line-height:23px;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width: 200px;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float: right;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clear:right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16" name="Picture 2" descr="C:\Users\yaling.he\Desktop\Chapter07截图\Chapter07截图\Chapter07截图\图7.22  清除文本左侧浮动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97" y="1960954"/>
            <a:ext cx="4055996" cy="319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线形标注 1 13"/>
          <p:cNvSpPr/>
          <p:nvPr/>
        </p:nvSpPr>
        <p:spPr bwMode="auto">
          <a:xfrm flipH="1">
            <a:off x="2221243" y="5127671"/>
            <a:ext cx="1500198" cy="642942"/>
          </a:xfrm>
          <a:prstGeom prst="borderCallout1">
            <a:avLst>
              <a:gd name="adj1" fmla="val -2731"/>
              <a:gd name="adj2" fmla="val 47579"/>
              <a:gd name="adj3" fmla="val -111202"/>
              <a:gd name="adj4" fmla="val 2988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清除左浮动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8194" name="Picture 2" descr="C:\Users\yaling.he\Desktop\Chapter07截图\Chapter07截图\Chapter07截图\图7.23  清除文本右侧浮动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453" y="1853462"/>
            <a:ext cx="4219340" cy="332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线形标注 1 14"/>
          <p:cNvSpPr/>
          <p:nvPr/>
        </p:nvSpPr>
        <p:spPr bwMode="auto">
          <a:xfrm flipH="1">
            <a:off x="8366703" y="5304896"/>
            <a:ext cx="1500198" cy="642942"/>
          </a:xfrm>
          <a:prstGeom prst="borderCallout1">
            <a:avLst>
              <a:gd name="adj1" fmla="val -2731"/>
              <a:gd name="adj2" fmla="val 47579"/>
              <a:gd name="adj3" fmla="val -111202"/>
              <a:gd name="adj4" fmla="val 2988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清除右浮动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1" name="组合 14"/>
          <p:cNvGrpSpPr/>
          <p:nvPr/>
        </p:nvGrpSpPr>
        <p:grpSpPr bwMode="auto">
          <a:xfrm>
            <a:off x="3721441" y="6206573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4260053" y="5187962"/>
              <a:ext cx="300039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：清除左右浮动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4" grpId="0" bldLvl="0" animBg="1"/>
      <p:bldP spid="1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>
          <a:xfrm>
            <a:off x="7392035" y="285750"/>
            <a:ext cx="3096895" cy="523240"/>
          </a:xfrm>
        </p:spPr>
        <p:txBody>
          <a:bodyPr/>
          <a:lstStyle/>
          <a:p>
            <a:r>
              <a:rPr lang="zh-CN" altLang="en-US"/>
              <a:t>清除两测浮动</a:t>
            </a:r>
            <a:endParaRPr lang="zh-CN" altLang="en-US" dirty="0"/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清除两侧浮动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666844" y="1785926"/>
            <a:ext cx="992719" cy="414475"/>
            <a:chOff x="1000100" y="2528843"/>
            <a:chExt cx="992719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881290" y="1857364"/>
            <a:ext cx="3500462" cy="1633417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.layer01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#F00 dashed;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float:left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9219" name="Picture 3" descr="C:\Users\yaling.he\Desktop\Chapter07截图\Chapter07截图\Chapter07截图\图7.24  重新设置layer01左浮动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87" y="2964758"/>
            <a:ext cx="4266058" cy="335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 12"/>
          <p:cNvSpPr/>
          <p:nvPr/>
        </p:nvSpPr>
        <p:spPr bwMode="auto">
          <a:xfrm rot="3206817">
            <a:off x="6187379" y="2173141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2855640" y="1832563"/>
            <a:ext cx="3500462" cy="317583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.layer04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border:1px #666 dashed;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font-size:12px;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line-height:23px;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width: 200px;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float: right;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clear:both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4" name="Freeform 12"/>
          <p:cNvSpPr/>
          <p:nvPr/>
        </p:nvSpPr>
        <p:spPr bwMode="auto">
          <a:xfrm rot="3206817">
            <a:off x="6187379" y="2173141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pic>
        <p:nvPicPr>
          <p:cNvPr id="9218" name="Picture 2" descr="C:\Users\yaling.he\Desktop\Chapter07截图\Chapter07截图\Chapter07截图\图7.25  清除文本两侧浮动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3" y="3122672"/>
            <a:ext cx="4281240" cy="336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14"/>
          <p:cNvGrpSpPr/>
          <p:nvPr/>
        </p:nvGrpSpPr>
        <p:grpSpPr bwMode="auto">
          <a:xfrm>
            <a:off x="1966143" y="6230864"/>
            <a:ext cx="4572000" cy="428625"/>
            <a:chOff x="3143240" y="5143512"/>
            <a:chExt cx="4572032" cy="428628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4260053" y="5187962"/>
              <a:ext cx="300039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：清除左右浮动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  <p:bldP spid="22" grpId="0" bldLvl="0" animBg="1"/>
      <p:bldP spid="2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3893185" y="70485"/>
            <a:ext cx="6595745" cy="954405"/>
          </a:xfrm>
        </p:spPr>
        <p:txBody>
          <a:bodyPr/>
          <a:lstStyle/>
          <a:p>
            <a:r>
              <a:rPr lang="zh-CN" altLang="en-US" dirty="0"/>
              <a:t>解决父级边框塌陷的方法</a:t>
            </a:r>
            <a:r>
              <a:rPr lang="en-US" altLang="zh-CN" dirty="0"/>
              <a:t>4-1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clear</a:t>
            </a:r>
            <a:r>
              <a:rPr lang="zh-CN" altLang="zh-CN" dirty="0"/>
              <a:t>属性</a:t>
            </a:r>
            <a:r>
              <a:rPr lang="zh-CN" altLang="en-US" dirty="0"/>
              <a:t>可以</a:t>
            </a:r>
            <a:r>
              <a:rPr lang="zh-CN" altLang="zh-CN" dirty="0"/>
              <a:t>清除浮动对其他元素造成的影响</a:t>
            </a:r>
            <a:r>
              <a:rPr lang="zh-CN" altLang="en-US" dirty="0"/>
              <a:t>，可是依然解决不了父级边框塌陷问题，怎么办？</a:t>
            </a:r>
            <a:endParaRPr lang="en-US" altLang="zh-CN" dirty="0"/>
          </a:p>
          <a:p>
            <a:pPr lvl="1"/>
            <a:r>
              <a:rPr lang="zh-CN" altLang="zh-CN" dirty="0"/>
              <a:t>浮动元素后面加空</a:t>
            </a:r>
            <a:r>
              <a:rPr lang="en-US" altLang="zh-CN" dirty="0"/>
              <a:t>div</a:t>
            </a:r>
            <a:endParaRPr lang="en-US" altLang="zh-CN" dirty="0"/>
          </a:p>
          <a:p>
            <a:pPr lvl="1"/>
            <a:r>
              <a:rPr lang="zh-CN" altLang="zh-CN" dirty="0"/>
              <a:t>设置父元素的高度</a:t>
            </a:r>
            <a:endParaRPr lang="en-US" altLang="zh-CN" dirty="0"/>
          </a:p>
          <a:p>
            <a:pPr lvl="1"/>
            <a:r>
              <a:rPr lang="zh-CN" altLang="zh-CN" dirty="0"/>
              <a:t>父级添加</a:t>
            </a:r>
            <a:r>
              <a:rPr lang="en-US" altLang="zh-CN" dirty="0"/>
              <a:t>overflow</a:t>
            </a:r>
            <a:r>
              <a:rPr lang="zh-CN" altLang="zh-CN" dirty="0"/>
              <a:t>属性</a:t>
            </a:r>
            <a:endParaRPr lang="en-US" altLang="zh-CN" dirty="0"/>
          </a:p>
          <a:p>
            <a:pPr lvl="1"/>
            <a:r>
              <a:rPr lang="zh-CN" altLang="zh-CN" dirty="0"/>
              <a:t>父级添加伪类</a:t>
            </a:r>
            <a:r>
              <a:rPr lang="en-US" altLang="zh-CN" dirty="0"/>
              <a:t>after</a:t>
            </a:r>
            <a:endParaRPr lang="zh-CN" altLang="en-US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920056" y="2564904"/>
            <a:ext cx="8280400" cy="2968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id="father"&gt;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class="layer01"&gt;&lt;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="image/photo-1.jpg"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日用品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class="layer02"&gt;&lt;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="image/photo-2.jpg"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图书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class="layer03"&gt;&lt;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="image/photo-3.jpg"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鞋子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class="layer04"&gt;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浮动的盒子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&lt;div class="clear"&gt;&lt;/div&gt;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.clear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clear: both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margin: 0; padding: 0;}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10242" name="Picture 2" descr="C:\Users\yaling.he\Desktop\Chapter07截图\Chapter07截图\Chapter07截图\图7.26  父级边框塌陷解决法一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19" y="3068960"/>
            <a:ext cx="5495715" cy="28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4"/>
          <p:cNvGrpSpPr/>
          <p:nvPr/>
        </p:nvGrpSpPr>
        <p:grpSpPr bwMode="auto">
          <a:xfrm>
            <a:off x="3597306" y="6211338"/>
            <a:ext cx="4938589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838510" y="5187962"/>
              <a:ext cx="384348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：空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div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防止父级边框塌陷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" name="组合 72"/>
          <p:cNvGrpSpPr/>
          <p:nvPr/>
        </p:nvGrpSpPr>
        <p:grpSpPr bwMode="auto">
          <a:xfrm>
            <a:off x="1824037" y="764704"/>
            <a:ext cx="979170" cy="422275"/>
            <a:chOff x="1000100" y="1173499"/>
            <a:chExt cx="979913" cy="422603"/>
          </a:xfrm>
        </p:grpSpPr>
        <p:pic>
          <p:nvPicPr>
            <p:cNvPr id="1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86067" y="1185256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3894455" y="285750"/>
            <a:ext cx="6594475" cy="523240"/>
          </a:xfrm>
        </p:spPr>
        <p:txBody>
          <a:bodyPr/>
          <a:lstStyle/>
          <a:p>
            <a:r>
              <a:rPr lang="zh-CN" altLang="en-US" dirty="0"/>
              <a:t>解决父级边框塌陷的方法</a:t>
            </a:r>
            <a:r>
              <a:rPr lang="en-US" altLang="zh-CN" dirty="0"/>
              <a:t>4-2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设置父元素的高度</a:t>
            </a:r>
            <a:endParaRPr lang="en-US" altLang="zh-CN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992064" y="1988840"/>
            <a:ext cx="8280400" cy="26092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id="father"&gt;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class="layer01"&gt;&lt;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="image/photo-1.jpg"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日用品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class="layer02"&gt;&lt;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="image/photo-2.jpg"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图书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class="layer03"&gt;&lt;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="image/photo-3.jpg"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鞋子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class="layer04"&gt;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浮动的盒子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#father</a:t>
            </a:r>
            <a:r>
              <a:rPr lang="en-US" altLang="zh-CN" b="1" dirty="0">
                <a:latin typeface="+mn-lt"/>
              </a:rPr>
              <a:t> {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height: 400px;</a:t>
            </a:r>
            <a:r>
              <a:rPr lang="en-US" altLang="zh-CN" b="1" dirty="0">
                <a:latin typeface="+mn-lt"/>
              </a:rPr>
              <a:t> border:1px #000 solid; }</a:t>
            </a:r>
            <a:endParaRPr lang="en-US" altLang="zh-CN" b="1" dirty="0">
              <a:latin typeface="+mn-lt"/>
            </a:endParaRPr>
          </a:p>
        </p:txBody>
      </p:sp>
      <p:grpSp>
        <p:nvGrpSpPr>
          <p:cNvPr id="13" name="组合 14"/>
          <p:cNvGrpSpPr/>
          <p:nvPr/>
        </p:nvGrpSpPr>
        <p:grpSpPr bwMode="auto">
          <a:xfrm>
            <a:off x="2279576" y="6164348"/>
            <a:ext cx="5397927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876455" y="5187962"/>
              <a:ext cx="376759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：父级设置高度防止边框塌陷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1266" name="Picture 2" descr="C:\Users\yaling.he\Desktop\Chapter07截图\Chapter07截图\Chapter07截图\图7.27  父级边框塌陷解决法二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916" y="2844565"/>
            <a:ext cx="4848640" cy="320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3996690" y="285750"/>
            <a:ext cx="6492240" cy="523240"/>
          </a:xfrm>
        </p:spPr>
        <p:txBody>
          <a:bodyPr/>
          <a:lstStyle/>
          <a:p>
            <a:r>
              <a:rPr lang="zh-CN" altLang="en-US" dirty="0"/>
              <a:t>解决父级边框塌陷的方法</a:t>
            </a:r>
            <a:r>
              <a:rPr lang="en-US" altLang="zh-CN" dirty="0"/>
              <a:t>4-3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父级添加</a:t>
            </a:r>
            <a:r>
              <a:rPr lang="en-US" altLang="zh-CN" dirty="0"/>
              <a:t>overflow</a:t>
            </a:r>
            <a:r>
              <a:rPr lang="zh-CN" altLang="zh-CN" dirty="0"/>
              <a:t>属性</a:t>
            </a:r>
            <a:endParaRPr lang="en-US" altLang="zh-CN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992064" y="1988840"/>
            <a:ext cx="8280400" cy="26092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id="father"&gt;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class="layer01"&gt;&lt;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="image/photo-1.jpg"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日用品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class="layer02"&gt;&lt;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="image/photo-2.jpg"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图书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class="layer03"&gt;&lt;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="image/photo-3.jpg"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鞋子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class="layer04"&gt;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浮动的盒子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#father</a:t>
            </a:r>
            <a:r>
              <a:rPr lang="en-US" altLang="zh-CN" b="1" dirty="0">
                <a:latin typeface="+mn-lt"/>
              </a:rPr>
              <a:t> {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overflow: hidden;</a:t>
            </a:r>
            <a:r>
              <a:rPr lang="en-US" altLang="zh-CN" b="1" dirty="0">
                <a:latin typeface="+mn-lt"/>
              </a:rPr>
              <a:t>border:1px #000 solid; }</a:t>
            </a:r>
            <a:endParaRPr lang="en-US" altLang="zh-CN" b="1" dirty="0">
              <a:latin typeface="+mn-lt"/>
            </a:endParaRPr>
          </a:p>
        </p:txBody>
      </p:sp>
      <p:grpSp>
        <p:nvGrpSpPr>
          <p:cNvPr id="13" name="组合 14"/>
          <p:cNvGrpSpPr/>
          <p:nvPr/>
        </p:nvGrpSpPr>
        <p:grpSpPr bwMode="auto">
          <a:xfrm>
            <a:off x="2279576" y="6164348"/>
            <a:ext cx="6063912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808054" y="5187962"/>
              <a:ext cx="390439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overflow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属性防止父级边框塌陷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2290" name="Picture 2" descr="C:\Users\yaling.he\Desktop\Chapter07截图\Chapter07截图\Chapter07截图\图7.28  父级边框塌陷解决法三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3572899"/>
            <a:ext cx="4871391" cy="23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2795" y="285750"/>
            <a:ext cx="2096135" cy="523240"/>
          </a:xfrm>
        </p:spPr>
        <p:txBody>
          <a:bodyPr/>
          <a:lstStyle/>
          <a:p>
            <a:r>
              <a:rPr lang="zh-CN" altLang="en-US"/>
              <a:t>溢出处理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overflow</a:t>
            </a:r>
            <a:r>
              <a:rPr lang="zh-CN" altLang="en-US"/>
              <a:t>属性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2381224" y="1928802"/>
          <a:ext cx="7572375" cy="307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755"/>
                <a:gridCol w="6357620"/>
              </a:tblGrid>
              <a:tr h="643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默认值。内容不会被修剪，会呈现在盒子之外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内容会被修剪，并且其余内容是不可见的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scroll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内容会被修剪，但是浏览器会显示滚动条以便查看其余内容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如果内容被修剪，则浏览器会显示滚动条以便查看其余的内容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" name="组合 14"/>
          <p:cNvGrpSpPr/>
          <p:nvPr/>
        </p:nvGrpSpPr>
        <p:grpSpPr bwMode="auto">
          <a:xfrm>
            <a:off x="3820406" y="5877272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136228" y="5187962"/>
              <a:ext cx="324804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overflow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属性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4067175" y="285750"/>
            <a:ext cx="6421755" cy="523240"/>
          </a:xfrm>
        </p:spPr>
        <p:txBody>
          <a:bodyPr/>
          <a:lstStyle/>
          <a:p>
            <a:r>
              <a:rPr lang="zh-CN" altLang="en-US" dirty="0"/>
              <a:t>解决父级边框塌陷的方法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父级添加伪类</a:t>
            </a:r>
            <a:r>
              <a:rPr lang="en-US" altLang="zh-CN" dirty="0"/>
              <a:t>after</a:t>
            </a:r>
            <a:endParaRPr lang="en-US" altLang="zh-CN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992064" y="1988840"/>
            <a:ext cx="8280400" cy="40481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id="father"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class="clear"</a:t>
            </a:r>
            <a:r>
              <a:rPr lang="en-US" altLang="zh-CN" b="1" dirty="0">
                <a:latin typeface="+mn-lt"/>
              </a:rPr>
              <a:t>&gt;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class="layer01"&gt;&lt;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="image/photo-1.jpg"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日用品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class="layer02"&gt;&lt;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="image/photo-2.jpg"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图书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class="layer03"&gt;&lt;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="image/photo-3.jpg"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鞋子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class="layer04"&gt;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浮动的盒子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clear:after</a:t>
            </a:r>
            <a:r>
              <a:rPr lang="en-US" altLang="zh-CN" b="1" dirty="0">
                <a:latin typeface="+mn-lt"/>
              </a:rPr>
              <a:t>{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content: '';          </a:t>
            </a:r>
            <a:r>
              <a:rPr lang="en-US" altLang="zh-CN" b="1" dirty="0">
                <a:latin typeface="+mn-lt"/>
              </a:rPr>
              <a:t>/*</a:t>
            </a:r>
            <a:r>
              <a:rPr lang="zh-CN" altLang="en-US" b="1" dirty="0">
                <a:latin typeface="+mn-lt"/>
              </a:rPr>
              <a:t>在</a:t>
            </a:r>
            <a:r>
              <a:rPr lang="en-US" altLang="zh-CN" b="1" dirty="0">
                <a:latin typeface="+mn-lt"/>
              </a:rPr>
              <a:t>clear</a:t>
            </a:r>
            <a:r>
              <a:rPr lang="zh-CN" altLang="en-US" b="1" dirty="0">
                <a:latin typeface="+mn-lt"/>
              </a:rPr>
              <a:t>类后面添加内容为空*</a:t>
            </a:r>
            <a:r>
              <a:rPr lang="en-US" altLang="zh-CN" b="1" dirty="0">
                <a:latin typeface="+mn-lt"/>
              </a:rPr>
              <a:t>/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display: block;      </a:t>
            </a:r>
            <a:r>
              <a:rPr lang="en-US" altLang="zh-CN" b="1" dirty="0">
                <a:latin typeface="+mn-lt"/>
              </a:rPr>
              <a:t>/*</a:t>
            </a:r>
            <a:r>
              <a:rPr lang="zh-CN" altLang="en-US" b="1" dirty="0">
                <a:latin typeface="+mn-lt"/>
              </a:rPr>
              <a:t>把添加的内容转化为块元素*</a:t>
            </a:r>
            <a:r>
              <a:rPr lang="en-US" altLang="zh-CN" b="1" dirty="0">
                <a:latin typeface="+mn-lt"/>
              </a:rPr>
              <a:t>/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clear: both;         </a:t>
            </a:r>
            <a:r>
              <a:rPr lang="en-US" altLang="zh-CN" b="1" dirty="0">
                <a:latin typeface="+mn-lt"/>
              </a:rPr>
              <a:t>/*</a:t>
            </a:r>
            <a:r>
              <a:rPr lang="zh-CN" altLang="en-US" b="1" dirty="0">
                <a:latin typeface="+mn-lt"/>
              </a:rPr>
              <a:t>清除这个元素两边的浮动*</a:t>
            </a:r>
            <a:r>
              <a:rPr lang="en-US" altLang="zh-CN" b="1" dirty="0">
                <a:latin typeface="+mn-lt"/>
              </a:rPr>
              <a:t>/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}</a:t>
            </a:r>
            <a:endParaRPr lang="en-US" altLang="zh-CN" b="1" dirty="0">
              <a:latin typeface="+mn-lt"/>
            </a:endParaRPr>
          </a:p>
        </p:txBody>
      </p:sp>
      <p:grpSp>
        <p:nvGrpSpPr>
          <p:cNvPr id="13" name="组合 14"/>
          <p:cNvGrpSpPr/>
          <p:nvPr/>
        </p:nvGrpSpPr>
        <p:grpSpPr bwMode="auto">
          <a:xfrm>
            <a:off x="2279576" y="6240735"/>
            <a:ext cx="6063912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855692" y="5187962"/>
              <a:ext cx="3809122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：父级加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after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伪类防止边框塌陷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3314" name="Picture 2" descr="C:\Users\yaling.he\Desktop\Chapter07截图\Chapter07截图\Chapter07截图\图7.33  父级边框塌陷解决法四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13" y="3427272"/>
            <a:ext cx="5136695" cy="261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64352" y="285728"/>
            <a:ext cx="1224260" cy="523220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清除浮动，防止父级边框塌陷的四种方法</a:t>
            </a:r>
            <a:endParaRPr lang="en-US" altLang="zh-CN" dirty="0"/>
          </a:p>
          <a:p>
            <a:pPr lvl="1"/>
            <a:r>
              <a:rPr lang="zh-CN" altLang="zh-CN" dirty="0"/>
              <a:t>浮动元素后面加空</a:t>
            </a:r>
            <a:r>
              <a:rPr lang="en-US" altLang="zh-CN" dirty="0"/>
              <a:t>div</a:t>
            </a:r>
            <a:endParaRPr lang="en-US" altLang="zh-CN" dirty="0"/>
          </a:p>
          <a:p>
            <a:pPr lvl="2"/>
            <a:r>
              <a:rPr lang="zh-CN" altLang="zh-CN" dirty="0"/>
              <a:t>简单，空</a:t>
            </a:r>
            <a:r>
              <a:rPr lang="en-US" altLang="zh-CN" dirty="0"/>
              <a:t>div</a:t>
            </a:r>
            <a:r>
              <a:rPr lang="zh-CN" altLang="zh-CN" dirty="0"/>
              <a:t>会造成</a:t>
            </a:r>
            <a:r>
              <a:rPr lang="en-US" altLang="zh-CN" dirty="0"/>
              <a:t>HTML</a:t>
            </a:r>
            <a:r>
              <a:rPr lang="zh-CN" altLang="zh-CN" dirty="0"/>
              <a:t>代码冗余</a:t>
            </a:r>
            <a:endParaRPr lang="zh-CN" altLang="zh-CN" dirty="0"/>
          </a:p>
          <a:p>
            <a:pPr lvl="1"/>
            <a:r>
              <a:rPr lang="zh-CN" altLang="zh-CN" dirty="0"/>
              <a:t>设置父元素的高度</a:t>
            </a:r>
            <a:endParaRPr lang="en-US" altLang="zh-CN" dirty="0"/>
          </a:p>
          <a:p>
            <a:pPr lvl="2"/>
            <a:r>
              <a:rPr lang="zh-CN" altLang="zh-CN" dirty="0"/>
              <a:t>简单，元素固定高会降低扩展</a:t>
            </a:r>
            <a:r>
              <a:rPr lang="zh-CN" altLang="en-US" dirty="0"/>
              <a:t>性</a:t>
            </a:r>
            <a:endParaRPr lang="zh-CN" altLang="zh-CN" dirty="0"/>
          </a:p>
          <a:p>
            <a:pPr lvl="1"/>
            <a:r>
              <a:rPr lang="zh-CN" altLang="zh-CN" dirty="0"/>
              <a:t>父级添加</a:t>
            </a:r>
            <a:r>
              <a:rPr lang="en-US" altLang="zh-CN" dirty="0"/>
              <a:t>overflow</a:t>
            </a:r>
            <a:r>
              <a:rPr lang="zh-CN" altLang="zh-CN" dirty="0"/>
              <a:t>属性</a:t>
            </a:r>
            <a:endParaRPr lang="en-US" altLang="zh-CN" dirty="0"/>
          </a:p>
          <a:p>
            <a:pPr lvl="2"/>
            <a:r>
              <a:rPr lang="zh-CN" altLang="zh-CN" dirty="0"/>
              <a:t>简单，下拉列表框的场景不能用</a:t>
            </a:r>
            <a:endParaRPr lang="zh-CN" altLang="zh-CN" dirty="0"/>
          </a:p>
          <a:p>
            <a:pPr lvl="1"/>
            <a:r>
              <a:rPr lang="zh-CN" altLang="zh-CN" dirty="0"/>
              <a:t>父级添加伪类</a:t>
            </a:r>
            <a:r>
              <a:rPr lang="en-US" altLang="zh-CN" dirty="0"/>
              <a:t>after</a:t>
            </a:r>
            <a:endParaRPr lang="en-US" altLang="zh-CN" dirty="0"/>
          </a:p>
          <a:p>
            <a:pPr lvl="2"/>
            <a:r>
              <a:rPr lang="zh-CN" altLang="zh-CN" dirty="0"/>
              <a:t>写法比上面稍微复杂一点，但是没有副作用，</a:t>
            </a:r>
            <a:r>
              <a:rPr lang="zh-CN" altLang="zh-CN" dirty="0">
                <a:solidFill>
                  <a:srgbClr val="FF0000"/>
                </a:solidFill>
              </a:rPr>
              <a:t>推荐使用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790" y="285750"/>
            <a:ext cx="7596505" cy="52324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制作京东登录页面</a:t>
            </a:r>
            <a:r>
              <a:rPr lang="en-US" altLang="zh-CN" dirty="0"/>
              <a:t>3-1</a:t>
            </a:r>
            <a:endParaRPr lang="en-US" altLang="zh-CN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892202" cy="5143536"/>
          </a:xfrm>
        </p:spPr>
        <p:txBody>
          <a:bodyPr/>
          <a:lstStyle/>
          <a:p>
            <a:r>
              <a:rPr lang="zh-CN" altLang="en-US" dirty="0"/>
              <a:t>训练要点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header</a:t>
            </a:r>
            <a:r>
              <a:rPr lang="zh-CN" altLang="en-US" dirty="0"/>
              <a:t>、</a:t>
            </a:r>
            <a:r>
              <a:rPr lang="en-US" altLang="zh-CN" dirty="0"/>
              <a:t>article</a:t>
            </a:r>
            <a:r>
              <a:rPr lang="zh-CN" altLang="en-US" dirty="0"/>
              <a:t>、</a:t>
            </a:r>
            <a:r>
              <a:rPr lang="en-US" altLang="zh-CN" dirty="0" err="1"/>
              <a:t>nav</a:t>
            </a:r>
            <a:r>
              <a:rPr lang="zh-CN" altLang="en-US" dirty="0"/>
              <a:t>、</a:t>
            </a:r>
            <a:r>
              <a:rPr lang="en-US" altLang="zh-CN" dirty="0"/>
              <a:t>footer</a:t>
            </a:r>
            <a:r>
              <a:rPr lang="zh-CN" altLang="en-US" dirty="0"/>
              <a:t>等结构元素布局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float</a:t>
            </a:r>
            <a:r>
              <a:rPr lang="zh-CN" altLang="en-US" dirty="0"/>
              <a:t>布局页面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background</a:t>
            </a:r>
            <a:r>
              <a:rPr lang="zh-CN" altLang="en-US" dirty="0"/>
              <a:t>设置背景图像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padding</a:t>
            </a:r>
            <a:r>
              <a:rPr lang="zh-CN" altLang="en-US" dirty="0"/>
              <a:t>和</a:t>
            </a:r>
            <a:r>
              <a:rPr lang="en-US" altLang="zh-CN" dirty="0"/>
              <a:t>margin</a:t>
            </a:r>
            <a:r>
              <a:rPr lang="zh-CN" altLang="en-US" dirty="0"/>
              <a:t>设置网页元素的内边</a:t>
            </a:r>
            <a:r>
              <a:rPr lang="zh-CN" altLang="en-US"/>
              <a:t>距和外边</a:t>
            </a:r>
            <a:r>
              <a:rPr lang="zh-CN" altLang="en-US" dirty="0"/>
              <a:t>距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clear</a:t>
            </a:r>
            <a:r>
              <a:rPr lang="zh-CN" altLang="en-US" dirty="0"/>
              <a:t>属性清除浮动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666844" y="857232"/>
            <a:ext cx="1102346" cy="500066"/>
            <a:chOff x="6072198" y="1142984"/>
            <a:chExt cx="1102346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220710" y="285750"/>
            <a:ext cx="2267585" cy="523240"/>
          </a:xfrm>
        </p:spPr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会使用</a:t>
            </a:r>
            <a:r>
              <a:rPr lang="en-US" altLang="zh-CN" dirty="0"/>
              <a:t>display</a:t>
            </a:r>
            <a:r>
              <a:rPr lang="zh-CN" altLang="en-US" dirty="0"/>
              <a:t>属性排版网页元素</a:t>
            </a:r>
            <a:endParaRPr lang="zh-CN" altLang="en-US" dirty="0"/>
          </a:p>
          <a:p>
            <a:r>
              <a:rPr lang="zh-CN" altLang="en-US" dirty="0"/>
              <a:t>会使用</a:t>
            </a:r>
            <a:r>
              <a:rPr lang="en-US" altLang="zh-CN" dirty="0"/>
              <a:t>float</a:t>
            </a:r>
            <a:r>
              <a:rPr lang="zh-CN" altLang="en-US" dirty="0"/>
              <a:t>属性排版网页元素</a:t>
            </a:r>
            <a:endParaRPr lang="zh-CN" altLang="en-US" dirty="0"/>
          </a:p>
          <a:p>
            <a:r>
              <a:rPr lang="zh-CN" altLang="en-US" dirty="0"/>
              <a:t>会使用</a:t>
            </a:r>
            <a:r>
              <a:rPr lang="en-US" altLang="zh-CN" dirty="0"/>
              <a:t>float</a:t>
            </a:r>
            <a:r>
              <a:rPr lang="zh-CN" altLang="en-US" dirty="0"/>
              <a:t>属性创建横向多列布局</a:t>
            </a:r>
            <a:endParaRPr lang="zh-CN" altLang="en-US" dirty="0"/>
          </a:p>
          <a:p>
            <a:r>
              <a:rPr lang="zh-CN" altLang="en-US" dirty="0"/>
              <a:t>会使用四种防止父级边框塌陷的清除浮动的方法</a:t>
            </a:r>
            <a:endParaRPr lang="zh-CN" altLang="en-US" dirty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54080" y="2132856"/>
            <a:ext cx="643477" cy="648334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3177" y="1556792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328" y="980728"/>
            <a:ext cx="714380" cy="719772"/>
          </a:xfrm>
          <a:prstGeom prst="rect">
            <a:avLst/>
          </a:prstGeom>
          <a:noFill/>
        </p:spPr>
      </p:pic>
      <p:pic>
        <p:nvPicPr>
          <p:cNvPr id="15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840416" y="2516875"/>
            <a:ext cx="643477" cy="648334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992755" y="285750"/>
            <a:ext cx="7495540" cy="52324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制作京东登录页面</a:t>
            </a:r>
            <a:r>
              <a:rPr lang="en-US" altLang="zh-CN" dirty="0"/>
              <a:t>3-2</a:t>
            </a:r>
            <a:endParaRPr lang="en-US" altLang="zh-CN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604170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页面宽度为</a:t>
            </a:r>
            <a:r>
              <a:rPr lang="en-US" altLang="zh-CN" dirty="0"/>
              <a:t>990px</a:t>
            </a:r>
            <a:r>
              <a:rPr lang="zh-CN" altLang="en-US" dirty="0"/>
              <a:t>，水平居中显示</a:t>
            </a:r>
            <a:endParaRPr lang="zh-CN" altLang="en-US" dirty="0"/>
          </a:p>
          <a:p>
            <a:pPr lvl="1"/>
            <a:r>
              <a:rPr lang="zh-CN" altLang="en-US" dirty="0"/>
              <a:t>头部</a:t>
            </a:r>
            <a:r>
              <a:rPr lang="en-US" altLang="zh-CN" dirty="0"/>
              <a:t>logo</a:t>
            </a:r>
            <a:r>
              <a:rPr lang="zh-CN" altLang="en-US" dirty="0"/>
              <a:t>图和文字“欢迎登录”，使用浮动和盒子模型进行排版</a:t>
            </a:r>
            <a:endParaRPr lang="zh-CN" altLang="en-US" dirty="0"/>
          </a:p>
          <a:p>
            <a:pPr lvl="1"/>
            <a:r>
              <a:rPr lang="zh-CN" altLang="en-US" dirty="0"/>
              <a:t>使用表单元素布局京东会员登录小窗口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666844" y="857232"/>
            <a:ext cx="1102346" cy="500066"/>
            <a:chOff x="6072198" y="1142984"/>
            <a:chExt cx="1102346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667690" y="6309320"/>
            <a:ext cx="2714625" cy="428625"/>
            <a:chOff x="3143240" y="5143512"/>
            <a:chExt cx="2714644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5" name="Picture 2" descr="C:\Users\yaling.he\Desktop\Chapter07截图\Chapter07截图\Chapter07截图\图7.34  制作京东登录页面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3505046"/>
            <a:ext cx="4687549" cy="268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3169920" y="285750"/>
            <a:ext cx="7318375" cy="52324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制作京东登录页面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  <a:endParaRPr lang="en-US" altLang="zh-CN" dirty="0"/>
          </a:p>
          <a:p>
            <a:pPr lvl="1"/>
            <a:r>
              <a:rPr lang="zh-CN" altLang="zh-CN" dirty="0"/>
              <a:t>中间主体部分的结构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中间部分背景全屏显示，内容部分宽度</a:t>
            </a:r>
            <a:r>
              <a:rPr lang="en-US" altLang="zh-CN" dirty="0"/>
              <a:t>990px</a:t>
            </a:r>
            <a:r>
              <a:rPr lang="zh-CN" altLang="en-US" dirty="0"/>
              <a:t>且居中显示，</a:t>
            </a:r>
            <a:r>
              <a:rPr lang="en-US" altLang="zh-CN" dirty="0"/>
              <a:t>content</a:t>
            </a:r>
            <a:r>
              <a:rPr lang="zh-CN" altLang="en-US" dirty="0"/>
              <a:t>层用来设置红色背景颜色，</a:t>
            </a:r>
            <a:r>
              <a:rPr lang="en-US" altLang="zh-CN" dirty="0"/>
              <a:t>wrap</a:t>
            </a:r>
            <a:r>
              <a:rPr lang="zh-CN" altLang="en-US" dirty="0"/>
              <a:t>层用来设置宽度</a:t>
            </a:r>
            <a:r>
              <a:rPr lang="en-US" altLang="zh-CN" dirty="0"/>
              <a:t>990px</a:t>
            </a:r>
            <a:r>
              <a:rPr lang="zh-CN" altLang="en-US" dirty="0"/>
              <a:t>居中显示，</a:t>
            </a:r>
            <a:r>
              <a:rPr lang="en-US" altLang="zh-CN" dirty="0"/>
              <a:t>login-box</a:t>
            </a:r>
            <a:r>
              <a:rPr lang="zh-CN" altLang="en-US" dirty="0"/>
              <a:t>层用来设置大图背景，</a:t>
            </a:r>
            <a:r>
              <a:rPr lang="en-US" altLang="zh-CN" dirty="0"/>
              <a:t>login-form</a:t>
            </a:r>
            <a:r>
              <a:rPr lang="zh-CN" altLang="en-US" dirty="0"/>
              <a:t>用来设置表单登录的位置、宽度等</a:t>
            </a:r>
            <a:endParaRPr lang="en-US" altLang="zh-CN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609605" y="857232"/>
            <a:ext cx="1102346" cy="500066"/>
            <a:chOff x="6072198" y="1142984"/>
            <a:chExt cx="1102346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7"/>
          <p:cNvGrpSpPr/>
          <p:nvPr/>
        </p:nvGrpSpPr>
        <p:grpSpPr bwMode="auto">
          <a:xfrm>
            <a:off x="5735960" y="6383337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3051940" y="2176197"/>
            <a:ext cx="6860484" cy="26092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&lt;article class="content"&gt;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&lt;div class="wrap"&gt;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&lt;div class="login-box"&gt;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&lt;div class="login-form"&gt;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&lt;h2&gt;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京东会员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立即注册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&lt;/a&gt;&lt;/h2&gt;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&lt;form action="" method="post" id="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loginForm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414770" y="285750"/>
            <a:ext cx="4074160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共性问题集中讲解</a:t>
            </a:r>
            <a:endParaRPr>
              <a:solidFill>
                <a:srgbClr val="121F55"/>
              </a:solidFill>
            </a:endParaRP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6905" y="285750"/>
            <a:ext cx="6041390" cy="523240"/>
          </a:xfrm>
        </p:spPr>
        <p:txBody>
          <a:bodyPr/>
          <a:lstStyle/>
          <a:p>
            <a:r>
              <a:rPr lang="en-US" altLang="zh-CN" dirty="0"/>
              <a:t>inline-block</a:t>
            </a:r>
            <a:r>
              <a:rPr lang="zh-CN" altLang="en-US" dirty="0"/>
              <a:t>和</a:t>
            </a:r>
            <a:r>
              <a:rPr lang="en-US" altLang="zh-CN" dirty="0"/>
              <a:t>float</a:t>
            </a:r>
            <a:r>
              <a:rPr lang="zh-CN" altLang="en-US" dirty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display:inline-block</a:t>
            </a:r>
            <a:endParaRPr lang="en-US" altLang="zh-CN" dirty="0"/>
          </a:p>
          <a:p>
            <a:pPr lvl="1"/>
            <a:r>
              <a:rPr lang="zh-CN" altLang="en-US" dirty="0"/>
              <a:t>可以让元素排在一行，并且支持宽度和高度，代码实现起来方便</a:t>
            </a:r>
            <a:endParaRPr lang="en-US" altLang="zh-CN" dirty="0"/>
          </a:p>
          <a:p>
            <a:pPr lvl="1"/>
            <a:r>
              <a:rPr lang="zh-CN" altLang="zh-CN" dirty="0"/>
              <a:t>位置方向不可控制，会解析空格</a:t>
            </a:r>
            <a:endParaRPr lang="en-US" altLang="zh-CN" dirty="0"/>
          </a:p>
          <a:p>
            <a:pPr lvl="1"/>
            <a:r>
              <a:rPr lang="en-US" altLang="zh-CN" dirty="0"/>
              <a:t>IE 6</a:t>
            </a:r>
            <a:r>
              <a:rPr lang="zh-CN" altLang="zh-CN" dirty="0"/>
              <a:t>、</a:t>
            </a:r>
            <a:r>
              <a:rPr lang="en-US" altLang="zh-CN" dirty="0"/>
              <a:t>IE 7</a:t>
            </a:r>
            <a:r>
              <a:rPr lang="zh-CN" altLang="zh-CN" dirty="0"/>
              <a:t>上不支持</a:t>
            </a:r>
            <a:endParaRPr lang="en-US" altLang="zh-CN" dirty="0"/>
          </a:p>
          <a:p>
            <a:r>
              <a:rPr lang="en-US" altLang="zh-CN" dirty="0"/>
              <a:t>float </a:t>
            </a:r>
            <a:endParaRPr lang="en-US" altLang="zh-CN" dirty="0"/>
          </a:p>
          <a:p>
            <a:pPr lvl="1"/>
            <a:r>
              <a:rPr lang="zh-CN" altLang="en-US" dirty="0"/>
              <a:t>可以让元素排在一行并且支持宽度和高度，可以决定排列方向</a:t>
            </a:r>
            <a:endParaRPr lang="en-US" altLang="zh-CN" dirty="0"/>
          </a:p>
          <a:p>
            <a:pPr lvl="1"/>
            <a:r>
              <a:rPr lang="en-US" altLang="zh-CN" dirty="0"/>
              <a:t>float </a:t>
            </a:r>
            <a:r>
              <a:rPr lang="zh-CN" altLang="zh-CN" dirty="0"/>
              <a:t>浮动以后元素脱离文档流，会对周围元素产生影响，必须在它的父级上添加清除浮动的样式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5362" name="Picture 2" descr="C:\Users\yaling.he\Desktop\Chapter07截图\Chapter07截图\Chapter07截图\图7.35  inline-block会解析空格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553" y="3429000"/>
            <a:ext cx="3340635" cy="30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8969375" y="274955"/>
            <a:ext cx="1241425" cy="58229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总结</a:t>
            </a:r>
            <a:endParaRPr>
              <a:solidFill>
                <a:srgbClr val="121F55"/>
              </a:solidFill>
            </a:endParaRP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3677090" y="1399450"/>
            <a:ext cx="5014913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 网页布局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display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属性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浮动属性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清除浮动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nl-NL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inline-block</a:t>
            </a:r>
            <a:r>
              <a:rPr lang="zh-CN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和浮动</a:t>
            </a: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0" name="AutoShape 3"/>
          <p:cNvSpPr/>
          <p:nvPr/>
        </p:nvSpPr>
        <p:spPr bwMode="auto">
          <a:xfrm>
            <a:off x="5159895" y="2101450"/>
            <a:ext cx="136923" cy="96751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0661" name="TextBox 11"/>
          <p:cNvSpPr txBox="1">
            <a:spLocks noChangeArrowheads="1"/>
          </p:cNvSpPr>
          <p:nvPr/>
        </p:nvSpPr>
        <p:spPr bwMode="auto">
          <a:xfrm>
            <a:off x="5028434" y="1205339"/>
            <a:ext cx="377031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常见的网页布局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标准文档流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5296819" y="2063750"/>
            <a:ext cx="20272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block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inline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inline-bloc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none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3" name="AutoShape 3"/>
          <p:cNvSpPr/>
          <p:nvPr/>
        </p:nvSpPr>
        <p:spPr bwMode="auto">
          <a:xfrm>
            <a:off x="4935754" y="1320403"/>
            <a:ext cx="99110" cy="668437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1532818" y="3434816"/>
            <a:ext cx="18192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浮动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5" name="AutoShape 3"/>
          <p:cNvSpPr/>
          <p:nvPr/>
        </p:nvSpPr>
        <p:spPr bwMode="auto">
          <a:xfrm>
            <a:off x="3360738" y="1320403"/>
            <a:ext cx="503014" cy="4628877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4847126" y="3037554"/>
            <a:ext cx="136923" cy="96751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971390" y="3071862"/>
            <a:ext cx="2027237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左浮动 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left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右浮动 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right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不浮动 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none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5" name="AutoShape 3"/>
          <p:cNvSpPr/>
          <p:nvPr/>
        </p:nvSpPr>
        <p:spPr bwMode="auto">
          <a:xfrm>
            <a:off x="4778664" y="4191644"/>
            <a:ext cx="157090" cy="118157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4917065" y="4136790"/>
            <a:ext cx="2512857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clear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属性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解决父级边框塌陷的方法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7" name="AutoShape 3"/>
          <p:cNvSpPr/>
          <p:nvPr/>
        </p:nvSpPr>
        <p:spPr bwMode="auto">
          <a:xfrm>
            <a:off x="5935452" y="3933056"/>
            <a:ext cx="142852" cy="92148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6078304" y="3849330"/>
            <a:ext cx="37703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清除左边浮动 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left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清除右边浮动 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right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清除两侧浮动 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both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不清除浮动    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none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9" name="AutoShape 3"/>
          <p:cNvSpPr/>
          <p:nvPr/>
        </p:nvSpPr>
        <p:spPr bwMode="auto">
          <a:xfrm>
            <a:off x="7252630" y="4873606"/>
            <a:ext cx="142852" cy="92148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7429922" y="4797152"/>
            <a:ext cx="37703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浮动元素后面加空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div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设置父元素的高度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父级添加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overflow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属性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父级添加伪类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after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7380605" y="285750"/>
            <a:ext cx="3107690" cy="523240"/>
          </a:xfrm>
        </p:spPr>
        <p:txBody>
          <a:bodyPr/>
          <a:lstStyle/>
          <a:p>
            <a:r>
              <a:rPr lang="zh-CN" altLang="en-US" dirty="0"/>
              <a:t>常见网页布局</a:t>
            </a:r>
            <a:endParaRPr lang="zh-CN" altLang="en-US" dirty="0"/>
          </a:p>
        </p:txBody>
      </p:sp>
      <p:pic>
        <p:nvPicPr>
          <p:cNvPr id="18" name="内容占位符 17" descr="7－4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3927" y="1082698"/>
            <a:ext cx="6043775" cy="5370043"/>
          </a:xfrm>
        </p:spPr>
      </p:pic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095472" y="1928802"/>
            <a:ext cx="6072230" cy="400052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095472" y="1071546"/>
            <a:ext cx="6072230" cy="78581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095472" y="6000768"/>
            <a:ext cx="6072230" cy="50006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线形标注 1 28"/>
          <p:cNvSpPr/>
          <p:nvPr/>
        </p:nvSpPr>
        <p:spPr bwMode="auto">
          <a:xfrm flipH="1">
            <a:off x="8810644" y="1071546"/>
            <a:ext cx="157163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网站导航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线形标注 1 29"/>
          <p:cNvSpPr/>
          <p:nvPr/>
        </p:nvSpPr>
        <p:spPr bwMode="auto">
          <a:xfrm flipH="1">
            <a:off x="8810644" y="3071810"/>
            <a:ext cx="157163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主体内容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1" name="线形标注 1 30"/>
          <p:cNvSpPr/>
          <p:nvPr/>
        </p:nvSpPr>
        <p:spPr bwMode="auto">
          <a:xfrm flipH="1">
            <a:off x="8810644" y="5857892"/>
            <a:ext cx="157163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网站版权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2" name="图片 31" descr="7－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04" y="1061239"/>
            <a:ext cx="6027592" cy="5500726"/>
          </a:xfrm>
          <a:prstGeom prst="rect">
            <a:avLst/>
          </a:prstGeom>
        </p:spPr>
      </p:pic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2688066" y="1065576"/>
            <a:ext cx="6072230" cy="128588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88066" y="2422898"/>
            <a:ext cx="1143008" cy="36433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3902512" y="2422898"/>
            <a:ext cx="4857784" cy="36433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2688066" y="6137674"/>
            <a:ext cx="6072230" cy="42862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线形标注 1 36"/>
          <p:cNvSpPr/>
          <p:nvPr/>
        </p:nvSpPr>
        <p:spPr bwMode="auto">
          <a:xfrm flipH="1">
            <a:off x="9239272" y="1071546"/>
            <a:ext cx="128591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网站导航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" name="线形标注 1 37"/>
          <p:cNvSpPr/>
          <p:nvPr/>
        </p:nvSpPr>
        <p:spPr bwMode="auto">
          <a:xfrm flipH="1">
            <a:off x="1595406" y="2000240"/>
            <a:ext cx="857288" cy="642942"/>
          </a:xfrm>
          <a:prstGeom prst="borderCallout1">
            <a:avLst>
              <a:gd name="adj1" fmla="val 50602"/>
              <a:gd name="adj2" fmla="val 230"/>
              <a:gd name="adj3" fmla="val 139908"/>
              <a:gd name="adj4" fmla="val -2374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左侧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链接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线形标注 1 38"/>
          <p:cNvSpPr/>
          <p:nvPr/>
        </p:nvSpPr>
        <p:spPr bwMode="auto">
          <a:xfrm flipH="1">
            <a:off x="9239272" y="2500306"/>
            <a:ext cx="128591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右侧内容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线形标注 1 39"/>
          <p:cNvSpPr/>
          <p:nvPr/>
        </p:nvSpPr>
        <p:spPr bwMode="auto">
          <a:xfrm flipH="1">
            <a:off x="9239272" y="5786454"/>
            <a:ext cx="128591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网站版权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线形标注 1 19"/>
          <p:cNvSpPr/>
          <p:nvPr/>
        </p:nvSpPr>
        <p:spPr bwMode="auto">
          <a:xfrm flipH="1">
            <a:off x="4238612" y="214290"/>
            <a:ext cx="1285916" cy="642942"/>
          </a:xfrm>
          <a:prstGeom prst="borderCallout1">
            <a:avLst>
              <a:gd name="adj1" fmla="val 101713"/>
              <a:gd name="adj2" fmla="val 49117"/>
              <a:gd name="adj3" fmla="val 137686"/>
              <a:gd name="adj4" fmla="val 6236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1-3-1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布局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线形标注 1 20"/>
          <p:cNvSpPr/>
          <p:nvPr/>
        </p:nvSpPr>
        <p:spPr bwMode="auto">
          <a:xfrm flipH="1">
            <a:off x="5524496" y="71414"/>
            <a:ext cx="1285916" cy="642942"/>
          </a:xfrm>
          <a:prstGeom prst="borderCallout1">
            <a:avLst>
              <a:gd name="adj1" fmla="val 101713"/>
              <a:gd name="adj2" fmla="val 49117"/>
              <a:gd name="adj3" fmla="val 137686"/>
              <a:gd name="adj4" fmla="val 6236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1-2-1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布局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bldLvl="0" animBg="1"/>
      <p:bldP spid="26" grpId="0" bldLvl="0" animBg="1"/>
      <p:bldP spid="26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20" grpId="0" bldLvl="0" animBg="1"/>
      <p:bldP spid="20" grpId="1" bldLvl="0" animBg="1"/>
      <p:bldP spid="2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997700" y="70485"/>
            <a:ext cx="3423285" cy="954405"/>
          </a:xfrm>
        </p:spPr>
        <p:txBody>
          <a:bodyPr/>
          <a:lstStyle/>
          <a:p>
            <a:r>
              <a:rPr lang="zh-CN" altLang="en-US" dirty="0"/>
              <a:t>标准文档流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C:\Users\yaling.he\Desktop\Chapter07截图\Chapter07截图\Chapter07截图\图7.2  三栏布局页面.bmp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26" y="1951229"/>
            <a:ext cx="5184576" cy="429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7截图\Chapter07截图\Chapter07截图\图7.3  没有排版的页面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44" y="879933"/>
            <a:ext cx="3470792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线形标注 1 21"/>
          <p:cNvSpPr/>
          <p:nvPr/>
        </p:nvSpPr>
        <p:spPr bwMode="auto">
          <a:xfrm flipH="1">
            <a:off x="3503712" y="802895"/>
            <a:ext cx="941534" cy="642942"/>
          </a:xfrm>
          <a:prstGeom prst="borderCallout1">
            <a:avLst>
              <a:gd name="adj1" fmla="val 186431"/>
              <a:gd name="adj2" fmla="val 45114"/>
              <a:gd name="adj3" fmla="val 92480"/>
              <a:gd name="adj4" fmla="val 5344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排版后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线形标注 1 22"/>
          <p:cNvSpPr/>
          <p:nvPr/>
        </p:nvSpPr>
        <p:spPr bwMode="auto">
          <a:xfrm flipH="1">
            <a:off x="8230106" y="2636912"/>
            <a:ext cx="1055484" cy="642942"/>
          </a:xfrm>
          <a:prstGeom prst="borderCallout1">
            <a:avLst>
              <a:gd name="adj1" fmla="val 65640"/>
              <a:gd name="adj2" fmla="val 164928"/>
              <a:gd name="adj3" fmla="val 51567"/>
              <a:gd name="adj4" fmla="val 9825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未排版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线形标注 1 24"/>
          <p:cNvSpPr/>
          <p:nvPr/>
        </p:nvSpPr>
        <p:spPr bwMode="auto">
          <a:xfrm flipH="1">
            <a:off x="8163411" y="3429000"/>
            <a:ext cx="2085566" cy="2554296"/>
          </a:xfrm>
          <a:prstGeom prst="borderCallout1">
            <a:avLst>
              <a:gd name="adj1" fmla="val 46158"/>
              <a:gd name="adj2" fmla="val 103560"/>
              <a:gd name="adj3" fmla="val -10321"/>
              <a:gd name="adj4" fmla="val 12833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rgbClr val="FF0000"/>
                </a:solidFill>
                <a:latin typeface="+mn-ea"/>
                <a:ea typeface="+mn-ea"/>
              </a:rPr>
              <a:t>标准文档流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：指元素根据块元素或行内元素的特性按</a:t>
            </a:r>
            <a:r>
              <a:rPr lang="zh-CN" altLang="en-US" b="1" kern="0" dirty="0">
                <a:solidFill>
                  <a:srgbClr val="FF0000"/>
                </a:solidFill>
                <a:latin typeface="+mn-ea"/>
                <a:ea typeface="+mn-ea"/>
              </a:rPr>
              <a:t>从上到下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zh-CN" altLang="en-US" b="1" kern="0" dirty="0">
                <a:solidFill>
                  <a:srgbClr val="FF0000"/>
                </a:solidFill>
                <a:latin typeface="+mn-ea"/>
                <a:ea typeface="+mn-ea"/>
              </a:rPr>
              <a:t>从左到右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的方式自然排列。这也是元素默认的排列方式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6863715" y="70485"/>
            <a:ext cx="3625215" cy="954405"/>
          </a:xfrm>
        </p:spPr>
        <p:txBody>
          <a:bodyPr/>
          <a:lstStyle/>
          <a:p>
            <a:r>
              <a:rPr lang="zh-CN" altLang="en-US" dirty="0"/>
              <a:t>标准文档流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标准文档流组成</a:t>
            </a:r>
            <a:endParaRPr lang="en-US" altLang="zh-CN" dirty="0"/>
          </a:p>
          <a:p>
            <a:pPr lvl="1"/>
            <a:r>
              <a:rPr lang="zh-CN" altLang="en-US" dirty="0"/>
              <a:t>块级元素（</a:t>
            </a:r>
            <a:r>
              <a:rPr lang="en-US" altLang="zh-CN" dirty="0"/>
              <a:t>block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&lt;h1&gt;…&lt;h6&gt;</a:t>
            </a:r>
            <a:r>
              <a:rPr lang="zh-CN" altLang="en-US" dirty="0"/>
              <a:t>、</a:t>
            </a:r>
            <a:r>
              <a:rPr lang="en-US" altLang="zh-CN" dirty="0"/>
              <a:t>&lt;p&gt;</a:t>
            </a:r>
            <a:r>
              <a:rPr lang="zh-CN" altLang="en-US" dirty="0"/>
              <a:t>、</a:t>
            </a:r>
            <a:r>
              <a:rPr lang="en-US" altLang="zh-CN" dirty="0"/>
              <a:t>&lt;div&gt;</a:t>
            </a:r>
            <a:r>
              <a:rPr lang="zh-CN" altLang="en-US" dirty="0"/>
              <a:t>、列表</a:t>
            </a:r>
            <a:endParaRPr lang="zh-CN" altLang="en-US" dirty="0"/>
          </a:p>
          <a:p>
            <a:pPr lvl="1"/>
            <a:r>
              <a:rPr lang="zh-CN" altLang="en-US" dirty="0"/>
              <a:t>内联元素（</a:t>
            </a:r>
            <a:r>
              <a:rPr lang="en-US" altLang="zh-CN" dirty="0"/>
              <a:t>inline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&lt;span&gt;</a:t>
            </a:r>
            <a:r>
              <a:rPr lang="zh-CN" altLang="en-US" dirty="0"/>
              <a:t>、</a:t>
            </a:r>
            <a:r>
              <a:rPr lang="en-US" altLang="zh-CN" dirty="0"/>
              <a:t>&lt;a&gt;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/&gt;</a:t>
            </a:r>
            <a:r>
              <a:rPr lang="zh-CN" altLang="en-US" dirty="0"/>
              <a:t>、</a:t>
            </a:r>
            <a:r>
              <a:rPr lang="en-US" altLang="zh-CN" dirty="0"/>
              <a:t>&lt;strong&gt;...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696983" y="4286927"/>
            <a:ext cx="836296" cy="398780"/>
            <a:chOff x="3786182" y="3143913"/>
            <a:chExt cx="836296" cy="398780"/>
          </a:xfrm>
        </p:grpSpPr>
        <p:sp>
          <p:nvSpPr>
            <p:cNvPr id="28" name="TextBox 27"/>
            <p:cNvSpPr txBox="1"/>
            <p:nvPr/>
          </p:nvSpPr>
          <p:spPr>
            <a:xfrm>
              <a:off x="3929058" y="3143913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9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grpSp>
        <p:nvGrpSpPr>
          <p:cNvPr id="9" name="组合 8"/>
          <p:cNvGrpSpPr/>
          <p:nvPr/>
        </p:nvGrpSpPr>
        <p:grpSpPr>
          <a:xfrm>
            <a:off x="2738414" y="4606147"/>
            <a:ext cx="6143668" cy="1323183"/>
            <a:chOff x="1214414" y="4606147"/>
            <a:chExt cx="6143668" cy="1323183"/>
          </a:xfrm>
        </p:grpSpPr>
        <p:sp>
          <p:nvSpPr>
            <p:cNvPr id="26" name="AutoShape 4"/>
            <p:cNvSpPr>
              <a:spLocks noChangeArrowheads="1"/>
            </p:cNvSpPr>
            <p:nvPr/>
          </p:nvSpPr>
          <p:spPr bwMode="auto">
            <a:xfrm>
              <a:off x="1214414" y="4786328"/>
              <a:ext cx="6143668" cy="1143002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r>
                <a:rPr lang="zh-CN" altLang="en-US" sz="2000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内联标签可以包含于块级标签中，成为它的子元素，而反过来则不成立</a:t>
              </a:r>
              <a:endPara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gray">
            <a:xfrm>
              <a:off x="7000894" y="4606147"/>
              <a:ext cx="357188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8125" y="70485"/>
            <a:ext cx="3900805" cy="954405"/>
          </a:xfrm>
        </p:spPr>
        <p:txBody>
          <a:bodyPr/>
          <a:lstStyle/>
          <a:p>
            <a:r>
              <a:rPr lang="en-US" altLang="zh-CN" dirty="0"/>
              <a:t> display</a:t>
            </a:r>
            <a:r>
              <a:rPr lang="zh-CN" altLang="en-US" dirty="0"/>
              <a:t>属性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2207568" y="1268760"/>
          <a:ext cx="8001000" cy="278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845"/>
                <a:gridCol w="6447155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kumimoji="0" lang="zh-CN" altLang="en-US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kumimoji="0" lang="zh-CN" altLang="en-US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块级元素的默认值，元素会被显示为块级元素，该元素前后会带有换行符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内联元素的默认值。元素会被显示为内联元素，该元素前后没有换行符</a:t>
                      </a:r>
                      <a:r>
                        <a:rPr kumimoji="0" lang="en-US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inline-block</a:t>
                      </a:r>
                      <a:endParaRPr kumimoji="0" 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行内块元素，元素既具有</a:t>
                      </a:r>
                      <a:r>
                        <a:rPr kumimoji="0" lang="zh-CN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内联</a:t>
                      </a:r>
                      <a:r>
                        <a:rPr kumimoji="0" 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元素的特性，也具有块元素的特性</a:t>
                      </a:r>
                      <a:endParaRPr kumimoji="0" 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设置元素不会被显示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496685" y="285750"/>
            <a:ext cx="3991610" cy="523240"/>
          </a:xfrm>
        </p:spPr>
        <p:txBody>
          <a:bodyPr/>
          <a:lstStyle/>
          <a:p>
            <a:r>
              <a:rPr lang="en-US" altLang="zh-CN" dirty="0"/>
              <a:t>display</a:t>
            </a:r>
            <a:r>
              <a:rPr lang="zh-CN" altLang="en-US" dirty="0"/>
              <a:t>属性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639616" y="1268760"/>
            <a:ext cx="2344914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display:block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2050" name="Picture 2" descr="C:\Users\yaling.he\Desktop\Chapter07截图\Chapter07截图\Chapter07截图\图7.5  设置display block属性后的显示效果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4" y="962245"/>
            <a:ext cx="3017986" cy="294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2649327" y="1916832"/>
            <a:ext cx="2344914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display:inline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2051" name="Picture 3" descr="C:\Users\yaling.he\Desktop\Chapter07截图\Chapter07截图\Chapter07截图\图7.6 设置display inline属性后的显示效果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61" y="1620132"/>
            <a:ext cx="3222446" cy="200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611882" y="2492896"/>
            <a:ext cx="2344914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display:inline-block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2052" name="Picture 4" descr="C:\Users\yaling.he\Desktop\Chapter07截图\Chapter07截图\Chapter07截图\图7.7 设置display inline-block属性后的显示效果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4" y="2345082"/>
            <a:ext cx="3304706" cy="20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70"/>
          <p:cNvGrpSpPr/>
          <p:nvPr/>
        </p:nvGrpSpPr>
        <p:grpSpPr>
          <a:xfrm>
            <a:off x="1686441" y="854285"/>
            <a:ext cx="992719" cy="414475"/>
            <a:chOff x="1000100" y="2528843"/>
            <a:chExt cx="992719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4"/>
          <p:cNvGrpSpPr/>
          <p:nvPr/>
        </p:nvGrpSpPr>
        <p:grpSpPr bwMode="auto">
          <a:xfrm>
            <a:off x="3381007" y="6309320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197188" y="5187962"/>
              <a:ext cx="3126127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 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display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属性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2598958" y="3150451"/>
            <a:ext cx="2344914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display:none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2053" name="Picture 5" descr="C:\Users\yaling.he\Desktop\Chapter07截图\Chapter07截图\Chapter07截图\图7.8 设置display none属性后的显示效果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2331817"/>
            <a:ext cx="5268648" cy="38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9" grpId="0" bldLvl="0" animBg="1"/>
      <p:bldP spid="19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4725" y="285750"/>
            <a:ext cx="3164205" cy="523240"/>
          </a:xfrm>
        </p:spPr>
        <p:txBody>
          <a:bodyPr/>
          <a:lstStyle/>
          <a:p>
            <a:r>
              <a:rPr lang="en-US" altLang="zh-CN" dirty="0"/>
              <a:t> display</a:t>
            </a:r>
            <a:r>
              <a:rPr lang="zh-CN" altLang="en-US" dirty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块级元素与行级元素的转变</a:t>
            </a:r>
            <a:endParaRPr lang="en-US" altLang="zh-CN" dirty="0"/>
          </a:p>
          <a:p>
            <a:r>
              <a:rPr lang="zh-CN" altLang="en-US" dirty="0"/>
              <a:t>控制块元素排到一行</a:t>
            </a:r>
            <a:endParaRPr lang="en-US" altLang="zh-CN" dirty="0"/>
          </a:p>
          <a:p>
            <a:r>
              <a:rPr lang="zh-CN" altLang="en-US" dirty="0"/>
              <a:t>控制元素的显示和隐藏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744072" y="1196752"/>
            <a:ext cx="28975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微软雅黑" panose="020B0503020204020204" pitchFamily="2" charset="-122"/>
              </a:rPr>
              <a:t>block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微软雅黑" panose="020B0503020204020204" pitchFamily="2" charset="-122"/>
              </a:rPr>
              <a:t>、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微软雅黑" panose="020B0503020204020204" pitchFamily="2" charset="-122"/>
              </a:rPr>
              <a:t>inline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）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34376" y="1689195"/>
            <a:ext cx="267716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微软雅黑" panose="020B0503020204020204" pitchFamily="2" charset="-122"/>
              </a:rPr>
              <a:t>inline-block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）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8008" y="2181638"/>
            <a:ext cx="163258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微软雅黑" panose="020B0503020204020204" pitchFamily="2" charset="-122"/>
              </a:rPr>
              <a:t>none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）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5697</Words>
  <Application>WPS 演示</Application>
  <PresentationFormat>宽屏</PresentationFormat>
  <Paragraphs>639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 Unicode MS</vt:lpstr>
      <vt:lpstr>Arial</vt:lpstr>
      <vt:lpstr>Office 主题_2</vt:lpstr>
      <vt:lpstr>PowerPoint 演示文稿</vt:lpstr>
      <vt:lpstr>预习检查</vt:lpstr>
      <vt:lpstr>本章目标</vt:lpstr>
      <vt:lpstr>常见网页布局</vt:lpstr>
      <vt:lpstr>标准文档流2-1</vt:lpstr>
      <vt:lpstr>标准文档流2-2</vt:lpstr>
      <vt:lpstr> display属性2-1</vt:lpstr>
      <vt:lpstr>display属性2-2</vt:lpstr>
      <vt:lpstr> display特性</vt:lpstr>
      <vt:lpstr>学员操作—制作QQ会员页面导航</vt:lpstr>
      <vt:lpstr>共性问题集中讲解</vt:lpstr>
      <vt:lpstr>块元素排在一行的方法</vt:lpstr>
      <vt:lpstr>浮动</vt:lpstr>
      <vt:lpstr>设置左浮动</vt:lpstr>
      <vt:lpstr>设置右浮动</vt:lpstr>
      <vt:lpstr>学员操作—制作热门活动页面</vt:lpstr>
      <vt:lpstr>学员操作—制作电视剧详情列表页面</vt:lpstr>
      <vt:lpstr>共性问题集中讲解</vt:lpstr>
      <vt:lpstr>边框塌陷</vt:lpstr>
      <vt:lpstr>清除浮动</vt:lpstr>
      <vt:lpstr>清除左右浮动</vt:lpstr>
      <vt:lpstr>清除两测浮动</vt:lpstr>
      <vt:lpstr>解决父级边框塌陷的方法4-1</vt:lpstr>
      <vt:lpstr>解决父级边框塌陷的方法4-2</vt:lpstr>
      <vt:lpstr>解决父级边框塌陷的方法4-3</vt:lpstr>
      <vt:lpstr>溢出处理</vt:lpstr>
      <vt:lpstr>解决父级边框塌陷的方法4-4</vt:lpstr>
      <vt:lpstr>小结</vt:lpstr>
      <vt:lpstr>学员操作—制作京东登录页面3-1</vt:lpstr>
      <vt:lpstr>学员操作—制作京东登录页面3-2</vt:lpstr>
      <vt:lpstr>学员操作—制作京东登录页面3-3</vt:lpstr>
      <vt:lpstr>共性问题集中讲解</vt:lpstr>
      <vt:lpstr>inline-block和float的区别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Administrator</cp:lastModifiedBy>
  <cp:revision>4</cp:revision>
  <dcterms:created xsi:type="dcterms:W3CDTF">2017-10-12T07:19:00Z</dcterms:created>
  <dcterms:modified xsi:type="dcterms:W3CDTF">2017-10-16T01:07:16Z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