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5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技术顾问依次演示不同个值的效果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回顾：上次课的教学内容和学员已学过的相关技术内容</a:t>
            </a:r>
            <a:endParaRPr lang="en-US" altLang="zh-CN" dirty="0"/>
          </a:p>
          <a:p>
            <a:r>
              <a:rPr lang="zh-CN" altLang="en-US" dirty="0"/>
              <a:t>作业点评：点评作业的提交情况和共性问题，目的是给学员作业反馈以促进学员完成作业的积极性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教学指导：</a:t>
            </a:r>
            <a:endParaRPr lang="en-US" altLang="zh-CN" dirty="0">
              <a:ea typeface="宋体" panose="02010600030101010101" pitchFamily="2" charset="-122"/>
            </a:endParaRPr>
          </a:p>
          <a:p>
            <a:pPr eaLnBrk="1" hangingPunct="1"/>
            <a:r>
              <a:rPr lang="zh-CN" altLang="en-US" dirty="0">
                <a:ea typeface="宋体" panose="02010600030101010101" pitchFamily="2" charset="-122"/>
              </a:rPr>
              <a:t>演示运行效果</a:t>
            </a:r>
            <a:endParaRPr lang="en-US" alt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教学指导：</a:t>
            </a:r>
            <a:endParaRPr lang="en-US" altLang="zh-CN" dirty="0">
              <a:ea typeface="宋体" panose="02010600030101010101" pitchFamily="2" charset="-122"/>
            </a:endParaRPr>
          </a:p>
          <a:p>
            <a:pPr eaLnBrk="1" hangingPunct="1"/>
            <a:r>
              <a:rPr lang="zh-CN" altLang="en-US" dirty="0">
                <a:ea typeface="宋体" panose="02010600030101010101" pitchFamily="2" charset="-122"/>
              </a:rPr>
              <a:t>演示运行效果</a:t>
            </a:r>
            <a:endParaRPr lang="en-US" altLang="zh-CN"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zh-CN" altLang="en-US">
                <a:ea typeface="宋体" panose="02010600030101010101" pitchFamily="2" charset="-122"/>
              </a:rPr>
              <a:t>总结部分</a:t>
            </a:r>
            <a:r>
              <a:rPr lang="zh-CN" altLang="zh-CN">
                <a:ea typeface="宋体" panose="02010600030101010101" pitchFamily="2" charset="-122"/>
              </a:rPr>
              <a:t>主要达到以下几个目的：</a:t>
            </a:r>
            <a:endParaRPr lang="en-US" altLang="zh-CN">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a:t>
            </a:r>
            <a:r>
              <a:rPr lang="zh-CN" altLang="zh-CN" b="1">
                <a:ea typeface="宋体" panose="02010600030101010101" pitchFamily="2" charset="-122"/>
              </a:rPr>
              <a:t>回顾内容</a:t>
            </a:r>
            <a:r>
              <a:rPr lang="zh-CN" altLang="en-US" b="1">
                <a:ea typeface="宋体" panose="02010600030101010101" pitchFamily="2" charset="-122"/>
              </a:rPr>
              <a:t>。</a:t>
            </a:r>
            <a:r>
              <a:rPr lang="zh-CN" altLang="en-US">
                <a:solidFill>
                  <a:srgbClr val="C00000"/>
                </a:solidFill>
                <a:ea typeface="宋体" panose="02010600030101010101" pitchFamily="2" charset="-122"/>
              </a:rPr>
              <a:t>注意与</a:t>
            </a:r>
            <a:r>
              <a:rPr lang="zh-CN" altLang="zh-CN">
                <a:solidFill>
                  <a:srgbClr val="C00000"/>
                </a:solidFill>
                <a:ea typeface="宋体" panose="02010600030101010101" pitchFamily="2" charset="-122"/>
              </a:rPr>
              <a:t>与</a:t>
            </a:r>
            <a:r>
              <a:rPr lang="zh-CN" altLang="en-US">
                <a:solidFill>
                  <a:srgbClr val="C00000"/>
                </a:solidFill>
                <a:ea typeface="宋体" panose="02010600030101010101" pitchFamily="2" charset="-122"/>
              </a:rPr>
              <a:t>本章任务和目标</a:t>
            </a:r>
            <a:r>
              <a:rPr lang="zh-CN" altLang="zh-CN">
                <a:solidFill>
                  <a:srgbClr val="C00000"/>
                </a:solidFill>
                <a:ea typeface="宋体" panose="02010600030101010101" pitchFamily="2" charset="-122"/>
              </a:rPr>
              <a:t>不一样。</a:t>
            </a:r>
            <a:r>
              <a:rPr lang="zh-CN" altLang="en-US">
                <a:solidFill>
                  <a:srgbClr val="C00000"/>
                </a:solidFill>
                <a:ea typeface="宋体" panose="02010600030101010101" pitchFamily="2" charset="-122"/>
              </a:rPr>
              <a:t>本章任务和目标是</a:t>
            </a:r>
            <a:r>
              <a:rPr lang="zh-CN" altLang="zh-CN">
                <a:ea typeface="宋体" panose="02010600030101010101" pitchFamily="2" charset="-122"/>
              </a:rPr>
              <a:t>是强调</a:t>
            </a:r>
            <a:r>
              <a:rPr lang="zh-CN" altLang="en-US">
                <a:ea typeface="宋体" panose="02010600030101010101" pitchFamily="2" charset="-122"/>
              </a:rPr>
              <a:t>内容概貌，学到技术，告知要学习什么；总结时，</a:t>
            </a:r>
            <a:r>
              <a:rPr lang="zh-CN" altLang="zh-CN">
                <a:ea typeface="宋体" panose="02010600030101010101" pitchFamily="2" charset="-122"/>
              </a:rPr>
              <a:t>要格外强调观点，把每一</a:t>
            </a:r>
            <a:r>
              <a:rPr lang="zh-CN" altLang="en-US">
                <a:ea typeface="宋体" panose="02010600030101010101" pitchFamily="2" charset="-122"/>
              </a:rPr>
              <a:t>个知识点</a:t>
            </a:r>
            <a:r>
              <a:rPr lang="zh-CN" altLang="zh-CN">
                <a:ea typeface="宋体" panose="02010600030101010101" pitchFamily="2" charset="-122"/>
              </a:rPr>
              <a:t>的观点</a:t>
            </a:r>
            <a:r>
              <a:rPr lang="zh-CN" altLang="en-US">
                <a:ea typeface="宋体" panose="02010600030101010101" pitchFamily="2" charset="-122"/>
              </a:rPr>
              <a:t>结论</a:t>
            </a:r>
            <a:r>
              <a:rPr lang="zh-CN" altLang="zh-CN">
                <a:ea typeface="宋体" panose="02010600030101010101" pitchFamily="2" charset="-122"/>
              </a:rPr>
              <a:t>都尽量突出出来。</a:t>
            </a:r>
            <a:endParaRPr lang="en-US" altLang="zh-CN">
              <a:solidFill>
                <a:srgbClr val="C00000"/>
              </a:solidFill>
              <a:ea typeface="宋体" panose="02010600030101010101" pitchFamily="2" charset="-122"/>
            </a:endParaRPr>
          </a:p>
          <a:p>
            <a:r>
              <a:rPr lang="en-US" altLang="zh-CN" b="1">
                <a:ea typeface="宋体" panose="02010600030101010101" pitchFamily="2" charset="-122"/>
              </a:rPr>
              <a:t>2</a:t>
            </a:r>
            <a:r>
              <a:rPr lang="zh-CN" altLang="en-US" b="1">
                <a:ea typeface="宋体" panose="02010600030101010101" pitchFamily="2" charset="-122"/>
              </a:rPr>
              <a:t>、</a:t>
            </a:r>
            <a:r>
              <a:rPr lang="zh-CN" altLang="zh-CN" b="1">
                <a:ea typeface="宋体" panose="02010600030101010101" pitchFamily="2" charset="-122"/>
              </a:rPr>
              <a:t>整理逻辑</a:t>
            </a:r>
            <a:r>
              <a:rPr lang="zh-CN" altLang="en-US" b="1">
                <a:ea typeface="宋体" panose="02010600030101010101" pitchFamily="2" charset="-122"/>
              </a:rPr>
              <a:t>。</a:t>
            </a:r>
            <a:r>
              <a:rPr lang="zh-CN" altLang="zh-CN">
                <a:ea typeface="宋体" panose="02010600030101010101" pitchFamily="2" charset="-122"/>
              </a:rPr>
              <a:t>还应该把观点之间的逻辑联系梳理出来</a:t>
            </a:r>
            <a:r>
              <a:rPr lang="zh-CN" altLang="en-US">
                <a:ea typeface="宋体" panose="02010600030101010101" pitchFamily="2" charset="-122"/>
              </a:rPr>
              <a:t>。</a:t>
            </a:r>
            <a:r>
              <a:rPr lang="zh-CN" altLang="zh-CN">
                <a:ea typeface="宋体" panose="02010600030101010101" pitchFamily="2" charset="-122"/>
              </a:rPr>
              <a:t>从而使</a:t>
            </a:r>
            <a:r>
              <a:rPr lang="zh-CN" altLang="en-US">
                <a:ea typeface="宋体" panose="02010600030101010101" pitchFamily="2" charset="-122"/>
              </a:rPr>
              <a:t>知识</a:t>
            </a:r>
            <a:r>
              <a:rPr lang="zh-CN" altLang="zh-CN">
                <a:ea typeface="宋体" panose="02010600030101010101" pitchFamily="2" charset="-122"/>
              </a:rPr>
              <a:t>系统化、逻辑化。要帮助</a:t>
            </a:r>
            <a:r>
              <a:rPr lang="zh-CN" altLang="en-US">
                <a:ea typeface="宋体" panose="02010600030101010101" pitchFamily="2" charset="-122"/>
              </a:rPr>
              <a:t>学员</a:t>
            </a:r>
            <a:r>
              <a:rPr lang="zh-CN" altLang="zh-CN">
                <a:ea typeface="宋体" panose="02010600030101010101" pitchFamily="2" charset="-122"/>
              </a:rPr>
              <a:t>整清逻辑是总结的一大任务</a:t>
            </a:r>
            <a:r>
              <a:rPr lang="zh-CN" altLang="en-US">
                <a:ea typeface="宋体" panose="02010600030101010101" pitchFamily="2" charset="-122"/>
              </a:rPr>
              <a:t>。</a:t>
            </a:r>
            <a:endParaRPr lang="en-US" altLang="zh-CN">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、边框颜色设置方式与文本颜色对比讲解，都是使用十六进制</a:t>
            </a:r>
            <a:endParaRPr lang="en-US" altLang="zh-CN" dirty="0"/>
          </a:p>
          <a:p>
            <a:r>
              <a:rPr lang="en-US" altLang="zh-CN" dirty="0"/>
              <a:t>2</a:t>
            </a:r>
            <a:r>
              <a:rPr lang="zh-CN" altLang="en-US" dirty="0"/>
              <a:t>、强调同时设置</a:t>
            </a:r>
            <a:r>
              <a:rPr lang="en-US" altLang="zh-CN" dirty="0"/>
              <a:t>4</a:t>
            </a:r>
            <a:r>
              <a:rPr lang="zh-CN" altLang="en-US" dirty="0"/>
              <a:t>个边框颜色时，顺序为上右下左</a:t>
            </a:r>
            <a:endParaRPr lang="en-US" altLang="zh-CN" dirty="0"/>
          </a:p>
          <a:p>
            <a:r>
              <a:rPr lang="en-US" altLang="zh-CN" dirty="0"/>
              <a:t>3</a:t>
            </a:r>
            <a:r>
              <a:rPr lang="zh-CN" altLang="en-US" dirty="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a:t>教学指导：</a:t>
            </a:r>
            <a:endParaRPr lang="en-US" altLang="zh-CN" dirty="0"/>
          </a:p>
          <a:p>
            <a:r>
              <a:rPr lang="zh-CN" altLang="en-US" dirty="0"/>
              <a:t>与边框颜色的设置方式对比进行讲解</a:t>
            </a:r>
            <a:endParaRPr lang="zh-CN" altLang="en-US" dirty="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与边框颜色、边框粗细的设置方式对比讲解</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演示完示例</a:t>
            </a:r>
            <a:r>
              <a:rPr lang="en-US" altLang="zh-CN" dirty="0"/>
              <a:t>1</a:t>
            </a:r>
            <a:r>
              <a:rPr lang="zh-CN" altLang="en-US" dirty="0"/>
              <a:t>，展示效果图时指出标题上下的空白，然后引出后面的知识点</a:t>
            </a:r>
            <a:r>
              <a:rPr lang="en-US" altLang="zh-CN" dirty="0"/>
              <a:t>——</a:t>
            </a:r>
            <a:r>
              <a:rPr lang="zh-CN" altLang="en-US" dirty="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sz="1200" kern="1200" dirty="0">
                <a:solidFill>
                  <a:schemeClr val="tx1"/>
                </a:solidFill>
                <a:latin typeface="Times New Roman" panose="02020603050405020304" pitchFamily="18" charset="0"/>
                <a:ea typeface="宋体" panose="02010600030101010101" pitchFamily="2" charset="-122"/>
                <a:cs typeface="+mn-cs"/>
              </a:rPr>
              <a:t>强调网页中标签，例如</a:t>
            </a:r>
            <a:r>
              <a:rPr lang="en-US" sz="1200" kern="1200" dirty="0">
                <a:solidFill>
                  <a:schemeClr val="tx1"/>
                </a:solidFill>
                <a:latin typeface="Times New Roman" panose="02020603050405020304" pitchFamily="18" charset="0"/>
                <a:ea typeface="宋体" panose="02010600030101010101" pitchFamily="2" charset="-122"/>
                <a:cs typeface="+mn-cs"/>
              </a:rPr>
              <a:t>&lt;h1&gt;…&lt;h6&gt;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&lt;p&gt;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ul</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ol</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li</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&lt;dl&gt;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dt</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dd</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&lt;body&gt;</a:t>
            </a:r>
            <a:r>
              <a:rPr lang="zh-CN" altLang="en-US" sz="1200" kern="1200" dirty="0">
                <a:solidFill>
                  <a:schemeClr val="tx1"/>
                </a:solidFill>
                <a:latin typeface="Times New Roman" panose="02020603050405020304" pitchFamily="18" charset="0"/>
                <a:ea typeface="宋体" panose="02010600030101010101" pitchFamily="2" charset="-122"/>
                <a:cs typeface="+mn-cs"/>
              </a:rPr>
              <a:t>等都有</a:t>
            </a:r>
            <a:r>
              <a:rPr lang="en-US" altLang="zh-CN" sz="1200" kern="1200" dirty="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a:solidFill>
                  <a:schemeClr val="tx1"/>
                </a:solidFill>
                <a:latin typeface="Times New Roman" panose="02020603050405020304" pitchFamily="18" charset="0"/>
                <a:ea typeface="宋体" panose="02010600030101010101" pitchFamily="2" charset="-122"/>
                <a:cs typeface="+mn-cs"/>
              </a:rPr>
              <a:t>，实际网页制作时通常通一使用并集选择器设置这些可能产生外边框的标签的</a:t>
            </a:r>
            <a:r>
              <a:rPr lang="en-US" altLang="zh-CN" sz="1200" kern="1200" dirty="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a:solidFill>
                  <a:schemeClr val="tx1"/>
                </a:solidFill>
                <a:latin typeface="Times New Roman" panose="02020603050405020304" pitchFamily="18" charset="0"/>
                <a:ea typeface="宋体" panose="02010600030101010101" pitchFamily="2" charset="-122"/>
                <a:cs typeface="+mn-cs"/>
              </a:rPr>
              <a:t>为</a:t>
            </a:r>
            <a:r>
              <a:rPr lang="en-US" altLang="zh-CN" sz="1200" kern="1200" dirty="0">
                <a:solidFill>
                  <a:schemeClr val="tx1"/>
                </a:solidFill>
                <a:latin typeface="Times New Roman" panose="02020603050405020304" pitchFamily="18" charset="0"/>
                <a:ea typeface="宋体" panose="02010600030101010101"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jpeg"/><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46185" y="285750"/>
            <a:ext cx="1642110" cy="523240"/>
          </a:xfrm>
        </p:spPr>
        <p:txBody>
          <a:bodyPr/>
          <a:lstStyle/>
          <a:p>
            <a:r>
              <a:rPr lang="zh-CN" altLang="en-US"/>
              <a:t>外边距</a:t>
            </a:r>
            <a:endParaRPr lang="zh-CN" altLang="en-US" dirty="0"/>
          </a:p>
        </p:txBody>
      </p:sp>
      <p:sp>
        <p:nvSpPr>
          <p:cNvPr id="3" name="内容占位符 2"/>
          <p:cNvSpPr>
            <a:spLocks noGrp="1"/>
          </p:cNvSpPr>
          <p:nvPr>
            <p:ph idx="1"/>
          </p:nvPr>
        </p:nvSpPr>
        <p:spPr/>
        <p:txBody>
          <a:bodyPr/>
          <a:lstStyle/>
          <a:p>
            <a:r>
              <a:rPr lang="en-US" altLang="zh-CN"/>
              <a:t>margin</a:t>
            </a:r>
            <a:endParaRPr lang="en-US" altLang="zh-CN"/>
          </a:p>
          <a:p>
            <a:pPr lvl="1"/>
            <a:r>
              <a:rPr lang="en-US" altLang="zh-CN"/>
              <a:t>margin-top</a:t>
            </a:r>
            <a:endParaRPr lang="en-US" altLang="zh-CN"/>
          </a:p>
          <a:p>
            <a:pPr lvl="1"/>
            <a:r>
              <a:rPr lang="en-US" altLang="zh-CN"/>
              <a:t>margin-right</a:t>
            </a:r>
            <a:endParaRPr lang="en-US" altLang="zh-CN"/>
          </a:p>
          <a:p>
            <a:pPr lvl="1"/>
            <a:r>
              <a:rPr lang="en-US" altLang="zh-CN"/>
              <a:t>margin-bottom</a:t>
            </a:r>
            <a:endParaRPr lang="en-US" altLang="zh-CN"/>
          </a:p>
          <a:p>
            <a:pPr lvl="1"/>
            <a:r>
              <a:rPr lang="en-US" altLang="zh-CN"/>
              <a:t>margin-left</a:t>
            </a:r>
            <a:endParaRPr lang="en-US" altLang="zh-CN"/>
          </a:p>
          <a:p>
            <a:pPr lvl="1"/>
            <a:r>
              <a:rPr lang="en-US" altLang="zh-CN"/>
              <a:t>margin</a:t>
            </a:r>
            <a:endParaRPr lang="en-US" altLang="zh-CN" dirty="0"/>
          </a:p>
        </p:txBody>
      </p:sp>
      <p:sp>
        <p:nvSpPr>
          <p:cNvPr id="12" name="AutoShape 3"/>
          <p:cNvSpPr>
            <a:spLocks noChangeArrowheads="1"/>
          </p:cNvSpPr>
          <p:nvPr/>
        </p:nvSpPr>
        <p:spPr bwMode="auto">
          <a:xfrm>
            <a:off x="5881686" y="2071678"/>
            <a:ext cx="3571900" cy="34150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margin-top: 1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margin-right : 2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margin-bottom : 2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margin-left : 1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 7px 4px;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 7px;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5881686" y="1585765"/>
            <a:ext cx="992719" cy="414475"/>
            <a:chOff x="1000100" y="2528843"/>
            <a:chExt cx="992719" cy="414475"/>
          </a:xfrm>
        </p:grpSpPr>
        <p:pic>
          <p:nvPicPr>
            <p:cNvPr id="14"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15" name="TextBox 14"/>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1" name="组合 14"/>
          <p:cNvGrpSpPr/>
          <p:nvPr/>
        </p:nvGrpSpPr>
        <p:grpSpPr bwMode="auto">
          <a:xfrm>
            <a:off x="3393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22006"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：外边距</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58050" y="285750"/>
            <a:ext cx="3230880" cy="523240"/>
          </a:xfrm>
        </p:spPr>
        <p:txBody>
          <a:bodyPr/>
          <a:lstStyle/>
          <a:p>
            <a:r>
              <a:rPr lang="zh-CN" altLang="en-US"/>
              <a:t>外边距的妙用</a:t>
            </a:r>
            <a:endParaRPr lang="zh-CN" altLang="en-US" dirty="0"/>
          </a:p>
        </p:txBody>
      </p:sp>
      <p:sp>
        <p:nvSpPr>
          <p:cNvPr id="3" name="内容占位符 2"/>
          <p:cNvSpPr>
            <a:spLocks noGrp="1"/>
          </p:cNvSpPr>
          <p:nvPr>
            <p:ph idx="1"/>
          </p:nvPr>
        </p:nvSpPr>
        <p:spPr/>
        <p:txBody>
          <a:bodyPr/>
          <a:lstStyle/>
          <a:p>
            <a:r>
              <a:rPr lang="zh-CN" altLang="en-US" dirty="0"/>
              <a:t>网页居中对齐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网页居中对齐的必要条件</a:t>
            </a:r>
            <a:endParaRPr lang="en-US" altLang="zh-CN" dirty="0"/>
          </a:p>
          <a:p>
            <a:pPr lvl="1"/>
            <a:r>
              <a:rPr lang="zh-CN" altLang="en-US" dirty="0"/>
              <a:t>块元素</a:t>
            </a:r>
            <a:endParaRPr lang="en-US" altLang="zh-CN" dirty="0"/>
          </a:p>
          <a:p>
            <a:pPr lvl="1"/>
            <a:r>
              <a:rPr lang="zh-CN" altLang="en-US" dirty="0"/>
              <a:t>固定宽度</a:t>
            </a:r>
            <a:endParaRPr lang="zh-CN" altLang="en-US" dirty="0"/>
          </a:p>
          <a:p>
            <a:endParaRPr lang="en-US" altLang="zh-CN" dirty="0"/>
          </a:p>
          <a:p>
            <a:endParaRPr lang="zh-CN" altLang="en-US" dirty="0"/>
          </a:p>
        </p:txBody>
      </p:sp>
      <p:sp>
        <p:nvSpPr>
          <p:cNvPr id="5" name="AutoShape 3"/>
          <p:cNvSpPr>
            <a:spLocks noChangeArrowheads="1"/>
          </p:cNvSpPr>
          <p:nvPr/>
        </p:nvSpPr>
        <p:spPr bwMode="auto">
          <a:xfrm>
            <a:off x="2809852" y="2000240"/>
            <a:ext cx="2571768" cy="45084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p:nvPr/>
        </p:nvGrpSpPr>
        <p:grpSpPr bwMode="auto">
          <a:xfrm>
            <a:off x="3499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22562" y="5187962"/>
              <a:ext cx="3475379"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3</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margin</a:t>
              </a:r>
              <a:r>
                <a:rPr lang="zh-CN" altLang="en-US" sz="1600" b="1" spc="300" dirty="0">
                  <a:solidFill>
                    <a:srgbClr val="FBFFFE"/>
                  </a:solidFill>
                  <a:latin typeface="微软雅黑" panose="020B0503020204020204" pitchFamily="2" charset="-122"/>
                  <a:ea typeface="微软雅黑" panose="020B0503020204020204" pitchFamily="2" charset="-122"/>
                </a:rPr>
                <a:t>居中条件</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050" name="Picture 2" descr="C:\Users\yaling.he\Desktop\Chapter06截图\Chapter06截图\图6.5  居中显示的页面效果.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p:nvPr/>
        </p:nvGrpSpPr>
        <p:grpSpPr bwMode="auto">
          <a:xfrm>
            <a:off x="1703512" y="3893681"/>
            <a:ext cx="836295" cy="398780"/>
            <a:chOff x="3786182" y="3143883"/>
            <a:chExt cx="837035" cy="398840"/>
          </a:xfrm>
        </p:grpSpPr>
        <p:sp>
          <p:nvSpPr>
            <p:cNvPr id="19" name="TextBox 18"/>
            <p:cNvSpPr txBox="1"/>
            <p:nvPr/>
          </p:nvSpPr>
          <p:spPr>
            <a:xfrm>
              <a:off x="3929183" y="3143883"/>
              <a:ext cx="694034"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经验</a:t>
              </a:r>
              <a:endParaRPr lang="zh-CN" altLang="en-US" sz="2000" b="1" dirty="0">
                <a:latin typeface="黑体" panose="02010609060101010101" pitchFamily="49" charset="-122"/>
                <a:ea typeface="黑体" panose="02010609060101010101" pitchFamily="49" charset="-122"/>
              </a:endParaRPr>
            </a:p>
          </p:txBody>
        </p:sp>
        <p:pic>
          <p:nvPicPr>
            <p:cNvPr id="20" name="Picture 1" descr="C:\Users\meng.zhang\Desktop\ACCP7.0模版图标规范\未命名-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37600" y="285750"/>
            <a:ext cx="1751330" cy="523240"/>
          </a:xfrm>
        </p:spPr>
        <p:txBody>
          <a:bodyPr/>
          <a:lstStyle/>
          <a:p>
            <a:r>
              <a:rPr lang="zh-CN" altLang="en-US"/>
              <a:t>内边距 </a:t>
            </a:r>
            <a:endParaRPr lang="zh-CN" altLang="en-US" dirty="0"/>
          </a:p>
        </p:txBody>
      </p:sp>
      <p:sp>
        <p:nvSpPr>
          <p:cNvPr id="3" name="内容占位符 2"/>
          <p:cNvSpPr>
            <a:spLocks noGrp="1"/>
          </p:cNvSpPr>
          <p:nvPr>
            <p:ph idx="1"/>
          </p:nvPr>
        </p:nvSpPr>
        <p:spPr/>
        <p:txBody>
          <a:bodyPr/>
          <a:lstStyle/>
          <a:p>
            <a:r>
              <a:rPr lang="en-US" altLang="zh-CN" dirty="0"/>
              <a:t>padding</a:t>
            </a:r>
            <a:endParaRPr lang="en-US" altLang="zh-CN" dirty="0"/>
          </a:p>
          <a:p>
            <a:pPr lvl="1"/>
            <a:r>
              <a:rPr lang="en-US" altLang="zh-CN" dirty="0"/>
              <a:t>padding-left </a:t>
            </a:r>
            <a:endParaRPr lang="en-US" altLang="zh-CN" dirty="0"/>
          </a:p>
          <a:p>
            <a:pPr lvl="1"/>
            <a:r>
              <a:rPr lang="en-US" altLang="zh-CN" dirty="0"/>
              <a:t>padding-right</a:t>
            </a:r>
            <a:endParaRPr lang="en-US" altLang="zh-CN" dirty="0"/>
          </a:p>
          <a:p>
            <a:pPr lvl="1"/>
            <a:r>
              <a:rPr lang="en-US" altLang="zh-CN" dirty="0"/>
              <a:t>padding-top</a:t>
            </a:r>
            <a:endParaRPr lang="en-US" altLang="zh-CN" dirty="0"/>
          </a:p>
          <a:p>
            <a:pPr lvl="1"/>
            <a:r>
              <a:rPr lang="en-US" altLang="zh-CN" dirty="0"/>
              <a:t>padding-bottom</a:t>
            </a:r>
            <a:endParaRPr lang="en-US" altLang="zh-CN" dirty="0"/>
          </a:p>
          <a:p>
            <a:pPr lvl="1"/>
            <a:r>
              <a:rPr lang="en-US" altLang="zh-CN" dirty="0"/>
              <a:t>padding</a:t>
            </a:r>
            <a:endParaRPr lang="zh-CN" altLang="en-US" dirty="0"/>
          </a:p>
        </p:txBody>
      </p:sp>
      <p:sp>
        <p:nvSpPr>
          <p:cNvPr id="5" name="AutoShape 3"/>
          <p:cNvSpPr>
            <a:spLocks noChangeArrowheads="1"/>
          </p:cNvSpPr>
          <p:nvPr/>
        </p:nvSpPr>
        <p:spPr bwMode="auto">
          <a:xfrm>
            <a:off x="5881686" y="2071678"/>
            <a:ext cx="3571900" cy="34150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padding-left:10px;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padding-right: 5px;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padding-top: 20px;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padding-bottom:8px;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padding:20px 5px 8px 10px ;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padding:10px 5px;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padding:30px 8px 10px ; </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5881686" y="1585765"/>
            <a:ext cx="992719" cy="414475"/>
            <a:chOff x="1000100" y="2528843"/>
            <a:chExt cx="992719" cy="414475"/>
          </a:xfrm>
        </p:grpSpPr>
        <p:pic>
          <p:nvPicPr>
            <p:cNvPr id="7"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8" name="TextBox 7"/>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3074" name="Picture 2" descr="C:\Users\yaling.he\Desktop\2016-12-05_162947.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3062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2125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endParaRPr lang="zh-CN" altLang="en-US" b="1" kern="0" dirty="0">
              <a:solidFill>
                <a:schemeClr val="bg1"/>
              </a:solidFill>
              <a:latin typeface="+mn-ea"/>
              <a:ea typeface="+mn-ea"/>
            </a:endParaRPr>
          </a:p>
        </p:txBody>
      </p:sp>
      <p:grpSp>
        <p:nvGrpSpPr>
          <p:cNvPr id="19" name="组合 14"/>
          <p:cNvGrpSpPr/>
          <p:nvPr/>
        </p:nvGrpSpPr>
        <p:grpSpPr bwMode="auto">
          <a:xfrm>
            <a:off x="5595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504265" y="5187962"/>
              <a:ext cx="251197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：内边距</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1" grpId="0" bldLvl="0" animBg="1"/>
      <p:bldP spid="1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1975" y="285750"/>
            <a:ext cx="3576320" cy="523240"/>
          </a:xfrm>
        </p:spPr>
        <p:txBody>
          <a:bodyPr/>
          <a:lstStyle/>
          <a:p>
            <a:r>
              <a:rPr lang="zh-CN" altLang="en-US"/>
              <a:t>盒子型模的尺寸</a:t>
            </a:r>
            <a:endParaRPr lang="zh-CN" altLang="en-US" dirty="0"/>
          </a:p>
        </p:txBody>
      </p:sp>
      <p:pic>
        <p:nvPicPr>
          <p:cNvPr id="5" name="内容占位符 4" descr="6－7.JPG"/>
          <p:cNvPicPr>
            <a:picLocks noGrp="1" noChangeAspect="1"/>
          </p:cNvPicPr>
          <p:nvPr>
            <p:ph idx="1"/>
          </p:nvPr>
        </p:nvPicPr>
        <p:blipFill>
          <a:blip r:embed="rId1"/>
          <a:stretch>
            <a:fillRect/>
          </a:stretch>
        </p:blipFill>
        <p:spPr>
          <a:xfrm>
            <a:off x="2974422" y="1464052"/>
            <a:ext cx="5980439" cy="4314578"/>
          </a:xfrm>
        </p:spPr>
      </p:pic>
      <p:sp>
        <p:nvSpPr>
          <p:cNvPr id="6" name="Line 10"/>
          <p:cNvSpPr>
            <a:spLocks noChangeShapeType="1"/>
          </p:cNvSpPr>
          <p:nvPr/>
        </p:nvSpPr>
        <p:spPr bwMode="auto">
          <a:xfrm>
            <a:off x="4071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3024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7349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7883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4597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3242409" y="857232"/>
            <a:ext cx="703580" cy="368300"/>
          </a:xfrm>
          <a:prstGeom prst="rect">
            <a:avLst/>
          </a:prstGeom>
          <a:noFill/>
        </p:spPr>
        <p:txBody>
          <a:bodyPr wrap="none" rtlCol="0">
            <a:spAutoFit/>
          </a:bodyPr>
          <a:lstStyle/>
          <a:p>
            <a:r>
              <a:rPr lang="en-US" altLang="zh-CN" b="1" dirty="0"/>
              <a:t>10px</a:t>
            </a:r>
            <a:endParaRPr lang="zh-CN" altLang="en-US" b="1" dirty="0"/>
          </a:p>
        </p:txBody>
      </p:sp>
      <p:sp>
        <p:nvSpPr>
          <p:cNvPr id="12" name="TextBox 11"/>
          <p:cNvSpPr txBox="1"/>
          <p:nvPr/>
        </p:nvSpPr>
        <p:spPr>
          <a:xfrm>
            <a:off x="8073368" y="857232"/>
            <a:ext cx="703580" cy="368300"/>
          </a:xfrm>
          <a:prstGeom prst="rect">
            <a:avLst/>
          </a:prstGeom>
          <a:noFill/>
        </p:spPr>
        <p:txBody>
          <a:bodyPr wrap="none" rtlCol="0">
            <a:spAutoFit/>
          </a:bodyPr>
          <a:lstStyle/>
          <a:p>
            <a:r>
              <a:rPr lang="en-US" altLang="zh-CN" b="1" dirty="0"/>
              <a:t>10px</a:t>
            </a:r>
            <a:endParaRPr lang="zh-CN" altLang="en-US" b="1" dirty="0"/>
          </a:p>
        </p:txBody>
      </p:sp>
      <p:sp>
        <p:nvSpPr>
          <p:cNvPr id="13" name="TextBox 12"/>
          <p:cNvSpPr txBox="1"/>
          <p:nvPr/>
        </p:nvSpPr>
        <p:spPr>
          <a:xfrm>
            <a:off x="4085029" y="857232"/>
            <a:ext cx="576580" cy="368300"/>
          </a:xfrm>
          <a:prstGeom prst="rect">
            <a:avLst/>
          </a:prstGeom>
          <a:noFill/>
        </p:spPr>
        <p:txBody>
          <a:bodyPr wrap="none" rtlCol="0">
            <a:spAutoFit/>
          </a:bodyPr>
          <a:lstStyle/>
          <a:p>
            <a:r>
              <a:rPr lang="en-US" altLang="zh-CN" b="1" dirty="0"/>
              <a:t>5px</a:t>
            </a:r>
            <a:endParaRPr lang="zh-CN" altLang="en-US" b="1" dirty="0"/>
          </a:p>
        </p:txBody>
      </p:sp>
      <p:sp>
        <p:nvSpPr>
          <p:cNvPr id="14" name="TextBox 13"/>
          <p:cNvSpPr txBox="1"/>
          <p:nvPr/>
        </p:nvSpPr>
        <p:spPr>
          <a:xfrm>
            <a:off x="7330942" y="857232"/>
            <a:ext cx="576580" cy="368300"/>
          </a:xfrm>
          <a:prstGeom prst="rect">
            <a:avLst/>
          </a:prstGeom>
          <a:noFill/>
        </p:spPr>
        <p:txBody>
          <a:bodyPr wrap="none" rtlCol="0">
            <a:spAutoFit/>
          </a:bodyPr>
          <a:lstStyle/>
          <a:p>
            <a:r>
              <a:rPr lang="en-US" altLang="zh-CN" b="1" dirty="0"/>
              <a:t>5px</a:t>
            </a:r>
            <a:endParaRPr lang="zh-CN" altLang="en-US" b="1" dirty="0"/>
          </a:p>
        </p:txBody>
      </p:sp>
      <p:sp>
        <p:nvSpPr>
          <p:cNvPr id="15" name="TextBox 14"/>
          <p:cNvSpPr txBox="1"/>
          <p:nvPr/>
        </p:nvSpPr>
        <p:spPr>
          <a:xfrm>
            <a:off x="5620476" y="857232"/>
            <a:ext cx="703580" cy="368300"/>
          </a:xfrm>
          <a:prstGeom prst="rect">
            <a:avLst/>
          </a:prstGeom>
          <a:noFill/>
        </p:spPr>
        <p:txBody>
          <a:bodyPr wrap="none" rtlCol="0">
            <a:spAutoFit/>
          </a:bodyPr>
          <a:lstStyle/>
          <a:p>
            <a:r>
              <a:rPr lang="en-US" altLang="zh-CN" b="1" dirty="0"/>
              <a:t>70px</a:t>
            </a:r>
            <a:endParaRPr lang="zh-CN" altLang="en-US" b="1" dirty="0"/>
          </a:p>
        </p:txBody>
      </p:sp>
      <p:sp>
        <p:nvSpPr>
          <p:cNvPr id="16" name="AutoShape 4"/>
          <p:cNvSpPr>
            <a:spLocks noChangeArrowheads="1"/>
          </p:cNvSpPr>
          <p:nvPr/>
        </p:nvSpPr>
        <p:spPr bwMode="auto">
          <a:xfrm>
            <a:off x="2701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2" charset="-122"/>
                <a:ea typeface="微软雅黑" panose="020B0503020204020204" pitchFamily="2" charset="-122"/>
              </a:rPr>
              <a:t>盒子模型总尺寸</a:t>
            </a:r>
            <a:r>
              <a:rPr lang="en-US" altLang="zh-CN" b="1" dirty="0">
                <a:latin typeface="微软雅黑" panose="020B0503020204020204" pitchFamily="2" charset="-122"/>
                <a:ea typeface="微软雅黑" panose="020B0503020204020204" pitchFamily="2" charset="-122"/>
              </a:rPr>
              <a:t>=</a:t>
            </a:r>
            <a:r>
              <a:rPr lang="en-US" altLang="zh-CN" b="1" dirty="0" err="1">
                <a:latin typeface="微软雅黑" panose="020B0503020204020204" pitchFamily="2" charset="-122"/>
                <a:ea typeface="微软雅黑" panose="020B0503020204020204" pitchFamily="2" charset="-122"/>
              </a:rPr>
              <a:t>border+padding+margin</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内容宽度</a:t>
            </a:r>
            <a:endParaRPr lang="zh-CN" altLang="en-US" b="1" dirty="0">
              <a:latin typeface="微软雅黑" panose="020B0503020204020204" pitchFamily="2" charset="-122"/>
              <a:ea typeface="微软雅黑" panose="020B0503020204020204" pitchFamily="2" charset="-122"/>
            </a:endParaRPr>
          </a:p>
        </p:txBody>
      </p:sp>
      <p:sp>
        <p:nvSpPr>
          <p:cNvPr id="17" name="TextBox 16"/>
          <p:cNvSpPr txBox="1"/>
          <p:nvPr/>
        </p:nvSpPr>
        <p:spPr>
          <a:xfrm>
            <a:off x="4452926" y="1714488"/>
            <a:ext cx="2844800" cy="368300"/>
          </a:xfrm>
          <a:prstGeom prst="rect">
            <a:avLst/>
          </a:prstGeom>
          <a:noFill/>
        </p:spPr>
        <p:txBody>
          <a:bodyPr wrap="none" rtlCol="0">
            <a:spAutoFit/>
          </a:bodyPr>
          <a:lstStyle/>
          <a:p>
            <a:r>
              <a:rPr lang="zh-CN" altLang="en-US" b="1" dirty="0"/>
              <a:t>外边距（</a:t>
            </a:r>
            <a:r>
              <a:rPr lang="en-US" altLang="zh-CN" b="1" dirty="0"/>
              <a:t>margin</a:t>
            </a:r>
            <a:r>
              <a:rPr lang="zh-CN" altLang="en-US" b="1" dirty="0"/>
              <a:t>）：</a:t>
            </a:r>
            <a:r>
              <a:rPr lang="en-US" altLang="zh-CN" b="1" dirty="0"/>
              <a:t>10px</a:t>
            </a:r>
            <a:endParaRPr lang="zh-CN" altLang="en-US" b="1" dirty="0"/>
          </a:p>
        </p:txBody>
      </p:sp>
      <p:sp>
        <p:nvSpPr>
          <p:cNvPr id="18" name="TextBox 17"/>
          <p:cNvSpPr txBox="1"/>
          <p:nvPr/>
        </p:nvSpPr>
        <p:spPr>
          <a:xfrm>
            <a:off x="4435941" y="2500306"/>
            <a:ext cx="2844800" cy="368300"/>
          </a:xfrm>
          <a:prstGeom prst="rect">
            <a:avLst/>
          </a:prstGeom>
          <a:noFill/>
        </p:spPr>
        <p:txBody>
          <a:bodyPr wrap="none" rtlCol="0">
            <a:spAutoFit/>
          </a:bodyPr>
          <a:lstStyle/>
          <a:p>
            <a:r>
              <a:rPr lang="zh-CN" altLang="en-US" b="1" dirty="0"/>
              <a:t>内边距（</a:t>
            </a:r>
            <a:r>
              <a:rPr lang="en-US" altLang="zh-CN" b="1" dirty="0"/>
              <a:t>padding</a:t>
            </a:r>
            <a:r>
              <a:rPr lang="zh-CN" altLang="en-US" b="1" dirty="0"/>
              <a:t>）：</a:t>
            </a:r>
            <a:r>
              <a:rPr lang="en-US" altLang="zh-CN" b="1" dirty="0"/>
              <a:t>5px</a:t>
            </a:r>
            <a:endParaRPr lang="zh-CN" altLang="en-US" b="1" dirty="0"/>
          </a:p>
        </p:txBody>
      </p:sp>
      <p:sp>
        <p:nvSpPr>
          <p:cNvPr id="19" name="TextBox 18"/>
          <p:cNvSpPr txBox="1"/>
          <p:nvPr/>
        </p:nvSpPr>
        <p:spPr>
          <a:xfrm>
            <a:off x="4595802" y="3357562"/>
            <a:ext cx="2449830" cy="368300"/>
          </a:xfrm>
          <a:prstGeom prst="rect">
            <a:avLst/>
          </a:prstGeom>
          <a:noFill/>
        </p:spPr>
        <p:txBody>
          <a:bodyPr wrap="none" rtlCol="0">
            <a:spAutoFit/>
          </a:bodyPr>
          <a:lstStyle/>
          <a:p>
            <a:r>
              <a:rPr lang="zh-CN" altLang="en-US" b="1" dirty="0"/>
              <a:t>内容宽度</a:t>
            </a:r>
            <a:r>
              <a:rPr lang="en-US" altLang="zh-CN" b="1" dirty="0"/>
              <a:t>width</a:t>
            </a:r>
            <a:r>
              <a:rPr lang="zh-CN" altLang="en-US" b="1" dirty="0"/>
              <a:t>：</a:t>
            </a:r>
            <a:r>
              <a:rPr lang="en-US" altLang="zh-CN" b="1" dirty="0"/>
              <a:t>70px</a:t>
            </a:r>
            <a:endParaRPr lang="zh-CN" altLang="en-US" b="1" dirty="0"/>
          </a:p>
        </p:txBody>
      </p:sp>
      <p:grpSp>
        <p:nvGrpSpPr>
          <p:cNvPr id="21" name="组合 14"/>
          <p:cNvGrpSpPr/>
          <p:nvPr/>
        </p:nvGrpSpPr>
        <p:grpSpPr bwMode="auto">
          <a:xfrm>
            <a:off x="3993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38145" y="5187962"/>
              <a:ext cx="324421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5</a:t>
              </a:r>
              <a:r>
                <a:rPr lang="zh-CN" altLang="en-US" sz="1600" b="1" spc="300" dirty="0">
                  <a:solidFill>
                    <a:srgbClr val="FBFFFE"/>
                  </a:solidFill>
                  <a:latin typeface="微软雅黑" panose="020B0503020204020204" pitchFamily="2" charset="-122"/>
                  <a:ea typeface="微软雅黑" panose="020B0503020204020204" pitchFamily="2" charset="-122"/>
                </a:rPr>
                <a:t>：盒模型尺寸</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9019" y="1252303"/>
            <a:ext cx="7645400" cy="5143500"/>
          </a:xfrm>
        </p:spPr>
        <p:txBody>
          <a:bodyPr/>
          <a:lstStyle/>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810375" y="23495"/>
            <a:ext cx="3745865" cy="954405"/>
          </a:xfrm>
        </p:spPr>
        <p:txBody>
          <a:bodyPr/>
          <a:lstStyle/>
          <a:p>
            <a:pPr>
              <a:defRPr/>
            </a:pPr>
            <a:r>
              <a:rPr lang="en-US" altLang="zh-CN" dirty="0"/>
              <a:t>box-sizing2-1</a:t>
            </a:r>
            <a:endParaRPr lang="en-GB" altLang="zh-CN" dirty="0"/>
          </a:p>
        </p:txBody>
      </p:sp>
      <p:sp>
        <p:nvSpPr>
          <p:cNvPr id="5" name="TextBox 4"/>
          <p:cNvSpPr txBox="1"/>
          <p:nvPr/>
        </p:nvSpPr>
        <p:spPr bwMode="auto">
          <a:xfrm>
            <a:off x="1969809" y="85789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6" name="Picture 3" descr="E:\设计支持\模板设计\Y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5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2595538" y="1571612"/>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box-sizing</a:t>
            </a:r>
            <a:r>
              <a:rPr lang="zh-CN" altLang="en-US" b="1" dirty="0">
                <a:solidFill>
                  <a:schemeClr val="accent5">
                    <a:lumMod val="10000"/>
                  </a:schemeClr>
                </a:solidFill>
                <a:latin typeface="+mn-lt"/>
              </a:rPr>
              <a:t>：</a:t>
            </a:r>
            <a:r>
              <a:rPr lang="en-US" altLang="zh-CN" b="1" dirty="0">
                <a:solidFill>
                  <a:schemeClr val="accent5">
                    <a:lumMod val="10000"/>
                  </a:schemeClr>
                </a:solidFill>
                <a:latin typeface="+mn-lt"/>
              </a:rPr>
              <a:t>content-box  |  border-box  |  inherit;</a:t>
            </a:r>
            <a:endParaRPr lang="en-US" altLang="zh-CN" b="1" dirty="0">
              <a:solidFill>
                <a:schemeClr val="accent5">
                  <a:lumMod val="10000"/>
                </a:schemeClr>
              </a:solidFill>
              <a:latin typeface="+mn-lt"/>
            </a:endParaRPr>
          </a:p>
        </p:txBody>
      </p:sp>
      <p:sp>
        <p:nvSpPr>
          <p:cNvPr id="10" name="Rectangle 5"/>
          <p:cNvSpPr>
            <a:spLocks noChangeArrowheads="1"/>
          </p:cNvSpPr>
          <p:nvPr/>
        </p:nvSpPr>
        <p:spPr bwMode="auto">
          <a:xfrm>
            <a:off x="4007768" y="1556792"/>
            <a:ext cx="1368152"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4096306" y="561456"/>
            <a:ext cx="1495638" cy="714970"/>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默认值，盒子的总尺度</a:t>
            </a:r>
            <a:endParaRPr lang="en-US" altLang="zh-CN" b="1" kern="0" dirty="0">
              <a:solidFill>
                <a:schemeClr val="bg1"/>
              </a:solidFill>
              <a:latin typeface="Arial" panose="020B0604020202020204"/>
              <a:ea typeface="黑体" panose="02010609060101010101" pitchFamily="49" charset="-122"/>
            </a:endParaRPr>
          </a:p>
        </p:txBody>
      </p:sp>
      <p:sp>
        <p:nvSpPr>
          <p:cNvPr id="17" name="AutoShape 16"/>
          <p:cNvSpPr>
            <a:spLocks noChangeArrowheads="1"/>
          </p:cNvSpPr>
          <p:nvPr/>
        </p:nvSpPr>
        <p:spPr bwMode="auto">
          <a:xfrm>
            <a:off x="5667372" y="230553"/>
            <a:ext cx="2143140" cy="1021750"/>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盒子的宽度或高度等于元素内容的宽度或高度</a:t>
            </a:r>
            <a:endParaRPr lang="zh-CN" altLang="en-US" b="1" kern="0" dirty="0">
              <a:solidFill>
                <a:schemeClr val="bg1"/>
              </a:solidFill>
              <a:latin typeface="Arial" panose="020B0604020202020204"/>
              <a:ea typeface="黑体" panose="02010609060101010101" pitchFamily="49" charset="-122"/>
            </a:endParaRPr>
          </a:p>
        </p:txBody>
      </p:sp>
      <p:sp>
        <p:nvSpPr>
          <p:cNvPr id="20" name="AutoShape 16"/>
          <p:cNvSpPr>
            <a:spLocks noChangeArrowheads="1"/>
          </p:cNvSpPr>
          <p:nvPr/>
        </p:nvSpPr>
        <p:spPr bwMode="auto">
          <a:xfrm>
            <a:off x="7096132" y="2276991"/>
            <a:ext cx="2286016" cy="714970"/>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元素继承父元素的盒子模型模式</a:t>
            </a:r>
            <a:endParaRPr lang="zh-CN" altLang="en-US" b="1" kern="0" dirty="0">
              <a:solidFill>
                <a:schemeClr val="bg1"/>
              </a:solidFill>
              <a:latin typeface="Arial" panose="020B0604020202020204"/>
              <a:ea typeface="黑体" panose="02010609060101010101" pitchFamily="49" charset="-122"/>
            </a:endParaRPr>
          </a:p>
        </p:txBody>
      </p:sp>
      <p:sp>
        <p:nvSpPr>
          <p:cNvPr id="21" name="Line 12"/>
          <p:cNvSpPr>
            <a:spLocks noChangeShapeType="1"/>
          </p:cNvSpPr>
          <p:nvPr/>
        </p:nvSpPr>
        <p:spPr bwMode="auto">
          <a:xfrm flipH="1" flipV="1">
            <a:off x="7739074" y="1929511"/>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flipH="1">
            <a:off x="4524364" y="1285860"/>
            <a:ext cx="357190"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6381752" y="1273017"/>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5667372" y="1578034"/>
            <a:ext cx="1224540"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7162550" y="1556793"/>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3274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261641" y="5187962"/>
              <a:ext cx="299722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6</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box-sizing</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aphicFrame>
        <p:nvGraphicFramePr>
          <p:cNvPr id="35" name="Group 29"/>
          <p:cNvGraphicFramePr>
            <a:graphicFrameLocks noGrp="1"/>
          </p:cNvGraphicFramePr>
          <p:nvPr/>
        </p:nvGraphicFramePr>
        <p:xfrm>
          <a:off x="2271336" y="4509120"/>
          <a:ext cx="8064500" cy="1299210"/>
        </p:xfrm>
        <a:graphic>
          <a:graphicData uri="http://schemas.openxmlformats.org/drawingml/2006/table">
            <a:tbl>
              <a:tblPr firstRow="1" bandRow="1">
                <a:tableStyleId>{5C22544A-7EE6-4342-B048-85BDC9FD1C3A}</a:tableStyleId>
              </a:tblPr>
              <a:tblGrid>
                <a:gridCol w="2024380"/>
                <a:gridCol w="935990"/>
                <a:gridCol w="1151890"/>
                <a:gridCol w="1296035"/>
                <a:gridCol w="1224280"/>
                <a:gridCol w="1431925"/>
              </a:tblGrid>
              <a:tr h="7035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a:solidFill>
                            <a:schemeClr val="bg1"/>
                          </a:solidFill>
                          <a:latin typeface="+mn-lt"/>
                          <a:ea typeface="+mn-ea"/>
                          <a:cs typeface="+mn-cs"/>
                        </a:rPr>
                        <a:t>属</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性</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3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box-sizing</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8+</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3.1+</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7" grpId="0" bldLvl="0" animBg="1"/>
      <p:bldP spid="20" grpId="0" bldLvl="0" animBg="1"/>
      <p:bldP spid="28" grpId="0" bldLvl="0" animBg="1"/>
      <p:bldP spid="2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06590" y="272415"/>
            <a:ext cx="3482340" cy="523240"/>
          </a:xfrm>
        </p:spPr>
        <p:txBody>
          <a:bodyPr/>
          <a:lstStyle/>
          <a:p>
            <a:r>
              <a:rPr lang="en-US" altLang="zh-CN" dirty="0"/>
              <a:t>box-sizing2-2</a:t>
            </a:r>
            <a:r>
              <a:rPr lang="zh-CN" altLang="en-US" dirty="0"/>
              <a:t> </a:t>
            </a:r>
            <a:endParaRPr lang="zh-CN" altLang="en-US" dirty="0"/>
          </a:p>
        </p:txBody>
      </p:sp>
      <p:sp>
        <p:nvSpPr>
          <p:cNvPr id="3" name="内容占位符 2"/>
          <p:cNvSpPr>
            <a:spLocks noGrp="1"/>
          </p:cNvSpPr>
          <p:nvPr>
            <p:ph idx="1"/>
          </p:nvPr>
        </p:nvSpPr>
        <p:spPr/>
        <p:txBody>
          <a:bodyPr/>
          <a:lstStyle/>
          <a:p>
            <a:r>
              <a:rPr lang="zh-CN" altLang="en-US" dirty="0"/>
              <a:t>下面分别使用什么属性值实现？</a:t>
            </a:r>
            <a:endParaRPr lang="en-US" altLang="zh-CN" dirty="0"/>
          </a:p>
        </p:txBody>
      </p:sp>
      <p:pic>
        <p:nvPicPr>
          <p:cNvPr id="18" name="Picture 2" descr="C:\Users\yaling.he\Desktop\2016-12-06_141452.b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9736" y="1844821"/>
            <a:ext cx="2952328" cy="475629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1629836" y="764704"/>
            <a:ext cx="1050633" cy="528644"/>
            <a:chOff x="928662" y="2571744"/>
            <a:chExt cx="1050633" cy="528644"/>
          </a:xfrm>
        </p:grpSpPr>
        <p:sp>
          <p:nvSpPr>
            <p:cNvPr id="25" name="TextBox 13"/>
            <p:cNvSpPr txBox="1"/>
            <p:nvPr/>
          </p:nvSpPr>
          <p:spPr bwMode="auto">
            <a:xfrm>
              <a:off x="1285875" y="2623215"/>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a:latin typeface="黑体" panose="02010609060101010101" pitchFamily="49" charset="-122"/>
                  <a:ea typeface="黑体" panose="02010609060101010101" pitchFamily="49" charset="-122"/>
                </a:rPr>
                <a:t>思考</a:t>
              </a:r>
              <a:endParaRPr lang="zh-CN" altLang="en-US" sz="2000" b="1" dirty="0">
                <a:latin typeface="黑体" panose="02010609060101010101" pitchFamily="49" charset="-122"/>
                <a:ea typeface="黑体" panose="02010609060101010101" pitchFamily="49" charset="-122"/>
              </a:endParaRPr>
            </a:p>
          </p:txBody>
        </p:sp>
        <p:pic>
          <p:nvPicPr>
            <p:cNvPr id="26" name="Picture 4" descr="\\prdsoftlab\Softlab\034\07.png"/>
            <p:cNvPicPr>
              <a:picLocks noChangeAspect="1" noChangeArrowheads="1"/>
            </p:cNvPicPr>
            <p:nvPr/>
          </p:nvPicPr>
          <p:blipFill>
            <a:blip r:embed="rId2" cstate="print"/>
            <a:srcRect/>
            <a:stretch>
              <a:fillRect/>
            </a:stretch>
          </p:blipFill>
          <p:spPr bwMode="auto">
            <a:xfrm>
              <a:off x="928662" y="2571744"/>
              <a:ext cx="528644" cy="528644"/>
            </a:xfrm>
            <a:prstGeom prst="rect">
              <a:avLst/>
            </a:prstGeom>
            <a:noFill/>
          </p:spPr>
        </p:pic>
      </p:grpSp>
      <p:sp>
        <p:nvSpPr>
          <p:cNvPr id="27" name="AutoShape 16"/>
          <p:cNvSpPr>
            <a:spLocks noChangeArrowheads="1"/>
          </p:cNvSpPr>
          <p:nvPr/>
        </p:nvSpPr>
        <p:spPr bwMode="auto">
          <a:xfrm>
            <a:off x="7957368" y="2793071"/>
            <a:ext cx="1595016" cy="408192"/>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content-box</a:t>
            </a:r>
            <a:endParaRPr lang="zh-CN" altLang="en-US" b="1" kern="0" dirty="0">
              <a:solidFill>
                <a:schemeClr val="bg1"/>
              </a:solidFill>
              <a:latin typeface="Arial" panose="020B0604020202020204"/>
              <a:ea typeface="黑体" panose="02010609060101010101" pitchFamily="49" charset="-122"/>
            </a:endParaRPr>
          </a:p>
        </p:txBody>
      </p:sp>
      <p:sp>
        <p:nvSpPr>
          <p:cNvPr id="28" name="Line 12"/>
          <p:cNvSpPr>
            <a:spLocks noChangeShapeType="1"/>
          </p:cNvSpPr>
          <p:nvPr/>
        </p:nvSpPr>
        <p:spPr bwMode="auto">
          <a:xfrm flipH="1">
            <a:off x="6528048" y="2996952"/>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9" name="AutoShape 16"/>
          <p:cNvSpPr>
            <a:spLocks noChangeArrowheads="1"/>
          </p:cNvSpPr>
          <p:nvPr/>
        </p:nvSpPr>
        <p:spPr bwMode="auto">
          <a:xfrm>
            <a:off x="7752184" y="5176057"/>
            <a:ext cx="1512168" cy="408192"/>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border-box</a:t>
            </a:r>
            <a:endParaRPr lang="zh-CN" altLang="en-US" b="1" kern="0" dirty="0">
              <a:solidFill>
                <a:schemeClr val="bg1"/>
              </a:solidFill>
              <a:latin typeface="Arial" panose="020B0604020202020204"/>
              <a:ea typeface="黑体" panose="02010609060101010101" pitchFamily="49" charset="-122"/>
            </a:endParaRPr>
          </a:p>
        </p:txBody>
      </p:sp>
      <p:sp>
        <p:nvSpPr>
          <p:cNvPr id="30" name="Line 12"/>
          <p:cNvSpPr>
            <a:spLocks noChangeShapeType="1"/>
          </p:cNvSpPr>
          <p:nvPr/>
        </p:nvSpPr>
        <p:spPr bwMode="auto">
          <a:xfrm flipH="1">
            <a:off x="6312024" y="5379938"/>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136900" y="285750"/>
            <a:ext cx="7351395" cy="523240"/>
          </a:xfrm>
        </p:spPr>
        <p:txBody>
          <a:bodyPr/>
          <a:lstStyle/>
          <a:p>
            <a:r>
              <a:rPr lang="zh-CN" altLang="en-US"/>
              <a:t>学员操作</a:t>
            </a:r>
            <a:r>
              <a:rPr lang="en-US" altLang="zh-CN"/>
              <a:t>—</a:t>
            </a:r>
            <a:r>
              <a:rPr lang="zh-CN" altLang="en-US"/>
              <a:t>北大青鸟课程导航</a:t>
            </a:r>
            <a:r>
              <a:rPr lang="en-US" altLang="zh-CN"/>
              <a:t>2-1</a:t>
            </a:r>
            <a:endParaRPr lang="zh-CN" altLang="en-US" dirty="0"/>
          </a:p>
        </p:txBody>
      </p:sp>
      <p:sp>
        <p:nvSpPr>
          <p:cNvPr id="23555" name="内容占位符 2"/>
          <p:cNvSpPr>
            <a:spLocks noGrp="1"/>
          </p:cNvSpPr>
          <p:nvPr>
            <p:ph idx="1"/>
          </p:nvPr>
        </p:nvSpPr>
        <p:spPr>
          <a:xfrm>
            <a:off x="2308254" y="1214422"/>
            <a:ext cx="5659954" cy="5143536"/>
          </a:xfrm>
        </p:spPr>
        <p:txBody>
          <a:bodyPr/>
          <a:lstStyle/>
          <a:p>
            <a:r>
              <a:rPr lang="zh-CN" altLang="en-US" dirty="0"/>
              <a:t>训练要点</a:t>
            </a:r>
            <a:endParaRPr lang="zh-CN" altLang="en-US" dirty="0"/>
          </a:p>
          <a:p>
            <a:pPr lvl="1"/>
            <a:r>
              <a:rPr lang="zh-CN" altLang="en-US" dirty="0"/>
              <a:t>使用</a:t>
            </a:r>
            <a:r>
              <a:rPr lang="en-US" altLang="zh-CN" dirty="0"/>
              <a:t>div</a:t>
            </a:r>
            <a:r>
              <a:rPr lang="zh-CN" altLang="en-US" dirty="0"/>
              <a:t>和列表制作课程导航</a:t>
            </a:r>
            <a:endParaRPr lang="zh-CN" altLang="en-US" dirty="0"/>
          </a:p>
          <a:p>
            <a:pPr lvl="1"/>
            <a:r>
              <a:rPr lang="zh-CN" altLang="en-US" dirty="0"/>
              <a:t>使用</a:t>
            </a:r>
            <a:r>
              <a:rPr lang="en-US" altLang="zh-CN" dirty="0"/>
              <a:t>border</a:t>
            </a:r>
            <a:r>
              <a:rPr lang="zh-CN" altLang="en-US" dirty="0"/>
              <a:t>属性设置边框样式</a:t>
            </a:r>
            <a:endParaRPr lang="zh-CN" altLang="en-US" dirty="0"/>
          </a:p>
          <a:p>
            <a:pPr lvl="1"/>
            <a:r>
              <a:rPr lang="zh-CN" altLang="en-US" dirty="0"/>
              <a:t>使用</a:t>
            </a:r>
            <a:r>
              <a:rPr lang="en-US" altLang="zh-CN" dirty="0"/>
              <a:t>margin</a:t>
            </a:r>
            <a:r>
              <a:rPr lang="zh-CN" altLang="en-US" dirty="0"/>
              <a:t>和</a:t>
            </a:r>
            <a:r>
              <a:rPr lang="en-US" altLang="zh-CN" dirty="0"/>
              <a:t>padding</a:t>
            </a:r>
            <a:r>
              <a:rPr lang="zh-CN" altLang="en-US" dirty="0"/>
              <a:t>消除外边距和内边距</a:t>
            </a:r>
            <a:endParaRPr lang="zh-CN" altLang="en-US" dirty="0"/>
          </a:p>
          <a:p>
            <a:r>
              <a:rPr lang="zh-CN" altLang="en-US" dirty="0"/>
              <a:t>需求说明</a:t>
            </a:r>
            <a:endParaRPr lang="en-US" altLang="zh-CN" dirty="0"/>
          </a:p>
          <a:p>
            <a:pPr lvl="1"/>
            <a:r>
              <a:rPr lang="zh-CN" altLang="en-US" dirty="0"/>
              <a:t>使用标题标签实现课程导航标题，使用无序列表实现课程导航列表</a:t>
            </a:r>
            <a:endParaRPr lang="en-US" altLang="zh-CN" dirty="0"/>
          </a:p>
          <a:p>
            <a:pPr lvl="1"/>
            <a:r>
              <a:rPr lang="zh-CN" altLang="en-US" dirty="0"/>
              <a:t>课程导航前的图标和每个课程导航右侧的三角图标使用背景图像的方式实现</a:t>
            </a:r>
            <a:endParaRPr lang="zh-CN" altLang="en-US" dirty="0"/>
          </a:p>
        </p:txBody>
      </p:sp>
      <p:grpSp>
        <p:nvGrpSpPr>
          <p:cNvPr id="20" name="组合 19"/>
          <p:cNvGrpSpPr/>
          <p:nvPr/>
        </p:nvGrpSpPr>
        <p:grpSpPr>
          <a:xfrm>
            <a:off x="1666844"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5" name="组合 16"/>
          <p:cNvGrpSpPr/>
          <p:nvPr/>
        </p:nvGrpSpPr>
        <p:grpSpPr bwMode="auto">
          <a:xfrm>
            <a:off x="4310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1" name="Picture 2" descr="C:\Users\yaling.he\Desktop\Chapter06截图\Chapter06截图\图6.12  课程导航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208" y="2060848"/>
            <a:ext cx="2575153" cy="31674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141980" y="285750"/>
            <a:ext cx="7346950" cy="523240"/>
          </a:xfrm>
        </p:spPr>
        <p:txBody>
          <a:bodyPr/>
          <a:lstStyle/>
          <a:p>
            <a:r>
              <a:rPr lang="zh-CN" altLang="en-US" dirty="0"/>
              <a:t>学员操作</a:t>
            </a:r>
            <a:r>
              <a:rPr lang="en-US" altLang="zh-CN" dirty="0"/>
              <a:t>—</a:t>
            </a:r>
            <a:r>
              <a:rPr lang="zh-CN" altLang="en-US" dirty="0"/>
              <a:t>北大青鸟课程导航</a:t>
            </a:r>
            <a:r>
              <a:rPr lang="en-US" altLang="zh-CN" dirty="0"/>
              <a:t>2-2</a:t>
            </a:r>
            <a:endParaRPr lang="zh-CN" altLang="en-US" dirty="0"/>
          </a:p>
        </p:txBody>
      </p:sp>
      <p:sp>
        <p:nvSpPr>
          <p:cNvPr id="23555" name="内容占位符 2"/>
          <p:cNvSpPr>
            <a:spLocks noGrp="1"/>
          </p:cNvSpPr>
          <p:nvPr>
            <p:ph idx="1"/>
          </p:nvPr>
        </p:nvSpPr>
        <p:spPr/>
        <p:txBody>
          <a:bodyPr/>
          <a:lstStyle/>
          <a:p>
            <a:r>
              <a:rPr lang="zh-CN" altLang="en-US" dirty="0"/>
              <a:t>实现思路</a:t>
            </a:r>
            <a:endParaRPr lang="zh-CN" altLang="en-US" dirty="0"/>
          </a:p>
          <a:p>
            <a:pPr lvl="1"/>
            <a:r>
              <a:rPr lang="zh-CN" altLang="en-US" dirty="0"/>
              <a:t>使用并集选择器设置</a:t>
            </a:r>
            <a:r>
              <a:rPr lang="en-US" altLang="zh-CN" dirty="0"/>
              <a:t>body</a:t>
            </a:r>
            <a:r>
              <a:rPr lang="zh-CN" altLang="en-US" dirty="0"/>
              <a:t>、</a:t>
            </a:r>
            <a:r>
              <a:rPr lang="en-US" altLang="zh-CN" dirty="0" err="1"/>
              <a:t>ul</a:t>
            </a:r>
            <a:r>
              <a:rPr lang="zh-CN" altLang="en-US" dirty="0"/>
              <a:t>、</a:t>
            </a:r>
            <a:r>
              <a:rPr lang="en-US" altLang="zh-CN" dirty="0"/>
              <a:t>li</a:t>
            </a:r>
            <a:r>
              <a:rPr lang="zh-CN" altLang="en-US" dirty="0"/>
              <a:t>、</a:t>
            </a:r>
            <a:r>
              <a:rPr lang="en-US" altLang="zh-CN" dirty="0"/>
              <a:t>h1</a:t>
            </a:r>
            <a:r>
              <a:rPr lang="zh-CN" altLang="en-US" dirty="0"/>
              <a:t>标签的内、外边距均为</a:t>
            </a:r>
            <a:r>
              <a:rPr lang="en-US" altLang="zh-CN" dirty="0"/>
              <a:t>0px</a:t>
            </a:r>
            <a:endParaRPr lang="zh-CN" altLang="en-US" dirty="0"/>
          </a:p>
          <a:p>
            <a:pPr lvl="1"/>
            <a:r>
              <a:rPr lang="zh-CN" altLang="en-US" dirty="0"/>
              <a:t>使用</a:t>
            </a:r>
            <a:r>
              <a:rPr lang="en-US" altLang="zh-CN" dirty="0"/>
              <a:t>border</a:t>
            </a:r>
            <a:r>
              <a:rPr lang="zh-CN" altLang="en-US" dirty="0"/>
              <a:t>属性设置课程导航边框样式，使用</a:t>
            </a:r>
            <a:r>
              <a:rPr lang="en-US" altLang="zh-CN" dirty="0"/>
              <a:t>border-top</a:t>
            </a:r>
            <a:r>
              <a:rPr lang="zh-CN" altLang="en-US" dirty="0"/>
              <a:t>属性设置导航列表上边框的样式</a:t>
            </a:r>
            <a:endParaRPr lang="zh-CN" altLang="en-US" dirty="0"/>
          </a:p>
          <a:p>
            <a:pPr lvl="1"/>
            <a:r>
              <a:rPr lang="zh-CN" altLang="en-US" dirty="0"/>
              <a:t>用</a:t>
            </a:r>
            <a:r>
              <a:rPr lang="en-US" altLang="zh-CN" dirty="0"/>
              <a:t>margin</a:t>
            </a:r>
            <a:r>
              <a:rPr lang="zh-CN" altLang="en-US" dirty="0"/>
              <a:t>属性设置课程列表居中显示</a:t>
            </a:r>
            <a:endParaRPr lang="zh-CN" altLang="en-US" dirty="0"/>
          </a:p>
          <a:p>
            <a:pPr lvl="1"/>
            <a:r>
              <a:rPr lang="zh-CN" altLang="en-US" dirty="0"/>
              <a:t>使用</a:t>
            </a:r>
            <a:r>
              <a:rPr lang="en-US" altLang="zh-CN" dirty="0"/>
              <a:t>background</a:t>
            </a:r>
            <a:r>
              <a:rPr lang="zh-CN" altLang="en-US" dirty="0"/>
              <a:t>设置课程导航图标和导航列表图标</a:t>
            </a:r>
            <a:endParaRPr lang="zh-CN" altLang="en-US" dirty="0"/>
          </a:p>
        </p:txBody>
      </p:sp>
      <p:grpSp>
        <p:nvGrpSpPr>
          <p:cNvPr id="4" name="组合 19"/>
          <p:cNvGrpSpPr/>
          <p:nvPr/>
        </p:nvGrpSpPr>
        <p:grpSpPr>
          <a:xfrm>
            <a:off x="1666844"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7"/>
          <p:cNvGrpSpPr/>
          <p:nvPr/>
        </p:nvGrpSpPr>
        <p:grpSpPr bwMode="auto">
          <a:xfrm>
            <a:off x="4655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178810" y="285750"/>
            <a:ext cx="7309485" cy="523240"/>
          </a:xfrm>
        </p:spPr>
        <p:txBody>
          <a:bodyPr/>
          <a:lstStyle/>
          <a:p>
            <a:r>
              <a:rPr lang="zh-CN" altLang="en-US"/>
              <a:t>学员操作</a:t>
            </a:r>
            <a:r>
              <a:rPr lang="en-US" altLang="zh-CN"/>
              <a:t>—</a:t>
            </a:r>
            <a:r>
              <a:rPr lang="zh-CN" altLang="en-US"/>
              <a:t>聚美优品商品分类</a:t>
            </a:r>
            <a:r>
              <a:rPr lang="en-US" altLang="zh-CN"/>
              <a:t>2-1</a:t>
            </a:r>
            <a:endParaRPr lang="zh-CN" altLang="en-US" dirty="0"/>
          </a:p>
        </p:txBody>
      </p:sp>
      <p:sp>
        <p:nvSpPr>
          <p:cNvPr id="23555" name="内容占位符 2"/>
          <p:cNvSpPr>
            <a:spLocks noGrp="1"/>
          </p:cNvSpPr>
          <p:nvPr>
            <p:ph idx="1"/>
          </p:nvPr>
        </p:nvSpPr>
        <p:spPr>
          <a:xfrm>
            <a:off x="2308254" y="1214422"/>
            <a:ext cx="5930854" cy="5143536"/>
          </a:xfrm>
        </p:spPr>
        <p:txBody>
          <a:bodyPr/>
          <a:lstStyle/>
          <a:p>
            <a:r>
              <a:rPr lang="zh-CN" altLang="en-US" dirty="0"/>
              <a:t>训练要点</a:t>
            </a:r>
            <a:endParaRPr lang="zh-CN" altLang="en-US" dirty="0"/>
          </a:p>
          <a:p>
            <a:pPr lvl="1"/>
            <a:r>
              <a:rPr lang="zh-CN" altLang="en-US" dirty="0"/>
              <a:t>使用定义列表</a:t>
            </a:r>
            <a:r>
              <a:rPr lang="en-US" altLang="zh-CN" dirty="0"/>
              <a:t>dl-</a:t>
            </a:r>
            <a:r>
              <a:rPr lang="en-US" altLang="zh-CN" dirty="0" err="1"/>
              <a:t>dt</a:t>
            </a:r>
            <a:r>
              <a:rPr lang="en-US" altLang="zh-CN" dirty="0"/>
              <a:t>-</a:t>
            </a:r>
            <a:r>
              <a:rPr lang="en-US" altLang="zh-CN" dirty="0" err="1"/>
              <a:t>dd</a:t>
            </a:r>
            <a:r>
              <a:rPr lang="zh-CN" altLang="en-US" dirty="0"/>
              <a:t>制作商品分类</a:t>
            </a:r>
            <a:endParaRPr lang="zh-CN" altLang="en-US" dirty="0"/>
          </a:p>
          <a:p>
            <a:pPr lvl="1"/>
            <a:r>
              <a:rPr lang="zh-CN" altLang="en-US" dirty="0"/>
              <a:t>使用</a:t>
            </a:r>
            <a:r>
              <a:rPr lang="en-US" altLang="zh-CN" dirty="0"/>
              <a:t>border</a:t>
            </a:r>
            <a:r>
              <a:rPr lang="zh-CN" altLang="en-US" dirty="0"/>
              <a:t>属性设置边框样式</a:t>
            </a:r>
            <a:endParaRPr lang="zh-CN" altLang="en-US" dirty="0"/>
          </a:p>
          <a:p>
            <a:pPr lvl="1"/>
            <a:r>
              <a:rPr lang="zh-CN" altLang="en-US" dirty="0"/>
              <a:t>使用</a:t>
            </a:r>
            <a:r>
              <a:rPr lang="en-US" altLang="zh-CN" dirty="0"/>
              <a:t>margin</a:t>
            </a:r>
            <a:r>
              <a:rPr lang="zh-CN" altLang="en-US" dirty="0"/>
              <a:t>和</a:t>
            </a:r>
            <a:r>
              <a:rPr lang="en-US" altLang="zh-CN" dirty="0"/>
              <a:t>padding</a:t>
            </a:r>
            <a:r>
              <a:rPr lang="zh-CN" altLang="en-US" dirty="0"/>
              <a:t>消除外边距和内边距</a:t>
            </a:r>
            <a:endParaRPr lang="zh-CN" altLang="en-US" dirty="0"/>
          </a:p>
          <a:p>
            <a:pPr lvl="1"/>
            <a:r>
              <a:rPr lang="zh-CN" altLang="en-US" dirty="0"/>
              <a:t>使用</a:t>
            </a:r>
            <a:r>
              <a:rPr lang="en-US" altLang="zh-CN" dirty="0"/>
              <a:t>background</a:t>
            </a:r>
            <a:r>
              <a:rPr lang="zh-CN" altLang="en-US" dirty="0"/>
              <a:t>设置页面背景</a:t>
            </a:r>
            <a:endParaRPr lang="zh-CN" altLang="en-US" dirty="0"/>
          </a:p>
          <a:p>
            <a:r>
              <a:rPr lang="zh-CN" altLang="en-US" dirty="0"/>
              <a:t>需求说明</a:t>
            </a:r>
            <a:endParaRPr lang="en-US" altLang="zh-CN" dirty="0"/>
          </a:p>
          <a:p>
            <a:pPr lvl="1"/>
            <a:r>
              <a:rPr lang="zh-CN" altLang="en-US" dirty="0"/>
              <a:t>使用定义列表</a:t>
            </a:r>
            <a:r>
              <a:rPr lang="en-US" altLang="zh-CN" dirty="0"/>
              <a:t>dl-</a:t>
            </a:r>
            <a:r>
              <a:rPr lang="en-US" altLang="zh-CN" dirty="0" err="1"/>
              <a:t>dt</a:t>
            </a:r>
            <a:r>
              <a:rPr lang="en-US" altLang="zh-CN" dirty="0"/>
              <a:t>-</a:t>
            </a:r>
            <a:r>
              <a:rPr lang="en-US" altLang="zh-CN" dirty="0" err="1"/>
              <a:t>dd</a:t>
            </a:r>
            <a:r>
              <a:rPr lang="zh-CN" altLang="en-US" dirty="0"/>
              <a:t>制作商品分类列表</a:t>
            </a:r>
            <a:endParaRPr lang="zh-CN" altLang="en-US" dirty="0"/>
          </a:p>
          <a:p>
            <a:pPr lvl="1"/>
            <a:r>
              <a:rPr lang="zh-CN" altLang="en-US" dirty="0"/>
              <a:t>分类列表标题与列表内容对齐显示</a:t>
            </a:r>
            <a:endParaRPr lang="zh-CN" altLang="en-US" dirty="0"/>
          </a:p>
        </p:txBody>
      </p:sp>
      <p:grpSp>
        <p:nvGrpSpPr>
          <p:cNvPr id="3" name="组合 19"/>
          <p:cNvGrpSpPr/>
          <p:nvPr/>
        </p:nvGrpSpPr>
        <p:grpSpPr>
          <a:xfrm>
            <a:off x="1666844"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5" name="组合 16"/>
          <p:cNvGrpSpPr/>
          <p:nvPr/>
        </p:nvGrpSpPr>
        <p:grpSpPr bwMode="auto">
          <a:xfrm>
            <a:off x="4310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5122" name="Picture 2" descr="C:\Users\yaling.he\Desktop\Chapter06截图\Chapter06截图\图6.13  商品分类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82" y="2276872"/>
            <a:ext cx="2417950" cy="26959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65805" y="285750"/>
            <a:ext cx="7223125" cy="523240"/>
          </a:xfrm>
        </p:spPr>
        <p:txBody>
          <a:bodyPr/>
          <a:lstStyle/>
          <a:p>
            <a:r>
              <a:rPr lang="zh-CN" altLang="en-US" dirty="0"/>
              <a:t>学员操作</a:t>
            </a:r>
            <a:r>
              <a:rPr lang="en-US" altLang="zh-CN" dirty="0"/>
              <a:t>—</a:t>
            </a:r>
            <a:r>
              <a:rPr lang="zh-CN" altLang="en-US" dirty="0"/>
              <a:t>聚美优品商品分类</a:t>
            </a:r>
            <a:r>
              <a:rPr lang="en-US" altLang="zh-CN" dirty="0"/>
              <a:t>2-2</a:t>
            </a:r>
            <a:endParaRPr lang="zh-CN" altLang="en-US" dirty="0"/>
          </a:p>
        </p:txBody>
      </p:sp>
      <p:sp>
        <p:nvSpPr>
          <p:cNvPr id="23555" name="内容占位符 2"/>
          <p:cNvSpPr>
            <a:spLocks noGrp="1"/>
          </p:cNvSpPr>
          <p:nvPr>
            <p:ph idx="1"/>
          </p:nvPr>
        </p:nvSpPr>
        <p:spPr/>
        <p:txBody>
          <a:bodyPr/>
          <a:lstStyle/>
          <a:p>
            <a:r>
              <a:rPr lang="zh-CN" altLang="en-US" dirty="0"/>
              <a:t>实现思路</a:t>
            </a:r>
            <a:endParaRPr lang="zh-CN" altLang="en-US" dirty="0"/>
          </a:p>
          <a:p>
            <a:pPr lvl="1"/>
            <a:r>
              <a:rPr lang="zh-CN" altLang="en-US" dirty="0"/>
              <a:t>页面背景颜色直接使用标签选择器</a:t>
            </a:r>
            <a:r>
              <a:rPr lang="en-US" altLang="zh-CN" dirty="0"/>
              <a:t>body</a:t>
            </a:r>
            <a:r>
              <a:rPr lang="zh-CN" altLang="en-US" dirty="0"/>
              <a:t>设置</a:t>
            </a:r>
            <a:endParaRPr lang="zh-CN" altLang="en-US" dirty="0"/>
          </a:p>
          <a:p>
            <a:pPr lvl="1"/>
            <a:r>
              <a:rPr lang="zh-CN" altLang="en-US" dirty="0"/>
              <a:t>使用</a:t>
            </a:r>
            <a:r>
              <a:rPr lang="en-US" altLang="zh-CN" dirty="0"/>
              <a:t>margin</a:t>
            </a:r>
            <a:r>
              <a:rPr lang="zh-CN" altLang="en-US" dirty="0"/>
              <a:t>和</a:t>
            </a:r>
            <a:r>
              <a:rPr lang="en-US" altLang="zh-CN" dirty="0"/>
              <a:t>padding</a:t>
            </a:r>
            <a:r>
              <a:rPr lang="zh-CN" altLang="en-US" dirty="0"/>
              <a:t>设置标题标签、定义列表标签的外边距、内边距为</a:t>
            </a:r>
            <a:r>
              <a:rPr lang="en-US" altLang="zh-CN" dirty="0"/>
              <a:t>0px</a:t>
            </a:r>
            <a:endParaRPr lang="zh-CN" altLang="en-US" dirty="0"/>
          </a:p>
          <a:p>
            <a:pPr lvl="1"/>
            <a:r>
              <a:rPr lang="zh-CN" altLang="en-US" dirty="0"/>
              <a:t>商品分类标题放在</a:t>
            </a:r>
            <a:r>
              <a:rPr lang="en-US" altLang="zh-CN" dirty="0"/>
              <a:t>&lt;</a:t>
            </a:r>
            <a:r>
              <a:rPr lang="en-US" altLang="zh-CN" dirty="0" err="1"/>
              <a:t>dt</a:t>
            </a:r>
            <a:r>
              <a:rPr lang="en-US" altLang="zh-CN" dirty="0"/>
              <a:t>&gt; </a:t>
            </a:r>
            <a:r>
              <a:rPr lang="zh-CN" altLang="en-US" dirty="0"/>
              <a:t>标签中，统一设置字体样式，使用</a:t>
            </a:r>
            <a:r>
              <a:rPr lang="en-US" altLang="zh-CN" dirty="0"/>
              <a:t>padding-left</a:t>
            </a:r>
            <a:r>
              <a:rPr lang="zh-CN" altLang="en-US" dirty="0"/>
              <a:t>设置文本向右缩进距离，然后通过类样式使用</a:t>
            </a:r>
            <a:r>
              <a:rPr lang="en-US" altLang="zh-CN" dirty="0"/>
              <a:t>background</a:t>
            </a:r>
            <a:r>
              <a:rPr lang="zh-CN" altLang="en-US" dirty="0"/>
              <a:t>属性分别设置分类标题前的背景小图标</a:t>
            </a:r>
            <a:endParaRPr lang="zh-CN" altLang="en-US" dirty="0"/>
          </a:p>
          <a:p>
            <a:pPr lvl="1"/>
            <a:r>
              <a:rPr lang="zh-CN" altLang="en-US" dirty="0"/>
              <a:t>列表内容放在</a:t>
            </a:r>
            <a:r>
              <a:rPr lang="en-US" altLang="zh-CN" dirty="0"/>
              <a:t>&lt;</a:t>
            </a:r>
            <a:r>
              <a:rPr lang="en-US" altLang="zh-CN" dirty="0" err="1"/>
              <a:t>dd</a:t>
            </a:r>
            <a:r>
              <a:rPr lang="en-US" altLang="zh-CN" dirty="0"/>
              <a:t>&gt;</a:t>
            </a:r>
            <a:r>
              <a:rPr lang="zh-CN" altLang="en-US" dirty="0"/>
              <a:t>标签中，统一设置字体样式，使用</a:t>
            </a:r>
            <a:r>
              <a:rPr lang="en-US" altLang="zh-CN" dirty="0"/>
              <a:t>padding-left</a:t>
            </a:r>
            <a:r>
              <a:rPr lang="zh-CN" altLang="en-US" dirty="0"/>
              <a:t>设置文本向右缩进距离，使用</a:t>
            </a:r>
            <a:r>
              <a:rPr lang="en-US" altLang="zh-CN" dirty="0"/>
              <a:t>border-bottom</a:t>
            </a:r>
            <a:r>
              <a:rPr lang="zh-CN" altLang="en-US" dirty="0"/>
              <a:t>设置下边框的虚线边框</a:t>
            </a:r>
            <a:endParaRPr lang="zh-CN" altLang="en-US" dirty="0"/>
          </a:p>
        </p:txBody>
      </p:sp>
      <p:grpSp>
        <p:nvGrpSpPr>
          <p:cNvPr id="3" name="组合 19"/>
          <p:cNvGrpSpPr/>
          <p:nvPr/>
        </p:nvGrpSpPr>
        <p:grpSpPr>
          <a:xfrm>
            <a:off x="1666844"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7"/>
          <p:cNvGrpSpPr/>
          <p:nvPr/>
        </p:nvGrpSpPr>
        <p:grpSpPr bwMode="auto">
          <a:xfrm>
            <a:off x="4799856" y="592685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11820" y="285750"/>
            <a:ext cx="2277110" cy="523240"/>
          </a:xfrm>
        </p:spPr>
        <p:txBody>
          <a:bodyPr/>
          <a:lstStyle/>
          <a:p>
            <a:r>
              <a:rPr lang="zh-CN" altLang="en-US"/>
              <a:t>预习检查</a:t>
            </a:r>
            <a:endParaRPr lang="zh-CN" altLang="en-US" dirty="0"/>
          </a:p>
        </p:txBody>
      </p:sp>
      <p:sp>
        <p:nvSpPr>
          <p:cNvPr id="15363" name="Rectangle 3"/>
          <p:cNvSpPr>
            <a:spLocks noGrp="1" noChangeArrowheads="1"/>
          </p:cNvSpPr>
          <p:nvPr>
            <p:ph idx="1"/>
          </p:nvPr>
        </p:nvSpPr>
        <p:spPr/>
        <p:txBody>
          <a:bodyPr/>
          <a:lstStyle/>
          <a:p>
            <a:r>
              <a:rPr lang="zh-CN" altLang="en-US" dirty="0"/>
              <a:t>如何设置一个</a:t>
            </a:r>
            <a:r>
              <a:rPr lang="en-US" altLang="zh-CN" dirty="0"/>
              <a:t>&lt;li&gt;</a:t>
            </a:r>
            <a:r>
              <a:rPr lang="zh-CN" altLang="en-US" dirty="0"/>
              <a:t>标签下边框的样式为</a:t>
            </a:r>
            <a:r>
              <a:rPr lang="en-US" altLang="zh-CN" dirty="0"/>
              <a:t>1px</a:t>
            </a:r>
            <a:r>
              <a:rPr lang="zh-CN" altLang="en-US" dirty="0"/>
              <a:t>的蓝色虚线？</a:t>
            </a:r>
            <a:endParaRPr lang="zh-CN" altLang="en-US" dirty="0"/>
          </a:p>
          <a:p>
            <a:r>
              <a:rPr lang="zh-CN" altLang="en-US" dirty="0"/>
              <a:t>如何计算盒子模型的总尺寸？</a:t>
            </a:r>
            <a:endParaRPr lang="zh-CN" altLang="en-US" dirty="0"/>
          </a:p>
          <a:p>
            <a:r>
              <a:rPr lang="zh-CN" altLang="en-US" dirty="0"/>
              <a:t>在</a:t>
            </a:r>
            <a:r>
              <a:rPr lang="en-US" altLang="zh-CN" dirty="0"/>
              <a:t>CSS</a:t>
            </a:r>
            <a:r>
              <a:rPr lang="zh-CN" altLang="en-US" dirty="0"/>
              <a:t>中如何设置一个元素的圆角边框？</a:t>
            </a:r>
            <a:endParaRPr lang="zh-CN" altLang="en-US" dirty="0"/>
          </a:p>
          <a:p>
            <a:r>
              <a:rPr lang="zh-CN" altLang="en-US" dirty="0"/>
              <a:t>如何设置盒子的阴影？</a:t>
            </a:r>
            <a:endParaRPr lang="zh-CN" altLang="en-US" dirty="0"/>
          </a:p>
          <a:p>
            <a:endParaRPr lang="zh-CN" altLang="en-US" dirty="0"/>
          </a:p>
        </p:txBody>
      </p:sp>
      <p:grpSp>
        <p:nvGrpSpPr>
          <p:cNvPr id="13" name="组合 1"/>
          <p:cNvGrpSpPr/>
          <p:nvPr/>
        </p:nvGrpSpPr>
        <p:grpSpPr bwMode="auto">
          <a:xfrm>
            <a:off x="1524000" y="600075"/>
            <a:ext cx="1607185" cy="736600"/>
            <a:chOff x="0" y="600123"/>
            <a:chExt cx="1607604" cy="736273"/>
          </a:xfrm>
        </p:grpSpPr>
        <p:sp>
          <p:nvSpPr>
            <p:cNvPr id="14" name="TextBox 13"/>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15"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952240" y="285750"/>
            <a:ext cx="6536055" cy="523240"/>
          </a:xfrm>
        </p:spPr>
        <p:txBody>
          <a:bodyPr/>
          <a:lstStyle/>
          <a:p>
            <a:r>
              <a:rPr lang="zh-CN" altLang="en-US" dirty="0"/>
              <a:t>学员操作</a:t>
            </a:r>
            <a:r>
              <a:rPr lang="en-US" altLang="zh-CN" dirty="0"/>
              <a:t>—</a:t>
            </a:r>
            <a:r>
              <a:rPr lang="zh-CN" altLang="zh-CN" dirty="0"/>
              <a:t>制作京东快报页面</a:t>
            </a:r>
            <a:endParaRPr lang="zh-CN" altLang="en-US" dirty="0"/>
          </a:p>
        </p:txBody>
      </p:sp>
      <p:sp>
        <p:nvSpPr>
          <p:cNvPr id="23555" name="内容占位符 2"/>
          <p:cNvSpPr>
            <a:spLocks noGrp="1"/>
          </p:cNvSpPr>
          <p:nvPr>
            <p:ph idx="1"/>
          </p:nvPr>
        </p:nvSpPr>
        <p:spPr>
          <a:xfrm>
            <a:off x="1991544" y="1214422"/>
            <a:ext cx="5904656" cy="5143536"/>
          </a:xfrm>
        </p:spPr>
        <p:txBody>
          <a:bodyPr/>
          <a:lstStyle/>
          <a:p>
            <a:r>
              <a:rPr lang="zh-CN" altLang="en-US" dirty="0"/>
              <a:t>需求说明</a:t>
            </a:r>
            <a:endParaRPr lang="en-US" altLang="zh-CN" dirty="0"/>
          </a:p>
          <a:p>
            <a:pPr lvl="1"/>
            <a:r>
              <a:rPr lang="zh-CN" altLang="en-US" dirty="0"/>
              <a:t>页面外边距</a:t>
            </a:r>
            <a:r>
              <a:rPr lang="en-US" altLang="zh-CN" dirty="0"/>
              <a:t>30px</a:t>
            </a:r>
            <a:r>
              <a:rPr lang="zh-CN" altLang="en-US" dirty="0"/>
              <a:t>，宽度</a:t>
            </a:r>
            <a:r>
              <a:rPr lang="en-US" altLang="zh-CN" dirty="0"/>
              <a:t>230px</a:t>
            </a:r>
            <a:r>
              <a:rPr lang="zh-CN" altLang="en-US" dirty="0"/>
              <a:t>，边框为</a:t>
            </a:r>
            <a:r>
              <a:rPr lang="en-US" altLang="zh-CN" dirty="0"/>
              <a:t>1px</a:t>
            </a:r>
            <a:r>
              <a:rPr lang="zh-CN" altLang="en-US" dirty="0"/>
              <a:t>实线灰色，盒子模型的解析方式为</a:t>
            </a:r>
            <a:r>
              <a:rPr lang="en-US" altLang="zh-CN" dirty="0"/>
              <a:t>border-box</a:t>
            </a:r>
            <a:endParaRPr lang="zh-CN" altLang="en-US" dirty="0"/>
          </a:p>
          <a:p>
            <a:pPr lvl="1"/>
            <a:r>
              <a:rPr lang="zh-CN" altLang="en-US" dirty="0"/>
              <a:t>标题背景颜色为线性渐变，文字垂直居中</a:t>
            </a:r>
            <a:endParaRPr lang="en-US" altLang="zh-CN" dirty="0"/>
          </a:p>
          <a:p>
            <a:pPr lvl="1"/>
            <a:r>
              <a:rPr lang="zh-CN" altLang="en-US" dirty="0"/>
              <a:t>使用无序列表</a:t>
            </a:r>
            <a:r>
              <a:rPr lang="en-US" altLang="zh-CN" dirty="0"/>
              <a:t>&lt;</a:t>
            </a:r>
            <a:r>
              <a:rPr lang="en-US" altLang="zh-CN" dirty="0" err="1"/>
              <a:t>ul</a:t>
            </a:r>
            <a:r>
              <a:rPr lang="en-US" altLang="zh-CN" dirty="0"/>
              <a:t>&gt;</a:t>
            </a:r>
            <a:r>
              <a:rPr lang="zh-CN" altLang="en-US" dirty="0"/>
              <a:t>制作快报列表</a:t>
            </a:r>
            <a:endParaRPr lang="en-US" altLang="zh-CN" dirty="0"/>
          </a:p>
          <a:p>
            <a:pPr lvl="1"/>
            <a:r>
              <a:rPr lang="zh-CN" altLang="en-US" dirty="0"/>
              <a:t>列表项行高</a:t>
            </a:r>
            <a:r>
              <a:rPr lang="en-US" altLang="zh-CN" dirty="0"/>
              <a:t>26px</a:t>
            </a:r>
            <a:r>
              <a:rPr lang="zh-CN" altLang="en-US" dirty="0"/>
              <a:t>，左右空隙为</a:t>
            </a:r>
            <a:r>
              <a:rPr lang="en-US" altLang="zh-CN" dirty="0"/>
              <a:t>26px</a:t>
            </a:r>
            <a:endParaRPr lang="zh-CN" altLang="en-US" dirty="0"/>
          </a:p>
          <a:p>
            <a:pPr lvl="1"/>
            <a:r>
              <a:rPr lang="zh-CN" altLang="en-US" dirty="0"/>
              <a:t>鼠标移入列表项的文字时字体颜色变为暗红色</a:t>
            </a:r>
            <a:endParaRPr lang="zh-CN" altLang="en-US" dirty="0"/>
          </a:p>
        </p:txBody>
      </p:sp>
      <p:grpSp>
        <p:nvGrpSpPr>
          <p:cNvPr id="16" name="组合 16"/>
          <p:cNvGrpSpPr/>
          <p:nvPr/>
        </p:nvGrpSpPr>
        <p:grpSpPr bwMode="auto">
          <a:xfrm>
            <a:off x="4439816" y="6429375"/>
            <a:ext cx="2910853" cy="428625"/>
            <a:chOff x="3143240" y="5143512"/>
            <a:chExt cx="2714644"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761222" y="5187962"/>
              <a:ext cx="20501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6146" name="Picture 2" descr="C:\Users\yaling.he\Desktop\Chapter06截图\Chapter06截图\图6.14  京东快报页面效果图.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p:nvPr/>
        </p:nvGrpSpPr>
        <p:grpSpPr bwMode="auto">
          <a:xfrm>
            <a:off x="1631504" y="764704"/>
            <a:ext cx="922020" cy="406400"/>
            <a:chOff x="3786182" y="1192962"/>
            <a:chExt cx="922027" cy="406350"/>
          </a:xfrm>
        </p:grpSpPr>
        <p:sp>
          <p:nvSpPr>
            <p:cNvPr id="15" name="TextBox 14"/>
            <p:cNvSpPr txBox="1"/>
            <p:nvPr/>
          </p:nvSpPr>
          <p:spPr>
            <a:xfrm>
              <a:off x="4014784" y="1196772"/>
              <a:ext cx="693425"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21"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5977890" y="285750"/>
            <a:ext cx="4511040" cy="523875"/>
          </a:xfrm>
        </p:spPr>
        <p:txBody>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400256" y="285728"/>
            <a:ext cx="2088356" cy="523220"/>
          </a:xfrm>
        </p:spPr>
        <p:txBody>
          <a:bodyPr/>
          <a:lstStyle/>
          <a:p>
            <a:r>
              <a:rPr lang="zh-CN" altLang="zh-CN" dirty="0"/>
              <a:t>圆角边框</a:t>
            </a:r>
            <a:endParaRPr lang="zh-CN" altLang="en-US" dirty="0"/>
          </a:p>
        </p:txBody>
      </p:sp>
      <p:sp>
        <p:nvSpPr>
          <p:cNvPr id="5" name="内容占位符 4"/>
          <p:cNvSpPr>
            <a:spLocks noGrp="1"/>
          </p:cNvSpPr>
          <p:nvPr>
            <p:ph idx="1"/>
          </p:nvPr>
        </p:nvSpPr>
        <p:spPr/>
        <p:txBody>
          <a:bodyPr/>
          <a:lstStyle/>
          <a:p>
            <a:endParaRPr lang="en-US" altLang="zh-CN" dirty="0"/>
          </a:p>
          <a:p>
            <a:endParaRPr lang="en-US" altLang="zh-CN" dirty="0"/>
          </a:p>
          <a:p>
            <a:r>
              <a:rPr lang="zh-CN" altLang="zh-CN" dirty="0"/>
              <a:t>四个属性值按</a:t>
            </a:r>
            <a:r>
              <a:rPr lang="zh-CN" altLang="zh-CN" dirty="0">
                <a:solidFill>
                  <a:srgbClr val="FF0000"/>
                </a:solidFill>
              </a:rPr>
              <a:t>顺时针排列</a:t>
            </a:r>
            <a:endParaRPr lang="zh-CN" altLang="en-US" dirty="0">
              <a:solidFill>
                <a:srgbClr val="FF0000"/>
              </a:solidFill>
            </a:endParaRPr>
          </a:p>
        </p:txBody>
      </p:sp>
      <p:sp>
        <p:nvSpPr>
          <p:cNvPr id="11" name="AutoShape 7"/>
          <p:cNvSpPr>
            <a:spLocks noChangeArrowheads="1"/>
          </p:cNvSpPr>
          <p:nvPr/>
        </p:nvSpPr>
        <p:spPr bwMode="auto">
          <a:xfrm>
            <a:off x="2540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30px</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12" name="TextBox 11"/>
          <p:cNvSpPr txBox="1"/>
          <p:nvPr/>
        </p:nvSpPr>
        <p:spPr bwMode="auto">
          <a:xfrm>
            <a:off x="1969809" y="85789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3" name="Picture 3" descr="E:\设计支持\模板设计\Y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5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3396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86050" y="5187962"/>
              <a:ext cx="354840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7</a:t>
              </a:r>
              <a:r>
                <a:rPr lang="zh-CN" altLang="en-US" sz="1600" b="1" spc="300" dirty="0">
                  <a:solidFill>
                    <a:srgbClr val="FBFFFE"/>
                  </a:solidFill>
                  <a:latin typeface="微软雅黑" panose="020B0503020204020204" pitchFamily="2" charset="-122"/>
                  <a:ea typeface="微软雅黑" panose="020B0503020204020204" pitchFamily="2" charset="-122"/>
                </a:rPr>
                <a:t>： </a:t>
              </a:r>
              <a:r>
                <a:rPr lang="en-US" altLang="zh-CN" sz="1600" b="1" spc="300" dirty="0">
                  <a:solidFill>
                    <a:srgbClr val="FBFFFE"/>
                  </a:solidFill>
                  <a:latin typeface="微软雅黑" panose="020B0503020204020204" pitchFamily="2" charset="-122"/>
                  <a:ea typeface="微软雅黑" panose="020B0503020204020204" pitchFamily="2" charset="-122"/>
                </a:rPr>
                <a:t>border-radius</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1040" y="86360"/>
            <a:ext cx="8486775" cy="954405"/>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3-1</a:t>
            </a:r>
            <a:endParaRPr lang="zh-CN" altLang="en-US" dirty="0"/>
          </a:p>
        </p:txBody>
      </p:sp>
      <p:sp>
        <p:nvSpPr>
          <p:cNvPr id="3" name="内容占位符 2"/>
          <p:cNvSpPr>
            <a:spLocks noGrp="1"/>
          </p:cNvSpPr>
          <p:nvPr>
            <p:ph idx="1"/>
          </p:nvPr>
        </p:nvSpPr>
        <p:spPr/>
        <p:txBody>
          <a:bodyPr/>
          <a:lstStyle/>
          <a:p>
            <a:r>
              <a:rPr lang="zh-CN" altLang="zh-CN" dirty="0"/>
              <a:t>圆形</a:t>
            </a:r>
            <a:endParaRPr lang="en-US" altLang="zh-CN" dirty="0"/>
          </a:p>
          <a:p>
            <a:pPr lvl="1"/>
            <a:r>
              <a:rPr lang="zh-CN" altLang="zh-CN" dirty="0"/>
              <a:t>利用</a:t>
            </a:r>
            <a:r>
              <a:rPr lang="en-US" altLang="zh-CN" dirty="0"/>
              <a:t>border-radius</a:t>
            </a:r>
            <a:r>
              <a:rPr lang="zh-CN" altLang="zh-CN" dirty="0"/>
              <a:t>属性制作圆</a:t>
            </a:r>
            <a:r>
              <a:rPr lang="zh-CN" altLang="en-US" dirty="0"/>
              <a:t>形的</a:t>
            </a:r>
            <a:r>
              <a:rPr lang="zh-CN" altLang="zh-CN" dirty="0"/>
              <a:t>两个要点</a:t>
            </a:r>
            <a:endParaRPr lang="en-US" altLang="zh-CN" dirty="0"/>
          </a:p>
          <a:p>
            <a:pPr lvl="2"/>
            <a:r>
              <a:rPr lang="zh-CN" altLang="zh-CN" dirty="0"/>
              <a:t>元素的宽度和高度必须相同</a:t>
            </a:r>
            <a:endParaRPr lang="zh-CN" altLang="zh-CN" dirty="0"/>
          </a:p>
          <a:p>
            <a:pPr lvl="2"/>
            <a:r>
              <a:rPr lang="zh-CN" altLang="zh-CN" dirty="0"/>
              <a:t>圆角的半径为元素宽度的一半，或者直接设置圆角半径值为</a:t>
            </a:r>
            <a:r>
              <a:rPr lang="en-US" altLang="zh-CN" dirty="0"/>
              <a:t>50%</a:t>
            </a:r>
            <a:endParaRPr lang="en-US" altLang="zh-CN" dirty="0"/>
          </a:p>
        </p:txBody>
      </p:sp>
      <p:grpSp>
        <p:nvGrpSpPr>
          <p:cNvPr id="17" name="组合 14"/>
          <p:cNvGrpSpPr/>
          <p:nvPr/>
        </p:nvGrpSpPr>
        <p:grpSpPr bwMode="auto">
          <a:xfrm>
            <a:off x="3071664" y="6309320"/>
            <a:ext cx="6016201"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899219" y="5187962"/>
              <a:ext cx="372206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border-radius</a:t>
              </a:r>
              <a:r>
                <a:rPr lang="zh-CN" altLang="en-US" sz="1600" b="1" spc="300" dirty="0">
                  <a:solidFill>
                    <a:srgbClr val="FBFFFE"/>
                  </a:solidFill>
                  <a:latin typeface="微软雅黑" panose="020B0503020204020204" pitchFamily="2" charset="-122"/>
                  <a:ea typeface="微软雅黑" panose="020B0503020204020204" pitchFamily="2" charset="-122"/>
                </a:rPr>
                <a:t>制作特殊图形</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0" name="AutoShape 6"/>
          <p:cNvSpPr>
            <a:spLocks noChangeArrowheads="1"/>
          </p:cNvSpPr>
          <p:nvPr/>
        </p:nvSpPr>
        <p:spPr bwMode="auto">
          <a:xfrm>
            <a:off x="2548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div{</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width: 100px;</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height: 100px;</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border: 4px solid red;</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border-radius: 50%;</a:t>
            </a:r>
            <a:endParaRPr lang="en-US" altLang="zh-CN" b="1" dirty="0">
              <a:solidFill>
                <a:srgbClr val="FF0000"/>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p:txBody>
      </p:sp>
      <p:grpSp>
        <p:nvGrpSpPr>
          <p:cNvPr id="11" name="组合 10"/>
          <p:cNvGrpSpPr/>
          <p:nvPr/>
        </p:nvGrpSpPr>
        <p:grpSpPr>
          <a:xfrm>
            <a:off x="1524000" y="3077746"/>
            <a:ext cx="992719" cy="414475"/>
            <a:chOff x="1000100" y="2528843"/>
            <a:chExt cx="992719" cy="414475"/>
          </a:xfrm>
        </p:grpSpPr>
        <p:pic>
          <p:nvPicPr>
            <p:cNvPr id="12" name="Picture 8" descr="E:\设计支持\模板设计\sl.png"/>
            <p:cNvPicPr>
              <a:picLocks noChangeAspect="1" noChangeArrowheads="1"/>
            </p:cNvPicPr>
            <p:nvPr/>
          </p:nvPicPr>
          <p:blipFill>
            <a:blip r:embed="rId2"/>
            <a:srcRect/>
            <a:stretch>
              <a:fillRect/>
            </a:stretch>
          </p:blipFill>
          <p:spPr bwMode="auto">
            <a:xfrm>
              <a:off x="1000100" y="2528843"/>
              <a:ext cx="446984" cy="414475"/>
            </a:xfrm>
            <a:prstGeom prst="rect">
              <a:avLst/>
            </a:prstGeom>
            <a:noFill/>
          </p:spPr>
        </p:pic>
        <p:sp>
          <p:nvSpPr>
            <p:cNvPr id="13" name="TextBox 12"/>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1026" name="Picture 2" descr="C:\Users\yaling.he\Desktop\Chapter06截图\Chapter06截图\图6.19  border-radius制作圆形.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3755" y="301625"/>
            <a:ext cx="8354060" cy="523240"/>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3-2</a:t>
            </a:r>
            <a:endParaRPr lang="zh-CN" altLang="en-US" dirty="0"/>
          </a:p>
        </p:txBody>
      </p:sp>
      <p:sp>
        <p:nvSpPr>
          <p:cNvPr id="3" name="内容占位符 2"/>
          <p:cNvSpPr>
            <a:spLocks noGrp="1"/>
          </p:cNvSpPr>
          <p:nvPr>
            <p:ph idx="1"/>
          </p:nvPr>
        </p:nvSpPr>
        <p:spPr>
          <a:xfrm>
            <a:off x="2308254" y="1214422"/>
            <a:ext cx="4766544" cy="5143536"/>
          </a:xfrm>
        </p:spPr>
        <p:txBody>
          <a:bodyPr/>
          <a:lstStyle/>
          <a:p>
            <a:r>
              <a:rPr lang="zh-CN" altLang="zh-CN" dirty="0"/>
              <a:t>半圆形</a:t>
            </a:r>
            <a:endParaRPr lang="en-US" altLang="zh-CN" dirty="0"/>
          </a:p>
          <a:p>
            <a:pPr lvl="1"/>
            <a:r>
              <a:rPr lang="zh-CN" altLang="zh-CN" dirty="0"/>
              <a:t>利用</a:t>
            </a:r>
            <a:r>
              <a:rPr lang="en-US" altLang="zh-CN" dirty="0"/>
              <a:t>border-radius</a:t>
            </a:r>
            <a:r>
              <a:rPr lang="zh-CN" altLang="zh-CN" dirty="0"/>
              <a:t>属性制作</a:t>
            </a:r>
            <a:r>
              <a:rPr lang="zh-CN" altLang="en-US" dirty="0"/>
              <a:t>半</a:t>
            </a:r>
            <a:r>
              <a:rPr lang="zh-CN" altLang="zh-CN" dirty="0"/>
              <a:t>圆</a:t>
            </a:r>
            <a:r>
              <a:rPr lang="zh-CN" altLang="en-US" dirty="0"/>
              <a:t>形的</a:t>
            </a:r>
            <a:r>
              <a:rPr lang="zh-CN" altLang="zh-CN" dirty="0"/>
              <a:t>两个要点</a:t>
            </a:r>
            <a:endParaRPr lang="en-US" altLang="zh-CN" dirty="0"/>
          </a:p>
          <a:p>
            <a:pPr lvl="2"/>
            <a:r>
              <a:rPr lang="zh-CN" altLang="en-US" dirty="0"/>
              <a:t>制作上半圆或下半圆时，元素的宽度是高度的</a:t>
            </a:r>
            <a:r>
              <a:rPr lang="en-US" altLang="zh-CN" dirty="0"/>
              <a:t>2</a:t>
            </a:r>
            <a:r>
              <a:rPr lang="zh-CN" altLang="en-US" dirty="0"/>
              <a:t>倍，而且圆角半径为元素的高度值</a:t>
            </a:r>
            <a:endParaRPr lang="zh-CN" altLang="en-US" dirty="0"/>
          </a:p>
          <a:p>
            <a:pPr lvl="2"/>
            <a:r>
              <a:rPr lang="zh-CN" altLang="en-US" dirty="0"/>
              <a:t>制作左半圆或右半圆时，元素的高度是宽度的</a:t>
            </a:r>
            <a:r>
              <a:rPr lang="en-US" altLang="zh-CN" dirty="0"/>
              <a:t>2</a:t>
            </a:r>
            <a:r>
              <a:rPr lang="zh-CN" altLang="en-US" dirty="0"/>
              <a:t>倍，而且圆角半径为元素的宽度值</a:t>
            </a:r>
            <a:endParaRPr lang="zh-CN" altLang="en-US" dirty="0"/>
          </a:p>
        </p:txBody>
      </p:sp>
      <p:grpSp>
        <p:nvGrpSpPr>
          <p:cNvPr id="17" name="组合 14"/>
          <p:cNvGrpSpPr/>
          <p:nvPr/>
        </p:nvGrpSpPr>
        <p:grpSpPr bwMode="auto">
          <a:xfrm>
            <a:off x="2639616" y="6106003"/>
            <a:ext cx="6016201"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899219" y="5187962"/>
              <a:ext cx="372206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border-radius</a:t>
              </a:r>
              <a:r>
                <a:rPr lang="zh-CN" altLang="en-US" sz="1600" b="1" spc="300" dirty="0">
                  <a:solidFill>
                    <a:srgbClr val="FBFFFE"/>
                  </a:solidFill>
                  <a:latin typeface="微软雅黑" panose="020B0503020204020204" pitchFamily="2" charset="-122"/>
                  <a:ea typeface="微软雅黑" panose="020B0503020204020204" pitchFamily="2" charset="-122"/>
                </a:rPr>
                <a:t>制作特殊图形</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050" name="Picture 2" descr="C:\Users\yaling.he\Desktop\2016-12-06_11305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23151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685" y="301625"/>
            <a:ext cx="8406130" cy="523240"/>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3-3</a:t>
            </a:r>
            <a:endParaRPr lang="zh-CN" altLang="en-US" dirty="0"/>
          </a:p>
        </p:txBody>
      </p:sp>
      <p:sp>
        <p:nvSpPr>
          <p:cNvPr id="3" name="内容占位符 2"/>
          <p:cNvSpPr>
            <a:spLocks noGrp="1"/>
          </p:cNvSpPr>
          <p:nvPr>
            <p:ph idx="1"/>
          </p:nvPr>
        </p:nvSpPr>
        <p:spPr>
          <a:xfrm>
            <a:off x="2308254" y="1214422"/>
            <a:ext cx="4766544" cy="5143536"/>
          </a:xfrm>
        </p:spPr>
        <p:txBody>
          <a:bodyPr/>
          <a:lstStyle/>
          <a:p>
            <a:r>
              <a:rPr lang="zh-CN" altLang="en-US" dirty="0"/>
              <a:t>扇形</a:t>
            </a:r>
            <a:endParaRPr lang="en-US" altLang="zh-CN" dirty="0"/>
          </a:p>
          <a:p>
            <a:pPr lvl="1"/>
            <a:r>
              <a:rPr lang="zh-CN" altLang="zh-CN" dirty="0"/>
              <a:t>利用</a:t>
            </a:r>
            <a:r>
              <a:rPr lang="en-US" altLang="zh-CN" dirty="0"/>
              <a:t>border-radius</a:t>
            </a:r>
            <a:r>
              <a:rPr lang="zh-CN" altLang="zh-CN" dirty="0"/>
              <a:t>属性制作</a:t>
            </a:r>
            <a:r>
              <a:rPr lang="zh-CN" altLang="en-US" dirty="0"/>
              <a:t>扇形</a:t>
            </a:r>
            <a:r>
              <a:rPr lang="zh-CN" altLang="zh-CN" dirty="0"/>
              <a:t>遵循“三同，一不同”原则</a:t>
            </a:r>
            <a:endParaRPr lang="en-US" altLang="zh-CN" dirty="0"/>
          </a:p>
          <a:p>
            <a:pPr lvl="2"/>
            <a:r>
              <a:rPr lang="zh-CN" altLang="en-US" dirty="0"/>
              <a:t>“三同”是元素宽度、高度、圆角半径相同</a:t>
            </a:r>
            <a:endParaRPr lang="en-US" altLang="zh-CN" dirty="0"/>
          </a:p>
          <a:p>
            <a:pPr lvl="2"/>
            <a:r>
              <a:rPr lang="zh-CN" altLang="en-US" dirty="0"/>
              <a:t>“一不同”是圆角取值位置不同</a:t>
            </a:r>
            <a:endParaRPr lang="zh-CN" altLang="en-US" dirty="0"/>
          </a:p>
        </p:txBody>
      </p:sp>
      <p:grpSp>
        <p:nvGrpSpPr>
          <p:cNvPr id="17" name="组合 14"/>
          <p:cNvGrpSpPr/>
          <p:nvPr/>
        </p:nvGrpSpPr>
        <p:grpSpPr bwMode="auto">
          <a:xfrm>
            <a:off x="2639616" y="6106003"/>
            <a:ext cx="6016201"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899219" y="5187962"/>
              <a:ext cx="372206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border-radius</a:t>
              </a:r>
              <a:r>
                <a:rPr lang="zh-CN" altLang="en-US" sz="1600" b="1" spc="300" dirty="0">
                  <a:solidFill>
                    <a:srgbClr val="FBFFFE"/>
                  </a:solidFill>
                  <a:latin typeface="微软雅黑" panose="020B0503020204020204" pitchFamily="2" charset="-122"/>
                  <a:ea typeface="微软雅黑" panose="020B0503020204020204" pitchFamily="2" charset="-122"/>
                </a:rPr>
                <a:t>制作特殊图形</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3074" name="Picture 2" descr="C:\Users\yaling.he\Desktop\2016-12-06_13233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102610" y="285750"/>
            <a:ext cx="7385685" cy="523240"/>
          </a:xfrm>
        </p:spPr>
        <p:txBody>
          <a:bodyPr/>
          <a:lstStyle/>
          <a:p>
            <a:r>
              <a:rPr lang="zh-CN" altLang="en-US" dirty="0"/>
              <a:t>学员操作</a:t>
            </a:r>
            <a:r>
              <a:rPr lang="en-US" altLang="zh-CN" dirty="0"/>
              <a:t>—</a:t>
            </a:r>
            <a:r>
              <a:rPr lang="zh-CN" altLang="en-US" dirty="0"/>
              <a:t>彩妆热卖产品列表</a:t>
            </a:r>
            <a:r>
              <a:rPr lang="en-US" altLang="zh-CN" dirty="0"/>
              <a:t>2-1</a:t>
            </a:r>
            <a:endParaRPr lang="en-US" altLang="zh-CN" dirty="0"/>
          </a:p>
        </p:txBody>
      </p:sp>
      <p:sp>
        <p:nvSpPr>
          <p:cNvPr id="37890" name="内容占位符 2"/>
          <p:cNvSpPr>
            <a:spLocks noGrp="1"/>
          </p:cNvSpPr>
          <p:nvPr>
            <p:ph idx="1"/>
          </p:nvPr>
        </p:nvSpPr>
        <p:spPr/>
        <p:txBody>
          <a:bodyPr/>
          <a:lstStyle/>
          <a:p>
            <a:r>
              <a:rPr lang="zh-CN" altLang="en-US" dirty="0"/>
              <a:t>训练要点</a:t>
            </a:r>
            <a:endParaRPr lang="en-US" altLang="zh-CN" dirty="0"/>
          </a:p>
          <a:p>
            <a:pPr lvl="1"/>
            <a:r>
              <a:rPr lang="zh-CN" altLang="en-US" dirty="0"/>
              <a:t>使用无序列表</a:t>
            </a:r>
            <a:r>
              <a:rPr lang="en-US" altLang="zh-CN" dirty="0"/>
              <a:t>&lt;</a:t>
            </a:r>
            <a:r>
              <a:rPr lang="en-US" altLang="zh-CN" dirty="0" err="1"/>
              <a:t>ul</a:t>
            </a:r>
            <a:r>
              <a:rPr lang="en-US" altLang="zh-CN" dirty="0"/>
              <a:t>&gt;</a:t>
            </a:r>
            <a:r>
              <a:rPr lang="zh-CN" altLang="en-US" dirty="0"/>
              <a:t>制作热点产品列表</a:t>
            </a:r>
            <a:endParaRPr lang="zh-CN" altLang="en-US" dirty="0"/>
          </a:p>
          <a:p>
            <a:pPr lvl="1"/>
            <a:r>
              <a:rPr lang="zh-CN" altLang="en-US" dirty="0"/>
              <a:t>使用</a:t>
            </a:r>
            <a:r>
              <a:rPr lang="en-US" altLang="zh-CN" dirty="0"/>
              <a:t>border</a:t>
            </a:r>
            <a:r>
              <a:rPr lang="zh-CN" altLang="en-US" dirty="0"/>
              <a:t>属性设置边框样式</a:t>
            </a:r>
            <a:endParaRPr lang="zh-CN" altLang="en-US" dirty="0"/>
          </a:p>
          <a:p>
            <a:pPr lvl="1"/>
            <a:r>
              <a:rPr lang="zh-CN" altLang="en-US" dirty="0"/>
              <a:t>使用</a:t>
            </a:r>
            <a:r>
              <a:rPr lang="en-US" altLang="zh-CN" dirty="0"/>
              <a:t>margin</a:t>
            </a:r>
            <a:r>
              <a:rPr lang="zh-CN" altLang="en-US" dirty="0"/>
              <a:t>属性和</a:t>
            </a:r>
            <a:r>
              <a:rPr lang="en-US" altLang="zh-CN" dirty="0"/>
              <a:t>padding</a:t>
            </a:r>
            <a:r>
              <a:rPr lang="zh-CN" altLang="en-US" dirty="0"/>
              <a:t>属性设置外边距和内边距</a:t>
            </a:r>
            <a:endParaRPr lang="zh-CN" altLang="en-US" dirty="0"/>
          </a:p>
          <a:p>
            <a:pPr lvl="1"/>
            <a:r>
              <a:rPr lang="zh-CN" altLang="en-US" dirty="0"/>
              <a:t>使用</a:t>
            </a:r>
            <a:r>
              <a:rPr lang="en-US" altLang="zh-CN" dirty="0"/>
              <a:t>background</a:t>
            </a:r>
            <a:r>
              <a:rPr lang="zh-CN" altLang="en-US" dirty="0"/>
              <a:t>属性设置页面背景</a:t>
            </a:r>
            <a:endParaRPr lang="zh-CN" altLang="en-US" dirty="0"/>
          </a:p>
          <a:p>
            <a:pPr lvl="1"/>
            <a:r>
              <a:rPr lang="zh-CN" altLang="en-US" dirty="0"/>
              <a:t>使用后代选择器设置列表编号的背景样式</a:t>
            </a:r>
            <a:endParaRPr lang="zh-CN" altLang="en-US" dirty="0"/>
          </a:p>
          <a:p>
            <a:pPr lvl="1"/>
            <a:r>
              <a:rPr lang="zh-CN" altLang="en-US" dirty="0"/>
              <a:t>使用</a:t>
            </a:r>
            <a:r>
              <a:rPr lang="en-US" altLang="zh-CN" dirty="0"/>
              <a:t>border-radius</a:t>
            </a:r>
            <a:r>
              <a:rPr lang="zh-CN" altLang="en-US" dirty="0"/>
              <a:t>属性制作圆形背景效果</a:t>
            </a:r>
            <a:endParaRPr lang="zh-CN" altLang="en-US" dirty="0"/>
          </a:p>
          <a:p>
            <a:r>
              <a:rPr lang="zh-CN" altLang="en-US" dirty="0"/>
              <a:t>需求说明</a:t>
            </a:r>
            <a:endParaRPr lang="en-US" altLang="zh-CN" dirty="0"/>
          </a:p>
          <a:p>
            <a:pPr lvl="1"/>
            <a:r>
              <a:rPr lang="zh-CN" altLang="en-US" dirty="0"/>
              <a:t>使用无序列表制作热卖彩妆产品列表</a:t>
            </a:r>
            <a:endParaRPr lang="zh-CN" altLang="en-US" dirty="0"/>
          </a:p>
          <a:p>
            <a:endParaRPr lang="zh-CN" altLang="en-US" dirty="0"/>
          </a:p>
        </p:txBody>
      </p:sp>
      <p:grpSp>
        <p:nvGrpSpPr>
          <p:cNvPr id="11" name="组合 10"/>
          <p:cNvGrpSpPr/>
          <p:nvPr/>
        </p:nvGrpSpPr>
        <p:grpSpPr>
          <a:xfrm>
            <a:off x="1666844" y="857232"/>
            <a:ext cx="1102346" cy="500066"/>
            <a:chOff x="6072198" y="1142984"/>
            <a:chExt cx="1102346" cy="500066"/>
          </a:xfrm>
        </p:grpSpPr>
        <p:pic>
          <p:nvPicPr>
            <p:cNvPr id="13"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14" name="TextBox 13"/>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8" name="组合 16"/>
          <p:cNvGrpSpPr/>
          <p:nvPr/>
        </p:nvGrpSpPr>
        <p:grpSpPr bwMode="auto">
          <a:xfrm>
            <a:off x="3936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4099" name="Picture 3" descr="图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273425" y="285750"/>
            <a:ext cx="7214870" cy="523240"/>
          </a:xfrm>
        </p:spPr>
        <p:txBody>
          <a:bodyPr/>
          <a:lstStyle/>
          <a:p>
            <a:r>
              <a:rPr lang="zh-CN" altLang="en-US" dirty="0"/>
              <a:t>学员操作</a:t>
            </a:r>
            <a:r>
              <a:rPr lang="en-US" altLang="zh-CN" dirty="0"/>
              <a:t>—</a:t>
            </a:r>
            <a:r>
              <a:rPr lang="zh-CN" altLang="en-US" dirty="0"/>
              <a:t>彩妆热卖产品列表</a:t>
            </a:r>
            <a:r>
              <a:rPr lang="en-US" altLang="zh-CN" dirty="0"/>
              <a:t>2-2</a:t>
            </a:r>
            <a:endParaRPr lang="zh-CN" altLang="en-US" dirty="0"/>
          </a:p>
        </p:txBody>
      </p:sp>
      <p:sp>
        <p:nvSpPr>
          <p:cNvPr id="38914" name="内容占位符 2"/>
          <p:cNvSpPr>
            <a:spLocks noGrp="1"/>
          </p:cNvSpPr>
          <p:nvPr>
            <p:ph idx="1"/>
          </p:nvPr>
        </p:nvSpPr>
        <p:spPr/>
        <p:txBody>
          <a:bodyPr/>
          <a:lstStyle/>
          <a:p>
            <a:r>
              <a:rPr lang="zh-CN" altLang="en-US" dirty="0"/>
              <a:t>实现思路</a:t>
            </a:r>
            <a:endParaRPr lang="en-US" altLang="zh-CN" dirty="0"/>
          </a:p>
          <a:p>
            <a:pPr lvl="1"/>
            <a:r>
              <a:rPr lang="zh-CN" altLang="en-US" dirty="0"/>
              <a:t>页面背景颜色直接使用标签选择器</a:t>
            </a:r>
            <a:r>
              <a:rPr lang="en-US" altLang="zh-CN" dirty="0"/>
              <a:t>&lt;body&gt;</a:t>
            </a:r>
            <a:r>
              <a:rPr lang="zh-CN" altLang="en-US" dirty="0"/>
              <a:t>设置</a:t>
            </a:r>
            <a:endParaRPr lang="zh-CN" altLang="en-US" dirty="0"/>
          </a:p>
          <a:p>
            <a:pPr lvl="1"/>
            <a:r>
              <a:rPr lang="zh-CN" altLang="en-US" dirty="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a:t>0px</a:t>
            </a:r>
            <a:endParaRPr lang="zh-CN" altLang="en-US" dirty="0"/>
          </a:p>
          <a:p>
            <a:pPr lvl="1"/>
            <a:r>
              <a:rPr lang="zh-CN" altLang="en-US" dirty="0"/>
              <a:t>使用</a:t>
            </a:r>
            <a:r>
              <a:rPr lang="en-US" altLang="zh-CN" dirty="0"/>
              <a:t>list-style-type</a:t>
            </a:r>
            <a:r>
              <a:rPr lang="zh-CN" altLang="en-US" dirty="0"/>
              <a:t>设置列表的项目符号为无</a:t>
            </a:r>
            <a:endParaRPr lang="zh-CN" altLang="en-US" dirty="0"/>
          </a:p>
          <a:p>
            <a:pPr lvl="1"/>
            <a:r>
              <a:rPr lang="zh-CN" altLang="en-US" dirty="0"/>
              <a:t>使用</a:t>
            </a:r>
            <a:r>
              <a:rPr lang="en-US" altLang="zh-CN" dirty="0"/>
              <a:t>border-bottom</a:t>
            </a:r>
            <a:r>
              <a:rPr lang="zh-CN" altLang="en-US" dirty="0"/>
              <a:t>设置列表下边框的虚线边框</a:t>
            </a:r>
            <a:endParaRPr lang="zh-CN" altLang="en-US" dirty="0"/>
          </a:p>
          <a:p>
            <a:pPr lvl="1"/>
            <a:r>
              <a:rPr lang="zh-CN" altLang="en-US" dirty="0"/>
              <a:t>使用</a:t>
            </a:r>
            <a:r>
              <a:rPr lang="en-US" altLang="zh-CN" dirty="0"/>
              <a:t>a</a:t>
            </a:r>
            <a:r>
              <a:rPr lang="zh-CN" altLang="en-US" dirty="0"/>
              <a:t>和</a:t>
            </a:r>
            <a:r>
              <a:rPr lang="en-US" altLang="zh-CN" dirty="0"/>
              <a:t>a:hover</a:t>
            </a:r>
            <a:r>
              <a:rPr lang="zh-CN" altLang="en-US" dirty="0"/>
              <a:t>分别设置超链接样式和鼠标悬停在超链接上的文本样式</a:t>
            </a:r>
            <a:endParaRPr lang="zh-CN" altLang="en-US" dirty="0"/>
          </a:p>
          <a:p>
            <a:pPr lvl="1"/>
            <a:r>
              <a:rPr lang="zh-CN" altLang="en-US" dirty="0"/>
              <a:t>把列表前的数字放在</a:t>
            </a:r>
            <a:r>
              <a:rPr lang="en-US" altLang="zh-CN" dirty="0"/>
              <a:t>&lt;span&gt;</a:t>
            </a:r>
            <a:r>
              <a:rPr lang="zh-CN" altLang="en-US" dirty="0"/>
              <a:t>标签中，使用后代选择器设置数字超链接样式及背景样式和鼠标指针悬停在超链接上的数字超链接样式及背景样式，数字上的背景使用</a:t>
            </a:r>
            <a:r>
              <a:rPr lang="en-US" altLang="zh-CN" dirty="0"/>
              <a:t>border-radius</a:t>
            </a:r>
            <a:r>
              <a:rPr lang="zh-CN" altLang="en-US" dirty="0"/>
              <a:t>属性来实现</a:t>
            </a:r>
            <a:endParaRPr lang="zh-CN" altLang="en-US" dirty="0"/>
          </a:p>
          <a:p>
            <a:pPr lvl="1"/>
            <a:endParaRPr lang="en-US" altLang="zh-CN" dirty="0"/>
          </a:p>
        </p:txBody>
      </p:sp>
      <p:grpSp>
        <p:nvGrpSpPr>
          <p:cNvPr id="23" name="组合 22"/>
          <p:cNvGrpSpPr/>
          <p:nvPr/>
        </p:nvGrpSpPr>
        <p:grpSpPr>
          <a:xfrm>
            <a:off x="1609605"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0" name="组合 17"/>
          <p:cNvGrpSpPr/>
          <p:nvPr/>
        </p:nvGrpSpPr>
        <p:grpSpPr bwMode="auto">
          <a:xfrm>
            <a:off x="5015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73667"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337935" y="285750"/>
            <a:ext cx="4150995" cy="523875"/>
          </a:xfrm>
        </p:spPr>
        <p:txBody>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9019" y="1252303"/>
            <a:ext cx="7645400" cy="5143500"/>
          </a:xfrm>
        </p:spPr>
        <p:txBody>
          <a:bodyPr/>
          <a:lstStyle/>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8112224" y="238822"/>
            <a:ext cx="2376389" cy="523220"/>
          </a:xfrm>
        </p:spPr>
        <p:txBody>
          <a:bodyPr/>
          <a:lstStyle/>
          <a:p>
            <a:pPr>
              <a:defRPr/>
            </a:pPr>
            <a:r>
              <a:rPr lang="zh-CN" altLang="en-US" dirty="0"/>
              <a:t>盒子阴影</a:t>
            </a:r>
            <a:endParaRPr lang="en-GB" altLang="zh-CN" dirty="0"/>
          </a:p>
        </p:txBody>
      </p:sp>
      <p:sp>
        <p:nvSpPr>
          <p:cNvPr id="5" name="TextBox 4"/>
          <p:cNvSpPr txBox="1"/>
          <p:nvPr/>
        </p:nvSpPr>
        <p:spPr bwMode="auto">
          <a:xfrm>
            <a:off x="1969809" y="85789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6" name="Picture 3" descr="E:\设计支持\模板设计\Y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5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2595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a:solidFill>
                <a:schemeClr val="accent5">
                  <a:lumMod val="10000"/>
                </a:schemeClr>
              </a:solidFill>
              <a:latin typeface="+mn-lt"/>
            </a:endParaRPr>
          </a:p>
        </p:txBody>
      </p:sp>
      <p:sp>
        <p:nvSpPr>
          <p:cNvPr id="10" name="Rectangle 5"/>
          <p:cNvSpPr>
            <a:spLocks noChangeArrowheads="1"/>
          </p:cNvSpPr>
          <p:nvPr/>
        </p:nvSpPr>
        <p:spPr bwMode="auto">
          <a:xfrm>
            <a:off x="4096306" y="1888904"/>
            <a:ext cx="595538"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3629641" y="716211"/>
            <a:ext cx="1314231" cy="714970"/>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阴影类型内阴影</a:t>
            </a:r>
            <a:endParaRPr lang="en-US" altLang="zh-CN" b="1" kern="0" dirty="0">
              <a:solidFill>
                <a:schemeClr val="bg1"/>
              </a:solidFill>
              <a:latin typeface="Arial" panose="020B0604020202020204"/>
              <a:ea typeface="黑体" panose="02010609060101010101" pitchFamily="49" charset="-122"/>
            </a:endParaRPr>
          </a:p>
        </p:txBody>
      </p:sp>
      <p:sp>
        <p:nvSpPr>
          <p:cNvPr id="17" name="AutoShape 16"/>
          <p:cNvSpPr>
            <a:spLocks noChangeArrowheads="1"/>
          </p:cNvSpPr>
          <p:nvPr/>
        </p:nvSpPr>
        <p:spPr bwMode="auto">
          <a:xfrm>
            <a:off x="5087888" y="579122"/>
            <a:ext cx="1656184" cy="1021750"/>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X</a:t>
            </a:r>
            <a:r>
              <a:rPr lang="zh-CN" altLang="en-US" b="1" kern="0" dirty="0">
                <a:solidFill>
                  <a:schemeClr val="bg1"/>
                </a:solidFill>
                <a:latin typeface="Arial" panose="020B0604020202020204"/>
                <a:ea typeface="黑体" panose="02010609060101010101" pitchFamily="49" charset="-122"/>
              </a:rPr>
              <a:t>轴位移，指定阴影水平位移量</a:t>
            </a:r>
            <a:endParaRPr lang="zh-CN" altLang="en-US" b="1" kern="0" dirty="0">
              <a:solidFill>
                <a:schemeClr val="bg1"/>
              </a:solidFill>
              <a:latin typeface="Arial" panose="020B0604020202020204"/>
              <a:ea typeface="黑体" panose="02010609060101010101" pitchFamily="49" charset="-122"/>
            </a:endParaRPr>
          </a:p>
        </p:txBody>
      </p:sp>
      <p:sp>
        <p:nvSpPr>
          <p:cNvPr id="20" name="AutoShape 16"/>
          <p:cNvSpPr>
            <a:spLocks noChangeArrowheads="1"/>
          </p:cNvSpPr>
          <p:nvPr/>
        </p:nvSpPr>
        <p:spPr bwMode="auto">
          <a:xfrm>
            <a:off x="5325030" y="2596005"/>
            <a:ext cx="1807687" cy="1021750"/>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Y</a:t>
            </a:r>
            <a:r>
              <a:rPr lang="zh-CN" altLang="en-US" b="1" kern="0" dirty="0">
                <a:solidFill>
                  <a:schemeClr val="bg1"/>
                </a:solidFill>
                <a:latin typeface="Arial" panose="020B0604020202020204"/>
                <a:ea typeface="黑体" panose="02010609060101010101" pitchFamily="49" charset="-122"/>
              </a:rPr>
              <a:t>轴位移，用来指定阴影垂直位移量</a:t>
            </a:r>
            <a:endParaRPr lang="zh-CN" altLang="en-US" b="1" kern="0" dirty="0">
              <a:solidFill>
                <a:schemeClr val="bg1"/>
              </a:solidFill>
              <a:latin typeface="Arial" panose="020B0604020202020204"/>
              <a:ea typeface="黑体" panose="02010609060101010101" pitchFamily="49" charset="-122"/>
            </a:endParaRPr>
          </a:p>
        </p:txBody>
      </p:sp>
      <p:sp>
        <p:nvSpPr>
          <p:cNvPr id="21" name="Line 12"/>
          <p:cNvSpPr>
            <a:spLocks noChangeShapeType="1"/>
          </p:cNvSpPr>
          <p:nvPr/>
        </p:nvSpPr>
        <p:spPr bwMode="auto">
          <a:xfrm flipH="1" flipV="1">
            <a:off x="6131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4377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5231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4742700" y="1888904"/>
            <a:ext cx="86067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5728890" y="1932757"/>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3274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61946" y="5187962"/>
              <a:ext cx="319661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9</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box-shadow</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aphicFrame>
        <p:nvGraphicFramePr>
          <p:cNvPr id="35" name="Group 29"/>
          <p:cNvGraphicFramePr>
            <a:graphicFrameLocks noGrp="1"/>
          </p:cNvGraphicFramePr>
          <p:nvPr/>
        </p:nvGraphicFramePr>
        <p:xfrm>
          <a:off x="2271336" y="4509120"/>
          <a:ext cx="8064500" cy="1299210"/>
        </p:xfrm>
        <a:graphic>
          <a:graphicData uri="http://schemas.openxmlformats.org/drawingml/2006/table">
            <a:tbl>
              <a:tblPr firstRow="1" bandRow="1">
                <a:tableStyleId>{5C22544A-7EE6-4342-B048-85BDC9FD1C3A}</a:tableStyleId>
              </a:tblPr>
              <a:tblGrid>
                <a:gridCol w="2024380"/>
                <a:gridCol w="935990"/>
                <a:gridCol w="1151890"/>
                <a:gridCol w="1296035"/>
                <a:gridCol w="1224280"/>
                <a:gridCol w="1431925"/>
              </a:tblGrid>
              <a:tr h="7035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a:solidFill>
                            <a:schemeClr val="bg1"/>
                          </a:solidFill>
                          <a:latin typeface="+mn-lt"/>
                          <a:ea typeface="+mn-ea"/>
                          <a:cs typeface="+mn-cs"/>
                        </a:rPr>
                        <a:t>属</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性</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3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Rectangle 5"/>
          <p:cNvSpPr>
            <a:spLocks noChangeArrowheads="1"/>
          </p:cNvSpPr>
          <p:nvPr/>
        </p:nvSpPr>
        <p:spPr bwMode="auto">
          <a:xfrm>
            <a:off x="6644821" y="1934961"/>
            <a:ext cx="1201393"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7035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7019480" y="558825"/>
            <a:ext cx="1740816" cy="1021750"/>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阴影模糊半径阴影向外模糊的模糊范围</a:t>
            </a:r>
            <a:endParaRPr lang="zh-CN" altLang="en-US" b="1" kern="0" dirty="0">
              <a:solidFill>
                <a:schemeClr val="bg1"/>
              </a:solidFill>
              <a:latin typeface="Arial" panose="020B0604020202020204"/>
              <a:ea typeface="黑体" panose="02010609060101010101" pitchFamily="49" charset="-122"/>
            </a:endParaRPr>
          </a:p>
        </p:txBody>
      </p:sp>
      <p:sp>
        <p:nvSpPr>
          <p:cNvPr id="38" name="Rectangle 5"/>
          <p:cNvSpPr>
            <a:spLocks noChangeArrowheads="1"/>
          </p:cNvSpPr>
          <p:nvPr/>
        </p:nvSpPr>
        <p:spPr bwMode="auto">
          <a:xfrm>
            <a:off x="7896201" y="1927786"/>
            <a:ext cx="70118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8328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7536160" y="2693002"/>
            <a:ext cx="1925976" cy="1021750"/>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阴影颜色，定义绘制阴影时所使用的颜色</a:t>
            </a:r>
            <a:endParaRPr lang="zh-CN" altLang="en-US" b="1" kern="0" dirty="0">
              <a:solidFill>
                <a:schemeClr val="bg1"/>
              </a:solidFill>
              <a:latin typeface="Arial" panose="020B0604020202020204"/>
              <a:ea typeface="黑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7" grpId="0" bldLvl="0" animBg="1"/>
      <p:bldP spid="20" grpId="0" bldLvl="0" animBg="1"/>
      <p:bldP spid="28" grpId="0" bldLvl="0" animBg="1"/>
      <p:bldP spid="29" grpId="0" bldLvl="0" animBg="1"/>
      <p:bldP spid="23" grpId="0" bldLvl="0" animBg="1"/>
      <p:bldP spid="37" grpId="0" bldLvl="0" animBg="1"/>
      <p:bldP spid="38" grpId="0" bldLvl="0" animBg="1"/>
      <p:bldP spid="4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82030" y="370205"/>
            <a:ext cx="3549650" cy="523240"/>
          </a:xfrm>
        </p:spPr>
        <p:txBody>
          <a:bodyPr/>
          <a:lstStyle/>
          <a:p>
            <a:r>
              <a:rPr lang="zh-CN" altLang="en-US"/>
              <a:t>回顾与作业点评</a:t>
            </a:r>
            <a:endParaRPr lang="zh-CN" altLang="en-US" dirty="0"/>
          </a:p>
        </p:txBody>
      </p:sp>
      <p:sp>
        <p:nvSpPr>
          <p:cNvPr id="12291" name="内容占位符 2"/>
          <p:cNvSpPr>
            <a:spLocks noGrp="1"/>
          </p:cNvSpPr>
          <p:nvPr>
            <p:ph idx="1"/>
          </p:nvPr>
        </p:nvSpPr>
        <p:spPr>
          <a:xfrm>
            <a:off x="2308254" y="1214422"/>
            <a:ext cx="7716836" cy="5143536"/>
          </a:xfrm>
        </p:spPr>
        <p:txBody>
          <a:bodyPr/>
          <a:lstStyle/>
          <a:p>
            <a:r>
              <a:rPr lang="zh-CN" altLang="en-US" dirty="0"/>
              <a:t>使用</a:t>
            </a:r>
            <a:r>
              <a:rPr lang="en-US" altLang="zh-CN" dirty="0"/>
              <a:t>CSS</a:t>
            </a:r>
            <a:r>
              <a:rPr lang="zh-CN" altLang="en-US" dirty="0"/>
              <a:t>设置背景图像时，通常会同时设置背景图像（                         </a:t>
            </a:r>
            <a:r>
              <a:rPr lang="en-US" altLang="zh-CN" dirty="0"/>
              <a:t>)</a:t>
            </a:r>
            <a:r>
              <a:rPr lang="zh-CN" altLang="en-US" dirty="0"/>
              <a:t> 和（                          ）属性</a:t>
            </a:r>
            <a:endParaRPr lang="en-US" altLang="zh-CN" dirty="0"/>
          </a:p>
          <a:p>
            <a:r>
              <a:rPr lang="zh-CN" altLang="en-US" dirty="0"/>
              <a:t>使用</a:t>
            </a:r>
            <a:r>
              <a:rPr lang="en-US" altLang="zh-CN" dirty="0"/>
              <a:t>font</a:t>
            </a:r>
            <a:r>
              <a:rPr lang="zh-CN" altLang="en-US" dirty="0"/>
              <a:t>属性设置字体类型、风格、大小、粗细时的顺序是什么？</a:t>
            </a:r>
            <a:endParaRPr lang="en-US" altLang="zh-CN" dirty="0"/>
          </a:p>
          <a:p>
            <a:r>
              <a:rPr lang="zh-CN" altLang="en-US" dirty="0"/>
              <a:t>使用（                   ）或（           ）属性设置列表项目符号</a:t>
            </a:r>
            <a:endParaRPr lang="en-US" altLang="zh-CN" dirty="0"/>
          </a:p>
          <a:p>
            <a:endParaRPr lang="en-US" altLang="zh-CN" dirty="0"/>
          </a:p>
          <a:p>
            <a:r>
              <a:rPr lang="zh-CN" altLang="en-US" dirty="0">
                <a:solidFill>
                  <a:srgbClr val="FF0000"/>
                </a:solidFill>
              </a:rPr>
              <a:t>点评作业的提交情况和共性问题</a:t>
            </a:r>
            <a:endParaRPr lang="zh-CN" altLang="en-US" dirty="0"/>
          </a:p>
          <a:p>
            <a:endParaRPr lang="en-US" altLang="zh-CN" dirty="0"/>
          </a:p>
        </p:txBody>
      </p:sp>
      <p:sp>
        <p:nvSpPr>
          <p:cNvPr id="15" name="TextBox 14"/>
          <p:cNvSpPr txBox="1"/>
          <p:nvPr/>
        </p:nvSpPr>
        <p:spPr>
          <a:xfrm>
            <a:off x="3595670" y="1671568"/>
            <a:ext cx="2643206" cy="398780"/>
          </a:xfrm>
          <a:prstGeom prst="rect">
            <a:avLst/>
          </a:prstGeom>
          <a:noFill/>
        </p:spPr>
        <p:txBody>
          <a:bodyPr wrap="square" rtlCol="0">
            <a:spAutoFit/>
          </a:bodyPr>
          <a:lstStyle/>
          <a:p>
            <a:r>
              <a:rPr lang="en-US" sz="2000" b="1" dirty="0">
                <a:solidFill>
                  <a:srgbClr val="FF0000"/>
                </a:solidFill>
              </a:rPr>
              <a:t>background-repeat</a:t>
            </a:r>
            <a:endParaRPr lang="zh-CN" altLang="en-US" sz="2000" b="1" dirty="0">
              <a:solidFill>
                <a:srgbClr val="FF0000"/>
              </a:solidFill>
            </a:endParaRPr>
          </a:p>
        </p:txBody>
      </p:sp>
      <p:sp>
        <p:nvSpPr>
          <p:cNvPr id="17" name="TextBox 16"/>
          <p:cNvSpPr txBox="1"/>
          <p:nvPr/>
        </p:nvSpPr>
        <p:spPr>
          <a:xfrm>
            <a:off x="6738942" y="1671568"/>
            <a:ext cx="2786082" cy="398780"/>
          </a:xfrm>
          <a:prstGeom prst="rect">
            <a:avLst/>
          </a:prstGeom>
          <a:noFill/>
        </p:spPr>
        <p:txBody>
          <a:bodyPr wrap="square" rtlCol="0">
            <a:spAutoFit/>
          </a:bodyPr>
          <a:lstStyle/>
          <a:p>
            <a:r>
              <a:rPr lang="en-US" sz="2000" b="1" dirty="0">
                <a:solidFill>
                  <a:srgbClr val="FF0000"/>
                </a:solidFill>
              </a:rPr>
              <a:t>background-position</a:t>
            </a:r>
            <a:endParaRPr lang="zh-CN" altLang="en-US" sz="2000" b="1" dirty="0">
              <a:solidFill>
                <a:srgbClr val="FF0000"/>
              </a:solidFill>
            </a:endParaRPr>
          </a:p>
        </p:txBody>
      </p:sp>
      <p:sp>
        <p:nvSpPr>
          <p:cNvPr id="22" name="TextBox 21"/>
          <p:cNvSpPr txBox="1"/>
          <p:nvPr/>
        </p:nvSpPr>
        <p:spPr>
          <a:xfrm>
            <a:off x="5356731" y="2924944"/>
            <a:ext cx="4214842" cy="398780"/>
          </a:xfrm>
          <a:prstGeom prst="rect">
            <a:avLst/>
          </a:prstGeom>
          <a:noFill/>
        </p:spPr>
        <p:txBody>
          <a:bodyPr wrap="square" rtlCol="0">
            <a:spAutoFit/>
          </a:bodyPr>
          <a:lstStyle/>
          <a:p>
            <a:r>
              <a:rPr lang="zh-CN" altLang="en-US" sz="2000" b="1" dirty="0">
                <a:solidFill>
                  <a:srgbClr val="FF0000"/>
                </a:solidFill>
              </a:rPr>
              <a:t>字体风格→粗细→大小→类型</a:t>
            </a:r>
            <a:endParaRPr lang="zh-CN" altLang="en-US" sz="2000" b="1" dirty="0">
              <a:solidFill>
                <a:srgbClr val="FF0000"/>
              </a:solidFill>
            </a:endParaRPr>
          </a:p>
        </p:txBody>
      </p:sp>
      <p:sp>
        <p:nvSpPr>
          <p:cNvPr id="23" name="TextBox 22"/>
          <p:cNvSpPr txBox="1"/>
          <p:nvPr/>
        </p:nvSpPr>
        <p:spPr>
          <a:xfrm>
            <a:off x="3673948" y="3429000"/>
            <a:ext cx="1921986" cy="398780"/>
          </a:xfrm>
          <a:prstGeom prst="rect">
            <a:avLst/>
          </a:prstGeom>
          <a:noFill/>
        </p:spPr>
        <p:txBody>
          <a:bodyPr wrap="square" rtlCol="0">
            <a:spAutoFit/>
          </a:bodyPr>
          <a:lstStyle/>
          <a:p>
            <a:r>
              <a:rPr lang="en-US" altLang="zh-CN" sz="2000" b="1" dirty="0">
                <a:solidFill>
                  <a:srgbClr val="FF0000"/>
                </a:solidFill>
              </a:rPr>
              <a:t>list-style-type</a:t>
            </a:r>
            <a:endParaRPr lang="zh-CN" altLang="en-US" sz="2000" b="1" dirty="0">
              <a:solidFill>
                <a:srgbClr val="FF0000"/>
              </a:solidFill>
            </a:endParaRPr>
          </a:p>
        </p:txBody>
      </p:sp>
      <p:sp>
        <p:nvSpPr>
          <p:cNvPr id="12" name="TextBox 11"/>
          <p:cNvSpPr txBox="1"/>
          <p:nvPr/>
        </p:nvSpPr>
        <p:spPr>
          <a:xfrm>
            <a:off x="6310314" y="3429000"/>
            <a:ext cx="1357322" cy="398780"/>
          </a:xfrm>
          <a:prstGeom prst="rect">
            <a:avLst/>
          </a:prstGeom>
          <a:noFill/>
        </p:spPr>
        <p:txBody>
          <a:bodyPr wrap="square" rtlCol="0">
            <a:spAutoFit/>
          </a:bodyPr>
          <a:lstStyle/>
          <a:p>
            <a:r>
              <a:rPr lang="en-US" altLang="zh-CN" sz="2000" b="1" dirty="0">
                <a:solidFill>
                  <a:srgbClr val="FF0000"/>
                </a:solidFill>
              </a:rPr>
              <a:t>list-style</a:t>
            </a:r>
            <a:endParaRPr lang="zh-CN" altLang="en-US" sz="2000" b="1" dirty="0">
              <a:solidFill>
                <a:srgbClr val="FF0000"/>
              </a:solidFill>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grpSp>
        <p:nvGrpSpPr>
          <p:cNvPr id="13" name="组合 12"/>
          <p:cNvGrpSpPr/>
          <p:nvPr/>
        </p:nvGrpSpPr>
        <p:grpSpPr>
          <a:xfrm>
            <a:off x="1512972" y="4325699"/>
            <a:ext cx="1484857" cy="398780"/>
            <a:chOff x="1004978" y="3858290"/>
            <a:chExt cx="1484857" cy="398780"/>
          </a:xfrm>
        </p:grpSpPr>
        <p:pic>
          <p:nvPicPr>
            <p:cNvPr id="14" name="Picture 6" descr="\\prdsoftlab\Softlab\034\05.png"/>
            <p:cNvPicPr>
              <a:picLocks noChangeAspect="1" noChangeArrowheads="1"/>
            </p:cNvPicPr>
            <p:nvPr/>
          </p:nvPicPr>
          <p:blipFill>
            <a:blip r:embed="rId1"/>
            <a:srcRect/>
            <a:stretch>
              <a:fillRect/>
            </a:stretch>
          </p:blipFill>
          <p:spPr bwMode="auto">
            <a:xfrm>
              <a:off x="1004978" y="3927478"/>
              <a:ext cx="406395" cy="295272"/>
            </a:xfrm>
            <a:prstGeom prst="rect">
              <a:avLst/>
            </a:prstGeom>
            <a:noFill/>
          </p:spPr>
        </p:pic>
        <p:sp>
          <p:nvSpPr>
            <p:cNvPr id="16" name="TextBox 15"/>
            <p:cNvSpPr txBox="1"/>
            <p:nvPr/>
          </p:nvSpPr>
          <p:spPr bwMode="auto">
            <a:xfrm>
              <a:off x="1285875" y="3858290"/>
              <a:ext cx="120396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作业点评</a:t>
              </a:r>
              <a:endParaRPr lang="zh-CN" altLang="en-US" sz="2000" b="1" dirty="0">
                <a:latin typeface="黑体" panose="02010609060101010101" pitchFamily="49" charset="-122"/>
                <a:ea typeface="黑体" panose="02010609060101010101" pitchFamily="49" charset="-122"/>
              </a:endParaRPr>
            </a:p>
          </p:txBody>
        </p:sp>
      </p:grpSp>
      <p:grpSp>
        <p:nvGrpSpPr>
          <p:cNvPr id="26" name="组合 25"/>
          <p:cNvGrpSpPr/>
          <p:nvPr/>
        </p:nvGrpSpPr>
        <p:grpSpPr>
          <a:xfrm>
            <a:off x="1631504" y="725299"/>
            <a:ext cx="1004570" cy="398780"/>
            <a:chOff x="1488315" y="3215351"/>
            <a:chExt cx="1004570" cy="398780"/>
          </a:xfrm>
        </p:grpSpPr>
        <p:pic>
          <p:nvPicPr>
            <p:cNvPr id="27" name="Picture 5" descr="\\prdsoftlab\Softlab\034\01.png"/>
            <p:cNvPicPr>
              <a:picLocks noChangeAspect="1" noChangeArrowheads="1"/>
            </p:cNvPicPr>
            <p:nvPr/>
          </p:nvPicPr>
          <p:blipFill>
            <a:blip r:embed="rId2"/>
            <a:srcRect/>
            <a:stretch>
              <a:fillRect/>
            </a:stretch>
          </p:blipFill>
          <p:spPr bwMode="auto">
            <a:xfrm>
              <a:off x="1488315" y="3243722"/>
              <a:ext cx="442912" cy="321804"/>
            </a:xfrm>
            <a:prstGeom prst="rect">
              <a:avLst/>
            </a:prstGeom>
            <a:noFill/>
          </p:spPr>
        </p:pic>
        <p:sp>
          <p:nvSpPr>
            <p:cNvPr id="28" name="TextBox 27"/>
            <p:cNvSpPr txBox="1"/>
            <p:nvPr/>
          </p:nvSpPr>
          <p:spPr bwMode="auto">
            <a:xfrm>
              <a:off x="1799465" y="321535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回顾</a:t>
              </a:r>
              <a:endParaRPr lang="zh-CN" altLang="en-US" sz="2000" b="1" dirty="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666875" y="70485"/>
            <a:ext cx="8821420" cy="954405"/>
          </a:xfrm>
        </p:spPr>
        <p:txBody>
          <a:bodyPr/>
          <a:lstStyle/>
          <a:p>
            <a:r>
              <a:rPr lang="zh-CN" altLang="en-US" dirty="0"/>
              <a:t>学员操作</a:t>
            </a:r>
            <a:r>
              <a:rPr lang="en-US" altLang="zh-CN" dirty="0"/>
              <a:t>—</a:t>
            </a:r>
            <a:r>
              <a:rPr lang="zh-CN" altLang="en-US" dirty="0"/>
              <a:t>制作爱奇异视频播放列表</a:t>
            </a:r>
            <a:r>
              <a:rPr lang="en-US" altLang="zh-CN" dirty="0"/>
              <a:t>2-1</a:t>
            </a:r>
            <a:endParaRPr lang="en-US" altLang="zh-CN" dirty="0"/>
          </a:p>
        </p:txBody>
      </p:sp>
      <p:sp>
        <p:nvSpPr>
          <p:cNvPr id="37890" name="内容占位符 2"/>
          <p:cNvSpPr>
            <a:spLocks noGrp="1"/>
          </p:cNvSpPr>
          <p:nvPr>
            <p:ph idx="1"/>
          </p:nvPr>
        </p:nvSpPr>
        <p:spPr/>
        <p:txBody>
          <a:bodyPr/>
          <a:lstStyle/>
          <a:p>
            <a:r>
              <a:rPr lang="zh-CN" altLang="en-US" dirty="0"/>
              <a:t>训练要点</a:t>
            </a:r>
            <a:endParaRPr lang="en-US" altLang="zh-CN" dirty="0"/>
          </a:p>
          <a:p>
            <a:pPr lvl="1"/>
            <a:r>
              <a:rPr lang="zh-CN" altLang="en-US" dirty="0"/>
              <a:t>使用</a:t>
            </a:r>
            <a:r>
              <a:rPr lang="en-US" altLang="zh-CN" dirty="0"/>
              <a:t>border</a:t>
            </a:r>
            <a:r>
              <a:rPr lang="zh-CN" altLang="en-US" dirty="0"/>
              <a:t>属性设置边框样式</a:t>
            </a:r>
            <a:endParaRPr lang="zh-CN" altLang="en-US" dirty="0"/>
          </a:p>
          <a:p>
            <a:pPr lvl="1"/>
            <a:r>
              <a:rPr lang="zh-CN" altLang="en-US" dirty="0"/>
              <a:t>使用</a:t>
            </a:r>
            <a:r>
              <a:rPr lang="en-US" altLang="zh-CN" dirty="0"/>
              <a:t>margin</a:t>
            </a:r>
            <a:r>
              <a:rPr lang="zh-CN" altLang="en-US" dirty="0"/>
              <a:t>属性和</a:t>
            </a:r>
            <a:r>
              <a:rPr lang="en-US" altLang="zh-CN" dirty="0"/>
              <a:t>padding</a:t>
            </a:r>
            <a:r>
              <a:rPr lang="zh-CN" altLang="en-US" dirty="0"/>
              <a:t>属性设置外边距和内边距</a:t>
            </a:r>
            <a:endParaRPr lang="en-US" altLang="zh-CN" dirty="0"/>
          </a:p>
          <a:p>
            <a:pPr lvl="1"/>
            <a:r>
              <a:rPr lang="zh-CN" altLang="en-US" dirty="0"/>
              <a:t>使用</a:t>
            </a:r>
            <a:r>
              <a:rPr lang="en-US" altLang="zh-CN" kern="1200" dirty="0">
                <a:solidFill>
                  <a:schemeClr val="dk1"/>
                </a:solidFill>
              </a:rPr>
              <a:t>box-shadow</a:t>
            </a:r>
            <a:r>
              <a:rPr lang="zh-CN" altLang="en-US" kern="1200" dirty="0">
                <a:solidFill>
                  <a:schemeClr val="dk1"/>
                </a:solidFill>
              </a:rPr>
              <a:t>给元素添加阴影</a:t>
            </a:r>
            <a:endParaRPr lang="zh-CN" altLang="en-US" dirty="0"/>
          </a:p>
          <a:p>
            <a:endParaRPr lang="zh-CN" altLang="en-US" dirty="0"/>
          </a:p>
        </p:txBody>
      </p:sp>
      <p:grpSp>
        <p:nvGrpSpPr>
          <p:cNvPr id="11" name="组合 10"/>
          <p:cNvGrpSpPr/>
          <p:nvPr/>
        </p:nvGrpSpPr>
        <p:grpSpPr>
          <a:xfrm>
            <a:off x="1666844" y="857232"/>
            <a:ext cx="1102346" cy="500066"/>
            <a:chOff x="6072198" y="1142984"/>
            <a:chExt cx="1102346" cy="500066"/>
          </a:xfrm>
        </p:grpSpPr>
        <p:pic>
          <p:nvPicPr>
            <p:cNvPr id="13"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14" name="TextBox 13"/>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8" name="组合 16"/>
          <p:cNvGrpSpPr/>
          <p:nvPr/>
        </p:nvGrpSpPr>
        <p:grpSpPr bwMode="auto">
          <a:xfrm>
            <a:off x="4459204" y="6381328"/>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1814195" y="70485"/>
            <a:ext cx="8674735" cy="954405"/>
          </a:xfrm>
        </p:spPr>
        <p:txBody>
          <a:bodyPr/>
          <a:lstStyle/>
          <a:p>
            <a:r>
              <a:rPr lang="zh-CN" altLang="en-US" dirty="0"/>
              <a:t>学员操作</a:t>
            </a:r>
            <a:r>
              <a:rPr lang="en-US" altLang="zh-CN" dirty="0"/>
              <a:t>—</a:t>
            </a:r>
            <a:r>
              <a:rPr lang="zh-CN" altLang="en-US" dirty="0"/>
              <a:t>制作爱奇异视频播放列表</a:t>
            </a:r>
            <a:r>
              <a:rPr lang="en-US" altLang="zh-CN" dirty="0"/>
              <a:t>2-2</a:t>
            </a:r>
            <a:endParaRPr lang="zh-CN" altLang="en-US" dirty="0"/>
          </a:p>
        </p:txBody>
      </p:sp>
      <p:sp>
        <p:nvSpPr>
          <p:cNvPr id="38914" name="内容占位符 2"/>
          <p:cNvSpPr>
            <a:spLocks noGrp="1"/>
          </p:cNvSpPr>
          <p:nvPr>
            <p:ph idx="1"/>
          </p:nvPr>
        </p:nvSpPr>
        <p:spPr>
          <a:xfrm>
            <a:off x="2308253" y="1214422"/>
            <a:ext cx="8129955" cy="5143536"/>
          </a:xfrm>
        </p:spPr>
        <p:txBody>
          <a:bodyPr/>
          <a:lstStyle/>
          <a:p>
            <a:r>
              <a:rPr lang="zh-CN" altLang="en-US" dirty="0"/>
              <a:t>需求说明</a:t>
            </a:r>
            <a:endParaRPr lang="zh-CN" altLang="en-US" dirty="0"/>
          </a:p>
          <a:p>
            <a:pPr lvl="1"/>
            <a:r>
              <a:rPr lang="zh-CN" altLang="en-US" dirty="0"/>
              <a:t>页面宽度为</a:t>
            </a:r>
            <a:r>
              <a:rPr lang="en-US" altLang="zh-CN" dirty="0"/>
              <a:t>1000px</a:t>
            </a:r>
            <a:r>
              <a:rPr lang="zh-CN" altLang="en-US" dirty="0"/>
              <a:t>，水平居中显示</a:t>
            </a:r>
            <a:endParaRPr lang="zh-CN" altLang="en-US" dirty="0"/>
          </a:p>
          <a:p>
            <a:pPr lvl="1"/>
            <a:r>
              <a:rPr lang="zh-CN" altLang="en-US" dirty="0"/>
              <a:t>清除元素的默认内、外边距</a:t>
            </a:r>
            <a:endParaRPr lang="zh-CN" altLang="en-US" dirty="0"/>
          </a:p>
          <a:p>
            <a:pPr lvl="1"/>
            <a:r>
              <a:rPr lang="zh-CN" altLang="en-US" dirty="0"/>
              <a:t>标题的文字大小设置为</a:t>
            </a:r>
            <a:r>
              <a:rPr lang="en-US" altLang="zh-CN" dirty="0"/>
              <a:t>18px</a:t>
            </a:r>
            <a:r>
              <a:rPr lang="zh-CN" altLang="en-US" dirty="0"/>
              <a:t>，行高为</a:t>
            </a:r>
            <a:r>
              <a:rPr lang="en-US" altLang="zh-CN" dirty="0"/>
              <a:t>40px</a:t>
            </a:r>
            <a:endParaRPr lang="zh-CN" altLang="en-US" dirty="0"/>
          </a:p>
          <a:p>
            <a:pPr lvl="1"/>
            <a:r>
              <a:rPr lang="en-US" altLang="zh-CN" dirty="0"/>
              <a:t>li</a:t>
            </a:r>
            <a:r>
              <a:rPr lang="zh-CN" altLang="en-US" dirty="0"/>
              <a:t>列表项内边距为</a:t>
            </a:r>
            <a:r>
              <a:rPr lang="en-US" altLang="zh-CN" dirty="0"/>
              <a:t>10px</a:t>
            </a:r>
            <a:r>
              <a:rPr lang="zh-CN" altLang="en-US" dirty="0"/>
              <a:t>，外右边距为</a:t>
            </a:r>
            <a:r>
              <a:rPr lang="en-US" altLang="zh-CN" dirty="0"/>
              <a:t>5px</a:t>
            </a:r>
            <a:endParaRPr lang="zh-CN" altLang="en-US" dirty="0"/>
          </a:p>
          <a:p>
            <a:pPr lvl="1"/>
            <a:r>
              <a:rPr lang="zh-CN" altLang="en-US" dirty="0"/>
              <a:t>给图片添加圆角效果</a:t>
            </a:r>
            <a:endParaRPr lang="zh-CN" altLang="en-US" dirty="0"/>
          </a:p>
          <a:p>
            <a:pPr lvl="1"/>
            <a:r>
              <a:rPr lang="zh-CN" altLang="en-US" dirty="0"/>
              <a:t>鼠标移入列表项时添加圆角阴影</a:t>
            </a:r>
            <a:endParaRPr lang="en-US" altLang="zh-CN" dirty="0"/>
          </a:p>
          <a:p>
            <a:pPr lvl="1"/>
            <a:endParaRPr lang="en-US" altLang="zh-CN" dirty="0"/>
          </a:p>
        </p:txBody>
      </p:sp>
      <p:grpSp>
        <p:nvGrpSpPr>
          <p:cNvPr id="23" name="组合 22"/>
          <p:cNvGrpSpPr/>
          <p:nvPr/>
        </p:nvGrpSpPr>
        <p:grpSpPr>
          <a:xfrm>
            <a:off x="1609605" y="857232"/>
            <a:ext cx="1102346" cy="500066"/>
            <a:chOff x="6072198" y="1142984"/>
            <a:chExt cx="1102346"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0" name="组合 17"/>
          <p:cNvGrpSpPr/>
          <p:nvPr/>
        </p:nvGrpSpPr>
        <p:grpSpPr bwMode="auto">
          <a:xfrm>
            <a:off x="4511824" y="6381328"/>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73667"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AutoShape 7"/>
          <p:cNvSpPr>
            <a:spLocks noChangeArrowheads="1"/>
          </p:cNvSpPr>
          <p:nvPr/>
        </p:nvSpPr>
        <p:spPr bwMode="auto">
          <a:xfrm>
            <a:off x="1631504" y="5589240"/>
            <a:ext cx="8806705" cy="7561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ul li:hover{box-shadow: 0 5px 5px rgba(0, 0, 0, 0.1), 0 0 10px 0 rgba(0,0,0,0.2);}</a:t>
            </a:r>
            <a:endParaRPr lang="sv-SE" altLang="zh-CN" b="1" dirty="0">
              <a:solidFill>
                <a:schemeClr val="accent5">
                  <a:lumMod val="10000"/>
                </a:schemeClr>
              </a:solidFill>
              <a:latin typeface="+mn-lt"/>
            </a:endParaRPr>
          </a:p>
        </p:txBody>
      </p:sp>
      <p:grpSp>
        <p:nvGrpSpPr>
          <p:cNvPr id="12" name="组合 56"/>
          <p:cNvGrpSpPr/>
          <p:nvPr/>
        </p:nvGrpSpPr>
        <p:grpSpPr bwMode="auto">
          <a:xfrm>
            <a:off x="1528688" y="5041553"/>
            <a:ext cx="979170" cy="461962"/>
            <a:chOff x="3786182" y="3824735"/>
            <a:chExt cx="979913" cy="461521"/>
          </a:xfrm>
        </p:grpSpPr>
        <p:sp>
          <p:nvSpPr>
            <p:cNvPr id="13" name="TextBox 12"/>
            <p:cNvSpPr txBox="1"/>
            <p:nvPr/>
          </p:nvSpPr>
          <p:spPr>
            <a:xfrm>
              <a:off x="4072149" y="3856296"/>
              <a:ext cx="693946" cy="398399"/>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提示</a:t>
              </a:r>
              <a:endParaRPr lang="zh-CN" altLang="en-US" sz="2000" b="1" dirty="0">
                <a:latin typeface="黑体" panose="02010609060101010101" pitchFamily="49" charset="-122"/>
                <a:ea typeface="黑体" panose="02010609060101010101" pitchFamily="49" charset="-122"/>
              </a:endParaRPr>
            </a:p>
          </p:txBody>
        </p:sp>
        <p:pic>
          <p:nvPicPr>
            <p:cNvPr id="14" name="Picture 2" descr="C:\Users\meng.zhang\Desktop\ACCP7.0模版图标规范\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descr="C:\Users\yaling.he\Desktop\Chapter06截图\Chapter06截图\图6.26  爱奇异视频播放列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160" y="3769680"/>
            <a:ext cx="3004262" cy="15335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506210" y="285750"/>
            <a:ext cx="3982720" cy="523875"/>
          </a:xfrm>
        </p:spPr>
        <p:txBody>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737600" y="274955"/>
            <a:ext cx="1473200" cy="582295"/>
          </a:xfrm>
        </p:spPr>
        <p:txBody>
          <a:bodyPr/>
          <a:lstStyle/>
          <a:p>
            <a:pPr eaLnBrk="1" hangingPunct="1"/>
            <a:r>
              <a:rPr>
                <a:solidFill>
                  <a:srgbClr val="121F55"/>
                </a:solidFill>
              </a:rPr>
              <a:t>总结</a:t>
            </a:r>
            <a:endParaRPr>
              <a:solidFill>
                <a:srgbClr val="121F55"/>
              </a:solidFill>
            </a:endParaRPr>
          </a:p>
        </p:txBody>
      </p:sp>
      <p:sp>
        <p:nvSpPr>
          <p:cNvPr id="70659" name="TextBox 4"/>
          <p:cNvSpPr txBox="1">
            <a:spLocks noChangeArrowheads="1"/>
          </p:cNvSpPr>
          <p:nvPr/>
        </p:nvSpPr>
        <p:spPr bwMode="auto">
          <a:xfrm>
            <a:off x="3673475" y="2111365"/>
            <a:ext cx="501491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ea typeface="微软雅黑" panose="020B0503020204020204" pitchFamily="2" charset="-122"/>
                <a:cs typeface="Arial" panose="020B0604020202020204" pitchFamily="34" charset="0"/>
              </a:rPr>
              <a:t>盒子模型</a:t>
            </a:r>
            <a:endParaRPr lang="en-US" altLang="zh-CN" sz="2000" b="1" dirty="0">
              <a:solidFill>
                <a:srgbClr val="FF0000"/>
              </a:solidFill>
              <a:ea typeface="微软雅黑" panose="020B0503020204020204" pitchFamily="2" charset="-122"/>
              <a:cs typeface="Arial" panose="020B0604020202020204" pitchFamily="34" charset="0"/>
            </a:endParaRPr>
          </a:p>
          <a:p>
            <a:pPr eaLnBrk="1" hangingPunct="1"/>
            <a:r>
              <a:rPr lang="zh-CN" altLang="en-US" sz="2000" b="1" dirty="0">
                <a:solidFill>
                  <a:srgbClr val="FF0000"/>
                </a:solidFill>
                <a:ea typeface="微软雅黑" panose="020B0503020204020204" pitchFamily="2" charset="-122"/>
                <a:cs typeface="Arial" panose="020B0604020202020204" pitchFamily="34" charset="0"/>
              </a:rPr>
              <a:t>的使用</a:t>
            </a:r>
            <a:endParaRPr lang="en-US" altLang="zh-CN" sz="2000" b="1" dirty="0">
              <a:solidFill>
                <a:srgbClr val="FF0000"/>
              </a:solidFill>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r>
              <a:rPr lang="zh-CN" altLang="en-US" sz="2000" b="1" dirty="0">
                <a:ea typeface="微软雅黑" panose="020B0503020204020204" pitchFamily="2" charset="-122"/>
                <a:cs typeface="Arial" panose="020B0604020202020204" pitchFamily="34" charset="0"/>
              </a:rPr>
              <a:t>圆角边框</a:t>
            </a:r>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r>
              <a:rPr lang="zh-CN" altLang="zh-CN" sz="2000" b="1" dirty="0">
                <a:ea typeface="微软雅黑" panose="020B0503020204020204" pitchFamily="2" charset="-122"/>
                <a:cs typeface="Arial" panose="020B0604020202020204" pitchFamily="34" charset="0"/>
              </a:rPr>
              <a:t>盒子阴影</a:t>
            </a:r>
            <a:r>
              <a:rPr lang="zh-CN" altLang="en-US" sz="2000" b="1" dirty="0">
                <a:ea typeface="微软雅黑" panose="020B0503020204020204" pitchFamily="2" charset="-122"/>
                <a:cs typeface="Arial" panose="020B0604020202020204" pitchFamily="34" charset="0"/>
              </a:rPr>
              <a:t>：</a:t>
            </a:r>
            <a:r>
              <a:rPr lang="en-US" altLang="zh-CN" sz="2000" b="1" dirty="0">
                <a:ea typeface="微软雅黑" panose="020B0503020204020204" pitchFamily="2" charset="-122"/>
                <a:cs typeface="Arial" panose="020B0604020202020204" pitchFamily="34" charset="0"/>
              </a:rPr>
              <a:t>box-shadow</a:t>
            </a:r>
            <a:endParaRPr lang="zh-CN" altLang="en-US" sz="2000" b="1" dirty="0">
              <a:ea typeface="微软雅黑" panose="020B0503020204020204" pitchFamily="2" charset="-122"/>
              <a:cs typeface="Arial" panose="020B0604020202020204" pitchFamily="34" charset="0"/>
            </a:endParaRPr>
          </a:p>
        </p:txBody>
      </p:sp>
      <p:sp>
        <p:nvSpPr>
          <p:cNvPr id="70660" name="AutoShape 3"/>
          <p:cNvSpPr/>
          <p:nvPr/>
        </p:nvSpPr>
        <p:spPr bwMode="auto">
          <a:xfrm>
            <a:off x="5591944" y="739776"/>
            <a:ext cx="218304" cy="974712"/>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70661" name="TextBox 11"/>
          <p:cNvSpPr txBox="1">
            <a:spLocks noChangeArrowheads="1"/>
          </p:cNvSpPr>
          <p:nvPr/>
        </p:nvSpPr>
        <p:spPr bwMode="auto">
          <a:xfrm>
            <a:off x="5012456" y="1142984"/>
            <a:ext cx="4971976"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边框</a:t>
            </a:r>
            <a:endParaRPr lang="en-US" altLang="zh-CN" sz="1600" b="1" dirty="0">
              <a:ea typeface="微软雅黑" panose="020B0503020204020204" pitchFamily="2" charset="-122"/>
              <a:cs typeface="Arial" panose="020B0604020202020204" pitchFamily="34" charset="0"/>
            </a:endParaRPr>
          </a:p>
          <a:p>
            <a:pPr eaLnBrk="1" hangingPunct="1"/>
            <a:endParaRPr lang="en-US" altLang="zh-CN" sz="28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内边距：</a:t>
            </a:r>
            <a:r>
              <a:rPr lang="en-US" altLang="zh-CN" sz="1600" b="1" dirty="0">
                <a:ea typeface="微软雅黑" panose="020B0503020204020204" pitchFamily="2" charset="-122"/>
                <a:cs typeface="Arial" panose="020B0604020202020204" pitchFamily="34" charset="0"/>
              </a:rPr>
              <a:t>padding</a:t>
            </a:r>
            <a:endParaRPr lang="en-US" altLang="zh-CN" sz="1600" b="1" dirty="0">
              <a:ea typeface="微软雅黑" panose="020B0503020204020204" pitchFamily="2" charset="-122"/>
              <a:cs typeface="Arial" panose="020B0604020202020204" pitchFamily="34" charset="0"/>
            </a:endParaRPr>
          </a:p>
          <a:p>
            <a:pPr eaLnBrk="1" hangingPunct="1"/>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外边距：</a:t>
            </a:r>
            <a:r>
              <a:rPr lang="en-US" altLang="zh-CN" sz="1600" b="1" dirty="0">
                <a:ea typeface="微软雅黑" panose="020B0503020204020204" pitchFamily="2" charset="-122"/>
                <a:cs typeface="Arial" panose="020B0604020202020204" pitchFamily="34" charset="0"/>
              </a:rPr>
              <a:t>margin</a:t>
            </a:r>
            <a:endParaRPr lang="en-US" altLang="zh-CN" sz="1600" b="1" dirty="0">
              <a:ea typeface="微软雅黑" panose="020B0503020204020204" pitchFamily="2" charset="-122"/>
              <a:cs typeface="Arial" panose="020B0604020202020204" pitchFamily="34" charset="0"/>
            </a:endParaRPr>
          </a:p>
          <a:p>
            <a:pPr eaLnBrk="1" hangingPunct="1"/>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盒子总尺寸：</a:t>
            </a:r>
            <a:r>
              <a:rPr lang="en-US" altLang="zh-CN" sz="1600" b="1" dirty="0">
                <a:ea typeface="微软雅黑" panose="020B0503020204020204" pitchFamily="2" charset="-122"/>
                <a:cs typeface="Arial" panose="020B0604020202020204" pitchFamily="34" charset="0"/>
              </a:rPr>
              <a:t> </a:t>
            </a:r>
            <a:r>
              <a:rPr lang="en-US" altLang="zh-CN" sz="1600" b="1" dirty="0" err="1">
                <a:ea typeface="微软雅黑" panose="020B0503020204020204" pitchFamily="2" charset="-122"/>
                <a:cs typeface="Arial" panose="020B0604020202020204" pitchFamily="34" charset="0"/>
              </a:rPr>
              <a:t>border+padding+margin</a:t>
            </a:r>
            <a:r>
              <a:rPr lang="en-US" altLang="zh-CN" sz="1600" b="1" dirty="0">
                <a:ea typeface="微软雅黑" panose="020B0503020204020204" pitchFamily="2" charset="-122"/>
                <a:cs typeface="Arial" panose="020B0604020202020204" pitchFamily="34" charset="0"/>
              </a:rPr>
              <a:t>+</a:t>
            </a:r>
            <a:r>
              <a:rPr lang="zh-CN" altLang="en-US" sz="1600" b="1" dirty="0">
                <a:ea typeface="微软雅黑" panose="020B0503020204020204" pitchFamily="2" charset="-122"/>
                <a:cs typeface="Arial" panose="020B0604020202020204" pitchFamily="34" charset="0"/>
              </a:rPr>
              <a:t>内容宽</a:t>
            </a:r>
            <a:r>
              <a:rPr lang="en-US" altLang="zh-CN" sz="1600" b="1" dirty="0">
                <a:ea typeface="微软雅黑" panose="020B0503020204020204" pitchFamily="2" charset="-122"/>
                <a:cs typeface="Arial" panose="020B0604020202020204" pitchFamily="34" charset="0"/>
              </a:rPr>
              <a:t>/</a:t>
            </a:r>
            <a:r>
              <a:rPr lang="zh-CN" altLang="en-US" sz="1600" b="1" dirty="0">
                <a:ea typeface="微软雅黑" panose="020B0503020204020204" pitchFamily="2" charset="-122"/>
                <a:cs typeface="Arial" panose="020B0604020202020204" pitchFamily="34" charset="0"/>
              </a:rPr>
              <a:t>高</a:t>
            </a:r>
            <a:endParaRPr lang="en-US" altLang="zh-CN" sz="1600" b="1" dirty="0">
              <a:ea typeface="微软雅黑" panose="020B0503020204020204" pitchFamily="2" charset="-122"/>
              <a:cs typeface="Arial" panose="020B0604020202020204" pitchFamily="34" charset="0"/>
            </a:endParaRPr>
          </a:p>
          <a:p>
            <a:pPr eaLnBrk="1" hangingPunct="1"/>
            <a:endParaRPr lang="en-US" altLang="zh-CN" sz="1000" b="1" dirty="0">
              <a:ea typeface="微软雅黑" panose="020B0503020204020204" pitchFamily="2" charset="-122"/>
              <a:cs typeface="Arial" panose="020B0604020202020204" pitchFamily="34" charset="0"/>
            </a:endParaRPr>
          </a:p>
          <a:p>
            <a:pPr eaLnBrk="1" hangingPunct="1"/>
            <a:endParaRPr lang="en-US" altLang="zh-CN" sz="1000" b="1" dirty="0">
              <a:ea typeface="微软雅黑" panose="020B0503020204020204" pitchFamily="2" charset="-122"/>
              <a:cs typeface="Arial" panose="020B0604020202020204" pitchFamily="34" charset="0"/>
            </a:endParaRPr>
          </a:p>
          <a:p>
            <a:pPr eaLnBrk="1" hangingPunct="1"/>
            <a:r>
              <a:rPr lang="en-US" altLang="zh-CN" sz="1600" b="1" dirty="0">
                <a:ea typeface="微软雅黑" panose="020B0503020204020204" pitchFamily="2" charset="-122"/>
                <a:cs typeface="Arial" panose="020B0604020202020204" pitchFamily="34" charset="0"/>
              </a:rPr>
              <a:t>box-sizing</a:t>
            </a:r>
            <a:endParaRPr lang="en-US" altLang="zh-CN" sz="1600" b="1" dirty="0">
              <a:ea typeface="微软雅黑" panose="020B0503020204020204" pitchFamily="2" charset="-122"/>
              <a:cs typeface="Arial" panose="020B0604020202020204" pitchFamily="34" charset="0"/>
            </a:endParaRPr>
          </a:p>
        </p:txBody>
      </p:sp>
      <p:sp>
        <p:nvSpPr>
          <p:cNvPr id="70662" name="TextBox 12"/>
          <p:cNvSpPr txBox="1">
            <a:spLocks noChangeArrowheads="1"/>
          </p:cNvSpPr>
          <p:nvPr/>
        </p:nvSpPr>
        <p:spPr bwMode="auto">
          <a:xfrm>
            <a:off x="5789712" y="571480"/>
            <a:ext cx="202723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2" charset="-122"/>
                <a:cs typeface="Arial" panose="020B0604020202020204" pitchFamily="34" charset="0"/>
              </a:rPr>
              <a:t>border-color</a:t>
            </a:r>
            <a:endParaRPr lang="en-US" altLang="zh-CN" sz="1600" b="1" dirty="0">
              <a:ea typeface="微软雅黑" panose="020B0503020204020204" pitchFamily="2" charset="-122"/>
              <a:cs typeface="Arial" panose="020B0604020202020204" pitchFamily="34" charset="0"/>
            </a:endParaRPr>
          </a:p>
          <a:p>
            <a:pPr eaLnBrk="1" hangingPunct="1">
              <a:lnSpc>
                <a:spcPct val="150000"/>
              </a:lnSpc>
            </a:pPr>
            <a:r>
              <a:rPr lang="en-US" altLang="zh-CN" sz="1600" b="1" dirty="0">
                <a:ea typeface="微软雅黑" panose="020B0503020204020204" pitchFamily="2" charset="-122"/>
                <a:cs typeface="Arial" panose="020B0604020202020204" pitchFamily="34" charset="0"/>
              </a:rPr>
              <a:t>border-width</a:t>
            </a:r>
            <a:endParaRPr lang="en-US" altLang="zh-CN" sz="1600" b="1" dirty="0">
              <a:ea typeface="微软雅黑" panose="020B0503020204020204" pitchFamily="2" charset="-122"/>
              <a:cs typeface="Arial" panose="020B0604020202020204" pitchFamily="34" charset="0"/>
            </a:endParaRPr>
          </a:p>
          <a:p>
            <a:pPr eaLnBrk="1" hangingPunct="1">
              <a:lnSpc>
                <a:spcPct val="150000"/>
              </a:lnSpc>
            </a:pPr>
            <a:r>
              <a:rPr lang="en-US" altLang="zh-CN" sz="1600" b="1" dirty="0">
                <a:ea typeface="微软雅黑" panose="020B0503020204020204" pitchFamily="2" charset="-122"/>
                <a:cs typeface="Arial" panose="020B0604020202020204" pitchFamily="34" charset="0"/>
              </a:rPr>
              <a:t>border-style</a:t>
            </a:r>
            <a:endParaRPr lang="zh-CN" altLang="en-US" sz="1600" b="1" dirty="0">
              <a:ea typeface="微软雅黑" panose="020B0503020204020204" pitchFamily="2" charset="-122"/>
              <a:cs typeface="Arial" panose="020B0604020202020204" pitchFamily="34" charset="0"/>
            </a:endParaRPr>
          </a:p>
        </p:txBody>
      </p:sp>
      <p:sp>
        <p:nvSpPr>
          <p:cNvPr id="70663" name="AutoShape 3"/>
          <p:cNvSpPr/>
          <p:nvPr/>
        </p:nvSpPr>
        <p:spPr bwMode="auto">
          <a:xfrm>
            <a:off x="4818855" y="1353403"/>
            <a:ext cx="214313" cy="232856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70664" name="TextBox 15"/>
          <p:cNvSpPr txBox="1">
            <a:spLocks noChangeArrowheads="1"/>
          </p:cNvSpPr>
          <p:nvPr/>
        </p:nvSpPr>
        <p:spPr bwMode="auto">
          <a:xfrm>
            <a:off x="1633519" y="3529016"/>
            <a:ext cx="1819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ea typeface="微软雅黑" panose="020B0503020204020204" pitchFamily="2" charset="-122"/>
                <a:cs typeface="Arial" panose="020B0604020202020204" pitchFamily="34" charset="0"/>
              </a:rPr>
              <a:t>盒子模型</a:t>
            </a:r>
            <a:endParaRPr lang="en-US" altLang="zh-CN" sz="2000" b="1" dirty="0">
              <a:ea typeface="微软雅黑" panose="020B0503020204020204" pitchFamily="2" charset="-122"/>
              <a:cs typeface="Arial" panose="020B0604020202020204" pitchFamily="34" charset="0"/>
            </a:endParaRPr>
          </a:p>
        </p:txBody>
      </p:sp>
      <p:sp>
        <p:nvSpPr>
          <p:cNvPr id="70665" name="AutoShape 3"/>
          <p:cNvSpPr/>
          <p:nvPr/>
        </p:nvSpPr>
        <p:spPr bwMode="auto">
          <a:xfrm>
            <a:off x="3360738" y="1975401"/>
            <a:ext cx="357187" cy="3536354"/>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2" name="AutoShape 3"/>
          <p:cNvSpPr/>
          <p:nvPr/>
        </p:nvSpPr>
        <p:spPr bwMode="auto">
          <a:xfrm>
            <a:off x="6180931" y="3280172"/>
            <a:ext cx="179388" cy="538857"/>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3" name="TextBox 12"/>
          <p:cNvSpPr txBox="1">
            <a:spLocks noChangeArrowheads="1"/>
          </p:cNvSpPr>
          <p:nvPr/>
        </p:nvSpPr>
        <p:spPr bwMode="auto">
          <a:xfrm>
            <a:off x="6360319" y="3143248"/>
            <a:ext cx="232806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2" charset="-122"/>
                <a:cs typeface="Arial" panose="020B0604020202020204" pitchFamily="34" charset="0"/>
              </a:rPr>
              <a:t>content-box</a:t>
            </a:r>
            <a:endParaRPr lang="en-US" altLang="zh-CN" sz="1600" b="1" dirty="0">
              <a:ea typeface="微软雅黑" panose="020B0503020204020204" pitchFamily="2" charset="-122"/>
              <a:cs typeface="Arial" panose="020B0604020202020204" pitchFamily="34" charset="0"/>
            </a:endParaRPr>
          </a:p>
          <a:p>
            <a:pPr eaLnBrk="1" hangingPunct="1">
              <a:lnSpc>
                <a:spcPct val="150000"/>
              </a:lnSpc>
            </a:pPr>
            <a:r>
              <a:rPr lang="en-US" altLang="zh-CN" sz="1600" b="1" dirty="0">
                <a:ea typeface="微软雅黑" panose="020B0503020204020204" pitchFamily="2" charset="-122"/>
                <a:cs typeface="Arial" panose="020B0604020202020204" pitchFamily="34" charset="0"/>
              </a:rPr>
              <a:t>border-box</a:t>
            </a:r>
            <a:endParaRPr lang="zh-CN" altLang="en-US" sz="1600" b="1" dirty="0">
              <a:ea typeface="微软雅黑" panose="020B0503020204020204" pitchFamily="2" charset="-122"/>
              <a:cs typeface="Arial" panose="020B0604020202020204" pitchFamily="34" charset="0"/>
            </a:endParaRPr>
          </a:p>
        </p:txBody>
      </p:sp>
      <p:sp>
        <p:nvSpPr>
          <p:cNvPr id="14" name="AutoShape 3"/>
          <p:cNvSpPr/>
          <p:nvPr/>
        </p:nvSpPr>
        <p:spPr bwMode="auto">
          <a:xfrm>
            <a:off x="4872433" y="4143603"/>
            <a:ext cx="107156" cy="72578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5" name="TextBox 14"/>
          <p:cNvSpPr txBox="1">
            <a:spLocks noChangeArrowheads="1"/>
          </p:cNvSpPr>
          <p:nvPr/>
        </p:nvSpPr>
        <p:spPr bwMode="auto">
          <a:xfrm>
            <a:off x="5033168" y="4069315"/>
            <a:ext cx="29350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2" charset="-122"/>
                <a:cs typeface="Arial" panose="020B0604020202020204" pitchFamily="34" charset="0"/>
              </a:rPr>
              <a:t>border-radius</a:t>
            </a:r>
            <a:r>
              <a:rPr lang="zh-CN" altLang="en-US" sz="1600" b="1" dirty="0">
                <a:ea typeface="微软雅黑" panose="020B0503020204020204" pitchFamily="2" charset="-122"/>
                <a:cs typeface="Arial" panose="020B0604020202020204" pitchFamily="34" charset="0"/>
              </a:rPr>
              <a:t>语法</a:t>
            </a:r>
            <a:endParaRPr lang="en-US" altLang="zh-CN" sz="1600" b="1" dirty="0">
              <a:ea typeface="微软雅黑" panose="020B0503020204020204" pitchFamily="2" charset="-122"/>
              <a:cs typeface="Arial" panose="020B0604020202020204" pitchFamily="34" charset="0"/>
            </a:endParaRPr>
          </a:p>
          <a:p>
            <a:pPr eaLnBrk="1" hangingPunct="1">
              <a:lnSpc>
                <a:spcPct val="150000"/>
              </a:lnSpc>
            </a:pPr>
            <a:r>
              <a:rPr lang="en-US" altLang="zh-CN" sz="1600" b="1" dirty="0">
                <a:ea typeface="微软雅黑" panose="020B0503020204020204" pitchFamily="2" charset="-122"/>
                <a:cs typeface="Arial" panose="020B0604020202020204" pitchFamily="34" charset="0"/>
              </a:rPr>
              <a:t>border-radius</a:t>
            </a:r>
            <a:r>
              <a:rPr lang="zh-CN" altLang="en-US" sz="1600" b="1" dirty="0">
                <a:ea typeface="微软雅黑" panose="020B0503020204020204" pitchFamily="2" charset="-122"/>
                <a:cs typeface="Arial" panose="020B0604020202020204" pitchFamily="34" charset="0"/>
              </a:rPr>
              <a:t>制作特殊图形</a:t>
            </a:r>
            <a:endParaRPr lang="zh-CN" altLang="en-US" sz="1600" b="1" dirty="0">
              <a:ea typeface="微软雅黑" panose="020B0503020204020204" pitchFamily="2" charset="-122"/>
              <a:cs typeface="Arial" panose="020B0604020202020204" pitchFamily="34" charset="0"/>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6055" y="285750"/>
            <a:ext cx="1412875" cy="523240"/>
          </a:xfrm>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dirty="0"/>
              <a:t>课后作业</a:t>
            </a:r>
            <a:endParaRPr lang="en-US" dirty="0"/>
          </a:p>
          <a:p>
            <a:pPr lvl="1"/>
            <a:r>
              <a:rPr lang="zh-CN" altLang="en-US" dirty="0">
                <a:solidFill>
                  <a:srgbClr val="FF0000"/>
                </a:solidFill>
              </a:rPr>
              <a:t>技术顾问备课时根据班级情况在此添加内容，应区分必做、选做内容，以满足不同层次学员的需求</a:t>
            </a:r>
            <a:endParaRPr lang="en-US" altLang="zh-CN" dirty="0">
              <a:solidFill>
                <a:srgbClr val="FF0000"/>
              </a:solidFill>
            </a:endParaRPr>
          </a:p>
          <a:p>
            <a:pPr lvl="1"/>
            <a:endParaRPr lang="zh-CN" altLang="en-US" dirty="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959725" y="285750"/>
            <a:ext cx="2529205" cy="523240"/>
          </a:xfrm>
        </p:spPr>
        <p:txBody>
          <a:bodyPr/>
          <a:lstStyle/>
          <a:p>
            <a:r>
              <a:rPr lang="zh-CN" altLang="en-US"/>
              <a:t>本章目标</a:t>
            </a:r>
            <a:endParaRPr lang="zh-CN" altLang="en-US" dirty="0"/>
          </a:p>
        </p:txBody>
      </p:sp>
      <p:sp>
        <p:nvSpPr>
          <p:cNvPr id="17411" name="内容占位符 2"/>
          <p:cNvSpPr>
            <a:spLocks noGrp="1"/>
          </p:cNvSpPr>
          <p:nvPr>
            <p:ph idx="1"/>
          </p:nvPr>
        </p:nvSpPr>
        <p:spPr/>
        <p:txBody>
          <a:bodyPr/>
          <a:lstStyle/>
          <a:p>
            <a:r>
              <a:rPr lang="zh-CN" altLang="en-US" dirty="0"/>
              <a:t>理解盒子模型及其构成</a:t>
            </a:r>
            <a:endParaRPr lang="zh-CN" altLang="en-US" dirty="0"/>
          </a:p>
          <a:p>
            <a:r>
              <a:rPr lang="zh-CN" altLang="en-US" dirty="0"/>
              <a:t>会计算盒子模型尺寸</a:t>
            </a:r>
            <a:endParaRPr lang="zh-CN" altLang="en-US" dirty="0"/>
          </a:p>
          <a:p>
            <a:r>
              <a:rPr lang="zh-CN" altLang="en-US" dirty="0"/>
              <a:t>会使用盒子模型的两种解析方式来布局网页</a:t>
            </a:r>
            <a:endParaRPr lang="zh-CN" altLang="en-US" dirty="0"/>
          </a:p>
          <a:p>
            <a:r>
              <a:rPr lang="zh-CN" altLang="en-US" dirty="0"/>
              <a:t>会使用圆角属性给网页元素添加圆角效果</a:t>
            </a:r>
            <a:endParaRPr lang="zh-CN" altLang="en-US" dirty="0"/>
          </a:p>
          <a:p>
            <a:r>
              <a:rPr lang="zh-CN" altLang="en-US" dirty="0"/>
              <a:t>会使用盒子阴影属性给网页元素添加阴影效果</a:t>
            </a:r>
            <a:endParaRPr lang="zh-CN" altLang="en-US" dirty="0"/>
          </a:p>
        </p:txBody>
      </p:sp>
      <p:pic>
        <p:nvPicPr>
          <p:cNvPr id="11" name="Picture 2" descr="C:\Users\meng.zhang\Desktop\ACCP7.0模版图标规范\啊-1.png"/>
          <p:cNvPicPr>
            <a:picLocks noChangeAspect="1" noChangeArrowheads="1"/>
          </p:cNvPicPr>
          <p:nvPr/>
        </p:nvPicPr>
        <p:blipFill>
          <a:blip r:embed="rId1" cstate="print"/>
          <a:srcRect/>
          <a:stretch>
            <a:fillRect/>
          </a:stretch>
        </p:blipFill>
        <p:spPr bwMode="auto">
          <a:xfrm>
            <a:off x="7752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2" cstate="print"/>
          <a:srcRect/>
          <a:stretch>
            <a:fillRect/>
          </a:stretch>
        </p:blipFill>
        <p:spPr bwMode="auto">
          <a:xfrm>
            <a:off x="7658778" y="908720"/>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1" cstate="print"/>
          <a:srcRect/>
          <a:stretch>
            <a:fillRect/>
          </a:stretch>
        </p:blipFill>
        <p:spPr bwMode="auto">
          <a:xfrm>
            <a:off x="9247034" y="1922549"/>
            <a:ext cx="643477" cy="648334"/>
          </a:xfrm>
          <a:prstGeom prst="rect">
            <a:avLst/>
          </a:prstGeom>
          <a:noFill/>
        </p:spPr>
      </p:pic>
      <p:pic>
        <p:nvPicPr>
          <p:cNvPr id="9" name="Picture 3" descr="C:\Users\meng.zhang\Desktop\ACCP7.0模版图标规范\是.png"/>
          <p:cNvPicPr>
            <a:picLocks noChangeAspect="1" noChangeArrowheads="1"/>
          </p:cNvPicPr>
          <p:nvPr/>
        </p:nvPicPr>
        <p:blipFill>
          <a:blip r:embed="rId2" cstate="print"/>
          <a:srcRect/>
          <a:stretch>
            <a:fillRect/>
          </a:stretch>
        </p:blipFill>
        <p:spPr bwMode="auto">
          <a:xfrm>
            <a:off x="9176131" y="2421196"/>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2" cstate="print"/>
          <a:srcRect/>
          <a:stretch>
            <a:fillRect/>
          </a:stretch>
        </p:blipFill>
        <p:spPr bwMode="auto">
          <a:xfrm>
            <a:off x="9342060" y="2924944"/>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1"/>
          <a:stretch>
            <a:fillRect/>
          </a:stretch>
        </p:blipFill>
        <p:spPr>
          <a:xfrm>
            <a:off x="6399727" y="2366716"/>
            <a:ext cx="4132973" cy="2790476"/>
          </a:xfrm>
          <a:prstGeom prst="rect">
            <a:avLst/>
          </a:prstGeom>
        </p:spPr>
      </p:pic>
      <p:sp>
        <p:nvSpPr>
          <p:cNvPr id="1027" name="标题 1"/>
          <p:cNvSpPr>
            <a:spLocks noGrp="1"/>
          </p:cNvSpPr>
          <p:nvPr>
            <p:ph type="title"/>
          </p:nvPr>
        </p:nvSpPr>
        <p:spPr>
          <a:xfrm>
            <a:off x="6399530" y="285750"/>
            <a:ext cx="4089400" cy="523240"/>
          </a:xfrm>
        </p:spPr>
        <p:txBody>
          <a:bodyPr/>
          <a:lstStyle/>
          <a:p>
            <a:r>
              <a:rPr lang="zh-CN" altLang="en-US"/>
              <a:t>什么是盒子模型</a:t>
            </a:r>
            <a:endParaRPr lang="zh-CN" altLang="en-US" dirty="0"/>
          </a:p>
        </p:txBody>
      </p:sp>
      <p:pic>
        <p:nvPicPr>
          <p:cNvPr id="18" name="图片 17" descr="6－2.JPG"/>
          <p:cNvPicPr>
            <a:picLocks noChangeAspect="1"/>
          </p:cNvPicPr>
          <p:nvPr/>
        </p:nvPicPr>
        <p:blipFill>
          <a:blip r:embed="rId1"/>
          <a:stretch>
            <a:fillRect/>
          </a:stretch>
        </p:blipFill>
        <p:spPr>
          <a:xfrm>
            <a:off x="1775520" y="2265144"/>
            <a:ext cx="4368956" cy="2949806"/>
          </a:xfrm>
          <a:prstGeom prst="rect">
            <a:avLst/>
          </a:prstGeom>
        </p:spPr>
      </p:pic>
      <p:pic>
        <p:nvPicPr>
          <p:cNvPr id="27" name="内容占位符 26" descr="6－3.JPG"/>
          <p:cNvPicPr>
            <a:picLocks noGrp="1" noChangeAspect="1"/>
          </p:cNvPicPr>
          <p:nvPr>
            <p:ph idx="1"/>
          </p:nvPr>
        </p:nvPicPr>
        <p:blipFill>
          <a:blip r:embed="rId2"/>
          <a:stretch>
            <a:fillRect/>
          </a:stretch>
        </p:blipFill>
        <p:spPr>
          <a:xfrm>
            <a:off x="4562476" y="2073604"/>
            <a:ext cx="3676664" cy="3161725"/>
          </a:xfrm>
        </p:spPr>
      </p:pic>
      <p:sp>
        <p:nvSpPr>
          <p:cNvPr id="29" name="线形标注 1 28"/>
          <p:cNvSpPr/>
          <p:nvPr/>
        </p:nvSpPr>
        <p:spPr bwMode="auto">
          <a:xfrm flipH="1">
            <a:off x="4310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endParaRPr lang="zh-CN" altLang="en-US" b="1" kern="0" dirty="0">
              <a:solidFill>
                <a:schemeClr val="bg1"/>
              </a:solidFill>
              <a:latin typeface="+mn-lt"/>
              <a:ea typeface="+mn-ea"/>
            </a:endParaRPr>
          </a:p>
        </p:txBody>
      </p:sp>
      <p:cxnSp>
        <p:nvCxnSpPr>
          <p:cNvPr id="30" name="直接箭头连接符 29"/>
          <p:cNvCxnSpPr/>
          <p:nvPr/>
        </p:nvCxnSpPr>
        <p:spPr>
          <a:xfrm flipH="1">
            <a:off x="4452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2952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endParaRPr lang="zh-CN" altLang="en-US" b="1" kern="0" dirty="0">
              <a:solidFill>
                <a:schemeClr val="bg1"/>
              </a:solidFill>
              <a:latin typeface="+mn-lt"/>
              <a:ea typeface="+mn-ea"/>
            </a:endParaRPr>
          </a:p>
        </p:txBody>
      </p:sp>
      <p:sp>
        <p:nvSpPr>
          <p:cNvPr id="34" name="Line 10"/>
          <p:cNvSpPr>
            <a:spLocks noChangeShapeType="1"/>
          </p:cNvSpPr>
          <p:nvPr/>
        </p:nvSpPr>
        <p:spPr bwMode="auto">
          <a:xfrm>
            <a:off x="4595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5738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endParaRPr lang="zh-CN" altLang="en-US" b="1" kern="0" dirty="0">
              <a:solidFill>
                <a:schemeClr val="bg1"/>
              </a:solidFill>
              <a:latin typeface="+mn-lt"/>
              <a:ea typeface="+mn-ea"/>
            </a:endParaRPr>
          </a:p>
        </p:txBody>
      </p:sp>
      <p:sp>
        <p:nvSpPr>
          <p:cNvPr id="36" name="Line 13"/>
          <p:cNvSpPr>
            <a:spLocks noChangeShapeType="1"/>
          </p:cNvSpPr>
          <p:nvPr/>
        </p:nvSpPr>
        <p:spPr bwMode="auto">
          <a:xfrm>
            <a:off x="6310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6453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endParaRPr lang="zh-CN" altLang="en-US" b="1" kern="0" dirty="0">
              <a:solidFill>
                <a:schemeClr val="bg1"/>
              </a:solidFill>
              <a:latin typeface="+mn-lt"/>
              <a:ea typeface="+mn-ea"/>
            </a:endParaRPr>
          </a:p>
        </p:txBody>
      </p:sp>
      <p:sp>
        <p:nvSpPr>
          <p:cNvPr id="38" name="Line 13"/>
          <p:cNvSpPr>
            <a:spLocks noChangeShapeType="1"/>
          </p:cNvSpPr>
          <p:nvPr/>
        </p:nvSpPr>
        <p:spPr bwMode="auto">
          <a:xfrm>
            <a:off x="5881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6024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endParaRPr lang="zh-CN" altLang="en-US" b="1" kern="0" dirty="0">
              <a:solidFill>
                <a:schemeClr val="bg1"/>
              </a:solidFill>
              <a:latin typeface="+mn-lt"/>
              <a:ea typeface="+mn-ea"/>
            </a:endParaRPr>
          </a:p>
        </p:txBody>
      </p:sp>
      <p:sp>
        <p:nvSpPr>
          <p:cNvPr id="40" name="矩形 39"/>
          <p:cNvSpPr/>
          <p:nvPr/>
        </p:nvSpPr>
        <p:spPr bwMode="auto">
          <a:xfrm flipH="1">
            <a:off x="5735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endParaRPr lang="zh-CN" altLang="en-US" b="1" kern="0" dirty="0">
              <a:solidFill>
                <a:schemeClr val="bg1"/>
              </a:solidFill>
              <a:latin typeface="+mn-ea"/>
              <a:ea typeface="+mn-ea"/>
            </a:endParaRPr>
          </a:p>
        </p:txBody>
      </p:sp>
      <p:pic>
        <p:nvPicPr>
          <p:cNvPr id="41" name="图片 40" descr="6－4.JPG"/>
          <p:cNvPicPr>
            <a:picLocks noChangeAspect="1"/>
          </p:cNvPicPr>
          <p:nvPr/>
        </p:nvPicPr>
        <p:blipFill>
          <a:blip r:embed="rId3"/>
          <a:stretch>
            <a:fillRect/>
          </a:stretch>
        </p:blipFill>
        <p:spPr>
          <a:xfrm>
            <a:off x="3345803" y="809129"/>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60510" y="285750"/>
            <a:ext cx="1328420" cy="523240"/>
          </a:xfrm>
        </p:spPr>
        <p:txBody>
          <a:bodyPr/>
          <a:lstStyle/>
          <a:p>
            <a:r>
              <a:rPr lang="zh-CN" altLang="en-US"/>
              <a:t>边框</a:t>
            </a:r>
            <a:endParaRPr lang="zh-CN" altLang="en-US" dirty="0"/>
          </a:p>
        </p:txBody>
      </p:sp>
      <p:sp>
        <p:nvSpPr>
          <p:cNvPr id="3" name="内容占位符 2"/>
          <p:cNvSpPr>
            <a:spLocks noGrp="1"/>
          </p:cNvSpPr>
          <p:nvPr>
            <p:ph idx="1"/>
          </p:nvPr>
        </p:nvSpPr>
        <p:spPr/>
        <p:txBody>
          <a:bodyPr/>
          <a:lstStyle/>
          <a:p>
            <a:r>
              <a:rPr lang="zh-CN" altLang="en-US"/>
              <a:t>边框</a:t>
            </a:r>
            <a:endParaRPr lang="en-US" altLang="zh-CN"/>
          </a:p>
          <a:p>
            <a:pPr lvl="1"/>
            <a:r>
              <a:rPr lang="en-US" altLang="zh-CN"/>
              <a:t>border-color</a:t>
            </a:r>
            <a:endParaRPr lang="en-US" altLang="zh-CN"/>
          </a:p>
          <a:p>
            <a:pPr lvl="1"/>
            <a:r>
              <a:rPr lang="en-US" altLang="zh-CN"/>
              <a:t>border-width</a:t>
            </a:r>
            <a:endParaRPr lang="en-US" altLang="zh-CN"/>
          </a:p>
          <a:p>
            <a:pPr lvl="1"/>
            <a:r>
              <a:rPr lang="en-US" altLang="zh-CN"/>
              <a:t>border-style</a:t>
            </a:r>
            <a:endParaRPr lang="zh-CN" altLang="en-US" dirty="0"/>
          </a:p>
        </p:txBody>
      </p:sp>
      <p:graphicFrame>
        <p:nvGraphicFramePr>
          <p:cNvPr id="5" name="表格 4"/>
          <p:cNvGraphicFramePr>
            <a:graphicFrameLocks noGrp="1"/>
          </p:cNvGraphicFramePr>
          <p:nvPr/>
        </p:nvGraphicFramePr>
        <p:xfrm>
          <a:off x="1952596" y="2143116"/>
          <a:ext cx="8429625" cy="4500245"/>
        </p:xfrm>
        <a:graphic>
          <a:graphicData uri="http://schemas.openxmlformats.org/drawingml/2006/table">
            <a:tbl>
              <a:tblPr/>
              <a:tblGrid>
                <a:gridCol w="2143125"/>
                <a:gridCol w="2786380"/>
                <a:gridCol w="3500120"/>
              </a:tblGrid>
              <a:tr h="41084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属性</a:t>
                      </a:r>
                      <a:endParaRPr kumimoji="0" lang="zh-CN" altLang="zh-CN" sz="1600" b="1" u="none" strike="noStrike" kern="1200" cap="none" normalizeH="0" baseline="0" dirty="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说明</a:t>
                      </a:r>
                      <a:endParaRPr kumimoji="0" lang="zh-CN" altLang="zh-CN" sz="1600" b="1" u="none" strike="noStrike" kern="1200" cap="none" normalizeH="0" baseline="0" dirty="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示例</a:t>
                      </a:r>
                      <a:endParaRPr kumimoji="0" lang="zh-CN" altLang="zh-CN" sz="1600" b="1" u="none" strike="noStrike" kern="1200" cap="none" normalizeH="0" baseline="0" dirty="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528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border-top-color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上边框颜色</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border-top-color:#369;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border-right-color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右边框颜色</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border-right-color:#369;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687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border-bottom-color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下边框颜色</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35750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border-left-color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左边框颜色</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border-left-color:#efcd56;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6235">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四个边框为同一颜色</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border-color:#eeff34;</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3255">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上、下边框颜色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#369</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左、右边框颜色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928370">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#369</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左、右边框颜色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下边框颜色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#f00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 #f00;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3255">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上、右、下、左边框颜色</a:t>
                      </a:r>
                      <a:r>
                        <a:rPr kumimoji="0" lang="zh-CN" altLang="en-US" sz="1600" b="1" u="none" strike="noStrike" kern="1200" cap="none" normalizeH="0" baseline="0" dirty="0">
                          <a:ln>
                            <a:noFill/>
                          </a:ln>
                          <a:solidFill>
                            <a:schemeClr val="dk1"/>
                          </a:solidFill>
                          <a:effectLst/>
                          <a:latin typeface="+mn-lt"/>
                          <a:ea typeface="+mn-ea"/>
                          <a:cs typeface="+mn-cs"/>
                        </a:rPr>
                        <a:t>：</a:t>
                      </a:r>
                      <a:endParaRPr kumimoji="0" lang="en-US"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#369</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#f00</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#00f</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291195" y="285750"/>
            <a:ext cx="2197735" cy="523240"/>
          </a:xfrm>
        </p:spPr>
        <p:txBody>
          <a:bodyPr/>
          <a:lstStyle/>
          <a:p>
            <a:r>
              <a:rPr lang="zh-CN" altLang="en-US"/>
              <a:t>边框粗细</a:t>
            </a:r>
            <a:endParaRPr lang="zh-CN" altLang="en-US" dirty="0"/>
          </a:p>
        </p:txBody>
      </p:sp>
      <p:sp>
        <p:nvSpPr>
          <p:cNvPr id="20483" name="内容占位符 2"/>
          <p:cNvSpPr>
            <a:spLocks noGrp="1"/>
          </p:cNvSpPr>
          <p:nvPr>
            <p:ph idx="1"/>
          </p:nvPr>
        </p:nvSpPr>
        <p:spPr/>
        <p:txBody>
          <a:bodyPr/>
          <a:lstStyle/>
          <a:p>
            <a:r>
              <a:rPr lang="en-US" altLang="zh-CN" dirty="0"/>
              <a:t>border-width</a:t>
            </a:r>
            <a:endParaRPr lang="en-US" altLang="zh-CN" dirty="0"/>
          </a:p>
          <a:p>
            <a:pPr lvl="1"/>
            <a:r>
              <a:rPr lang="en-US" altLang="zh-CN" dirty="0"/>
              <a:t>thin</a:t>
            </a:r>
            <a:endParaRPr lang="en-US" altLang="zh-CN" dirty="0"/>
          </a:p>
          <a:p>
            <a:pPr lvl="1"/>
            <a:r>
              <a:rPr lang="en-US" altLang="zh-CN" dirty="0"/>
              <a:t>medium</a:t>
            </a:r>
            <a:endParaRPr lang="en-US" altLang="zh-CN" dirty="0"/>
          </a:p>
          <a:p>
            <a:pPr lvl="1"/>
            <a:r>
              <a:rPr lang="en-US" altLang="zh-CN" dirty="0"/>
              <a:t>thick</a:t>
            </a:r>
            <a:endParaRPr lang="en-US" altLang="zh-CN" dirty="0"/>
          </a:p>
          <a:p>
            <a:pPr lvl="1"/>
            <a:r>
              <a:rPr lang="zh-CN" altLang="en-US" dirty="0">
                <a:solidFill>
                  <a:srgbClr val="FF0000"/>
                </a:solidFill>
              </a:rPr>
              <a:t>像素值</a:t>
            </a:r>
            <a:endParaRPr lang="zh-CN" altLang="en-US" dirty="0">
              <a:solidFill>
                <a:srgbClr val="FF0000"/>
              </a:solidFill>
            </a:endParaRPr>
          </a:p>
        </p:txBody>
      </p:sp>
      <p:sp>
        <p:nvSpPr>
          <p:cNvPr id="5" name="AutoShape 4"/>
          <p:cNvSpPr>
            <a:spLocks noChangeArrowheads="1"/>
          </p:cNvSpPr>
          <p:nvPr/>
        </p:nvSpPr>
        <p:spPr bwMode="auto">
          <a:xfrm>
            <a:off x="2809852" y="3571876"/>
            <a:ext cx="4786346" cy="29686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border-top-width:5px;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border-right-width:10px;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border-bottom-width:8px;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border-left-width:22px;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border-width:5px ;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border-width:20px 2px;</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border-width:5px 1px 6px;</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666844" y="3501008"/>
            <a:ext cx="992719" cy="414475"/>
            <a:chOff x="1000100" y="2528843"/>
            <a:chExt cx="992719" cy="414475"/>
          </a:xfrm>
        </p:grpSpPr>
        <p:pic>
          <p:nvPicPr>
            <p:cNvPr id="27"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28" name="TextBox 27"/>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323580" y="285750"/>
            <a:ext cx="2165350" cy="523240"/>
          </a:xfrm>
        </p:spPr>
        <p:txBody>
          <a:bodyPr/>
          <a:lstStyle/>
          <a:p>
            <a:r>
              <a:rPr lang="zh-CN" altLang="en-US"/>
              <a:t>边框样式</a:t>
            </a:r>
            <a:endParaRPr lang="zh-CN" altLang="en-US" dirty="0"/>
          </a:p>
        </p:txBody>
      </p:sp>
      <p:sp>
        <p:nvSpPr>
          <p:cNvPr id="21507" name="内容占位符 2"/>
          <p:cNvSpPr>
            <a:spLocks noGrp="1"/>
          </p:cNvSpPr>
          <p:nvPr>
            <p:ph idx="1"/>
          </p:nvPr>
        </p:nvSpPr>
        <p:spPr/>
        <p:txBody>
          <a:bodyPr/>
          <a:lstStyle/>
          <a:p>
            <a:r>
              <a:rPr lang="en-US" altLang="zh-CN" dirty="0"/>
              <a:t>border-style</a:t>
            </a:r>
            <a:endParaRPr lang="en-US" altLang="zh-CN" dirty="0"/>
          </a:p>
          <a:p>
            <a:pPr lvl="1"/>
            <a:r>
              <a:rPr lang="en-US" altLang="zh-CN" dirty="0"/>
              <a:t>none</a:t>
            </a:r>
            <a:endParaRPr lang="en-US" altLang="zh-CN" dirty="0"/>
          </a:p>
          <a:p>
            <a:pPr lvl="1"/>
            <a:r>
              <a:rPr lang="en-US" altLang="zh-CN" dirty="0"/>
              <a:t>hidden</a:t>
            </a:r>
            <a:endParaRPr lang="en-US" altLang="zh-CN" dirty="0"/>
          </a:p>
          <a:p>
            <a:pPr lvl="1"/>
            <a:r>
              <a:rPr lang="en-US" altLang="zh-CN" dirty="0"/>
              <a:t>dotted</a:t>
            </a:r>
            <a:endParaRPr lang="en-US" altLang="zh-CN" dirty="0"/>
          </a:p>
          <a:p>
            <a:pPr lvl="1"/>
            <a:r>
              <a:rPr lang="en-US" altLang="zh-CN" dirty="0">
                <a:solidFill>
                  <a:srgbClr val="FF0000"/>
                </a:solidFill>
              </a:rPr>
              <a:t>dashed</a:t>
            </a:r>
            <a:endParaRPr lang="en-US" altLang="zh-CN" dirty="0">
              <a:solidFill>
                <a:srgbClr val="FF0000"/>
              </a:solidFill>
            </a:endParaRPr>
          </a:p>
          <a:p>
            <a:pPr lvl="1"/>
            <a:r>
              <a:rPr lang="en-US" altLang="zh-CN" dirty="0">
                <a:solidFill>
                  <a:srgbClr val="FF0000"/>
                </a:solidFill>
              </a:rPr>
              <a:t>solid</a:t>
            </a:r>
            <a:endParaRPr lang="en-US" altLang="zh-CN" dirty="0">
              <a:solidFill>
                <a:srgbClr val="FF0000"/>
              </a:solidFill>
            </a:endParaRPr>
          </a:p>
          <a:p>
            <a:pPr lvl="1"/>
            <a:r>
              <a:rPr lang="en-US" altLang="zh-CN" dirty="0"/>
              <a:t>double</a:t>
            </a:r>
            <a:endParaRPr lang="en-US" altLang="zh-CN" dirty="0"/>
          </a:p>
          <a:p>
            <a:pPr marL="457200" lvl="1" indent="0">
              <a:buNone/>
            </a:pPr>
            <a:endParaRPr lang="zh-CN" altLang="en-US" dirty="0"/>
          </a:p>
        </p:txBody>
      </p:sp>
      <p:grpSp>
        <p:nvGrpSpPr>
          <p:cNvPr id="21" name="组合 20"/>
          <p:cNvGrpSpPr/>
          <p:nvPr/>
        </p:nvGrpSpPr>
        <p:grpSpPr>
          <a:xfrm>
            <a:off x="5667372" y="2157269"/>
            <a:ext cx="992719" cy="414475"/>
            <a:chOff x="1000100" y="2528843"/>
            <a:chExt cx="992719" cy="414475"/>
          </a:xfrm>
        </p:grpSpPr>
        <p:pic>
          <p:nvPicPr>
            <p:cNvPr id="22"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23" name="TextBox 22"/>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24" name="AutoShape 4"/>
          <p:cNvSpPr>
            <a:spLocks noChangeArrowheads="1"/>
          </p:cNvSpPr>
          <p:nvPr/>
        </p:nvSpPr>
        <p:spPr bwMode="auto">
          <a:xfrm>
            <a:off x="5667372" y="2670456"/>
            <a:ext cx="4786346" cy="29686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border-top-</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border-right-</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border-bottom-</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border-left-</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 dashed;</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 dashed double;</a:t>
            </a:r>
            <a:endParaRPr lang="en-US" altLang="zh-CN" b="1" dirty="0">
              <a:solidFill>
                <a:schemeClr val="accent5">
                  <a:lumMod val="10000"/>
                </a:schemeClr>
              </a:solidFill>
              <a:latin typeface="+mn-lt"/>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3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7633970" y="285750"/>
            <a:ext cx="2854325" cy="523240"/>
          </a:xfrm>
        </p:spPr>
        <p:txBody>
          <a:bodyPr/>
          <a:lstStyle/>
          <a:p>
            <a:r>
              <a:rPr lang="en-US" altLang="zh-CN"/>
              <a:t>border</a:t>
            </a:r>
            <a:r>
              <a:rPr lang="zh-CN" altLang="en-US"/>
              <a:t>简写</a:t>
            </a:r>
            <a:endParaRPr lang="zh-CN" altLang="en-US" dirty="0"/>
          </a:p>
        </p:txBody>
      </p:sp>
      <p:sp>
        <p:nvSpPr>
          <p:cNvPr id="22531" name="内容占位符 2"/>
          <p:cNvSpPr>
            <a:spLocks noGrp="1"/>
          </p:cNvSpPr>
          <p:nvPr>
            <p:ph idx="1"/>
          </p:nvPr>
        </p:nvSpPr>
        <p:spPr/>
        <p:txBody>
          <a:bodyPr/>
          <a:lstStyle/>
          <a:p>
            <a:r>
              <a:rPr lang="zh-CN" altLang="en-US" dirty="0"/>
              <a:t>同时设置边框的颜色、粗细和样式</a:t>
            </a:r>
            <a:endParaRPr lang="zh-CN" altLang="en-US" dirty="0"/>
          </a:p>
        </p:txBody>
      </p:sp>
      <p:sp>
        <p:nvSpPr>
          <p:cNvPr id="5" name="AutoShape 3"/>
          <p:cNvSpPr>
            <a:spLocks noChangeArrowheads="1"/>
          </p:cNvSpPr>
          <p:nvPr/>
        </p:nvSpPr>
        <p:spPr bwMode="auto">
          <a:xfrm>
            <a:off x="2809852" y="2000240"/>
            <a:ext cx="4572032" cy="81025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endParaRPr lang="en-US" altLang="zh-CN" b="1" dirty="0">
              <a:solidFill>
                <a:schemeClr val="accent5">
                  <a:lumMod val="10000"/>
                </a:schemeClr>
              </a:solidFill>
              <a:latin typeface="+mn-lt"/>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666844" y="2000240"/>
            <a:ext cx="992719" cy="414475"/>
            <a:chOff x="1000100" y="2528843"/>
            <a:chExt cx="992719" cy="414475"/>
          </a:xfrm>
        </p:grpSpPr>
        <p:pic>
          <p:nvPicPr>
            <p:cNvPr id="9" name="Picture 8" descr="E:\设计支持\模板设计\sl.png"/>
            <p:cNvPicPr>
              <a:picLocks noChangeAspect="1" noChangeArrowheads="1"/>
            </p:cNvPicPr>
            <p:nvPr/>
          </p:nvPicPr>
          <p:blipFill>
            <a:blip r:embed="rId2"/>
            <a:srcRect/>
            <a:stretch>
              <a:fillRect/>
            </a:stretch>
          </p:blipFill>
          <p:spPr bwMode="auto">
            <a:xfrm>
              <a:off x="1000100" y="2528843"/>
              <a:ext cx="446984" cy="414475"/>
            </a:xfrm>
            <a:prstGeom prst="rect">
              <a:avLst/>
            </a:prstGeom>
            <a:noFill/>
          </p:spPr>
        </p:pic>
        <p:sp>
          <p:nvSpPr>
            <p:cNvPr id="10" name="TextBox 9"/>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12" name="线形标注 1 11"/>
          <p:cNvSpPr/>
          <p:nvPr/>
        </p:nvSpPr>
        <p:spPr bwMode="auto">
          <a:xfrm flipH="1">
            <a:off x="7953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endParaRPr lang="zh-CN" altLang="en-US" b="1" kern="0" dirty="0">
              <a:solidFill>
                <a:schemeClr val="bg1"/>
              </a:solidFill>
              <a:latin typeface="+mn-ea"/>
              <a:ea typeface="+mn-ea"/>
            </a:endParaRPr>
          </a:p>
        </p:txBody>
      </p:sp>
      <p:sp>
        <p:nvSpPr>
          <p:cNvPr id="13" name="线形标注 1 12"/>
          <p:cNvSpPr/>
          <p:nvPr/>
        </p:nvSpPr>
        <p:spPr bwMode="auto">
          <a:xfrm flipH="1">
            <a:off x="9167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endParaRPr lang="zh-CN" altLang="en-US" b="1" kern="0" dirty="0">
              <a:solidFill>
                <a:schemeClr val="bg1"/>
              </a:solidFill>
              <a:latin typeface="+mn-ea"/>
              <a:ea typeface="+mn-ea"/>
            </a:endParaRPr>
          </a:p>
        </p:txBody>
      </p:sp>
      <p:grpSp>
        <p:nvGrpSpPr>
          <p:cNvPr id="21" name="组合 14"/>
          <p:cNvGrpSpPr/>
          <p:nvPr/>
        </p:nvGrpSpPr>
        <p:grpSpPr bwMode="auto">
          <a:xfrm>
            <a:off x="2095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501355" y="5187962"/>
              <a:ext cx="251779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：边框样式</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7" name="线形标注 1 26"/>
          <p:cNvSpPr/>
          <p:nvPr/>
        </p:nvSpPr>
        <p:spPr bwMode="auto">
          <a:xfrm flipH="1">
            <a:off x="5305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5305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endParaRPr lang="zh-CN" altLang="en-US" b="1" kern="0" dirty="0">
              <a:solidFill>
                <a:schemeClr val="bg1"/>
              </a:solidFill>
              <a:latin typeface="+mn-ea"/>
              <a:ea typeface="+mn-ea"/>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/36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27" grpId="0" bldLvl="0" animBg="1"/>
      <p:bldP spid="18" grpId="0" bldLvl="0" animBg="1"/>
    </p:bld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5391</Words>
  <Application>WPS 演示</Application>
  <PresentationFormat>宽屏</PresentationFormat>
  <Paragraphs>692</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Calibri</vt:lpstr>
      <vt:lpstr>微软雅黑</vt:lpstr>
      <vt:lpstr>Wingdings</vt:lpstr>
      <vt:lpstr>黑体</vt:lpstr>
      <vt:lpstr>Arial Unicode MS</vt:lpstr>
      <vt:lpstr>Times New Roman</vt:lpstr>
      <vt:lpstr>Arial</vt:lpstr>
      <vt:lpstr>Office 主题_2</vt:lpstr>
      <vt:lpstr>PowerPoint 演示文稿</vt:lpstr>
      <vt:lpstr>预习检查</vt:lpstr>
      <vt:lpstr>回顾与作业点评</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box-sizing2-1</vt:lpstr>
      <vt:lpstr>box-sizing2-2 </vt:lpstr>
      <vt:lpstr>学员操作—北大青鸟课程导航2-1</vt:lpstr>
      <vt:lpstr>学员操作—北大青鸟课程导航2-2</vt:lpstr>
      <vt:lpstr>学员操作—聚美优品商品分类2-1</vt:lpstr>
      <vt:lpstr>学员操作—聚美优品商品分类2-2</vt:lpstr>
      <vt:lpstr>学员操作—制作京东快报页面</vt:lpstr>
      <vt:lpstr>共性问题集中讲解</vt:lpstr>
      <vt:lpstr>圆角边框</vt:lpstr>
      <vt:lpstr>  使用border-radius制作特殊图形3-1</vt:lpstr>
      <vt:lpstr>  使用border-radius制作特殊图形3-2</vt:lpstr>
      <vt:lpstr>  使用border-radius制作特殊图形3-3</vt:lpstr>
      <vt:lpstr>学员操作—彩妆热卖产品列表2-1</vt:lpstr>
      <vt:lpstr>学员操作—彩妆热卖产品列表2-2</vt:lpstr>
      <vt:lpstr>共性问题集中讲解</vt:lpstr>
      <vt:lpstr>盒子阴影</vt:lpstr>
      <vt:lpstr>学员操作—制作爱奇异视频播放列表2-1</vt:lpstr>
      <vt:lpstr>学员操作—制作爱奇异视频播放列表2-2</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Administrator</cp:lastModifiedBy>
  <cp:revision>3</cp:revision>
  <dcterms:created xsi:type="dcterms:W3CDTF">2017-10-12T07:19:00Z</dcterms:created>
  <dcterms:modified xsi:type="dcterms:W3CDTF">2017-10-16T01:10:51Z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