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57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niuse.com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scale()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函数能够用来缩放元素大小，该函数包含两个参数值，分别用来定义宽度和高度的缩放比例，默认值为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～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0.99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的任意值都可以使元素缩小，而任何大于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的值都能让元素放大。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scale()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函数和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translate()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函数的语法非常相似，可以只接收一个值，也可以接收两个值，只有一个值时，第二个值默认和第一个值相等，例如，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scale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）元素不会有任何变化，而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scale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）会让元素放大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倍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EBFBE4-A425-44C5-B009-C4B4E27CBA05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技术顾问演示最终的显示效果</a:t>
            </a:r>
            <a:endParaRPr lang="zh-CN" altLang="en-US" dirty="0" smtClean="0"/>
          </a:p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技术顾问演示最终的显示效果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教学指导：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xxxxxxx</a:t>
            </a:r>
            <a:endParaRPr lang="zh-CN" altLang="en-US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演示未添加过渡和添加过渡后的效果，引出过渡的概念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Firefox 4.0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～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15.0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Chrome 4.0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～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20.0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Safari 3.1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～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6.0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Opera 10.5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～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12.0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，在这些浏览器中使用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transition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属性时需要添加不同的前缀。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IE 10+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Firefox 16.0+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Chrome 26+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Safari 7.0+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Opera 12.1+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，支持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transition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属性的标准语法，不需要添加浏览器的前缀。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回顾：上次课的教学内容和学员已学过的相关技术内容</a:t>
            </a:r>
            <a:endParaRPr lang="en-US" altLang="zh-CN" dirty="0" smtClean="0"/>
          </a:p>
          <a:p>
            <a:r>
              <a:rPr lang="zh-CN" altLang="en-US" dirty="0" smtClean="0"/>
              <a:t>作业点评：点评作业的提交情况和共性问题，目的是给学员作业反馈以促进学员完成作业的积极性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技术顾问设置过渡中背景颜色，让学员观察到</a:t>
            </a:r>
            <a:r>
              <a:rPr lang="en-US" altLang="zh-CN" dirty="0" smtClean="0"/>
              <a:t>div</a:t>
            </a:r>
            <a:r>
              <a:rPr lang="zh-CN" altLang="en-US" dirty="0" smtClean="0"/>
              <a:t>的背景颜色的变化。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技术顾问设置过渡第二个参数，分别设置时间长短，让学员明显观察到这个参数的作用及使用场景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技术顾问演示大概</a:t>
            </a:r>
            <a:r>
              <a:rPr lang="en-US" altLang="zh-CN" dirty="0" smtClean="0"/>
              <a:t>2-3</a:t>
            </a:r>
            <a:r>
              <a:rPr lang="zh-CN" altLang="en-US" dirty="0" smtClean="0"/>
              <a:t>个动画函数的值，让学员理解第三个参数（动画函数）的作用及使用场景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技术顾问设置第四个参数，过渡延迟时间，让学员能明白过这个参数的作用及使用场景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媒体查询和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JavaScript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的方法在后面课程会详细讲解，现在只需要大家了解即可。重点需要掌握伪类触发的方法，这种方法也是实际开发中用的比较多的一种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媒体查询和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JavaScript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的方法在后面课程会详细讲解，现在只需要大家了解即可。重点需要掌握伪类触发的方法，这种方法也是实际开发中用的比较多的一种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技术顾问演示最终的显示效果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技术顾问演示最终的显示效果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教学指导：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xxxxxxx</a:t>
            </a:r>
            <a:endParaRPr lang="zh-CN" altLang="en-US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Firefox 5.0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～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Chrome 4.0+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Safari 4.0+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Opera 12.0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～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15.0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浏览器中使用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@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keyframes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属性时需要添加浏览器前缀。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IE 10+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Firefox 21+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，支持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@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keyframes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属性的标准语法，不需要添加前缀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B94A9-9180-4A8E-87AA-CBEE5593F03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继续在原来示例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的基础上添加动画的调用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技术顾问演示最终的显示效果</a:t>
            </a:r>
            <a:endParaRPr lang="zh-CN" altLang="en-US" dirty="0" smtClean="0"/>
          </a:p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教学指导：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xxxxxxx</a:t>
            </a:r>
            <a:endParaRPr lang="zh-CN" altLang="en-US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教学指导；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zh-CN" altLang="en-US" smtClean="0">
                <a:ea typeface="宋体" panose="02010600030101010101" pitchFamily="2" charset="-122"/>
              </a:rPr>
              <a:t>总结部分</a:t>
            </a:r>
            <a:r>
              <a:rPr lang="zh-CN" altLang="zh-CN" smtClean="0">
                <a:ea typeface="宋体" panose="02010600030101010101" pitchFamily="2" charset="-122"/>
              </a:rPr>
              <a:t>主要达到以下几个目的：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1</a:t>
            </a:r>
            <a:r>
              <a:rPr lang="zh-CN" altLang="en-US" smtClean="0">
                <a:ea typeface="宋体" panose="02010600030101010101" pitchFamily="2" charset="-122"/>
              </a:rPr>
              <a:t>、</a:t>
            </a:r>
            <a:r>
              <a:rPr lang="zh-CN" altLang="zh-CN" b="1" smtClean="0">
                <a:ea typeface="宋体" panose="02010600030101010101" pitchFamily="2" charset="-122"/>
              </a:rPr>
              <a:t>回顾内容</a:t>
            </a:r>
            <a:r>
              <a:rPr lang="zh-CN" altLang="en-US" b="1" smtClean="0">
                <a:ea typeface="宋体" panose="02010600030101010101" pitchFamily="2" charset="-122"/>
              </a:rPr>
              <a:t>。</a:t>
            </a:r>
            <a:r>
              <a:rPr lang="zh-CN" altLang="en-US" smtClean="0">
                <a:solidFill>
                  <a:srgbClr val="C00000"/>
                </a:solidFill>
                <a:ea typeface="宋体" panose="02010600030101010101" pitchFamily="2" charset="-122"/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  <a:ea typeface="宋体" panose="02010600030101010101" pitchFamily="2" charset="-122"/>
              </a:rPr>
              <a:t>与</a:t>
            </a:r>
            <a:r>
              <a:rPr lang="zh-CN" altLang="en-US" smtClean="0">
                <a:solidFill>
                  <a:srgbClr val="C00000"/>
                </a:solidFill>
                <a:ea typeface="宋体" panose="02010600030101010101" pitchFamily="2" charset="-122"/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  <a:ea typeface="宋体" panose="02010600030101010101" pitchFamily="2" charset="-122"/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  <a:ea typeface="宋体" panose="02010600030101010101" pitchFamily="2" charset="-122"/>
              </a:rPr>
              <a:t>本章任务和目标是</a:t>
            </a:r>
            <a:r>
              <a:rPr lang="zh-CN" altLang="zh-CN" smtClean="0">
                <a:ea typeface="宋体" panose="02010600030101010101" pitchFamily="2" charset="-122"/>
              </a:rPr>
              <a:t>是强调</a:t>
            </a:r>
            <a:r>
              <a:rPr lang="zh-CN" altLang="en-US" smtClean="0">
                <a:ea typeface="宋体" panose="02010600030101010101" pitchFamily="2" charset="-122"/>
              </a:rPr>
              <a:t>内容概貌，学到技术，告知要学习什么；总结时，</a:t>
            </a:r>
            <a:r>
              <a:rPr lang="zh-CN" altLang="zh-CN" smtClean="0">
                <a:ea typeface="宋体" panose="02010600030101010101" pitchFamily="2" charset="-122"/>
              </a:rPr>
              <a:t>要格外强调观点，把每一</a:t>
            </a:r>
            <a:r>
              <a:rPr lang="zh-CN" altLang="en-US" smtClean="0">
                <a:ea typeface="宋体" panose="02010600030101010101" pitchFamily="2" charset="-122"/>
              </a:rPr>
              <a:t>个知识点</a:t>
            </a:r>
            <a:r>
              <a:rPr lang="zh-CN" altLang="zh-CN" smtClean="0">
                <a:ea typeface="宋体" panose="02010600030101010101" pitchFamily="2" charset="-122"/>
              </a:rPr>
              <a:t>的观点</a:t>
            </a:r>
            <a:r>
              <a:rPr lang="zh-CN" altLang="en-US" smtClean="0">
                <a:ea typeface="宋体" panose="02010600030101010101" pitchFamily="2" charset="-122"/>
              </a:rPr>
              <a:t>结论</a:t>
            </a:r>
            <a:r>
              <a:rPr lang="zh-CN" altLang="zh-CN" smtClean="0">
                <a:ea typeface="宋体" panose="02010600030101010101" pitchFamily="2" charset="-122"/>
              </a:rPr>
              <a:t>都尽量突出出来。</a:t>
            </a:r>
            <a:endParaRPr lang="en-US" altLang="zh-CN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b="1" smtClean="0">
                <a:ea typeface="宋体" panose="02010600030101010101" pitchFamily="2" charset="-122"/>
              </a:rPr>
              <a:t>2</a:t>
            </a:r>
            <a:r>
              <a:rPr lang="zh-CN" altLang="en-US" b="1" smtClean="0">
                <a:ea typeface="宋体" panose="02010600030101010101" pitchFamily="2" charset="-122"/>
              </a:rPr>
              <a:t>、</a:t>
            </a:r>
            <a:r>
              <a:rPr lang="zh-CN" altLang="zh-CN" b="1" smtClean="0">
                <a:ea typeface="宋体" panose="02010600030101010101" pitchFamily="2" charset="-122"/>
              </a:rPr>
              <a:t>整理逻辑</a:t>
            </a:r>
            <a:r>
              <a:rPr lang="zh-CN" altLang="en-US" b="1" smtClean="0">
                <a:ea typeface="宋体" panose="02010600030101010101" pitchFamily="2" charset="-122"/>
              </a:rPr>
              <a:t>。</a:t>
            </a:r>
            <a:r>
              <a:rPr lang="zh-CN" altLang="zh-CN" smtClean="0">
                <a:ea typeface="宋体" panose="02010600030101010101" pitchFamily="2" charset="-122"/>
              </a:rPr>
              <a:t>还应该把观点之间的逻辑联系梳理出来</a:t>
            </a:r>
            <a:r>
              <a:rPr lang="zh-CN" altLang="en-US" smtClean="0">
                <a:ea typeface="宋体" panose="02010600030101010101" pitchFamily="2" charset="-122"/>
              </a:rPr>
              <a:t>。</a:t>
            </a:r>
            <a:r>
              <a:rPr lang="zh-CN" altLang="zh-CN" smtClean="0">
                <a:ea typeface="宋体" panose="02010600030101010101" pitchFamily="2" charset="-122"/>
              </a:rPr>
              <a:t>从而使</a:t>
            </a:r>
            <a:r>
              <a:rPr lang="zh-CN" altLang="en-US" smtClean="0">
                <a:ea typeface="宋体" panose="02010600030101010101" pitchFamily="2" charset="-122"/>
              </a:rPr>
              <a:t>知识</a:t>
            </a:r>
            <a:r>
              <a:rPr lang="zh-CN" altLang="zh-CN" smtClean="0">
                <a:ea typeface="宋体" panose="02010600030101010101" pitchFamily="2" charset="-122"/>
              </a:rPr>
              <a:t>系统化、逻辑化。要帮助</a:t>
            </a:r>
            <a:r>
              <a:rPr lang="zh-CN" altLang="en-US" smtClean="0">
                <a:ea typeface="宋体" panose="02010600030101010101" pitchFamily="2" charset="-122"/>
              </a:rPr>
              <a:t>学员</a:t>
            </a:r>
            <a:r>
              <a:rPr lang="zh-CN" altLang="zh-CN" smtClean="0">
                <a:ea typeface="宋体" panose="02010600030101010101" pitchFamily="2" charset="-122"/>
              </a:rPr>
              <a:t>整清逻辑是总结的一大任务</a:t>
            </a:r>
            <a:r>
              <a:rPr lang="zh-CN" altLang="en-US" smtClean="0">
                <a:ea typeface="宋体" panose="02010600030101010101" pitchFamily="2" charset="-122"/>
              </a:rPr>
              <a:t>。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0B0B1C-76B9-403A-B144-E528BFF3212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Flash</a:t>
            </a:r>
            <a:r>
              <a:rPr lang="zh-CN" altLang="en-US" dirty="0" smtClean="0"/>
              <a:t>需要插件支持，文件体积大</a:t>
            </a:r>
            <a:endParaRPr lang="en-US" altLang="zh-CN" dirty="0" smtClean="0"/>
          </a:p>
          <a:p>
            <a:r>
              <a:rPr lang="zh-CN" altLang="en-US" dirty="0" smtClean="0"/>
              <a:t>从这次课开始学习使用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代码来完成动画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、简言之，平移就是一个变形，旋转就是一个变形。。。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IE 9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变形时，需要添加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前缀，在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IE 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以后开始支持标准版本。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Firefox 3.5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至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Firefox 15.0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版本需要添加前缀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moz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Firefox 16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以后开始支持标准版本。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Chrome 4.0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开始支持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变形，在实际使用中需要添加前缀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webkit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Opera 10.5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开始需要添加前缀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-o-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Safari 3.1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开始支持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变形，在实际使用中需要添加前缀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webkit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u="none" strike="noStrike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hlinkClick r:id="rId3"/>
              </a:rPr>
              <a:t>http://www.caniuse.com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F7375-6634-4311-8ECD-C6F40EB237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先讲解语法，在讲解偏移量的正负，用示例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作为演示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" descr="课工场 33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018" y="4868333"/>
            <a:ext cx="3627967" cy="77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6000751" y="4773084"/>
            <a:ext cx="2207683" cy="287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0" y="1458807"/>
            <a:ext cx="10363200" cy="1473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5" b="1" kern="1200">
                <a:solidFill>
                  <a:srgbClr val="009E64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2914227"/>
            <a:ext cx="8534400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lvl="0" indent="0" algn="ctr">
              <a:buNone/>
              <a:defRPr sz="2665" b="1" kern="1200">
                <a:solidFill>
                  <a:srgbClr val="009E64"/>
                </a:solidFill>
              </a:defRPr>
            </a:lvl1pPr>
            <a:lvl2pPr marL="0" lvl="1" indent="609600" algn="l">
              <a:buNone/>
              <a:defRPr sz="3200" kern="1200">
                <a:solidFill>
                  <a:schemeClr val="tx1"/>
                </a:solidFill>
              </a:defRPr>
            </a:lvl2pPr>
            <a:lvl3pPr marL="0" lvl="2" indent="609600" algn="l">
              <a:buNone/>
              <a:defRPr sz="3200" kern="1200">
                <a:solidFill>
                  <a:schemeClr val="tx1"/>
                </a:solidFill>
              </a:defRPr>
            </a:lvl3pPr>
            <a:lvl4pPr marL="0" lvl="3" indent="609600" algn="l">
              <a:buNone/>
              <a:defRPr sz="3200" kern="1200">
                <a:solidFill>
                  <a:schemeClr val="tx1"/>
                </a:solidFill>
              </a:defRPr>
            </a:lvl4pPr>
            <a:lvl5pPr marL="0" lvl="4" indent="609600" algn="l">
              <a:buNone/>
              <a:defRPr sz="3200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6014"/>
            <a:ext cx="10972800" cy="942340"/>
          </a:xfrm>
        </p:spPr>
        <p:txBody>
          <a:bodyPr/>
          <a:lstStyle>
            <a:lvl1pPr>
              <a:defRPr sz="373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09600" indent="-609600">
              <a:buClr>
                <a:srgbClr val="009E64"/>
              </a:buClr>
              <a:buFont typeface="Wingdings" panose="05000000000000000000" charset="0"/>
              <a:buChar char="n"/>
              <a:defRPr sz="3200" b="1"/>
            </a:lvl1pPr>
            <a:lvl2pPr marL="1066800" indent="-457200">
              <a:buClr>
                <a:srgbClr val="009E64"/>
              </a:buClr>
              <a:buSzPct val="90000"/>
              <a:buFont typeface="Wingdings" panose="05000000000000000000" charset="0"/>
              <a:buChar char="n"/>
              <a:defRPr sz="2935"/>
            </a:lvl2pPr>
            <a:lvl3pPr marL="1600200" indent="-381000">
              <a:buClr>
                <a:srgbClr val="009E64"/>
              </a:buClr>
              <a:buSzPct val="85000"/>
              <a:buFont typeface="Wingdings" panose="05000000000000000000" charset="0"/>
              <a:buChar char="u"/>
              <a:defRPr sz="2665"/>
            </a:lvl3pPr>
            <a:lvl4pPr marL="2209800" indent="-381000"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endParaRPr lang="zh-CN" altLang="en-US" noProof="1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6D227809-0862-4D29-8485-DF600EBCCA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 userDrawn="1"/>
        </p:nvSpPr>
        <p:spPr bwMode="auto">
          <a:xfrm>
            <a:off x="3312584" y="1123951"/>
            <a:ext cx="5843266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4265">
                <a:latin typeface="微软雅黑" panose="020B0503020204020204" pitchFamily="2" charset="-122"/>
                <a:ea typeface="微软雅黑" panose="020B0503020204020204" pitchFamily="2" charset="-122"/>
              </a:rPr>
              <a:t>扫我有更多精彩课程呦</a:t>
            </a:r>
            <a:endParaRPr lang="zh-CN" altLang="en-US" sz="4265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1" descr="课工场最终蓝绿色v1-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0" y="165101"/>
            <a:ext cx="1608667" cy="69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8454C5C0-194E-48CB-ADD7-F29504E553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C8FEE07A-67DC-4145-9590-2B346210C7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600" y="1308100"/>
            <a:ext cx="10972800" cy="481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zh-CN" altLang="en-US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zh-CN" altLang="en-US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zh-CN" altLang="en-US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zh-CN" altLang="en-US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 eaLnBrk="1" hangingPunct="1">
              <a:buFont typeface="Arial" panose="020B0604020202020204" pitchFamily="34" charset="0"/>
              <a:buNone/>
              <a:defRPr sz="1600" noProof="1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</a:p>
        </p:txBody>
      </p:sp>
      <p:sp>
        <p:nvSpPr>
          <p:cNvPr id="10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 eaLnBrk="1" hangingPunct="1">
              <a:buFont typeface="Arial" panose="020B0604020202020204" pitchFamily="34" charset="0"/>
              <a:buNone/>
              <a:defRPr sz="1600" noProof="1" dirty="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  <a:fld id="{CF95A64F-6639-4A5B-87F3-0529C13E1CDB}" type="slidenum">
              <a:rPr lang="zh-CN" altLang="en-US"/>
            </a:fld>
            <a:endParaRPr lang="zh-CN" altLang="en-US">
              <a:cs typeface="+mn-cs"/>
            </a:endParaRPr>
          </a:p>
        </p:txBody>
      </p:sp>
      <p:sp>
        <p:nvSpPr>
          <p:cNvPr id="1030" name="等腰三角形 6"/>
          <p:cNvSpPr>
            <a:spLocks noChangeArrowheads="1"/>
          </p:cNvSpPr>
          <p:nvPr userDrawn="1"/>
        </p:nvSpPr>
        <p:spPr bwMode="auto">
          <a:xfrm rot="5400000">
            <a:off x="-45508" y="451909"/>
            <a:ext cx="662517" cy="571500"/>
          </a:xfrm>
          <a:prstGeom prst="triangle">
            <a:avLst>
              <a:gd name="adj" fmla="val 50000"/>
            </a:avLst>
          </a:prstGeom>
          <a:solidFill>
            <a:srgbClr val="00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</p:txBody>
      </p:sp>
      <p:pic>
        <p:nvPicPr>
          <p:cNvPr id="1031" name="图片 1" descr="课工场最终蓝绿色v1-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618" y="165100"/>
            <a:ext cx="1373716" cy="59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5pPr>
      <a:lvl6pPr marL="6096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6pPr>
      <a:lvl7pPr marL="12192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7pPr>
      <a:lvl8pPr marL="18288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8pPr>
      <a:lvl9pPr marL="24384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1pPr>
      <a:lvl2pPr marL="1143000" lvl="1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90000"/>
        <a:buFont typeface="Wingdings" panose="05000000000000000000" pitchFamily="2" charset="2"/>
        <a:buChar char="n"/>
        <a:defRPr sz="29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2pPr>
      <a:lvl3pPr marL="1828800" lvl="2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85000"/>
        <a:buFont typeface="Wingdings" panose="05000000000000000000" pitchFamily="2" charset="2"/>
        <a:buChar char="u"/>
        <a:defRPr sz="266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3pPr>
      <a:lvl4pPr marL="2209800" lvl="3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4pPr>
      <a:lvl5pPr marL="2743200" lvl="4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5pPr>
      <a:lvl6pPr marL="3352800" lvl="5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2400" lvl="6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2000" lvl="7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1600" lvl="8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8000" lvl="5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7600" lvl="6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7200" lvl="7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800" lvl="8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.jpeg"/><Relationship Id="rId3" Type="http://schemas.openxmlformats.org/officeDocument/2006/relationships/image" Target="../media/image31.jpeg"/><Relationship Id="rId2" Type="http://schemas.openxmlformats.org/officeDocument/2006/relationships/image" Target="../media/image1.jpe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6381750" y="70485"/>
            <a:ext cx="4107180" cy="954405"/>
          </a:xfrm>
        </p:spPr>
        <p:txBody>
          <a:bodyPr/>
          <a:lstStyle/>
          <a:p>
            <a:r>
              <a:rPr lang="zh-CN" altLang="en-US" dirty="0" smtClean="0"/>
              <a:t>一个方向上的偏移</a:t>
            </a:r>
            <a:endParaRPr lang="zh-CN" altLang="en-US" dirty="0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translateX</a:t>
            </a:r>
            <a:r>
              <a:rPr lang="zh-CN" altLang="zh-CN" dirty="0"/>
              <a:t>（</a:t>
            </a:r>
            <a:r>
              <a:rPr lang="en-US" altLang="zh-CN" dirty="0" err="1"/>
              <a:t>tx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表示</a:t>
            </a:r>
            <a:r>
              <a:rPr lang="zh-CN" altLang="zh-CN" dirty="0"/>
              <a:t>只设置</a:t>
            </a:r>
            <a:r>
              <a:rPr lang="en-US" altLang="zh-CN" dirty="0"/>
              <a:t>X</a:t>
            </a:r>
            <a:r>
              <a:rPr lang="zh-CN" altLang="zh-CN" dirty="0"/>
              <a:t>轴的</a:t>
            </a:r>
            <a:r>
              <a:rPr lang="zh-CN" altLang="zh-CN" dirty="0" smtClean="0"/>
              <a:t>位移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zh-CN" dirty="0"/>
          </a:p>
          <a:p>
            <a:r>
              <a:rPr lang="en-US" altLang="zh-CN" dirty="0" err="1" smtClean="0"/>
              <a:t>translateY</a:t>
            </a:r>
            <a:r>
              <a:rPr lang="zh-CN" altLang="zh-CN" dirty="0"/>
              <a:t>（</a:t>
            </a:r>
            <a:r>
              <a:rPr lang="en-US" altLang="zh-CN" dirty="0" err="1"/>
              <a:t>ty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表示</a:t>
            </a:r>
            <a:r>
              <a:rPr lang="zh-CN" altLang="zh-CN" dirty="0"/>
              <a:t>只设置</a:t>
            </a:r>
            <a:r>
              <a:rPr lang="en-US" altLang="zh-CN" dirty="0"/>
              <a:t>Y</a:t>
            </a:r>
            <a:r>
              <a:rPr lang="zh-CN" altLang="zh-CN" dirty="0"/>
              <a:t>轴的</a:t>
            </a:r>
            <a:r>
              <a:rPr lang="zh-CN" altLang="zh-CN" dirty="0" smtClean="0"/>
              <a:t>位移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 bwMode="auto">
          <a:xfrm>
            <a:off x="2024034" y="2285992"/>
            <a:ext cx="4357718" cy="5000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</a:pPr>
            <a:r>
              <a:rPr lang="en-US" altLang="zh-CN" sz="2000" b="1" dirty="0" err="1" smtClean="0">
                <a:ea typeface="微软雅黑" panose="020B0503020204020204" pitchFamily="2" charset="-122"/>
              </a:rPr>
              <a:t>transform:translate</a:t>
            </a:r>
            <a:r>
              <a:rPr lang="en-US" altLang="zh-CN" sz="2000" b="1" dirty="0" smtClean="0">
                <a:ea typeface="微软雅黑" panose="020B0503020204020204" pitchFamily="2" charset="-122"/>
              </a:rPr>
              <a:t>(100px,0)</a:t>
            </a:r>
            <a:endParaRPr lang="zh-CN" altLang="en-US" sz="2000" b="1" dirty="0">
              <a:ea typeface="微软雅黑" panose="020B0503020204020204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453190" y="2285992"/>
            <a:ext cx="4214810" cy="5000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</a:pPr>
            <a:r>
              <a:rPr lang="en-US" altLang="zh-CN" sz="2000" b="1" dirty="0" err="1" smtClean="0">
                <a:latin typeface="Arial" panose="020B0604020202020204" pitchFamily="34" charset="0"/>
                <a:ea typeface="微软雅黑" panose="020B0503020204020204" pitchFamily="2" charset="-122"/>
              </a:rPr>
              <a:t>transform:translateX</a:t>
            </a:r>
            <a:r>
              <a:rPr lang="en-US" altLang="zh-CN" sz="2000" b="1" dirty="0" smtClean="0">
                <a:latin typeface="Arial" panose="020B0604020202020204" pitchFamily="34" charset="0"/>
                <a:ea typeface="微软雅黑" panose="020B0503020204020204" pitchFamily="2" charset="-122"/>
              </a:rPr>
              <a:t>(100px)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7" name="左右箭头 6"/>
          <p:cNvSpPr/>
          <p:nvPr/>
        </p:nvSpPr>
        <p:spPr bwMode="auto">
          <a:xfrm>
            <a:off x="5667372" y="2285992"/>
            <a:ext cx="714380" cy="357190"/>
          </a:xfrm>
          <a:prstGeom prst="leftRightArrow">
            <a:avLst/>
          </a:prstGeom>
          <a:solidFill>
            <a:srgbClr val="FF0000"/>
          </a:solidFill>
          <a:ln cmpd="sng">
            <a:solidFill>
              <a:srgbClr val="C0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2024034" y="4143380"/>
            <a:ext cx="4357718" cy="5000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</a:pPr>
            <a:r>
              <a:rPr lang="en-US" altLang="zh-CN" sz="2000" b="1" dirty="0" err="1" smtClean="0">
                <a:ea typeface="微软雅黑" panose="020B0503020204020204" pitchFamily="2" charset="-122"/>
              </a:rPr>
              <a:t>transform:translate</a:t>
            </a:r>
            <a:r>
              <a:rPr lang="en-US" altLang="zh-CN" sz="2000" b="1" dirty="0" smtClean="0">
                <a:ea typeface="微软雅黑" panose="020B0503020204020204" pitchFamily="2" charset="-122"/>
              </a:rPr>
              <a:t>(0,100px)</a:t>
            </a:r>
            <a:endParaRPr lang="zh-CN" altLang="en-US" sz="2000" b="1" dirty="0" err="1" smtClean="0">
              <a:ea typeface="微软雅黑" panose="020B0503020204020204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453190" y="4143380"/>
            <a:ext cx="4214810" cy="5000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</a:pPr>
            <a:r>
              <a:rPr lang="en-US" altLang="zh-CN" sz="2000" b="1" dirty="0" err="1" smtClean="0">
                <a:latin typeface="Arial" panose="020B0604020202020204" pitchFamily="34" charset="0"/>
                <a:ea typeface="微软雅黑" panose="020B0503020204020204" pitchFamily="2" charset="-122"/>
              </a:rPr>
              <a:t>transform:translateY</a:t>
            </a:r>
            <a:r>
              <a:rPr lang="en-US" altLang="zh-CN" sz="2000" b="1" dirty="0" smtClean="0">
                <a:latin typeface="Arial" panose="020B0604020202020204" pitchFamily="34" charset="0"/>
                <a:ea typeface="微软雅黑" panose="020B0503020204020204" pitchFamily="2" charset="-122"/>
              </a:rPr>
              <a:t>(100px)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10" name="左右箭头 9"/>
          <p:cNvSpPr/>
          <p:nvPr/>
        </p:nvSpPr>
        <p:spPr bwMode="auto">
          <a:xfrm>
            <a:off x="5667372" y="4143380"/>
            <a:ext cx="714380" cy="357190"/>
          </a:xfrm>
          <a:prstGeom prst="leftRightArrow">
            <a:avLst/>
          </a:prstGeom>
          <a:solidFill>
            <a:srgbClr val="FF0000"/>
          </a:solidFill>
          <a:ln cmpd="sng">
            <a:solidFill>
              <a:srgbClr val="C0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2308254" y="1214422"/>
            <a:ext cx="8252242" cy="5143536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scale()</a:t>
            </a:r>
            <a:r>
              <a:rPr lang="zh-CN" altLang="zh-CN" dirty="0" smtClean="0"/>
              <a:t>函数可以</a:t>
            </a:r>
            <a:r>
              <a:rPr lang="zh-CN" altLang="zh-CN" dirty="0"/>
              <a:t>只接收一个值，也可以接收两个值，只有一个值时，第二个值默认和第一个值</a:t>
            </a:r>
            <a:r>
              <a:rPr lang="zh-CN" altLang="zh-CN" dirty="0" smtClean="0"/>
              <a:t>相等</a:t>
            </a:r>
            <a:endParaRPr lang="en-US" altLang="zh-CN" dirty="0" smtClean="0"/>
          </a:p>
          <a:p>
            <a:pPr marL="342900" lvl="1" indent="-342900">
              <a:buFont typeface="Wingdings" panose="05000000000000000000" pitchFamily="2" charset="2"/>
              <a:buChar char="n"/>
            </a:pPr>
            <a:r>
              <a:rPr lang="en-US" altLang="zh-CN" sz="2600" dirty="0" err="1">
                <a:cs typeface="+mn-cs"/>
              </a:rPr>
              <a:t>scaleX</a:t>
            </a:r>
            <a:r>
              <a:rPr lang="en-US" altLang="zh-CN" sz="2600" dirty="0">
                <a:cs typeface="+mn-cs"/>
              </a:rPr>
              <a:t>(</a:t>
            </a:r>
            <a:r>
              <a:rPr lang="en-US" altLang="zh-CN" sz="2600" dirty="0" err="1">
                <a:cs typeface="+mn-cs"/>
              </a:rPr>
              <a:t>sx</a:t>
            </a:r>
            <a:r>
              <a:rPr lang="en-US" altLang="zh-CN" sz="2600" dirty="0">
                <a:cs typeface="+mn-cs"/>
              </a:rPr>
              <a:t>)</a:t>
            </a:r>
            <a:r>
              <a:rPr lang="zh-CN" altLang="zh-CN" sz="2600" dirty="0">
                <a:cs typeface="+mn-cs"/>
              </a:rPr>
              <a:t>：表示只设置</a:t>
            </a:r>
            <a:r>
              <a:rPr lang="en-US" altLang="zh-CN" sz="2600" dirty="0">
                <a:cs typeface="+mn-cs"/>
              </a:rPr>
              <a:t>X</a:t>
            </a:r>
            <a:r>
              <a:rPr lang="zh-CN" altLang="zh-CN" sz="2600" dirty="0">
                <a:cs typeface="+mn-cs"/>
              </a:rPr>
              <a:t>轴的缩放</a:t>
            </a:r>
            <a:endParaRPr lang="en-US" altLang="zh-CN" sz="2600" dirty="0">
              <a:cs typeface="+mn-cs"/>
            </a:endParaRPr>
          </a:p>
          <a:p>
            <a:pPr lvl="4"/>
            <a:endParaRPr lang="en-US" altLang="zh-CN" dirty="0" smtClean="0"/>
          </a:p>
          <a:p>
            <a:pPr lvl="4"/>
            <a:endParaRPr lang="en-US" altLang="zh-CN" dirty="0" smtClean="0"/>
          </a:p>
          <a:p>
            <a:pPr marL="342900" lvl="1" indent="-342900">
              <a:buFont typeface="Wingdings" panose="05000000000000000000" pitchFamily="2" charset="2"/>
              <a:buChar char="n"/>
            </a:pPr>
            <a:r>
              <a:rPr lang="en-US" altLang="zh-CN" sz="2600" dirty="0" err="1">
                <a:cs typeface="+mn-cs"/>
              </a:rPr>
              <a:t>scaleY</a:t>
            </a:r>
            <a:r>
              <a:rPr lang="en-US" altLang="zh-CN" sz="2600" dirty="0">
                <a:cs typeface="+mn-cs"/>
              </a:rPr>
              <a:t>(</a:t>
            </a:r>
            <a:r>
              <a:rPr lang="en-US" altLang="zh-CN" sz="2600" dirty="0" err="1">
                <a:cs typeface="+mn-cs"/>
              </a:rPr>
              <a:t>sy</a:t>
            </a:r>
            <a:r>
              <a:rPr lang="en-US" altLang="zh-CN" sz="2600" dirty="0">
                <a:cs typeface="+mn-cs"/>
              </a:rPr>
              <a:t>)</a:t>
            </a:r>
            <a:r>
              <a:rPr lang="zh-CN" altLang="zh-CN" sz="2600" dirty="0">
                <a:cs typeface="+mn-cs"/>
              </a:rPr>
              <a:t>：表示只设置</a:t>
            </a:r>
            <a:r>
              <a:rPr lang="en-US" altLang="zh-CN" sz="2600" dirty="0">
                <a:cs typeface="+mn-cs"/>
              </a:rPr>
              <a:t>Y</a:t>
            </a:r>
            <a:r>
              <a:rPr lang="zh-CN" altLang="zh-CN" sz="2600" dirty="0">
                <a:cs typeface="+mn-cs"/>
              </a:rPr>
              <a:t>轴的缩放</a:t>
            </a:r>
            <a:endParaRPr lang="en-US" altLang="zh-CN" sz="2600" dirty="0">
              <a:cs typeface="+mn-cs"/>
            </a:endParaRPr>
          </a:p>
        </p:txBody>
      </p:sp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8616098" y="285728"/>
            <a:ext cx="1872514" cy="523220"/>
          </a:xfrm>
        </p:spPr>
        <p:txBody>
          <a:bodyPr/>
          <a:lstStyle/>
          <a:p>
            <a:r>
              <a:rPr lang="en-US" altLang="zh-CN" dirty="0"/>
              <a:t>2D</a:t>
            </a:r>
            <a:r>
              <a:rPr lang="zh-CN" altLang="zh-CN" dirty="0"/>
              <a:t>缩放</a:t>
            </a:r>
            <a:endParaRPr lang="zh-CN" altLang="en-US" dirty="0" smtClean="0"/>
          </a:p>
        </p:txBody>
      </p:sp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2999656" y="1532305"/>
            <a:ext cx="6715204" cy="5067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scale(</a:t>
            </a:r>
            <a:r>
              <a:rPr lang="en-US" altLang="zh-CN" b="1" dirty="0" err="1">
                <a:latin typeface="+mn-lt"/>
              </a:rPr>
              <a:t>sx,sy</a:t>
            </a:r>
            <a:r>
              <a:rPr lang="en-US" altLang="zh-CN" b="1" dirty="0" smtClean="0">
                <a:latin typeface="+mn-lt"/>
              </a:rPr>
              <a:t>)</a:t>
            </a:r>
            <a:r>
              <a:rPr lang="en-US" altLang="zh-CN" b="1" dirty="0">
                <a:latin typeface="+mn-lt"/>
              </a:rPr>
              <a:t>;</a:t>
            </a:r>
            <a:endParaRPr lang="en-US" altLang="zh-CN" b="1" dirty="0" smtClean="0">
              <a:latin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783500" y="797307"/>
            <a:ext cx="992719" cy="398780"/>
            <a:chOff x="1000100" y="1801951"/>
            <a:chExt cx="992719" cy="398780"/>
          </a:xfrm>
        </p:grpSpPr>
        <p:pic>
          <p:nvPicPr>
            <p:cNvPr id="2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30" name="TextBox 29"/>
            <p:cNvSpPr txBox="1"/>
            <p:nvPr/>
          </p:nvSpPr>
          <p:spPr>
            <a:xfrm>
              <a:off x="1299399" y="1801951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3537604" y="752486"/>
            <a:ext cx="3629965" cy="37225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横向坐标（宽度）方向的缩放量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3894795" y="1111970"/>
            <a:ext cx="468449" cy="59618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4727848" y="2326775"/>
            <a:ext cx="3629965" cy="37225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纵轴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坐标（高度）方向的缩放量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 flipV="1">
            <a:off x="4259236" y="1988840"/>
            <a:ext cx="479444" cy="52374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5" name="组合 14"/>
          <p:cNvGrpSpPr/>
          <p:nvPr/>
        </p:nvGrpSpPr>
        <p:grpSpPr bwMode="auto">
          <a:xfrm>
            <a:off x="4754625" y="6349452"/>
            <a:ext cx="4279118" cy="428625"/>
            <a:chOff x="3143240" y="5143512"/>
            <a:chExt cx="5238934" cy="428628"/>
          </a:xfrm>
        </p:grpSpPr>
        <p:sp>
          <p:nvSpPr>
            <p:cNvPr id="36" name="圆角矩形 3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7" name="圆角矩形 36"/>
            <p:cNvSpPr/>
            <p:nvPr/>
          </p:nvSpPr>
          <p:spPr bwMode="auto">
            <a:xfrm>
              <a:off x="3714744" y="5143512"/>
              <a:ext cx="46674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8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38"/>
            <p:cNvSpPr txBox="1"/>
            <p:nvPr/>
          </p:nvSpPr>
          <p:spPr bwMode="auto">
            <a:xfrm>
              <a:off x="4637499" y="5180402"/>
              <a:ext cx="274744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scale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0" name="矩形 19"/>
          <p:cNvSpPr/>
          <p:nvPr/>
        </p:nvSpPr>
        <p:spPr bwMode="auto">
          <a:xfrm>
            <a:off x="6453190" y="4500570"/>
            <a:ext cx="2714644" cy="5000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</a:pPr>
            <a:r>
              <a:rPr lang="en-US" altLang="zh-CN" sz="2000" b="1" dirty="0" err="1" smtClean="0"/>
              <a:t>transform:scaleX</a:t>
            </a:r>
            <a:r>
              <a:rPr lang="en-US" altLang="zh-CN" sz="2000" b="1" dirty="0" smtClean="0"/>
              <a:t>(2)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21" name="左右箭头 20"/>
          <p:cNvSpPr/>
          <p:nvPr/>
        </p:nvSpPr>
        <p:spPr bwMode="auto">
          <a:xfrm>
            <a:off x="5667372" y="4500570"/>
            <a:ext cx="714380" cy="357190"/>
          </a:xfrm>
          <a:prstGeom prst="leftRightArrow">
            <a:avLst/>
          </a:prstGeom>
          <a:solidFill>
            <a:srgbClr val="FF0000"/>
          </a:solidFill>
          <a:ln cmpd="sng">
            <a:solidFill>
              <a:srgbClr val="C0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 bwMode="auto">
          <a:xfrm>
            <a:off x="2881290" y="4500570"/>
            <a:ext cx="2857520" cy="5000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</a:pPr>
            <a:r>
              <a:rPr lang="en-US" altLang="zh-CN" sz="2000" b="1" dirty="0" err="1" smtClean="0">
                <a:ea typeface="微软雅黑" panose="020B0503020204020204" pitchFamily="2" charset="-122"/>
              </a:rPr>
              <a:t>transform:scale</a:t>
            </a:r>
            <a:r>
              <a:rPr lang="en-US" altLang="zh-CN" sz="2000" b="1" dirty="0" smtClean="0">
                <a:ea typeface="微软雅黑" panose="020B0503020204020204" pitchFamily="2" charset="-122"/>
              </a:rPr>
              <a:t>(2,0)</a:t>
            </a:r>
            <a:endParaRPr lang="zh-CN" altLang="en-US" sz="2000" b="1" dirty="0" err="1" smtClean="0">
              <a:ea typeface="微软雅黑" panose="020B0503020204020204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453190" y="5572140"/>
            <a:ext cx="2714644" cy="5000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</a:pPr>
            <a:r>
              <a:rPr lang="en-US" altLang="zh-CN" sz="2000" b="1" dirty="0" err="1" smtClean="0"/>
              <a:t>transform:scaleY</a:t>
            </a:r>
            <a:r>
              <a:rPr lang="en-US" altLang="zh-CN" sz="2000" b="1" dirty="0" smtClean="0"/>
              <a:t>(2)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23" name="左右箭头 22"/>
          <p:cNvSpPr/>
          <p:nvPr/>
        </p:nvSpPr>
        <p:spPr bwMode="auto">
          <a:xfrm>
            <a:off x="5667372" y="5572140"/>
            <a:ext cx="714380" cy="357190"/>
          </a:xfrm>
          <a:prstGeom prst="leftRightArrow">
            <a:avLst/>
          </a:prstGeom>
          <a:solidFill>
            <a:srgbClr val="FF0000"/>
          </a:solidFill>
          <a:ln cmpd="sng">
            <a:solidFill>
              <a:srgbClr val="C0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 bwMode="auto">
          <a:xfrm>
            <a:off x="2881290" y="5572140"/>
            <a:ext cx="2857520" cy="5000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</a:pPr>
            <a:r>
              <a:rPr lang="en-US" altLang="zh-CN" sz="2000" b="1" dirty="0" err="1" smtClean="0">
                <a:ea typeface="微软雅黑" panose="020B0503020204020204" pitchFamily="2" charset="-122"/>
              </a:rPr>
              <a:t>transform:scale</a:t>
            </a:r>
            <a:r>
              <a:rPr lang="en-US" altLang="zh-CN" sz="2000" b="1" dirty="0" smtClean="0">
                <a:ea typeface="微软雅黑" panose="020B0503020204020204" pitchFamily="2" charset="-122"/>
              </a:rPr>
              <a:t>(0,2)</a:t>
            </a:r>
            <a:endParaRPr lang="zh-CN" altLang="en-US" sz="2000" b="1" dirty="0" err="1" smtClean="0">
              <a:ea typeface="微软雅黑" panose="020B0503020204020204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3" grpId="0" bldLvl="0" animBg="1"/>
      <p:bldP spid="20" grpId="0"/>
      <p:bldP spid="21" grpId="0" bldLvl="0" animBg="1"/>
      <p:bldP spid="18" grpId="0"/>
      <p:bldP spid="22" grpId="0"/>
      <p:bldP spid="23" grpId="0" bldLvl="0" animBg="1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8342630" y="285750"/>
            <a:ext cx="2145665" cy="523240"/>
          </a:xfrm>
        </p:spPr>
        <p:txBody>
          <a:bodyPr/>
          <a:lstStyle/>
          <a:p>
            <a:r>
              <a:rPr lang="en-US" altLang="zh-CN" dirty="0"/>
              <a:t>2D</a:t>
            </a:r>
            <a:r>
              <a:rPr lang="zh-CN" altLang="zh-CN" dirty="0"/>
              <a:t>倾斜</a:t>
            </a:r>
            <a:endParaRPr lang="zh-CN" altLang="en-US" dirty="0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2308254" y="1214422"/>
            <a:ext cx="8252242" cy="5143536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dirty="0"/>
              <a:t>可以仅设置沿着</a:t>
            </a:r>
            <a:r>
              <a:rPr lang="en-US" altLang="zh-CN" dirty="0"/>
              <a:t>X</a:t>
            </a:r>
            <a:r>
              <a:rPr lang="zh-CN" altLang="zh-CN" dirty="0"/>
              <a:t>轴或</a:t>
            </a:r>
            <a:r>
              <a:rPr lang="en-US" altLang="zh-CN" dirty="0"/>
              <a:t>Y</a:t>
            </a:r>
            <a:r>
              <a:rPr lang="zh-CN" altLang="zh-CN" dirty="0"/>
              <a:t>轴方向</a:t>
            </a:r>
            <a:r>
              <a:rPr lang="zh-CN" altLang="zh-CN" dirty="0" smtClean="0"/>
              <a:t>倾斜</a:t>
            </a:r>
            <a:endParaRPr lang="en-US" altLang="zh-CN" dirty="0" smtClean="0"/>
          </a:p>
          <a:p>
            <a:pPr lvl="1"/>
            <a:r>
              <a:rPr lang="en-US" altLang="zh-CN" dirty="0" err="1"/>
              <a:t>skewX</a:t>
            </a:r>
            <a:r>
              <a:rPr lang="zh-CN" altLang="en-US" dirty="0"/>
              <a:t>（</a:t>
            </a:r>
            <a:r>
              <a:rPr lang="en-US" altLang="zh-CN" dirty="0"/>
              <a:t>ax</a:t>
            </a:r>
            <a:r>
              <a:rPr lang="zh-CN" altLang="en-US" dirty="0"/>
              <a:t>）：表示只设置</a:t>
            </a:r>
            <a:r>
              <a:rPr lang="en-US" altLang="zh-CN" dirty="0"/>
              <a:t>X</a:t>
            </a:r>
            <a:r>
              <a:rPr lang="zh-CN" altLang="en-US" dirty="0"/>
              <a:t>轴的</a:t>
            </a:r>
            <a:r>
              <a:rPr lang="zh-CN" altLang="en-US" dirty="0" smtClean="0"/>
              <a:t>倾斜</a:t>
            </a:r>
            <a:endParaRPr lang="en-US" altLang="zh-CN" dirty="0" smtClean="0"/>
          </a:p>
          <a:p>
            <a:pPr lvl="1"/>
            <a:r>
              <a:rPr lang="en-US" altLang="zh-CN" dirty="0" err="1"/>
              <a:t>skewY</a:t>
            </a:r>
            <a:r>
              <a:rPr lang="zh-CN" altLang="zh-CN" dirty="0"/>
              <a:t>（</a:t>
            </a:r>
            <a:r>
              <a:rPr lang="en-US" altLang="zh-CN" dirty="0"/>
              <a:t>ay</a:t>
            </a:r>
            <a:r>
              <a:rPr lang="zh-CN" altLang="zh-CN" dirty="0"/>
              <a:t>）：表示只设置</a:t>
            </a:r>
            <a:r>
              <a:rPr lang="en-US" altLang="zh-CN" dirty="0"/>
              <a:t>Y</a:t>
            </a:r>
            <a:r>
              <a:rPr lang="zh-CN" altLang="zh-CN" dirty="0"/>
              <a:t>轴的倾斜</a:t>
            </a:r>
            <a:endParaRPr lang="en-US" altLang="zh-CN" dirty="0" smtClean="0"/>
          </a:p>
        </p:txBody>
      </p:sp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2999656" y="1532305"/>
            <a:ext cx="6715204" cy="3683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/>
            <a:r>
              <a:rPr lang="en-US" altLang="zh-CN" b="1" dirty="0" smtClean="0"/>
              <a:t>skew(ax, ay);</a:t>
            </a:r>
            <a:endParaRPr lang="zh-CN" altLang="zh-CN" dirty="0"/>
          </a:p>
        </p:txBody>
      </p:sp>
      <p:grpSp>
        <p:nvGrpSpPr>
          <p:cNvPr id="28" name="组合 27"/>
          <p:cNvGrpSpPr/>
          <p:nvPr/>
        </p:nvGrpSpPr>
        <p:grpSpPr>
          <a:xfrm>
            <a:off x="1783500" y="797307"/>
            <a:ext cx="992719" cy="398780"/>
            <a:chOff x="1000100" y="1801951"/>
            <a:chExt cx="992719" cy="398780"/>
          </a:xfrm>
        </p:grpSpPr>
        <p:pic>
          <p:nvPicPr>
            <p:cNvPr id="2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30" name="TextBox 29"/>
            <p:cNvSpPr txBox="1"/>
            <p:nvPr/>
          </p:nvSpPr>
          <p:spPr>
            <a:xfrm>
              <a:off x="1299399" y="1801951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3537605" y="752486"/>
            <a:ext cx="3206468" cy="37225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水平方向（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X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轴）的倾斜角度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3894795" y="1111970"/>
            <a:ext cx="468449" cy="59618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4727849" y="2326775"/>
            <a:ext cx="3168352" cy="37225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垂直方向（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Y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轴）的倾斜角度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 flipV="1">
            <a:off x="4259236" y="1988840"/>
            <a:ext cx="479444" cy="52374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5" name="组合 14"/>
          <p:cNvGrpSpPr/>
          <p:nvPr/>
        </p:nvGrpSpPr>
        <p:grpSpPr bwMode="auto">
          <a:xfrm>
            <a:off x="4267987" y="6174700"/>
            <a:ext cx="4279118" cy="428625"/>
            <a:chOff x="3143240" y="5143512"/>
            <a:chExt cx="5238934" cy="428628"/>
          </a:xfrm>
        </p:grpSpPr>
        <p:sp>
          <p:nvSpPr>
            <p:cNvPr id="36" name="圆角矩形 3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7" name="圆角矩形 36"/>
            <p:cNvSpPr/>
            <p:nvPr/>
          </p:nvSpPr>
          <p:spPr bwMode="auto">
            <a:xfrm>
              <a:off x="3714744" y="5143512"/>
              <a:ext cx="46674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8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38"/>
            <p:cNvSpPr txBox="1"/>
            <p:nvPr/>
          </p:nvSpPr>
          <p:spPr bwMode="auto">
            <a:xfrm>
              <a:off x="4655381" y="5180402"/>
              <a:ext cx="2711683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3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skew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2308254" y="1214422"/>
            <a:ext cx="8252242" cy="5143536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8547100" y="285750"/>
            <a:ext cx="1941195" cy="523240"/>
          </a:xfrm>
        </p:spPr>
        <p:txBody>
          <a:bodyPr/>
          <a:lstStyle/>
          <a:p>
            <a:r>
              <a:rPr lang="en-US" altLang="zh-CN" dirty="0"/>
              <a:t>2D</a:t>
            </a:r>
            <a:r>
              <a:rPr lang="zh-CN" altLang="zh-CN" dirty="0"/>
              <a:t>旋转</a:t>
            </a:r>
            <a:endParaRPr lang="zh-CN" altLang="en-US" dirty="0" smtClean="0"/>
          </a:p>
        </p:txBody>
      </p:sp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2999656" y="1285860"/>
            <a:ext cx="6715204" cy="3683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atinLnBrk="1"/>
            <a:r>
              <a:rPr lang="en-US" altLang="zh-CN" b="1" dirty="0"/>
              <a:t>rotate(a);</a:t>
            </a:r>
            <a:endParaRPr lang="zh-CN" altLang="zh-CN" dirty="0"/>
          </a:p>
        </p:txBody>
      </p:sp>
      <p:grpSp>
        <p:nvGrpSpPr>
          <p:cNvPr id="28" name="组合 27"/>
          <p:cNvGrpSpPr/>
          <p:nvPr/>
        </p:nvGrpSpPr>
        <p:grpSpPr>
          <a:xfrm>
            <a:off x="1783500" y="797307"/>
            <a:ext cx="992719" cy="398780"/>
            <a:chOff x="1000100" y="1801951"/>
            <a:chExt cx="992719" cy="398780"/>
          </a:xfrm>
        </p:grpSpPr>
        <p:pic>
          <p:nvPicPr>
            <p:cNvPr id="2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30" name="TextBox 29"/>
            <p:cNvSpPr txBox="1"/>
            <p:nvPr/>
          </p:nvSpPr>
          <p:spPr>
            <a:xfrm>
              <a:off x="1299399" y="1801951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5" name="组合 14"/>
          <p:cNvGrpSpPr/>
          <p:nvPr/>
        </p:nvGrpSpPr>
        <p:grpSpPr bwMode="auto">
          <a:xfrm>
            <a:off x="4267987" y="6174700"/>
            <a:ext cx="4279118" cy="428625"/>
            <a:chOff x="3143240" y="5143512"/>
            <a:chExt cx="5238934" cy="428628"/>
          </a:xfrm>
        </p:grpSpPr>
        <p:sp>
          <p:nvSpPr>
            <p:cNvPr id="36" name="圆角矩形 3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7" name="圆角矩形 36"/>
            <p:cNvSpPr/>
            <p:nvPr/>
          </p:nvSpPr>
          <p:spPr bwMode="auto">
            <a:xfrm>
              <a:off x="3714744" y="5143512"/>
              <a:ext cx="46674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8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38"/>
            <p:cNvSpPr txBox="1"/>
            <p:nvPr/>
          </p:nvSpPr>
          <p:spPr bwMode="auto">
            <a:xfrm>
              <a:off x="4540321" y="5180402"/>
              <a:ext cx="2941803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4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rotate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1026" name="Picture 2" descr="F:\HTML5+CSS3\HTML5+CSS3教材\HTML5+CSS3\《使用HTML+CSS开发商业站点》扫红环节换图20160629\图9.6 rotate函数旋转元素示意图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782" y="2708920"/>
            <a:ext cx="3601394" cy="334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  <p:sp>
        <p:nvSpPr>
          <p:cNvPr id="17" name="内容占位符 2"/>
          <p:cNvSpPr txBox="1"/>
          <p:nvPr/>
        </p:nvSpPr>
        <p:spPr bwMode="auto">
          <a:xfrm>
            <a:off x="2484410" y="1340768"/>
            <a:ext cx="807608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2" charset="-122"/>
              <a:cs typeface="+mn-cs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 kern="0" dirty="0" smtClean="0">
                <a:latin typeface="+mn-lt"/>
                <a:ea typeface="微软雅黑" panose="020B0503020204020204" pitchFamily="2" charset="-122"/>
              </a:rPr>
              <a:t>参数</a:t>
            </a:r>
            <a:r>
              <a:rPr lang="en-US" altLang="zh-CN" sz="2600" b="1" kern="0" dirty="0" smtClean="0">
                <a:latin typeface="+mn-lt"/>
                <a:ea typeface="微软雅黑" panose="020B0503020204020204" pitchFamily="2" charset="-122"/>
              </a:rPr>
              <a:t>a</a:t>
            </a:r>
            <a:r>
              <a:rPr lang="zh-CN" altLang="en-US" sz="2600" b="1" kern="0" dirty="0" smtClean="0">
                <a:latin typeface="+mn-lt"/>
                <a:ea typeface="微软雅黑" panose="020B0503020204020204" pitchFamily="2" charset="-122"/>
              </a:rPr>
              <a:t>单位使用</a:t>
            </a:r>
            <a:r>
              <a:rPr lang="en-US" altLang="zh-CN" sz="2600" b="1" kern="0" dirty="0" err="1" smtClean="0">
                <a:latin typeface="+mn-lt"/>
                <a:ea typeface="微软雅黑" panose="020B0503020204020204" pitchFamily="2" charset="-122"/>
              </a:rPr>
              <a:t>deg</a:t>
            </a:r>
            <a:r>
              <a:rPr lang="zh-CN" altLang="en-US" sz="2600" b="1" kern="0" dirty="0" smtClean="0">
                <a:latin typeface="+mn-lt"/>
                <a:ea typeface="微软雅黑" panose="020B0503020204020204" pitchFamily="2" charset="-122"/>
              </a:rPr>
              <a:t>表示</a:t>
            </a:r>
            <a:endParaRPr lang="en-US" altLang="zh-CN" sz="2600" b="1" kern="0" dirty="0" smtClean="0">
              <a:latin typeface="+mn-lt"/>
              <a:ea typeface="微软雅黑" panose="020B0503020204020204" pitchFamily="2" charset="-122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 kern="0" dirty="0" smtClean="0">
                <a:latin typeface="+mn-lt"/>
                <a:ea typeface="微软雅黑" panose="020B0503020204020204" pitchFamily="2" charset="-122"/>
              </a:rPr>
              <a:t>参数</a:t>
            </a:r>
            <a:r>
              <a:rPr lang="en-US" altLang="zh-CN" sz="2600" b="1" kern="0" dirty="0" smtClean="0">
                <a:latin typeface="+mn-lt"/>
                <a:ea typeface="微软雅黑" panose="020B0503020204020204" pitchFamily="2" charset="-122"/>
              </a:rPr>
              <a:t>a</a:t>
            </a:r>
            <a:r>
              <a:rPr lang="zh-CN" altLang="en-US" sz="2600" b="1" kern="0" dirty="0" smtClean="0">
                <a:latin typeface="+mn-lt"/>
                <a:ea typeface="微软雅黑" panose="020B0503020204020204" pitchFamily="2" charset="-122"/>
              </a:rPr>
              <a:t>取正值时元素相对原来中心顺时针旋转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10"/>
          <p:cNvSpPr>
            <a:spLocks noGrp="1" noChangeArrowheads="1"/>
          </p:cNvSpPr>
          <p:nvPr>
            <p:ph type="title"/>
          </p:nvPr>
        </p:nvSpPr>
        <p:spPr>
          <a:xfrm>
            <a:off x="9336360" y="285728"/>
            <a:ext cx="1152252" cy="523220"/>
          </a:xfrm>
        </p:spPr>
        <p:txBody>
          <a:bodyPr/>
          <a:lstStyle/>
          <a:p>
            <a:r>
              <a:rPr lang="zh-CN" altLang="en-US" dirty="0"/>
              <a:t>小结</a:t>
            </a:r>
            <a:endParaRPr lang="zh-CN" altLang="en-US" dirty="0" smtClean="0"/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rotate( )</a:t>
            </a:r>
            <a:r>
              <a:rPr lang="zh-CN" altLang="en-US" dirty="0"/>
              <a:t>函数只是旋转，而不会改变元素的</a:t>
            </a:r>
            <a:r>
              <a:rPr lang="zh-CN" altLang="en-US" dirty="0" smtClean="0"/>
              <a:t>形状</a:t>
            </a:r>
            <a:endParaRPr lang="en-US" altLang="zh-CN" dirty="0" smtClean="0"/>
          </a:p>
          <a:p>
            <a:r>
              <a:rPr lang="en-US" altLang="zh-CN" dirty="0" smtClean="0"/>
              <a:t>skew</a:t>
            </a:r>
            <a:r>
              <a:rPr lang="en-US" altLang="zh-CN" dirty="0"/>
              <a:t>( )</a:t>
            </a:r>
            <a:r>
              <a:rPr lang="zh-CN" altLang="en-US" dirty="0"/>
              <a:t>函数是倾斜，元素不会旋转，会改变元素的形状</a:t>
            </a:r>
            <a:endParaRPr lang="zh-CN" altLang="en-US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9620" y="285750"/>
            <a:ext cx="5909310" cy="523240"/>
          </a:xfrm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zh-CN" dirty="0"/>
              <a:t>制作照片墙</a:t>
            </a:r>
            <a:r>
              <a:rPr lang="en-US" altLang="zh-CN" dirty="0" smtClean="0"/>
              <a:t>2-1</a:t>
            </a:r>
            <a:endParaRPr lang="en-US" altLang="zh-CN" dirty="0" smtClean="0"/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训练要点</a:t>
            </a:r>
            <a:endParaRPr lang="en-US" altLang="zh-CN" dirty="0" smtClean="0"/>
          </a:p>
          <a:p>
            <a:pPr lvl="1"/>
            <a:r>
              <a:rPr lang="zh-CN" altLang="en-US" dirty="0"/>
              <a:t>使用结构伪类选择器选择</a:t>
            </a:r>
            <a:r>
              <a:rPr lang="zh-CN" altLang="en-US" dirty="0" smtClean="0"/>
              <a:t>元素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position</a:t>
            </a:r>
            <a:r>
              <a:rPr lang="zh-CN" altLang="en-US" dirty="0"/>
              <a:t>定位网页</a:t>
            </a:r>
            <a:r>
              <a:rPr lang="zh-CN" altLang="en-US" dirty="0" smtClean="0"/>
              <a:t>元素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&lt;div&gt;</a:t>
            </a:r>
            <a:r>
              <a:rPr lang="zh-CN" altLang="en-US" dirty="0"/>
              <a:t>、</a:t>
            </a:r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&gt;</a:t>
            </a:r>
            <a:r>
              <a:rPr lang="zh-CN" altLang="en-US" dirty="0"/>
              <a:t>元素布局</a:t>
            </a:r>
            <a:r>
              <a:rPr lang="zh-CN" altLang="en-US" dirty="0" smtClean="0"/>
              <a:t>页面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2D</a:t>
            </a:r>
            <a:r>
              <a:rPr lang="zh-CN" altLang="en-US" dirty="0"/>
              <a:t>变形（</a:t>
            </a:r>
            <a:r>
              <a:rPr lang="en-US" altLang="zh-CN" dirty="0"/>
              <a:t>transform</a:t>
            </a:r>
            <a:r>
              <a:rPr lang="zh-CN" altLang="en-US" dirty="0"/>
              <a:t>）属性操作图片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666844" y="857232"/>
            <a:ext cx="1102346" cy="500066"/>
            <a:chOff x="6072198" y="1142984"/>
            <a:chExt cx="1102346" cy="500066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72167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内容占位符 2"/>
          <p:cNvSpPr txBox="1"/>
          <p:nvPr/>
        </p:nvSpPr>
        <p:spPr bwMode="auto">
          <a:xfrm>
            <a:off x="2309840" y="3643314"/>
            <a:ext cx="7890616" cy="18573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latin typeface="+mn-lt"/>
                <a:ea typeface="微软雅黑" panose="020B0503020204020204" pitchFamily="2" charset="-122"/>
              </a:defRPr>
            </a:lvl1pPr>
            <a:lvl2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latin typeface="+mn-lt"/>
                <a:ea typeface="微软雅黑" panose="020B0503020204020204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1800" b="1">
                <a:latin typeface="+mn-lt"/>
                <a:ea typeface="+mn-ea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 b="1">
                <a:latin typeface="+mn-lt"/>
                <a:ea typeface="+mn-ea"/>
                <a:cs typeface="楷体_GB231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9pPr>
          </a:lstStyle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使用结构伪类选择器选择每一张图片，把它们分别定位到对应的</a:t>
            </a:r>
            <a:r>
              <a:rPr lang="zh-CN" altLang="en-US" dirty="0" smtClean="0"/>
              <a:t>位置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transform</a:t>
            </a:r>
            <a:r>
              <a:rPr lang="zh-CN" altLang="en-US" dirty="0"/>
              <a:t>属性为每张图片设置初始的旋转</a:t>
            </a:r>
            <a:r>
              <a:rPr lang="zh-CN" altLang="en-US" dirty="0" smtClean="0"/>
              <a:t>角度</a:t>
            </a:r>
            <a:endParaRPr lang="zh-CN" altLang="en-US" dirty="0"/>
          </a:p>
          <a:p>
            <a:pPr lvl="1"/>
            <a:r>
              <a:rPr lang="zh-CN" altLang="en-US" dirty="0" smtClean="0"/>
              <a:t>设置</a:t>
            </a:r>
            <a:r>
              <a:rPr lang="zh-CN" altLang="en-US" dirty="0"/>
              <a:t>鼠标移入图片特效，当前鼠标移入的图片放大</a:t>
            </a:r>
            <a:r>
              <a:rPr lang="en-US" altLang="zh-CN" dirty="0"/>
              <a:t>1.5</a:t>
            </a:r>
            <a:r>
              <a:rPr lang="zh-CN" altLang="en-US" dirty="0"/>
              <a:t>倍、旋转角度变为</a:t>
            </a:r>
            <a:r>
              <a:rPr lang="en-US" altLang="zh-CN" dirty="0"/>
              <a:t>0°</a:t>
            </a:r>
            <a:r>
              <a:rPr lang="zh-CN" altLang="en-US" dirty="0"/>
              <a:t>、覆盖在其他图片上面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16" name="组合 16"/>
          <p:cNvGrpSpPr/>
          <p:nvPr/>
        </p:nvGrpSpPr>
        <p:grpSpPr bwMode="auto">
          <a:xfrm>
            <a:off x="4345793" y="6276360"/>
            <a:ext cx="2714625" cy="428625"/>
            <a:chOff x="3143240" y="5143512"/>
            <a:chExt cx="2714644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3970969" y="5187962"/>
              <a:ext cx="1630691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15" name="Picture 2" descr="C:\Users\yaling.he\Desktop\Chapter09截图\Chapter09截图\图9.10　鼠标移入的照片墙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148" y="1688653"/>
            <a:ext cx="3648075" cy="188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yaling.he\Desktop\Chapter09截图\Chapter09截图\图9.9　鼠标未移入的照片墙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132" y="1688653"/>
            <a:ext cx="3648075" cy="188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标题 1"/>
          <p:cNvSpPr>
            <a:spLocks noGrp="1"/>
          </p:cNvSpPr>
          <p:nvPr>
            <p:ph type="title"/>
          </p:nvPr>
        </p:nvSpPr>
        <p:spPr>
          <a:xfrm>
            <a:off x="4387215" y="285750"/>
            <a:ext cx="6101715" cy="523240"/>
          </a:xfrm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zh-CN" dirty="0"/>
              <a:t>制作照片墙</a:t>
            </a:r>
            <a:r>
              <a:rPr lang="en-US" altLang="zh-CN" dirty="0" smtClean="0"/>
              <a:t>2-2</a:t>
            </a:r>
            <a:endParaRPr lang="zh-CN" altLang="en-US" dirty="0" smtClean="0"/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&lt;div&gt;</a:t>
            </a:r>
            <a:r>
              <a:rPr lang="zh-CN" altLang="en-US" dirty="0"/>
              <a:t>元素整体布局页面，使用</a:t>
            </a:r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&gt;</a:t>
            </a:r>
            <a:r>
              <a:rPr lang="zh-CN" altLang="en-US" dirty="0"/>
              <a:t>元素排版</a:t>
            </a:r>
            <a:r>
              <a:rPr lang="zh-CN" altLang="en-US" dirty="0" smtClean="0"/>
              <a:t>图片</a:t>
            </a:r>
            <a:endParaRPr lang="en-US" altLang="zh-CN" dirty="0" smtClean="0"/>
          </a:p>
          <a:p>
            <a:pPr lvl="1"/>
            <a:r>
              <a:rPr lang="zh-CN" altLang="zh-CN" dirty="0"/>
              <a:t>使用</a:t>
            </a:r>
            <a:r>
              <a:rPr lang="en-US" altLang="zh-CN" dirty="0"/>
              <a:t>position</a:t>
            </a:r>
            <a:r>
              <a:rPr lang="zh-CN" altLang="zh-CN" dirty="0"/>
              <a:t>属性将所有图片全部定位在坐标</a:t>
            </a:r>
            <a:r>
              <a:rPr lang="zh-CN" altLang="zh-CN" dirty="0" smtClean="0"/>
              <a:t>原点</a:t>
            </a:r>
            <a:endParaRPr lang="en-US" altLang="zh-CN" dirty="0" smtClean="0"/>
          </a:p>
          <a:p>
            <a:pPr lvl="1"/>
            <a:r>
              <a:rPr lang="zh-CN" altLang="zh-CN" dirty="0"/>
              <a:t>使用结构伪类选择器分别选择每一张图片，分别把它们定位到不同的位置，再设置不同的旋转</a:t>
            </a:r>
            <a:r>
              <a:rPr lang="zh-CN" altLang="zh-CN" dirty="0" smtClean="0"/>
              <a:t>度数</a:t>
            </a:r>
            <a:endParaRPr lang="en-US" altLang="zh-CN" dirty="0" smtClean="0"/>
          </a:p>
          <a:p>
            <a:pPr lvl="1"/>
            <a:r>
              <a:rPr lang="zh-CN" altLang="zh-CN" dirty="0"/>
              <a:t>鼠标移入图片后，图片放大</a:t>
            </a:r>
            <a:r>
              <a:rPr lang="en-US" altLang="zh-CN" dirty="0"/>
              <a:t>1.5</a:t>
            </a:r>
            <a:r>
              <a:rPr lang="zh-CN" altLang="zh-CN" dirty="0"/>
              <a:t>倍且不旋转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grpSp>
        <p:nvGrpSpPr>
          <p:cNvPr id="23" name="组合 22"/>
          <p:cNvGrpSpPr/>
          <p:nvPr/>
        </p:nvGrpSpPr>
        <p:grpSpPr>
          <a:xfrm>
            <a:off x="1609605" y="857232"/>
            <a:ext cx="1102346" cy="500066"/>
            <a:chOff x="6072198" y="1142984"/>
            <a:chExt cx="1102346" cy="500066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72167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9" name="组合 17"/>
          <p:cNvGrpSpPr/>
          <p:nvPr/>
        </p:nvGrpSpPr>
        <p:grpSpPr bwMode="auto">
          <a:xfrm>
            <a:off x="4247266" y="6265776"/>
            <a:ext cx="2786063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5022850" y="70485"/>
            <a:ext cx="5466080" cy="954405"/>
          </a:xfrm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zh-CN" dirty="0"/>
              <a:t>制作旋转按钮</a:t>
            </a:r>
            <a:endParaRPr lang="zh-CN" altLang="en-US" dirty="0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2308254" y="1214422"/>
            <a:ext cx="7964210" cy="5143536"/>
          </a:xfrm>
        </p:spPr>
        <p:txBody>
          <a:bodyPr/>
          <a:lstStyle/>
          <a:p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&lt;h1&gt;</a:t>
            </a:r>
            <a:r>
              <a:rPr lang="zh-CN" altLang="en-US" dirty="0"/>
              <a:t>、无序列表、超链接</a:t>
            </a:r>
            <a:r>
              <a:rPr lang="en-US" altLang="zh-CN" dirty="0"/>
              <a:t>&lt;a&gt;</a:t>
            </a:r>
            <a:r>
              <a:rPr lang="zh-CN" altLang="en-US" dirty="0"/>
              <a:t>、</a:t>
            </a:r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&gt;</a:t>
            </a:r>
            <a:r>
              <a:rPr lang="zh-CN" altLang="en-US" dirty="0"/>
              <a:t>布局</a:t>
            </a:r>
            <a:r>
              <a:rPr lang="zh-CN" altLang="en-US" dirty="0" smtClean="0"/>
              <a:t>页面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浮动让列表项排在一行，再清除</a:t>
            </a:r>
            <a:r>
              <a:rPr lang="zh-CN" altLang="en-US" dirty="0" smtClean="0"/>
              <a:t>浮动</a:t>
            </a:r>
            <a:endParaRPr lang="zh-CN" altLang="en-US" dirty="0"/>
          </a:p>
          <a:p>
            <a:pPr lvl="1"/>
            <a:r>
              <a:rPr lang="zh-CN" altLang="en-US" dirty="0" smtClean="0"/>
              <a:t>鼠标</a:t>
            </a:r>
            <a:r>
              <a:rPr lang="zh-CN" altLang="en-US" dirty="0"/>
              <a:t>移入每个超链接上，图片旋转</a:t>
            </a:r>
            <a:r>
              <a:rPr lang="en-US" altLang="zh-CN" dirty="0"/>
              <a:t>360°</a:t>
            </a:r>
            <a:r>
              <a:rPr lang="zh-CN" altLang="en-US" dirty="0"/>
              <a:t>，放大</a:t>
            </a:r>
            <a:r>
              <a:rPr lang="en-US" altLang="zh-CN" dirty="0"/>
              <a:t>1.2</a:t>
            </a:r>
            <a:r>
              <a:rPr lang="zh-CN" altLang="en-US" dirty="0"/>
              <a:t>倍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1666844" y="879510"/>
            <a:ext cx="921281" cy="406350"/>
            <a:chOff x="3786182" y="1192962"/>
            <a:chExt cx="921281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96747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7" name="组合 17"/>
          <p:cNvGrpSpPr/>
          <p:nvPr/>
        </p:nvGrpSpPr>
        <p:grpSpPr bwMode="auto">
          <a:xfrm>
            <a:off x="4763034" y="6213474"/>
            <a:ext cx="2786063" cy="428625"/>
            <a:chOff x="3714744" y="5143512"/>
            <a:chExt cx="278608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5122" name="Picture 2" descr="C:\Users\yaling.he\Desktop\Chapter09截图\Chapter09截图\图9.11　旋转按钮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3212976"/>
            <a:ext cx="5031049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代码规范问题</a:t>
            </a:r>
            <a:endParaRPr lang="zh-CN" altLang="en-US" dirty="0" smtClean="0"/>
          </a:p>
          <a:p>
            <a:pPr eaLnBrk="1" hangingPunct="1">
              <a:defRPr/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6404610" y="285750"/>
            <a:ext cx="4084320" cy="523875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共性问题集中讲解</a:t>
            </a:r>
            <a:endParaRPr smtClean="0">
              <a:solidFill>
                <a:srgbClr val="121F55"/>
              </a:solidFill>
            </a:endParaRPr>
          </a:p>
        </p:txBody>
      </p:sp>
      <p:grpSp>
        <p:nvGrpSpPr>
          <p:cNvPr id="67588" name="组合 29"/>
          <p:cNvGrpSpPr/>
          <p:nvPr/>
        </p:nvGrpSpPr>
        <p:grpSpPr bwMode="auto">
          <a:xfrm>
            <a:off x="3381375" y="3214688"/>
            <a:ext cx="5929313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67591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67592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7597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66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7593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833865" y="2048630"/>
            <a:ext cx="2438600" cy="37225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没有添加过渡的效果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pic>
        <p:nvPicPr>
          <p:cNvPr id="6147" name="Picture 3" descr="C:\Users\yaling.he\Desktop\Chapter09截图\Chapter09截图\图9.11　旋转按钮.bm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025" y="1085270"/>
            <a:ext cx="5396013" cy="270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9" name="标题 1"/>
          <p:cNvSpPr>
            <a:spLocks noGrp="1"/>
          </p:cNvSpPr>
          <p:nvPr>
            <p:ph type="title"/>
          </p:nvPr>
        </p:nvSpPr>
        <p:spPr>
          <a:xfrm>
            <a:off x="6888480" y="70485"/>
            <a:ext cx="3599815" cy="954405"/>
          </a:xfrm>
        </p:spPr>
        <p:txBody>
          <a:bodyPr/>
          <a:lstStyle/>
          <a:p>
            <a:r>
              <a:rPr lang="nl-NL" altLang="zh-CN" dirty="0"/>
              <a:t>CSS3</a:t>
            </a:r>
            <a:r>
              <a:rPr lang="zh-CN" altLang="zh-CN" dirty="0" smtClean="0"/>
              <a:t>过渡</a:t>
            </a:r>
            <a:r>
              <a:rPr lang="en-US" altLang="zh-CN" dirty="0" smtClean="0"/>
              <a:t>2-1</a:t>
            </a:r>
            <a:endParaRPr lang="zh-CN" altLang="zh-CN" dirty="0"/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2308254" y="1214422"/>
            <a:ext cx="7964210" cy="5143536"/>
          </a:xfrm>
        </p:spPr>
        <p:txBody>
          <a:bodyPr/>
          <a:lstStyle/>
          <a:p>
            <a:r>
              <a:rPr lang="en-US" altLang="zh-CN" dirty="0"/>
              <a:t>transition</a:t>
            </a:r>
            <a:r>
              <a:rPr lang="zh-CN" altLang="en-US" dirty="0"/>
              <a:t>呈现的是一种过渡，是一种动画转换的过程，如渐现、渐弱、动画快慢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altLang="zh-CN" dirty="0"/>
              <a:t>CSS3 transition</a:t>
            </a:r>
            <a:r>
              <a:rPr lang="zh-CN" altLang="zh-CN" dirty="0"/>
              <a:t>的过渡功能更像是一种“</a:t>
            </a:r>
            <a:r>
              <a:rPr lang="zh-CN" altLang="zh-CN" dirty="0">
                <a:solidFill>
                  <a:srgbClr val="FF0000"/>
                </a:solidFill>
              </a:rPr>
              <a:t>黄油</a:t>
            </a:r>
            <a:r>
              <a:rPr lang="zh-CN" altLang="zh-CN" dirty="0"/>
              <a:t>”，通过一些</a:t>
            </a:r>
            <a:r>
              <a:rPr lang="en-US" altLang="zh-CN" dirty="0"/>
              <a:t>CSS</a:t>
            </a:r>
            <a:r>
              <a:rPr lang="zh-CN" altLang="zh-CN" dirty="0"/>
              <a:t>的简单动作触发样式</a:t>
            </a:r>
            <a:r>
              <a:rPr lang="zh-CN" altLang="zh-CN" dirty="0">
                <a:solidFill>
                  <a:srgbClr val="FF0000"/>
                </a:solidFill>
              </a:rPr>
              <a:t>平滑过渡</a:t>
            </a:r>
            <a:endParaRPr lang="en-US" altLang="zh-CN" sz="2600" dirty="0">
              <a:solidFill>
                <a:srgbClr val="FF0000"/>
              </a:solidFill>
            </a:endParaRPr>
          </a:p>
        </p:txBody>
      </p:sp>
      <p:pic>
        <p:nvPicPr>
          <p:cNvPr id="6146" name="Picture 2" descr="C:\Users\yaling.he\Desktop\Chapter09截图\Chapter09截图\图9.14　添加过渡效果的旋转按钮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025" y="3875059"/>
            <a:ext cx="5303943" cy="270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箭头连接符 7"/>
          <p:cNvCxnSpPr/>
          <p:nvPr/>
        </p:nvCxnSpPr>
        <p:spPr>
          <a:xfrm flipH="1">
            <a:off x="6744072" y="2296311"/>
            <a:ext cx="1089793" cy="41260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833865" y="4856942"/>
            <a:ext cx="2438600" cy="37225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添加过渡后的效果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6744072" y="5104623"/>
            <a:ext cx="1089793" cy="41260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bldLvl="0" animBg="1"/>
      <p:bldP spid="10" grpId="0" bldLvl="0" animBg="1"/>
      <p:bldP spid="10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199755" y="285750"/>
            <a:ext cx="2288540" cy="523240"/>
          </a:xfrm>
        </p:spPr>
        <p:txBody>
          <a:bodyPr/>
          <a:lstStyle/>
          <a:p>
            <a:r>
              <a:rPr lang="zh-CN" altLang="en-US" smtClean="0"/>
              <a:t>预习检查</a:t>
            </a:r>
            <a:endParaRPr lang="zh-CN" alt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308254" y="1214422"/>
            <a:ext cx="7748186" cy="5143536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CSS3</a:t>
            </a:r>
            <a:r>
              <a:rPr lang="zh-CN" altLang="en-US" dirty="0"/>
              <a:t>中</a:t>
            </a:r>
            <a:r>
              <a:rPr lang="en-US" altLang="zh-CN" dirty="0"/>
              <a:t>2D</a:t>
            </a:r>
            <a:r>
              <a:rPr lang="zh-CN" altLang="en-US" dirty="0"/>
              <a:t>变形分别可以操作元素的哪些效果？</a:t>
            </a:r>
            <a:endParaRPr lang="zh-CN" altLang="en-US" dirty="0"/>
          </a:p>
          <a:p>
            <a:r>
              <a:rPr lang="zh-CN" altLang="en-US" dirty="0"/>
              <a:t>要使用</a:t>
            </a:r>
            <a:r>
              <a:rPr lang="en-US" altLang="zh-CN" dirty="0"/>
              <a:t>CSS3</a:t>
            </a:r>
            <a:r>
              <a:rPr lang="zh-CN" altLang="en-US" dirty="0"/>
              <a:t>过渡，有哪些触发方式？</a:t>
            </a:r>
            <a:endParaRPr lang="zh-CN" altLang="en-US" dirty="0"/>
          </a:p>
          <a:p>
            <a:r>
              <a:rPr lang="zh-CN" altLang="en-US" dirty="0"/>
              <a:t>使用</a:t>
            </a:r>
            <a:r>
              <a:rPr lang="en-US" altLang="zh-CN" dirty="0"/>
              <a:t>CSS3</a:t>
            </a:r>
            <a:r>
              <a:rPr lang="zh-CN" altLang="en-US" dirty="0"/>
              <a:t>动画属性实现动画的步骤是什么？</a:t>
            </a:r>
            <a:endParaRPr lang="zh-CN" altLang="en-US" dirty="0"/>
          </a:p>
          <a:p>
            <a:r>
              <a:rPr lang="en-US" altLang="zh-CN" dirty="0"/>
              <a:t>CSS3</a:t>
            </a:r>
            <a:r>
              <a:rPr lang="zh-CN" altLang="en-US" dirty="0"/>
              <a:t>过渡和</a:t>
            </a:r>
            <a:r>
              <a:rPr lang="en-US" altLang="zh-CN" dirty="0"/>
              <a:t>CSS3</a:t>
            </a:r>
            <a:r>
              <a:rPr lang="zh-CN" altLang="en-US" dirty="0"/>
              <a:t>动画制作的动画有什么区别？</a:t>
            </a:r>
            <a:endParaRPr lang="zh-CN" altLang="en-US" dirty="0"/>
          </a:p>
        </p:txBody>
      </p:sp>
      <p:grpSp>
        <p:nvGrpSpPr>
          <p:cNvPr id="13" name="组合 1"/>
          <p:cNvGrpSpPr/>
          <p:nvPr/>
        </p:nvGrpSpPr>
        <p:grpSpPr bwMode="auto">
          <a:xfrm>
            <a:off x="1524000" y="600075"/>
            <a:ext cx="1607185" cy="736600"/>
            <a:chOff x="0" y="600123"/>
            <a:chExt cx="1607604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04274" cy="39860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集中测试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5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7098665" y="285750"/>
            <a:ext cx="3389630" cy="523240"/>
          </a:xfrm>
        </p:spPr>
        <p:txBody>
          <a:bodyPr/>
          <a:lstStyle/>
          <a:p>
            <a:r>
              <a:rPr lang="nl-NL" altLang="zh-CN" dirty="0"/>
              <a:t>CSS3</a:t>
            </a:r>
            <a:r>
              <a:rPr lang="zh-CN" altLang="zh-CN" dirty="0"/>
              <a:t>过渡</a:t>
            </a:r>
            <a:r>
              <a:rPr lang="en-US" altLang="zh-CN" dirty="0" smtClean="0"/>
              <a:t>2-2</a:t>
            </a:r>
            <a:endParaRPr lang="zh-CN" altLang="en-US" dirty="0" smtClean="0"/>
          </a:p>
        </p:txBody>
      </p:sp>
      <p:sp>
        <p:nvSpPr>
          <p:cNvPr id="37" name="内容占位符 2"/>
          <p:cNvSpPr>
            <a:spLocks noGrp="1"/>
          </p:cNvSpPr>
          <p:nvPr>
            <p:ph idx="1"/>
          </p:nvPr>
        </p:nvSpPr>
        <p:spPr>
          <a:xfrm>
            <a:off x="2324993" y="1242923"/>
            <a:ext cx="7645398" cy="5143536"/>
          </a:xfrm>
        </p:spPr>
        <p:txBody>
          <a:bodyPr/>
          <a:lstStyle/>
          <a:p>
            <a:r>
              <a:rPr lang="zh-CN" altLang="zh-CN" dirty="0"/>
              <a:t>浏览器兼容性</a:t>
            </a:r>
            <a:endParaRPr lang="zh-CN" altLang="en-US" sz="6400" dirty="0">
              <a:cs typeface="+mn-cs"/>
            </a:endParaRPr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1991544" y="1769278"/>
          <a:ext cx="8064500" cy="129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380"/>
                <a:gridCol w="935990"/>
                <a:gridCol w="1151890"/>
                <a:gridCol w="1296035"/>
                <a:gridCol w="1224280"/>
                <a:gridCol w="1431925"/>
              </a:tblGrid>
              <a:tr h="7035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属</a:t>
                      </a: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性</a:t>
                      </a: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Firefox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Chrome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Opera</a:t>
                      </a:r>
                      <a:endParaRPr lang="zh-CN" sz="20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Safari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956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10.5+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3.1+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063552" y="4618312"/>
            <a:ext cx="8604448" cy="92201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transition:[transition-property  transition-duration  </a:t>
            </a:r>
            <a:r>
              <a:rPr lang="en-US" altLang="zh-CN" b="1" dirty="0" smtClean="0">
                <a:latin typeface="+mn-lt"/>
              </a:rPr>
              <a:t>transition-timing-function   transition-delay </a:t>
            </a:r>
            <a:r>
              <a:rPr lang="en-US" altLang="zh-CN" b="1" dirty="0">
                <a:latin typeface="+mn-lt"/>
              </a:rPr>
              <a:t>] </a:t>
            </a:r>
            <a:endParaRPr lang="en-US" altLang="zh-CN" b="1" dirty="0">
              <a:latin typeface="+mn-lt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233777" y="3815337"/>
            <a:ext cx="3078248" cy="37225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过渡或动态模拟的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CSS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属性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4403415" y="4174821"/>
            <a:ext cx="468449" cy="59618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1639484" y="3893651"/>
            <a:ext cx="992719" cy="398780"/>
            <a:chOff x="1000100" y="1801951"/>
            <a:chExt cx="992719" cy="398780"/>
          </a:xfrm>
        </p:grpSpPr>
        <p:pic>
          <p:nvPicPr>
            <p:cNvPr id="10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99399" y="1801951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6546144" y="3848830"/>
            <a:ext cx="2718208" cy="37225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完成过渡所需要的时间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7098497" y="4183513"/>
            <a:ext cx="468449" cy="59618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8083710" y="5721045"/>
            <a:ext cx="1781486" cy="37225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指定过渡函数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9007107" y="5079979"/>
            <a:ext cx="257245" cy="65327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2289199" y="5873434"/>
            <a:ext cx="2870697" cy="37225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过渡开始出现的延迟时间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7" name="直接箭头连接符 16"/>
          <p:cNvCxnSpPr>
            <a:stCxn id="16" idx="0"/>
          </p:cNvCxnSpPr>
          <p:nvPr/>
        </p:nvCxnSpPr>
        <p:spPr>
          <a:xfrm flipH="1" flipV="1">
            <a:off x="4983473" y="5407888"/>
            <a:ext cx="265710" cy="46617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12" grpId="0" bldLvl="0" animBg="1"/>
      <p:bldP spid="14" grpId="0" bldLvl="0" animBg="1"/>
      <p:bldP spid="16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6127750" y="285750"/>
            <a:ext cx="4361180" cy="523240"/>
          </a:xfrm>
        </p:spPr>
        <p:txBody>
          <a:bodyPr/>
          <a:lstStyle/>
          <a:p>
            <a:r>
              <a:rPr lang="zh-CN" altLang="zh-CN" dirty="0"/>
              <a:t>过渡属性的</a:t>
            </a:r>
            <a:r>
              <a:rPr lang="zh-CN" altLang="zh-CN" dirty="0" smtClean="0"/>
              <a:t>使用</a:t>
            </a:r>
            <a:r>
              <a:rPr lang="en-US" altLang="zh-CN" dirty="0"/>
              <a:t>4</a:t>
            </a:r>
            <a:r>
              <a:rPr lang="en-US" altLang="zh-CN" dirty="0" smtClean="0"/>
              <a:t>-1</a:t>
            </a:r>
            <a:endParaRPr lang="zh-CN" altLang="en-US" dirty="0" smtClean="0"/>
          </a:p>
        </p:txBody>
      </p:sp>
      <p:sp>
        <p:nvSpPr>
          <p:cNvPr id="37" name="内容占位符 2"/>
          <p:cNvSpPr>
            <a:spLocks noGrp="1"/>
          </p:cNvSpPr>
          <p:nvPr>
            <p:ph idx="1"/>
          </p:nvPr>
        </p:nvSpPr>
        <p:spPr>
          <a:xfrm>
            <a:off x="2308254" y="1214422"/>
            <a:ext cx="7964210" cy="5143536"/>
          </a:xfrm>
        </p:spPr>
        <p:txBody>
          <a:bodyPr/>
          <a:lstStyle/>
          <a:p>
            <a:r>
              <a:rPr lang="zh-CN" altLang="zh-CN" dirty="0"/>
              <a:t>过渡</a:t>
            </a:r>
            <a:r>
              <a:rPr lang="zh-CN" altLang="zh-CN" dirty="0" smtClean="0"/>
              <a:t>属性</a:t>
            </a:r>
            <a:r>
              <a:rPr lang="zh-CN" altLang="en-US" dirty="0" smtClean="0"/>
              <a:t>（</a:t>
            </a:r>
            <a:r>
              <a:rPr lang="en-US" altLang="zh-CN" dirty="0"/>
              <a:t> transition-property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</a:t>
            </a:r>
            <a:r>
              <a:rPr lang="zh-CN" altLang="en-US" dirty="0"/>
              <a:t>转换动画的</a:t>
            </a:r>
            <a:r>
              <a:rPr lang="en-US" altLang="zh-CN" dirty="0"/>
              <a:t>CSS</a:t>
            </a:r>
            <a:r>
              <a:rPr lang="zh-CN" altLang="en-US" dirty="0"/>
              <a:t>属性</a:t>
            </a:r>
            <a:r>
              <a:rPr lang="zh-CN" altLang="en-US" dirty="0" smtClean="0"/>
              <a:t>名称</a:t>
            </a:r>
            <a:endParaRPr lang="en-US" altLang="zh-CN" sz="6000" dirty="0"/>
          </a:p>
          <a:p>
            <a:pPr lvl="2"/>
            <a:r>
              <a:rPr lang="en-US" altLang="zh-CN" dirty="0"/>
              <a:t>IDENT</a:t>
            </a:r>
            <a:r>
              <a:rPr lang="zh-CN" altLang="en-US" dirty="0"/>
              <a:t>：指定的</a:t>
            </a:r>
            <a:r>
              <a:rPr lang="en-US" altLang="zh-CN" dirty="0"/>
              <a:t>CSS</a:t>
            </a:r>
            <a:r>
              <a:rPr lang="zh-CN" altLang="en-US" dirty="0"/>
              <a:t>属性（</a:t>
            </a:r>
            <a:r>
              <a:rPr lang="en-US" altLang="zh-CN" dirty="0"/>
              <a:t>width</a:t>
            </a:r>
            <a:r>
              <a:rPr lang="zh-CN" altLang="en-US" dirty="0"/>
              <a:t>、</a:t>
            </a:r>
            <a:r>
              <a:rPr lang="en-US" altLang="zh-CN" dirty="0"/>
              <a:t>height</a:t>
            </a:r>
            <a:r>
              <a:rPr lang="zh-CN" altLang="en-US" dirty="0"/>
              <a:t>、</a:t>
            </a:r>
            <a:r>
              <a:rPr lang="en-US" altLang="zh-CN" dirty="0"/>
              <a:t>background-color</a:t>
            </a:r>
            <a:r>
              <a:rPr lang="zh-CN" altLang="en-US" dirty="0"/>
              <a:t>属性等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lvl="2"/>
            <a:r>
              <a:rPr lang="en-US" altLang="zh-CN" dirty="0" smtClean="0"/>
              <a:t>all</a:t>
            </a:r>
            <a:r>
              <a:rPr lang="zh-CN" altLang="en-US" dirty="0"/>
              <a:t>：指定所有元素支持</a:t>
            </a:r>
            <a:r>
              <a:rPr lang="en-US" altLang="zh-CN" dirty="0"/>
              <a:t>transition-property</a:t>
            </a:r>
            <a:r>
              <a:rPr lang="zh-CN" altLang="en-US" dirty="0"/>
              <a:t>属性的样式，一般为了方便都会使用</a:t>
            </a:r>
            <a:r>
              <a:rPr lang="en-US" altLang="zh-CN" dirty="0"/>
              <a:t>all</a:t>
            </a:r>
            <a:endParaRPr lang="en-US" altLang="zh-CN" dirty="0"/>
          </a:p>
          <a:p>
            <a:endParaRPr lang="en-US" altLang="zh-CN" dirty="0" smtClean="0"/>
          </a:p>
        </p:txBody>
      </p:sp>
      <p:grpSp>
        <p:nvGrpSpPr>
          <p:cNvPr id="8" name="组合 14"/>
          <p:cNvGrpSpPr/>
          <p:nvPr/>
        </p:nvGrpSpPr>
        <p:grpSpPr bwMode="auto">
          <a:xfrm>
            <a:off x="3058625" y="6093296"/>
            <a:ext cx="5432729" cy="428625"/>
            <a:chOff x="3143240" y="5143512"/>
            <a:chExt cx="5238934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3714744" y="5143512"/>
              <a:ext cx="46674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1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 bwMode="auto">
            <a:xfrm>
              <a:off x="3959242" y="5180402"/>
              <a:ext cx="4103959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transition-property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5775960" y="285750"/>
            <a:ext cx="4712335" cy="523240"/>
          </a:xfrm>
        </p:spPr>
        <p:txBody>
          <a:bodyPr/>
          <a:lstStyle/>
          <a:p>
            <a:r>
              <a:rPr lang="zh-CN" altLang="zh-CN" dirty="0"/>
              <a:t>过渡属性的</a:t>
            </a:r>
            <a:r>
              <a:rPr lang="zh-CN" altLang="zh-CN" dirty="0" smtClean="0"/>
              <a:t>使用</a:t>
            </a:r>
            <a:r>
              <a:rPr lang="en-US" altLang="zh-CN" dirty="0"/>
              <a:t>4</a:t>
            </a:r>
            <a:r>
              <a:rPr lang="en-US" altLang="zh-CN" dirty="0" smtClean="0"/>
              <a:t>-2</a:t>
            </a:r>
            <a:endParaRPr lang="zh-CN" altLang="en-US" dirty="0" smtClean="0"/>
          </a:p>
        </p:txBody>
      </p:sp>
      <p:sp>
        <p:nvSpPr>
          <p:cNvPr id="3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过渡所需的</a:t>
            </a:r>
            <a:r>
              <a:rPr lang="zh-CN" altLang="zh-CN" dirty="0" smtClean="0"/>
              <a:t>时间</a:t>
            </a:r>
            <a:r>
              <a:rPr lang="zh-CN" altLang="en-US" dirty="0" smtClean="0"/>
              <a:t>（</a:t>
            </a:r>
            <a:r>
              <a:rPr lang="en-US" altLang="zh-CN" dirty="0"/>
              <a:t> transition-duration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定义</a:t>
            </a:r>
            <a:r>
              <a:rPr lang="zh-CN" altLang="zh-CN" dirty="0"/>
              <a:t>转换动画的时间长度，即从设置旧属性到换新属性所花费的时间，单位</a:t>
            </a:r>
            <a:r>
              <a:rPr lang="zh-CN" altLang="zh-CN" dirty="0" smtClean="0"/>
              <a:t>为</a:t>
            </a:r>
            <a:r>
              <a:rPr lang="zh-CN" altLang="en-US" dirty="0" smtClean="0"/>
              <a:t>秒（</a:t>
            </a:r>
            <a:r>
              <a:rPr lang="en-US" altLang="zh-CN" dirty="0" smtClean="0"/>
              <a:t>s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grpSp>
        <p:nvGrpSpPr>
          <p:cNvPr id="8" name="组合 14"/>
          <p:cNvGrpSpPr/>
          <p:nvPr/>
        </p:nvGrpSpPr>
        <p:grpSpPr bwMode="auto">
          <a:xfrm>
            <a:off x="3058625" y="5520655"/>
            <a:ext cx="5432729" cy="428625"/>
            <a:chOff x="3143240" y="5143512"/>
            <a:chExt cx="5238934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3714744" y="5143512"/>
              <a:ext cx="46674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1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 bwMode="auto">
            <a:xfrm>
              <a:off x="3959242" y="5180402"/>
              <a:ext cx="4103959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transition-property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6044565" y="285750"/>
            <a:ext cx="4443730" cy="523240"/>
          </a:xfrm>
        </p:spPr>
        <p:txBody>
          <a:bodyPr/>
          <a:lstStyle/>
          <a:p>
            <a:r>
              <a:rPr lang="zh-CN" altLang="zh-CN" dirty="0"/>
              <a:t>过渡属性的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4-3</a:t>
            </a:r>
            <a:endParaRPr lang="zh-CN" altLang="en-US" dirty="0" smtClean="0"/>
          </a:p>
        </p:txBody>
      </p:sp>
      <p:sp>
        <p:nvSpPr>
          <p:cNvPr id="3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过渡动画</a:t>
            </a:r>
            <a:r>
              <a:rPr lang="zh-CN" altLang="zh-CN" dirty="0" smtClean="0"/>
              <a:t>函数</a:t>
            </a:r>
            <a:r>
              <a:rPr lang="zh-CN" altLang="en-US" dirty="0" smtClean="0"/>
              <a:t>（</a:t>
            </a:r>
            <a:r>
              <a:rPr lang="en-US" altLang="zh-CN" dirty="0"/>
              <a:t> transition-timing-function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指定</a:t>
            </a:r>
            <a:r>
              <a:rPr lang="zh-CN" altLang="en-US" dirty="0"/>
              <a:t>浏览器的过渡速度，以及过渡期间的操作进展情况，通过给过渡添加一个函数来</a:t>
            </a:r>
            <a:r>
              <a:rPr lang="zh-CN" altLang="en-US" dirty="0" smtClean="0"/>
              <a:t>指定</a:t>
            </a:r>
            <a:r>
              <a:rPr lang="zh-CN" altLang="en-US" dirty="0"/>
              <a:t>动画的快慢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lvl="2"/>
            <a:r>
              <a:rPr lang="en-US" altLang="zh-CN" dirty="0"/>
              <a:t>ease</a:t>
            </a:r>
            <a:r>
              <a:rPr lang="zh-CN" altLang="zh-CN" dirty="0" smtClean="0"/>
              <a:t>：速度</a:t>
            </a:r>
            <a:r>
              <a:rPr lang="zh-CN" altLang="zh-CN" dirty="0"/>
              <a:t>由快到</a:t>
            </a:r>
            <a:r>
              <a:rPr lang="zh-CN" altLang="zh-CN" dirty="0" smtClean="0"/>
              <a:t>慢（</a:t>
            </a:r>
            <a:r>
              <a:rPr lang="zh-CN" altLang="zh-CN" dirty="0"/>
              <a:t>默认值</a:t>
            </a:r>
            <a:r>
              <a:rPr lang="zh-CN" altLang="zh-CN" dirty="0" smtClean="0"/>
              <a:t>）</a:t>
            </a:r>
            <a:endParaRPr lang="zh-CN" altLang="zh-CN" dirty="0"/>
          </a:p>
          <a:p>
            <a:pPr lvl="2"/>
            <a:r>
              <a:rPr lang="en-US" altLang="zh-CN" dirty="0" smtClean="0"/>
              <a:t>linear</a:t>
            </a:r>
            <a:r>
              <a:rPr lang="zh-CN" altLang="zh-CN" dirty="0" smtClean="0"/>
              <a:t>：速度</a:t>
            </a:r>
            <a:r>
              <a:rPr lang="zh-CN" altLang="zh-CN" dirty="0"/>
              <a:t>恒速（匀速运动</a:t>
            </a:r>
            <a:r>
              <a:rPr lang="zh-CN" altLang="zh-CN" dirty="0" smtClean="0"/>
              <a:t>）</a:t>
            </a:r>
            <a:endParaRPr lang="zh-CN" altLang="zh-CN" dirty="0"/>
          </a:p>
          <a:p>
            <a:pPr lvl="2"/>
            <a:r>
              <a:rPr lang="en-US" altLang="zh-CN" dirty="0" smtClean="0"/>
              <a:t>ease-in</a:t>
            </a:r>
            <a:r>
              <a:rPr lang="zh-CN" altLang="zh-CN" dirty="0" smtClean="0"/>
              <a:t>：速度</a:t>
            </a:r>
            <a:r>
              <a:rPr lang="zh-CN" altLang="zh-CN" dirty="0"/>
              <a:t>越来越快（渐显效果</a:t>
            </a:r>
            <a:r>
              <a:rPr lang="zh-CN" altLang="zh-CN" dirty="0" smtClean="0"/>
              <a:t>）</a:t>
            </a:r>
            <a:endParaRPr lang="zh-CN" altLang="zh-CN" dirty="0"/>
          </a:p>
          <a:p>
            <a:pPr lvl="2"/>
            <a:r>
              <a:rPr lang="en-US" altLang="zh-CN" dirty="0" smtClean="0"/>
              <a:t>ease-out</a:t>
            </a:r>
            <a:r>
              <a:rPr lang="zh-CN" altLang="zh-CN" dirty="0" smtClean="0"/>
              <a:t>：速度</a:t>
            </a:r>
            <a:r>
              <a:rPr lang="zh-CN" altLang="zh-CN" dirty="0"/>
              <a:t>越来越慢（渐隐效果</a:t>
            </a:r>
            <a:r>
              <a:rPr lang="zh-CN" altLang="zh-CN" dirty="0" smtClean="0"/>
              <a:t>）</a:t>
            </a:r>
            <a:endParaRPr lang="zh-CN" altLang="zh-CN" dirty="0"/>
          </a:p>
          <a:p>
            <a:pPr lvl="2"/>
            <a:r>
              <a:rPr lang="en-US" altLang="zh-CN" dirty="0" smtClean="0"/>
              <a:t>ease-in-out</a:t>
            </a:r>
            <a:r>
              <a:rPr lang="zh-CN" altLang="zh-CN" dirty="0" smtClean="0"/>
              <a:t>：速度</a:t>
            </a:r>
            <a:r>
              <a:rPr lang="zh-CN" altLang="zh-CN" dirty="0"/>
              <a:t>先加速再减速（渐显渐隐效果</a:t>
            </a:r>
            <a:r>
              <a:rPr lang="zh-CN" altLang="zh-CN" dirty="0" smtClean="0"/>
              <a:t>）</a:t>
            </a:r>
            <a:endParaRPr lang="zh-CN" altLang="zh-CN" dirty="0"/>
          </a:p>
          <a:p>
            <a:pPr lvl="1"/>
            <a:endParaRPr lang="en-US" altLang="zh-CN" dirty="0" smtClean="0"/>
          </a:p>
        </p:txBody>
      </p:sp>
      <p:grpSp>
        <p:nvGrpSpPr>
          <p:cNvPr id="8" name="组合 14"/>
          <p:cNvGrpSpPr/>
          <p:nvPr/>
        </p:nvGrpSpPr>
        <p:grpSpPr bwMode="auto">
          <a:xfrm>
            <a:off x="3130633" y="6021288"/>
            <a:ext cx="5432729" cy="428625"/>
            <a:chOff x="3143240" y="5143512"/>
            <a:chExt cx="5238934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3714744" y="5143512"/>
              <a:ext cx="46674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1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 bwMode="auto">
            <a:xfrm>
              <a:off x="3959242" y="5180402"/>
              <a:ext cx="4103959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transition-property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5808980" y="285750"/>
            <a:ext cx="4679315" cy="523240"/>
          </a:xfrm>
        </p:spPr>
        <p:txBody>
          <a:bodyPr/>
          <a:lstStyle/>
          <a:p>
            <a:r>
              <a:rPr lang="zh-CN" altLang="zh-CN" dirty="0"/>
              <a:t>过渡属性的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4-4</a:t>
            </a:r>
            <a:endParaRPr lang="zh-CN" altLang="en-US" dirty="0" smtClean="0"/>
          </a:p>
        </p:txBody>
      </p:sp>
      <p:sp>
        <p:nvSpPr>
          <p:cNvPr id="3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过渡</a:t>
            </a:r>
            <a:r>
              <a:rPr lang="zh-CN" altLang="zh-CN" dirty="0" smtClean="0"/>
              <a:t>延迟时间</a:t>
            </a:r>
            <a:r>
              <a:rPr lang="zh-CN" altLang="en-US" dirty="0" smtClean="0"/>
              <a:t>（</a:t>
            </a:r>
            <a:r>
              <a:rPr lang="en-US" altLang="zh-CN" dirty="0"/>
              <a:t> transition-delay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指定</a:t>
            </a:r>
            <a:r>
              <a:rPr lang="zh-CN" altLang="zh-CN" dirty="0"/>
              <a:t>一个动画开始执行的时间</a:t>
            </a:r>
            <a:r>
              <a:rPr lang="zh-CN" altLang="zh-CN" dirty="0" smtClean="0"/>
              <a:t>，当</a:t>
            </a:r>
            <a:r>
              <a:rPr lang="zh-CN" altLang="zh-CN" dirty="0"/>
              <a:t>改变元素属性值后多长时间去执行过渡</a:t>
            </a:r>
            <a:r>
              <a:rPr lang="zh-CN" altLang="zh-CN" dirty="0" smtClean="0"/>
              <a:t>效果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正值</a:t>
            </a:r>
            <a:r>
              <a:rPr lang="zh-CN" altLang="en-US" dirty="0"/>
              <a:t>：元素过渡效果不会立即触发，当过了设置的时间值后才会被</a:t>
            </a:r>
            <a:r>
              <a:rPr lang="zh-CN" altLang="en-US" dirty="0" smtClean="0"/>
              <a:t>触发</a:t>
            </a:r>
            <a:endParaRPr lang="zh-CN" altLang="en-US" dirty="0"/>
          </a:p>
          <a:p>
            <a:pPr lvl="2"/>
            <a:r>
              <a:rPr lang="zh-CN" altLang="en-US" dirty="0"/>
              <a:t>负值：元素过渡效果会从该时间点开始显示，之前的动作被</a:t>
            </a:r>
            <a:r>
              <a:rPr lang="zh-CN" altLang="en-US" dirty="0" smtClean="0"/>
              <a:t>截断</a:t>
            </a:r>
            <a:endParaRPr lang="zh-CN" altLang="en-US" dirty="0"/>
          </a:p>
          <a:p>
            <a:pPr lvl="2"/>
            <a:r>
              <a:rPr lang="en-US" altLang="zh-CN" dirty="0"/>
              <a:t>0</a:t>
            </a:r>
            <a:r>
              <a:rPr lang="zh-CN" altLang="en-US" dirty="0"/>
              <a:t>：默认值，元素过渡效果立即执行</a:t>
            </a:r>
            <a:endParaRPr lang="zh-CN" altLang="en-US" dirty="0"/>
          </a:p>
        </p:txBody>
      </p:sp>
      <p:grpSp>
        <p:nvGrpSpPr>
          <p:cNvPr id="8" name="组合 14"/>
          <p:cNvGrpSpPr/>
          <p:nvPr/>
        </p:nvGrpSpPr>
        <p:grpSpPr bwMode="auto">
          <a:xfrm>
            <a:off x="3202641" y="5952703"/>
            <a:ext cx="5432729" cy="428625"/>
            <a:chOff x="3143240" y="5143512"/>
            <a:chExt cx="5238934" cy="428628"/>
          </a:xfrm>
        </p:grpSpPr>
        <p:sp>
          <p:nvSpPr>
            <p:cNvPr id="9" name="圆角矩形 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3714744" y="5143512"/>
              <a:ext cx="46674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1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 bwMode="auto">
            <a:xfrm>
              <a:off x="3959242" y="5180402"/>
              <a:ext cx="4103959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transition-property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6911975" y="70485"/>
            <a:ext cx="3576955" cy="954405"/>
          </a:xfrm>
        </p:spPr>
        <p:txBody>
          <a:bodyPr/>
          <a:lstStyle/>
          <a:p>
            <a:r>
              <a:rPr lang="zh-CN" altLang="zh-CN" dirty="0"/>
              <a:t>过渡的触发机制</a:t>
            </a:r>
            <a:endParaRPr lang="zh-CN" altLang="en-US" dirty="0" smtClean="0"/>
          </a:p>
        </p:txBody>
      </p:sp>
      <p:sp>
        <p:nvSpPr>
          <p:cNvPr id="37" name="内容占位符 2"/>
          <p:cNvSpPr>
            <a:spLocks noGrp="1"/>
          </p:cNvSpPr>
          <p:nvPr>
            <p:ph idx="1"/>
          </p:nvPr>
        </p:nvSpPr>
        <p:spPr>
          <a:xfrm>
            <a:off x="2308254" y="1214422"/>
            <a:ext cx="7532162" cy="5143536"/>
          </a:xfrm>
        </p:spPr>
        <p:txBody>
          <a:bodyPr/>
          <a:lstStyle/>
          <a:p>
            <a:r>
              <a:rPr lang="zh-CN" altLang="en-US" dirty="0"/>
              <a:t>伪类</a:t>
            </a:r>
            <a:r>
              <a:rPr lang="zh-CN" altLang="en-US" dirty="0" smtClean="0"/>
              <a:t>触发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hover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：</a:t>
            </a:r>
            <a:r>
              <a:rPr lang="en-US" altLang="zh-CN" dirty="0" smtClean="0"/>
              <a:t>active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：</a:t>
            </a:r>
            <a:r>
              <a:rPr lang="en-US" altLang="zh-CN" dirty="0" smtClean="0"/>
              <a:t>focus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：</a:t>
            </a:r>
            <a:r>
              <a:rPr lang="en-US" altLang="zh-CN" dirty="0" smtClean="0"/>
              <a:t>checked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r>
              <a:rPr lang="zh-CN" altLang="en-US" dirty="0"/>
              <a:t>媒体查询</a:t>
            </a:r>
            <a:r>
              <a:rPr lang="zh-CN" altLang="en-US" dirty="0" smtClean="0"/>
              <a:t>：通过</a:t>
            </a:r>
            <a:r>
              <a:rPr lang="en-US" altLang="zh-CN" dirty="0"/>
              <a:t>@media</a:t>
            </a:r>
            <a:r>
              <a:rPr lang="zh-CN" altLang="en-US" dirty="0"/>
              <a:t>属性判断设备的尺寸，方向</a:t>
            </a:r>
            <a:r>
              <a:rPr lang="zh-CN" altLang="en-US" dirty="0" smtClean="0"/>
              <a:t>等</a:t>
            </a:r>
            <a:endParaRPr lang="zh-CN" altLang="en-US" dirty="0"/>
          </a:p>
          <a:p>
            <a:r>
              <a:rPr lang="en-US" altLang="zh-CN" dirty="0"/>
              <a:t>JavaScript</a:t>
            </a:r>
            <a:r>
              <a:rPr lang="zh-CN" altLang="en-US" dirty="0"/>
              <a:t>触发：用</a:t>
            </a:r>
            <a:r>
              <a:rPr lang="en-US" altLang="zh-CN" dirty="0"/>
              <a:t>JavaScript</a:t>
            </a:r>
            <a:r>
              <a:rPr lang="zh-CN" altLang="en-US" dirty="0"/>
              <a:t>脚本触发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1490345" y="44450"/>
            <a:ext cx="8997950" cy="979170"/>
          </a:xfrm>
        </p:spPr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/>
              <a:t>transition</a:t>
            </a:r>
            <a:r>
              <a:rPr lang="zh-CN" altLang="zh-CN" dirty="0"/>
              <a:t>实现过渡动画的使用步骤</a:t>
            </a:r>
            <a:endParaRPr lang="zh-CN" altLang="en-US" dirty="0" smtClean="0"/>
          </a:p>
        </p:txBody>
      </p:sp>
      <p:sp>
        <p:nvSpPr>
          <p:cNvPr id="37" name="内容占位符 2"/>
          <p:cNvSpPr>
            <a:spLocks noGrp="1"/>
          </p:cNvSpPr>
          <p:nvPr>
            <p:ph idx="1"/>
          </p:nvPr>
        </p:nvSpPr>
        <p:spPr>
          <a:xfrm>
            <a:off x="2308254" y="1214422"/>
            <a:ext cx="7532162" cy="5143536"/>
          </a:xfrm>
        </p:spPr>
        <p:txBody>
          <a:bodyPr/>
          <a:lstStyle/>
          <a:p>
            <a:r>
              <a:rPr lang="zh-CN" altLang="en-US" dirty="0"/>
              <a:t>在默认样式中声明元素的初始状态</a:t>
            </a:r>
            <a:r>
              <a:rPr lang="zh-CN" altLang="en-US" dirty="0" smtClean="0"/>
              <a:t>样式</a:t>
            </a:r>
            <a:endParaRPr lang="zh-CN" altLang="en-US" dirty="0"/>
          </a:p>
          <a:p>
            <a:r>
              <a:rPr lang="zh-CN" altLang="en-US" dirty="0" smtClean="0"/>
              <a:t>声明</a:t>
            </a:r>
            <a:r>
              <a:rPr lang="zh-CN" altLang="en-US" dirty="0"/>
              <a:t>过渡元素最终状态样式，如悬浮</a:t>
            </a:r>
            <a:r>
              <a:rPr lang="zh-CN" altLang="en-US" dirty="0" smtClean="0"/>
              <a:t>状态</a:t>
            </a:r>
            <a:endParaRPr lang="zh-CN" altLang="en-US" dirty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默认样式中通过添加过渡函数，添加一些不同的样式</a:t>
            </a:r>
            <a:endParaRPr lang="zh-CN" altLang="en-US" dirty="0"/>
          </a:p>
        </p:txBody>
      </p:sp>
      <p:grpSp>
        <p:nvGrpSpPr>
          <p:cNvPr id="5" name="组合 14"/>
          <p:cNvGrpSpPr/>
          <p:nvPr/>
        </p:nvGrpSpPr>
        <p:grpSpPr bwMode="auto">
          <a:xfrm>
            <a:off x="3638013" y="5895807"/>
            <a:ext cx="4866743" cy="428625"/>
            <a:chOff x="3143240" y="5143512"/>
            <a:chExt cx="5238934" cy="428628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3714744" y="5143512"/>
              <a:ext cx="46674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8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 bwMode="auto">
            <a:xfrm>
              <a:off x="4656058" y="5180402"/>
              <a:ext cx="271032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6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：旋转按钮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4476115" y="285750"/>
            <a:ext cx="6012180" cy="523240"/>
          </a:xfrm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zh-CN" dirty="0"/>
              <a:t>制作多彩照片墙</a:t>
            </a:r>
            <a:endParaRPr lang="zh-CN" altLang="en-US" dirty="0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上机</a:t>
            </a:r>
            <a:r>
              <a:rPr lang="zh-CN" altLang="en-US" dirty="0"/>
              <a:t>练习</a:t>
            </a:r>
            <a:r>
              <a:rPr lang="en-US" altLang="zh-CN" dirty="0"/>
              <a:t>1</a:t>
            </a:r>
            <a:r>
              <a:rPr lang="zh-CN" altLang="en-US" dirty="0"/>
              <a:t>为</a:t>
            </a:r>
            <a:r>
              <a:rPr lang="zh-CN" altLang="en-US" dirty="0" smtClean="0"/>
              <a:t>素材</a:t>
            </a:r>
            <a:endParaRPr lang="zh-CN" altLang="en-US" dirty="0"/>
          </a:p>
          <a:p>
            <a:pPr lvl="1"/>
            <a:r>
              <a:rPr lang="zh-CN" altLang="en-US" dirty="0" smtClean="0"/>
              <a:t>给</a:t>
            </a:r>
            <a:r>
              <a:rPr lang="zh-CN" altLang="en-US" dirty="0"/>
              <a:t>每张图片添加过渡效果，用伪类</a:t>
            </a:r>
            <a:r>
              <a:rPr lang="en-US" altLang="zh-CN" dirty="0"/>
              <a:t>hover</a:t>
            </a:r>
            <a:r>
              <a:rPr lang="zh-CN" altLang="en-US" dirty="0"/>
              <a:t>触发</a:t>
            </a:r>
            <a:r>
              <a:rPr lang="zh-CN" altLang="en-US" dirty="0" smtClean="0"/>
              <a:t>过渡</a:t>
            </a:r>
            <a:endParaRPr lang="zh-CN" altLang="en-US" dirty="0"/>
          </a:p>
          <a:p>
            <a:pPr lvl="1"/>
            <a:r>
              <a:rPr lang="zh-CN" altLang="en-US" dirty="0" smtClean="0"/>
              <a:t>动画</a:t>
            </a:r>
            <a:r>
              <a:rPr lang="zh-CN" altLang="en-US" dirty="0"/>
              <a:t>的总时长为</a:t>
            </a:r>
            <a:r>
              <a:rPr lang="en-US" altLang="zh-CN" dirty="0"/>
              <a:t>0.6s</a:t>
            </a:r>
            <a:r>
              <a:rPr lang="zh-CN" altLang="en-US" dirty="0"/>
              <a:t>，没有延迟，动画方式为</a:t>
            </a:r>
            <a:r>
              <a:rPr lang="en-US" altLang="zh-CN" dirty="0"/>
              <a:t>ease-in-out</a:t>
            </a:r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1666844" y="879510"/>
            <a:ext cx="921281" cy="406350"/>
            <a:chOff x="3786182" y="1192962"/>
            <a:chExt cx="921281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96747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7" name="组合 17"/>
          <p:cNvGrpSpPr/>
          <p:nvPr/>
        </p:nvGrpSpPr>
        <p:grpSpPr bwMode="auto">
          <a:xfrm>
            <a:off x="4727848" y="6364957"/>
            <a:ext cx="2786063" cy="428625"/>
            <a:chOff x="3714744" y="5143512"/>
            <a:chExt cx="278608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7170" name="Picture 2" descr="C:\Users\yaling.he\Desktop\Chapter09截图\Chapter09截图\图9.15　多彩照片墙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3374215"/>
            <a:ext cx="5105995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1894840" y="53975"/>
            <a:ext cx="8341360" cy="954405"/>
          </a:xfrm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zh-CN" dirty="0"/>
              <a:t>制作</a:t>
            </a:r>
            <a:r>
              <a:rPr lang="en-US" altLang="zh-CN" dirty="0"/>
              <a:t>QQ</a:t>
            </a:r>
            <a:r>
              <a:rPr lang="zh-CN" altLang="zh-CN" dirty="0"/>
              <a:t>彩贝热销时装页面</a:t>
            </a:r>
            <a:endParaRPr lang="zh-CN" altLang="en-US" dirty="0" smtClean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&lt;div&gt;</a:t>
            </a:r>
            <a:r>
              <a:rPr lang="zh-CN" altLang="en-US" dirty="0"/>
              <a:t>、无序列表、超链接等标签进行有语义的布局页面</a:t>
            </a:r>
            <a:r>
              <a:rPr lang="zh-CN" altLang="en-US" dirty="0" smtClean="0"/>
              <a:t>结构</a:t>
            </a:r>
            <a:endParaRPr lang="zh-CN" altLang="en-US" dirty="0"/>
          </a:p>
          <a:p>
            <a:pPr lvl="1"/>
            <a:r>
              <a:rPr lang="zh-CN" altLang="en-US" dirty="0" smtClean="0"/>
              <a:t>鼠标</a:t>
            </a:r>
            <a:r>
              <a:rPr lang="zh-CN" altLang="en-US" dirty="0"/>
              <a:t>移入图片时，图片向左边位移</a:t>
            </a:r>
            <a:r>
              <a:rPr lang="en-US" altLang="zh-CN" dirty="0" smtClean="0"/>
              <a:t>12px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过渡设置动画时间持续</a:t>
            </a:r>
            <a:r>
              <a:rPr lang="en-US" altLang="zh-CN" dirty="0"/>
              <a:t>1s</a:t>
            </a:r>
            <a:r>
              <a:rPr lang="zh-CN" altLang="en-US" dirty="0"/>
              <a:t>，动画的方式为</a:t>
            </a:r>
            <a:r>
              <a:rPr lang="en-US" altLang="zh-CN" dirty="0"/>
              <a:t>ease-out</a:t>
            </a:r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1666844" y="879510"/>
            <a:ext cx="921281" cy="406350"/>
            <a:chOff x="3786182" y="1192962"/>
            <a:chExt cx="921281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96747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7" name="组合 17"/>
          <p:cNvGrpSpPr/>
          <p:nvPr/>
        </p:nvGrpSpPr>
        <p:grpSpPr bwMode="auto">
          <a:xfrm>
            <a:off x="4727848" y="6237312"/>
            <a:ext cx="2786063" cy="428625"/>
            <a:chOff x="3714744" y="5143512"/>
            <a:chExt cx="278608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8194" name="Picture 2" descr="C:\Users\yaling.he\Desktop\Chapter09截图\Chapter09截图\图9.16　QQ彩贝热销时装页面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04" y="3645024"/>
            <a:ext cx="4161507" cy="229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代码规范问题</a:t>
            </a:r>
            <a:endParaRPr lang="zh-CN" altLang="en-US" dirty="0" smtClean="0"/>
          </a:p>
          <a:p>
            <a:pPr eaLnBrk="1" hangingPunct="1">
              <a:defRPr/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67425" y="285750"/>
            <a:ext cx="4421505" cy="523875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共性问题集中讲解</a:t>
            </a:r>
            <a:endParaRPr smtClean="0">
              <a:solidFill>
                <a:srgbClr val="121F55"/>
              </a:solidFill>
            </a:endParaRPr>
          </a:p>
        </p:txBody>
      </p:sp>
      <p:grpSp>
        <p:nvGrpSpPr>
          <p:cNvPr id="67588" name="组合 29"/>
          <p:cNvGrpSpPr/>
          <p:nvPr/>
        </p:nvGrpSpPr>
        <p:grpSpPr bwMode="auto">
          <a:xfrm>
            <a:off x="3381375" y="3214688"/>
            <a:ext cx="5929313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67591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67592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7597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66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7593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6883400" y="285750"/>
            <a:ext cx="3604895" cy="523240"/>
          </a:xfrm>
        </p:spPr>
        <p:txBody>
          <a:bodyPr/>
          <a:lstStyle/>
          <a:p>
            <a:r>
              <a:rPr lang="zh-CN" altLang="en-US" smtClean="0"/>
              <a:t>回顾与作业点评</a:t>
            </a:r>
            <a:endParaRPr lang="zh-CN" altLang="en-US" dirty="0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2308254" y="1214422"/>
            <a:ext cx="8036218" cy="5143536"/>
          </a:xfrm>
        </p:spPr>
        <p:txBody>
          <a:bodyPr/>
          <a:lstStyle/>
          <a:p>
            <a:r>
              <a:rPr lang="zh-CN" altLang="en-US" dirty="0" smtClean="0"/>
              <a:t>有哪几种定位方式？</a:t>
            </a:r>
            <a:endParaRPr lang="en-US" altLang="zh-CN" dirty="0" smtClean="0"/>
          </a:p>
          <a:p>
            <a:r>
              <a:rPr lang="zh-CN" altLang="en-US" dirty="0" smtClean="0"/>
              <a:t>不同的定位方式有什么特性？</a:t>
            </a:r>
            <a:endParaRPr lang="en-US" altLang="zh-CN" dirty="0" smtClean="0"/>
          </a:p>
          <a:p>
            <a:r>
              <a:rPr lang="zh-CN" altLang="en-US" dirty="0" smtClean="0"/>
              <a:t>不同的定位使用场合是什么？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点评作业的提交情况和共性问题</a:t>
            </a:r>
            <a:endParaRPr lang="zh-CN" altLang="en-US" dirty="0"/>
          </a:p>
          <a:p>
            <a:endParaRPr lang="zh-CN" altLang="en-US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512972" y="4005729"/>
            <a:ext cx="1484857" cy="398780"/>
            <a:chOff x="1004978" y="3858290"/>
            <a:chExt cx="1484857" cy="398780"/>
          </a:xfrm>
        </p:grpSpPr>
        <p:pic>
          <p:nvPicPr>
            <p:cNvPr id="9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1285875" y="3858290"/>
              <a:ext cx="120396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作业点评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631504" y="725299"/>
            <a:ext cx="1004570" cy="398780"/>
            <a:chOff x="1488315" y="3215351"/>
            <a:chExt cx="1004570" cy="398780"/>
          </a:xfrm>
        </p:grpSpPr>
        <p:pic>
          <p:nvPicPr>
            <p:cNvPr id="12" name="Picture 5" descr="\\prdsoftlab\Softlab\034\01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88315" y="3243722"/>
              <a:ext cx="442912" cy="321804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1799465" y="3215351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回顾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14895" y="285750"/>
            <a:ext cx="3074035" cy="523240"/>
          </a:xfrm>
        </p:spPr>
        <p:txBody>
          <a:bodyPr/>
          <a:lstStyle/>
          <a:p>
            <a:r>
              <a:rPr lang="nl-NL" altLang="zh-CN" dirty="0"/>
              <a:t>CSS3</a:t>
            </a:r>
            <a:r>
              <a:rPr lang="zh-CN" altLang="zh-CN" dirty="0"/>
              <a:t>动画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animation</a:t>
            </a:r>
            <a:r>
              <a:rPr lang="zh-CN" altLang="en-US" dirty="0"/>
              <a:t>动画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animation</a:t>
            </a:r>
            <a:r>
              <a:rPr lang="zh-CN" altLang="en-US" dirty="0" smtClean="0"/>
              <a:t>实现动画主要由两个部分组成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通过类似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动画的</a:t>
            </a:r>
            <a:r>
              <a:rPr lang="zh-CN" altLang="en-US" dirty="0" smtClean="0">
                <a:solidFill>
                  <a:srgbClr val="FF0000"/>
                </a:solidFill>
              </a:rPr>
              <a:t>关键帧</a:t>
            </a:r>
            <a:r>
              <a:rPr lang="zh-CN" altLang="en-US" dirty="0" smtClean="0"/>
              <a:t>来声明一个动画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在</a:t>
            </a:r>
            <a:r>
              <a:rPr lang="en-US" altLang="zh-CN" dirty="0" smtClean="0"/>
              <a:t>animation</a:t>
            </a:r>
            <a:r>
              <a:rPr lang="zh-CN" altLang="en-US" dirty="0" smtClean="0"/>
              <a:t>属性中</a:t>
            </a:r>
            <a:r>
              <a:rPr lang="zh-CN" altLang="en-US" dirty="0" smtClean="0">
                <a:solidFill>
                  <a:srgbClr val="FF0000"/>
                </a:solidFill>
              </a:rPr>
              <a:t>调用关键帧</a:t>
            </a:r>
            <a:r>
              <a:rPr lang="zh-CN" altLang="en-US" dirty="0" smtClean="0"/>
              <a:t>声明的动画实现一个更为复杂的动画效果</a:t>
            </a:r>
            <a:endParaRPr lang="en-US" altLang="zh-CN" dirty="0" smtClean="0"/>
          </a:p>
          <a:p>
            <a:pPr lvl="2"/>
            <a:endParaRPr lang="zh-CN" altLang="en-US" dirty="0" smtClean="0"/>
          </a:p>
          <a:p>
            <a:pPr marL="342900" lvl="1" indent="-342900">
              <a:buFont typeface="Wingdings" panose="05000000000000000000" pitchFamily="2" charset="2"/>
              <a:buChar char="n"/>
            </a:pPr>
            <a:r>
              <a:rPr lang="zh-CN" altLang="en-US" sz="2600" dirty="0">
                <a:cs typeface="+mn-cs"/>
              </a:rPr>
              <a:t>浏览器支持</a:t>
            </a:r>
            <a:endParaRPr lang="zh-CN" altLang="en-US" sz="2600" dirty="0">
              <a:cs typeface="+mn-cs"/>
            </a:endParaRPr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2063550" y="4221088"/>
          <a:ext cx="8064500" cy="129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380"/>
                <a:gridCol w="935990"/>
                <a:gridCol w="1151890"/>
                <a:gridCol w="1296035"/>
                <a:gridCol w="1224280"/>
                <a:gridCol w="1431925"/>
              </a:tblGrid>
              <a:tr h="7035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属</a:t>
                      </a: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性</a:t>
                      </a: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Firefox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Chrome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Opera</a:t>
                      </a:r>
                      <a:endParaRPr lang="zh-CN" sz="20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Safari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956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animation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5.0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0595" y="285750"/>
            <a:ext cx="5728335" cy="523240"/>
          </a:xfrm>
        </p:spPr>
        <p:txBody>
          <a:bodyPr/>
          <a:lstStyle/>
          <a:p>
            <a:r>
              <a:rPr lang="en-US" altLang="zh-CN" dirty="0"/>
              <a:t>CSS3</a:t>
            </a:r>
            <a:r>
              <a:rPr lang="zh-CN" altLang="en-US" dirty="0"/>
              <a:t>动画的使用</a:t>
            </a:r>
            <a:r>
              <a:rPr lang="zh-CN" altLang="en-US" dirty="0" smtClean="0"/>
              <a:t>过程</a:t>
            </a:r>
            <a:r>
              <a:rPr lang="en-US" altLang="zh-CN" dirty="0" smtClean="0"/>
              <a:t>5-1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设置关键帧</a:t>
            </a:r>
            <a:endParaRPr lang="zh-CN" altLang="en-US" dirty="0"/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1775520" y="2636912"/>
            <a:ext cx="4051070" cy="21685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@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keyframes</a:t>
            </a:r>
            <a:r>
              <a:rPr lang="en-US" altLang="zh-CN" b="1" dirty="0">
                <a:latin typeface="+mn-lt"/>
              </a:rPr>
              <a:t>  IDENT  {</a:t>
            </a:r>
            <a:endParaRPr lang="en-US" altLang="zh-CN" b="1" dirty="0"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from {/*CSS</a:t>
            </a:r>
            <a:r>
              <a:rPr lang="zh-CN" altLang="en-US" b="1" dirty="0">
                <a:latin typeface="+mn-lt"/>
              </a:rPr>
              <a:t>样式写在这里*</a:t>
            </a:r>
            <a:r>
              <a:rPr lang="en-US" altLang="zh-CN" b="1" dirty="0">
                <a:latin typeface="+mn-lt"/>
              </a:rPr>
              <a:t>/}</a:t>
            </a:r>
            <a:endParaRPr lang="en-US" altLang="zh-CN" b="1" dirty="0"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percentage {/*CSS</a:t>
            </a:r>
            <a:r>
              <a:rPr lang="zh-CN" altLang="en-US" b="1" dirty="0">
                <a:latin typeface="+mn-lt"/>
              </a:rPr>
              <a:t>样式写在这里*</a:t>
            </a:r>
            <a:r>
              <a:rPr lang="en-US" altLang="zh-CN" b="1" dirty="0">
                <a:latin typeface="+mn-lt"/>
              </a:rPr>
              <a:t>/}</a:t>
            </a:r>
            <a:endParaRPr lang="en-US" altLang="zh-CN" b="1" dirty="0"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to {/*CSS</a:t>
            </a:r>
            <a:r>
              <a:rPr lang="zh-CN" altLang="en-US" b="1" dirty="0">
                <a:latin typeface="+mn-lt"/>
              </a:rPr>
              <a:t>样式写在这里*</a:t>
            </a:r>
            <a:r>
              <a:rPr lang="en-US" altLang="zh-CN" b="1" dirty="0">
                <a:latin typeface="+mn-lt"/>
              </a:rPr>
              <a:t>/}</a:t>
            </a:r>
            <a:endParaRPr lang="en-US" altLang="zh-CN" b="1" dirty="0"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}</a:t>
            </a:r>
            <a:endParaRPr lang="en-US" altLang="zh-CN" b="1" dirty="0">
              <a:latin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548854" y="1912251"/>
            <a:ext cx="992719" cy="398780"/>
            <a:chOff x="1000100" y="1801951"/>
            <a:chExt cx="992719" cy="398780"/>
          </a:xfrm>
        </p:grpSpPr>
        <p:pic>
          <p:nvPicPr>
            <p:cNvPr id="1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1299399" y="1801951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1" name="AutoShape 3"/>
          <p:cNvSpPr>
            <a:spLocks noChangeArrowheads="1"/>
          </p:cNvSpPr>
          <p:nvPr/>
        </p:nvSpPr>
        <p:spPr bwMode="auto">
          <a:xfrm>
            <a:off x="6528048" y="2618630"/>
            <a:ext cx="4051070" cy="258444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@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</a:rPr>
              <a:t>keyframes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spread {</a:t>
            </a:r>
            <a:endParaRPr lang="en-US" altLang="zh-CN" b="1" dirty="0"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0% {width:0;}</a:t>
            </a:r>
            <a:endParaRPr lang="en-US" altLang="zh-CN" b="1" dirty="0"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33% {width:23px;}</a:t>
            </a:r>
            <a:endParaRPr lang="en-US" altLang="zh-CN" b="1" dirty="0"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66% {width:46px;}</a:t>
            </a:r>
            <a:endParaRPr lang="en-US" altLang="zh-CN" b="1" dirty="0"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100% {width:69px;}</a:t>
            </a:r>
            <a:endParaRPr lang="en-US" altLang="zh-CN" b="1" dirty="0"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}</a:t>
            </a:r>
            <a:endParaRPr lang="en-US" altLang="zh-CN" b="1" dirty="0">
              <a:latin typeface="+mn-lt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5826590" y="3429000"/>
            <a:ext cx="701458" cy="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组合 14"/>
          <p:cNvGrpSpPr/>
          <p:nvPr/>
        </p:nvGrpSpPr>
        <p:grpSpPr bwMode="auto">
          <a:xfrm>
            <a:off x="3935760" y="5992264"/>
            <a:ext cx="3541431" cy="428625"/>
            <a:chOff x="3143240" y="5143512"/>
            <a:chExt cx="5238934" cy="428628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3714744" y="5143512"/>
              <a:ext cx="46674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7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 bwMode="auto">
            <a:xfrm>
              <a:off x="3843149" y="5180402"/>
              <a:ext cx="4336144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7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animation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21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2650" y="285750"/>
            <a:ext cx="5796280" cy="523240"/>
          </a:xfrm>
        </p:spPr>
        <p:txBody>
          <a:bodyPr/>
          <a:lstStyle/>
          <a:p>
            <a:r>
              <a:rPr lang="en-US" altLang="zh-CN" dirty="0"/>
              <a:t>CSS3</a:t>
            </a:r>
            <a:r>
              <a:rPr lang="zh-CN" altLang="en-US" dirty="0"/>
              <a:t>动画的使用</a:t>
            </a:r>
            <a:r>
              <a:rPr lang="zh-CN" altLang="en-US" dirty="0" smtClean="0"/>
              <a:t>过程</a:t>
            </a:r>
            <a:r>
              <a:rPr lang="en-US" altLang="zh-CN" dirty="0" smtClean="0"/>
              <a:t>5-2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254" y="1214422"/>
            <a:ext cx="8359746" cy="5143536"/>
          </a:xfrm>
        </p:spPr>
        <p:txBody>
          <a:bodyPr/>
          <a:lstStyle/>
          <a:p>
            <a:r>
              <a:rPr lang="en-US" altLang="zh-CN" dirty="0"/>
              <a:t>@</a:t>
            </a:r>
            <a:r>
              <a:rPr lang="en-US" altLang="zh-CN" dirty="0" err="1"/>
              <a:t>keyframes</a:t>
            </a:r>
            <a:r>
              <a:rPr lang="zh-CN" altLang="en-US" dirty="0"/>
              <a:t>的浏览器</a:t>
            </a:r>
            <a:r>
              <a:rPr lang="zh-CN" altLang="en-US" dirty="0" smtClean="0"/>
              <a:t>兼容性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写兼容的时候浏览器前缀是放在</a:t>
            </a:r>
            <a:r>
              <a:rPr lang="en-US" altLang="zh-CN" dirty="0"/>
              <a:t>@</a:t>
            </a:r>
            <a:r>
              <a:rPr lang="en-US" altLang="zh-CN" dirty="0" err="1"/>
              <a:t>keyframes</a:t>
            </a:r>
            <a:r>
              <a:rPr lang="zh-CN" altLang="en-US" dirty="0" smtClean="0"/>
              <a:t>中间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例如：</a:t>
            </a:r>
            <a:r>
              <a:rPr lang="en-US" altLang="zh-CN" dirty="0" smtClean="0"/>
              <a:t>@-</a:t>
            </a:r>
            <a:r>
              <a:rPr lang="en-US" altLang="zh-CN" dirty="0" err="1"/>
              <a:t>webkit-keyframes</a:t>
            </a:r>
            <a:r>
              <a:rPr lang="zh-CN" altLang="en-US" dirty="0"/>
              <a:t>、</a:t>
            </a:r>
            <a:r>
              <a:rPr lang="en-US" altLang="zh-CN" dirty="0"/>
              <a:t>@-</a:t>
            </a:r>
            <a:r>
              <a:rPr lang="en-US" altLang="zh-CN" dirty="0" err="1"/>
              <a:t>moz</a:t>
            </a:r>
            <a:r>
              <a:rPr lang="en-US" altLang="zh-CN" dirty="0"/>
              <a:t>- </a:t>
            </a:r>
            <a:r>
              <a:rPr lang="en-US" altLang="zh-CN" dirty="0" err="1" smtClean="0"/>
              <a:t>keyframes</a:t>
            </a:r>
            <a:endParaRPr lang="zh-CN" altLang="en-US" dirty="0"/>
          </a:p>
        </p:txBody>
      </p:sp>
      <p:graphicFrame>
        <p:nvGraphicFramePr>
          <p:cNvPr id="11" name="Group 29"/>
          <p:cNvGraphicFramePr>
            <a:graphicFrameLocks noGrp="1"/>
          </p:cNvGraphicFramePr>
          <p:nvPr/>
        </p:nvGraphicFramePr>
        <p:xfrm>
          <a:off x="2207568" y="1844824"/>
          <a:ext cx="8064500" cy="129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380"/>
                <a:gridCol w="935990"/>
                <a:gridCol w="1151890"/>
                <a:gridCol w="1296035"/>
                <a:gridCol w="1224280"/>
                <a:gridCol w="1431925"/>
              </a:tblGrid>
              <a:tr h="7035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属</a:t>
                      </a: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性</a:t>
                      </a: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Firefox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Chrome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Opera</a:t>
                      </a:r>
                      <a:endParaRPr lang="zh-CN" sz="20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Safari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956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keyframes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5.0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12.0+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4" name="组合 68"/>
          <p:cNvGrpSpPr/>
          <p:nvPr/>
        </p:nvGrpSpPr>
        <p:grpSpPr bwMode="auto">
          <a:xfrm>
            <a:off x="1524000" y="3356992"/>
            <a:ext cx="1050608" cy="414338"/>
            <a:chOff x="1000100" y="3950459"/>
            <a:chExt cx="1051351" cy="414475"/>
          </a:xfrm>
        </p:grpSpPr>
        <p:pic>
          <p:nvPicPr>
            <p:cNvPr id="15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57540" y="3958241"/>
              <a:ext cx="693911" cy="39891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6940" y="285750"/>
            <a:ext cx="5761990" cy="523240"/>
          </a:xfrm>
        </p:spPr>
        <p:txBody>
          <a:bodyPr/>
          <a:lstStyle/>
          <a:p>
            <a:r>
              <a:rPr lang="en-US" altLang="zh-CN" dirty="0"/>
              <a:t>CSS3</a:t>
            </a:r>
            <a:r>
              <a:rPr lang="zh-CN" altLang="en-US" dirty="0"/>
              <a:t>动画的使用</a:t>
            </a:r>
            <a:r>
              <a:rPr lang="zh-CN" altLang="en-US" dirty="0" smtClean="0"/>
              <a:t>过程</a:t>
            </a:r>
            <a:r>
              <a:rPr lang="en-US" altLang="zh-CN" dirty="0" smtClean="0"/>
              <a:t>5-3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254" y="1214422"/>
            <a:ext cx="8359746" cy="5143536"/>
          </a:xfrm>
        </p:spPr>
        <p:txBody>
          <a:bodyPr/>
          <a:lstStyle/>
          <a:p>
            <a:r>
              <a:rPr lang="zh-CN" altLang="zh-CN" dirty="0"/>
              <a:t>调用关键</a:t>
            </a:r>
            <a:r>
              <a:rPr lang="zh-CN" altLang="zh-CN" dirty="0" smtClean="0"/>
              <a:t>帧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775520" y="2636912"/>
            <a:ext cx="8640960" cy="133794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 smtClean="0">
                <a:latin typeface="+mn-lt"/>
              </a:rPr>
              <a:t>animation:animation-name</a:t>
            </a:r>
            <a:r>
              <a:rPr lang="en-US" altLang="zh-CN" b="1" dirty="0" smtClean="0">
                <a:latin typeface="+mn-lt"/>
              </a:rPr>
              <a:t>  </a:t>
            </a:r>
            <a:r>
              <a:rPr lang="en-US" altLang="zh-CN" b="1" dirty="0">
                <a:latin typeface="+mn-lt"/>
              </a:rPr>
              <a:t>animation–duration  animation-timing-function</a:t>
            </a:r>
            <a:endParaRPr lang="en-US" altLang="zh-CN" b="1" dirty="0"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animation-delay </a:t>
            </a:r>
            <a:r>
              <a:rPr lang="en-US" altLang="zh-CN" b="1" dirty="0" smtClean="0">
                <a:latin typeface="+mn-lt"/>
              </a:rPr>
              <a:t> animation-iteration-count  </a:t>
            </a:r>
            <a:r>
              <a:rPr lang="en-US" altLang="zh-CN" b="1" dirty="0">
                <a:latin typeface="+mn-lt"/>
              </a:rPr>
              <a:t>animation-direction  </a:t>
            </a:r>
            <a:endParaRPr lang="en-US" altLang="zh-CN" b="1" dirty="0" smtClean="0"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</a:rPr>
              <a:t>animation-play-state  animation-fill-mode</a:t>
            </a:r>
            <a:r>
              <a:rPr lang="en-US" altLang="zh-CN" b="1" dirty="0">
                <a:latin typeface="+mn-lt"/>
              </a:rPr>
              <a:t>;</a:t>
            </a:r>
            <a:endParaRPr lang="en-US" altLang="zh-CN" b="1" dirty="0">
              <a:latin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48854" y="1912251"/>
            <a:ext cx="992719" cy="398780"/>
            <a:chOff x="1000100" y="1801951"/>
            <a:chExt cx="992719" cy="398780"/>
          </a:xfrm>
        </p:grpSpPr>
        <p:pic>
          <p:nvPicPr>
            <p:cNvPr id="8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299399" y="1801951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711624" y="1637746"/>
            <a:ext cx="2016224" cy="707925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由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@</a:t>
            </a:r>
            <a:r>
              <a:rPr lang="en-US" altLang="zh-CN" b="1" kern="0" dirty="0" err="1" smtClea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keyframes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创建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的动画名称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3881262" y="2276962"/>
            <a:ext cx="468449" cy="59618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615569" y="1912232"/>
            <a:ext cx="1169638" cy="37225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动画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时间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3" name="直接箭头连接符 12"/>
          <p:cNvCxnSpPr>
            <a:stCxn id="12" idx="2"/>
          </p:cNvCxnSpPr>
          <p:nvPr/>
        </p:nvCxnSpPr>
        <p:spPr>
          <a:xfrm flipH="1">
            <a:off x="7581986" y="2283855"/>
            <a:ext cx="142402" cy="58842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8655655" y="1904465"/>
            <a:ext cx="1209824" cy="37225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动画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方式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8792118" y="2276723"/>
            <a:ext cx="468449" cy="59618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2054317" y="4064854"/>
            <a:ext cx="1377387" cy="37225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延迟时间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7" name="直接箭头连接符 16"/>
          <p:cNvCxnSpPr>
            <a:stCxn id="16" idx="0"/>
          </p:cNvCxnSpPr>
          <p:nvPr/>
        </p:nvCxnSpPr>
        <p:spPr>
          <a:xfrm flipV="1">
            <a:off x="4267011" y="3391297"/>
            <a:ext cx="203303" cy="67354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4498485" y="4097716"/>
            <a:ext cx="1920596" cy="37225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动画的播放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次数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20" name="直接箭头连接符 19"/>
          <p:cNvCxnSpPr>
            <a:stCxn id="19" idx="0"/>
          </p:cNvCxnSpPr>
          <p:nvPr/>
        </p:nvCxnSpPr>
        <p:spPr>
          <a:xfrm flipV="1">
            <a:off x="6982783" y="3370933"/>
            <a:ext cx="270595" cy="72677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7338232" y="4003880"/>
            <a:ext cx="1998128" cy="37225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动画的播放方向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8009724" y="3329688"/>
            <a:ext cx="135262" cy="6460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1551206" y="4817596"/>
            <a:ext cx="1880498" cy="37225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动画的播放状态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24" name="直接箭头连接符 23"/>
          <p:cNvCxnSpPr>
            <a:stCxn id="23" idx="0"/>
          </p:cNvCxnSpPr>
          <p:nvPr/>
        </p:nvCxnSpPr>
        <p:spPr>
          <a:xfrm flipH="1" flipV="1">
            <a:off x="3947592" y="3826935"/>
            <a:ext cx="67863" cy="99065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3496781" y="4817295"/>
            <a:ext cx="2200227" cy="931914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动画开始之前和结束之后发生的操作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33" name="直接箭头连接符 32"/>
          <p:cNvCxnSpPr>
            <a:stCxn id="32" idx="0"/>
          </p:cNvCxnSpPr>
          <p:nvPr/>
        </p:nvCxnSpPr>
        <p:spPr>
          <a:xfrm flipH="1" flipV="1">
            <a:off x="5640121" y="3826300"/>
            <a:ext cx="481409" cy="99065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0" grpId="0" bldLvl="0" animBg="1"/>
      <p:bldP spid="12" grpId="0" bldLvl="0" animBg="1"/>
      <p:bldP spid="14" grpId="0" bldLvl="0" animBg="1"/>
      <p:bldP spid="16" grpId="0" bldLvl="0" animBg="1"/>
      <p:bldP spid="19" grpId="0" bldLvl="0" animBg="1"/>
      <p:bldP spid="21" grpId="0" bldLvl="0" animBg="1"/>
      <p:bldP spid="23" grpId="0" bldLvl="0" animBg="1"/>
      <p:bldP spid="32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892675" y="285750"/>
            <a:ext cx="5596255" cy="523240"/>
          </a:xfrm>
        </p:spPr>
        <p:txBody>
          <a:bodyPr/>
          <a:lstStyle/>
          <a:p>
            <a:r>
              <a:rPr lang="en-US" altLang="zh-CN" dirty="0"/>
              <a:t>CSS3</a:t>
            </a:r>
            <a:r>
              <a:rPr lang="zh-CN" altLang="en-US" dirty="0"/>
              <a:t>动画的使用</a:t>
            </a:r>
            <a:r>
              <a:rPr lang="zh-CN" altLang="en-US" dirty="0" smtClean="0"/>
              <a:t>过程</a:t>
            </a:r>
            <a:r>
              <a:rPr lang="en-US" altLang="zh-CN" dirty="0"/>
              <a:t>5</a:t>
            </a:r>
            <a:r>
              <a:rPr lang="en-US" altLang="zh-CN" dirty="0" smtClean="0"/>
              <a:t>-4</a:t>
            </a:r>
            <a:endParaRPr lang="zh-CN" altLang="en-US" dirty="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动画的播放</a:t>
            </a:r>
            <a:r>
              <a:rPr lang="zh-CN" altLang="en-US" dirty="0" smtClean="0"/>
              <a:t>次数（</a:t>
            </a:r>
            <a:r>
              <a:rPr lang="en-US" altLang="zh-CN" dirty="0"/>
              <a:t>animation-iteration-count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值通常为整数，默认值为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特殊值</a:t>
            </a:r>
            <a:r>
              <a:rPr lang="en-US" altLang="zh-CN" dirty="0" smtClean="0"/>
              <a:t>infinite</a:t>
            </a:r>
            <a:r>
              <a:rPr lang="zh-CN" altLang="zh-CN" dirty="0" smtClean="0"/>
              <a:t>，表示动画无限次播放</a:t>
            </a:r>
            <a:endParaRPr lang="en-US" altLang="zh-CN" dirty="0" smtClean="0"/>
          </a:p>
          <a:p>
            <a:pPr marL="342900" lvl="1" indent="-342900">
              <a:buFont typeface="Wingdings" panose="05000000000000000000" pitchFamily="2" charset="2"/>
              <a:buChar char="n"/>
            </a:pPr>
            <a:r>
              <a:rPr lang="zh-CN" altLang="zh-CN" sz="2600" dirty="0" smtClean="0">
                <a:cs typeface="+mn-cs"/>
              </a:rPr>
              <a:t>动画的播放方向</a:t>
            </a:r>
            <a:r>
              <a:rPr lang="zh-CN" altLang="en-US" sz="2600" dirty="0" smtClean="0">
                <a:cs typeface="+mn-cs"/>
              </a:rPr>
              <a:t>（</a:t>
            </a:r>
            <a:r>
              <a:rPr lang="en-US" altLang="zh-CN" sz="2800" dirty="0" smtClean="0"/>
              <a:t>animation-direction</a:t>
            </a:r>
            <a:r>
              <a:rPr lang="zh-CN" altLang="en-US" sz="2600" dirty="0" smtClean="0">
                <a:cs typeface="+mn-cs"/>
              </a:rPr>
              <a:t>）</a:t>
            </a:r>
            <a:endParaRPr lang="en-US" altLang="zh-CN" sz="2600" dirty="0" smtClean="0">
              <a:cs typeface="+mn-cs"/>
            </a:endParaRPr>
          </a:p>
          <a:p>
            <a:pPr lvl="1"/>
            <a:r>
              <a:rPr lang="en-US" altLang="zh-CN" dirty="0"/>
              <a:t>normal</a:t>
            </a:r>
            <a:r>
              <a:rPr lang="zh-CN" altLang="en-US" dirty="0"/>
              <a:t>，</a:t>
            </a:r>
            <a:r>
              <a:rPr lang="zh-CN" altLang="zh-CN" dirty="0"/>
              <a:t>动画每次都是循环向前播放</a:t>
            </a:r>
            <a:endParaRPr lang="en-US" altLang="zh-CN" dirty="0"/>
          </a:p>
          <a:p>
            <a:pPr lvl="1"/>
            <a:r>
              <a:rPr lang="en-US" altLang="zh-CN" dirty="0"/>
              <a:t>alternate</a:t>
            </a:r>
            <a:r>
              <a:rPr lang="zh-CN" altLang="en-US" dirty="0"/>
              <a:t>，</a:t>
            </a:r>
            <a:r>
              <a:rPr lang="zh-CN" altLang="zh-CN" dirty="0"/>
              <a:t>动画播放为偶数次则向前播放</a:t>
            </a:r>
            <a:endParaRPr lang="en-US" altLang="zh-CN" dirty="0"/>
          </a:p>
          <a:p>
            <a:pPr marL="342900" lvl="1" indent="-342900">
              <a:buFont typeface="Wingdings" panose="05000000000000000000" pitchFamily="2" charset="2"/>
              <a:buChar char="n"/>
            </a:pPr>
            <a:r>
              <a:rPr lang="zh-CN" altLang="zh-CN" sz="2800" dirty="0"/>
              <a:t>动画的播放</a:t>
            </a:r>
            <a:r>
              <a:rPr lang="zh-CN" altLang="zh-CN" sz="2800" dirty="0" smtClean="0"/>
              <a:t>状态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animation-play-state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lvl="1"/>
            <a:r>
              <a:rPr lang="en-US" altLang="zh-CN" dirty="0" smtClean="0"/>
              <a:t>running</a:t>
            </a:r>
            <a:r>
              <a:rPr lang="zh-CN" altLang="zh-CN" dirty="0"/>
              <a:t>将暂停的动画重新播放</a:t>
            </a:r>
            <a:endParaRPr lang="en-US" altLang="zh-CN" dirty="0"/>
          </a:p>
          <a:p>
            <a:pPr lvl="1"/>
            <a:r>
              <a:rPr lang="en-US" altLang="zh-CN" dirty="0" smtClean="0"/>
              <a:t>paused</a:t>
            </a:r>
            <a:r>
              <a:rPr lang="zh-CN" altLang="zh-CN" dirty="0"/>
              <a:t>将正在播放的元素动画</a:t>
            </a:r>
            <a:r>
              <a:rPr lang="zh-CN" altLang="zh-CN" dirty="0" smtClean="0"/>
              <a:t>停下来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4220" y="285750"/>
            <a:ext cx="5934710" cy="523240"/>
          </a:xfrm>
        </p:spPr>
        <p:txBody>
          <a:bodyPr/>
          <a:lstStyle/>
          <a:p>
            <a:r>
              <a:rPr lang="en-US" altLang="zh-CN" dirty="0"/>
              <a:t>CSS3</a:t>
            </a:r>
            <a:r>
              <a:rPr lang="zh-CN" altLang="en-US" dirty="0"/>
              <a:t>动画的使用</a:t>
            </a:r>
            <a:r>
              <a:rPr lang="zh-CN" altLang="en-US" dirty="0" smtClean="0"/>
              <a:t>过程</a:t>
            </a:r>
            <a:r>
              <a:rPr lang="en-US" altLang="zh-CN" dirty="0" smtClean="0"/>
              <a:t>5-5</a:t>
            </a:r>
            <a:endParaRPr lang="zh-CN" altLang="en-US" dirty="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anose="05000000000000000000" pitchFamily="2" charset="2"/>
              <a:buChar char="n"/>
            </a:pPr>
            <a:r>
              <a:rPr lang="zh-CN" altLang="en-US" sz="2600" dirty="0" smtClean="0">
                <a:cs typeface="+mn-cs"/>
              </a:rPr>
              <a:t>动画发生</a:t>
            </a:r>
            <a:r>
              <a:rPr lang="zh-CN" altLang="en-US" sz="2600" dirty="0">
                <a:cs typeface="+mn-cs"/>
              </a:rPr>
              <a:t>的</a:t>
            </a:r>
            <a:r>
              <a:rPr lang="zh-CN" altLang="en-US" sz="2600" dirty="0" smtClean="0">
                <a:cs typeface="+mn-cs"/>
              </a:rPr>
              <a:t>操作（</a:t>
            </a:r>
            <a:r>
              <a:rPr lang="en-US" altLang="zh-CN" sz="2800" dirty="0"/>
              <a:t>animation-fill-mode</a:t>
            </a:r>
            <a:r>
              <a:rPr lang="zh-CN" altLang="en-US" sz="2600" dirty="0" smtClean="0">
                <a:cs typeface="+mn-cs"/>
              </a:rPr>
              <a:t>）</a:t>
            </a:r>
            <a:endParaRPr lang="en-US" altLang="zh-CN" sz="2600" dirty="0" smtClean="0">
              <a:cs typeface="+mn-cs"/>
            </a:endParaRPr>
          </a:p>
          <a:p>
            <a:pPr lvl="1"/>
            <a:r>
              <a:rPr lang="en-US" altLang="zh-CN" dirty="0"/>
              <a:t>forwards</a:t>
            </a:r>
            <a:r>
              <a:rPr lang="zh-CN" altLang="zh-CN" dirty="0"/>
              <a:t>表示动画在结束后继续应用最后关键帧的位置</a:t>
            </a:r>
            <a:endParaRPr lang="en-US" altLang="zh-CN" dirty="0"/>
          </a:p>
          <a:p>
            <a:pPr lvl="1"/>
            <a:r>
              <a:rPr lang="en-US" altLang="zh-CN" dirty="0"/>
              <a:t>backwards</a:t>
            </a:r>
            <a:r>
              <a:rPr lang="zh-CN" altLang="zh-CN" dirty="0"/>
              <a:t>表示会在向元素应用动画样式时迅速应用动画的初始帧</a:t>
            </a:r>
            <a:endParaRPr lang="en-US" altLang="zh-CN" dirty="0"/>
          </a:p>
          <a:p>
            <a:pPr lvl="1"/>
            <a:r>
              <a:rPr lang="en-US" altLang="zh-CN" dirty="0"/>
              <a:t>both</a:t>
            </a:r>
            <a:r>
              <a:rPr lang="zh-CN" altLang="zh-CN" dirty="0"/>
              <a:t>表示元素动画同时具有</a:t>
            </a:r>
            <a:r>
              <a:rPr lang="en-US" altLang="zh-CN" dirty="0"/>
              <a:t>forwards</a:t>
            </a:r>
            <a:r>
              <a:rPr lang="zh-CN" altLang="zh-CN" dirty="0"/>
              <a:t>和</a:t>
            </a:r>
            <a:r>
              <a:rPr lang="en-US" altLang="zh-CN" dirty="0"/>
              <a:t>backwards</a:t>
            </a:r>
            <a:r>
              <a:rPr lang="zh-CN" altLang="zh-CN" dirty="0"/>
              <a:t>的效果</a:t>
            </a:r>
            <a:endParaRPr lang="zh-CN" altLang="en-US" dirty="0"/>
          </a:p>
        </p:txBody>
      </p:sp>
      <p:grpSp>
        <p:nvGrpSpPr>
          <p:cNvPr id="5" name="组合 14"/>
          <p:cNvGrpSpPr/>
          <p:nvPr/>
        </p:nvGrpSpPr>
        <p:grpSpPr bwMode="auto">
          <a:xfrm>
            <a:off x="3935760" y="5992264"/>
            <a:ext cx="3541431" cy="428625"/>
            <a:chOff x="3143240" y="5143512"/>
            <a:chExt cx="5238934" cy="428628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3714744" y="5143512"/>
              <a:ext cx="46674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8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 bwMode="auto">
            <a:xfrm>
              <a:off x="3843149" y="5180402"/>
              <a:ext cx="4336144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7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animation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3294380" y="70485"/>
            <a:ext cx="7194550" cy="954405"/>
          </a:xfrm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制作</a:t>
            </a:r>
            <a:r>
              <a:rPr lang="en-US" altLang="zh-CN" dirty="0"/>
              <a:t>QQ</a:t>
            </a:r>
            <a:r>
              <a:rPr lang="zh-CN" altLang="en-US" dirty="0"/>
              <a:t>彩贝导航</a:t>
            </a:r>
            <a:r>
              <a:rPr lang="en-US" altLang="zh-CN" dirty="0" smtClean="0"/>
              <a:t>2-1</a:t>
            </a:r>
            <a:endParaRPr lang="en-US" altLang="zh-CN" dirty="0" smtClean="0"/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训练要点</a:t>
            </a:r>
            <a:endParaRPr lang="en-US" altLang="zh-CN" dirty="0" smtClean="0"/>
          </a:p>
          <a:p>
            <a:pPr lvl="1"/>
            <a:r>
              <a:rPr lang="zh-CN" altLang="en-US" dirty="0"/>
              <a:t>使用结构伪类选择器选择</a:t>
            </a:r>
            <a:r>
              <a:rPr lang="zh-CN" altLang="en-US" dirty="0" smtClean="0"/>
              <a:t>元素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position</a:t>
            </a:r>
            <a:r>
              <a:rPr lang="zh-CN" altLang="en-US" dirty="0"/>
              <a:t>定位网页</a:t>
            </a:r>
            <a:r>
              <a:rPr lang="zh-CN" altLang="en-US" dirty="0" smtClean="0"/>
              <a:t>元素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@</a:t>
            </a:r>
            <a:r>
              <a:rPr lang="en-US" altLang="zh-CN" dirty="0" err="1"/>
              <a:t>keyframes</a:t>
            </a:r>
            <a:r>
              <a:rPr lang="zh-CN" altLang="en-US" dirty="0"/>
              <a:t>创建关键</a:t>
            </a:r>
            <a:r>
              <a:rPr lang="zh-CN" altLang="en-US" dirty="0" smtClean="0"/>
              <a:t>帧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animation</a:t>
            </a:r>
            <a:r>
              <a:rPr lang="zh-CN" altLang="en-US" dirty="0"/>
              <a:t>属性引用设置的动画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666844" y="857232"/>
            <a:ext cx="1102346" cy="500066"/>
            <a:chOff x="6072198" y="1142984"/>
            <a:chExt cx="1102346" cy="500066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72167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内容占位符 2"/>
          <p:cNvSpPr txBox="1"/>
          <p:nvPr/>
        </p:nvSpPr>
        <p:spPr bwMode="auto">
          <a:xfrm>
            <a:off x="2309840" y="3501008"/>
            <a:ext cx="7890616" cy="18573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latin typeface="+mn-lt"/>
                <a:ea typeface="微软雅黑" panose="020B0503020204020204" pitchFamily="2" charset="-122"/>
              </a:defRPr>
            </a:lvl1pPr>
            <a:lvl2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latin typeface="+mn-lt"/>
                <a:ea typeface="微软雅黑" panose="020B0503020204020204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1800" b="1">
                <a:latin typeface="+mn-lt"/>
                <a:ea typeface="+mn-ea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 b="1">
                <a:latin typeface="+mn-lt"/>
                <a:ea typeface="+mn-ea"/>
                <a:cs typeface="楷体_GB231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9pPr>
          </a:lstStyle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定位属性把图片“赚”和“花”设置到相对应的位置</a:t>
            </a:r>
            <a:r>
              <a:rPr lang="zh-CN" altLang="en-US" dirty="0" smtClean="0"/>
              <a:t>上</a:t>
            </a:r>
            <a:endParaRPr lang="zh-CN" altLang="en-US" dirty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animation</a:t>
            </a:r>
            <a:r>
              <a:rPr lang="zh-CN" altLang="en-US" dirty="0"/>
              <a:t>属性给中间的“赚”和“花”图片设置动画，动画效果为鼠标移入“赚”图片的时候变为“赚积分”，并且是从左到右缓慢展开的</a:t>
            </a:r>
            <a:r>
              <a:rPr lang="zh-CN" altLang="en-US" dirty="0" smtClean="0"/>
              <a:t>效果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transition</a:t>
            </a:r>
            <a:r>
              <a:rPr lang="zh-CN" altLang="en-US" dirty="0" smtClean="0"/>
              <a:t>属性给右边的“论”图片设置动画，效果为鼠标移入旋转</a:t>
            </a:r>
            <a:r>
              <a:rPr lang="en-US" altLang="zh-CN" dirty="0" smtClean="0"/>
              <a:t>360°</a:t>
            </a:r>
            <a:endParaRPr lang="zh-CN" altLang="en-US" dirty="0"/>
          </a:p>
        </p:txBody>
      </p:sp>
      <p:pic>
        <p:nvPicPr>
          <p:cNvPr id="9" name="Picture 2" descr="C:\Users\yaling.he\Desktop\Chapter09截图\Chapter09截图\图9.21　鼠标移入导航动画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2366098"/>
            <a:ext cx="6196416" cy="100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yaling.he\Desktop\Chapter09截图\Chapter09截图\图9.20　默认的QQ彩贝导航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1357986"/>
            <a:ext cx="6196416" cy="100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标题 1"/>
          <p:cNvSpPr>
            <a:spLocks noGrp="1"/>
          </p:cNvSpPr>
          <p:nvPr>
            <p:ph type="title"/>
          </p:nvPr>
        </p:nvSpPr>
        <p:spPr>
          <a:xfrm>
            <a:off x="3354705" y="70485"/>
            <a:ext cx="7134225" cy="954405"/>
          </a:xfrm>
        </p:spPr>
        <p:txBody>
          <a:bodyPr/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/>
              <a:t>制作</a:t>
            </a:r>
            <a:r>
              <a:rPr lang="en-US" altLang="zh-CN" dirty="0"/>
              <a:t>QQ</a:t>
            </a:r>
            <a:r>
              <a:rPr lang="zh-CN" altLang="en-US" dirty="0"/>
              <a:t>彩贝导航</a:t>
            </a:r>
            <a:r>
              <a:rPr lang="en-US" altLang="zh-CN" dirty="0" smtClean="0"/>
              <a:t>2-2</a:t>
            </a:r>
            <a:endParaRPr lang="zh-CN" altLang="en-US" dirty="0" smtClean="0"/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2308254" y="1214422"/>
            <a:ext cx="7892202" cy="5143536"/>
          </a:xfrm>
        </p:spPr>
        <p:txBody>
          <a:bodyPr/>
          <a:lstStyle/>
          <a:p>
            <a:r>
              <a:rPr lang="zh-CN" altLang="en-US" dirty="0" smtClean="0"/>
              <a:t>实现思路</a:t>
            </a:r>
            <a:endParaRPr lang="en-US" altLang="zh-CN" dirty="0" smtClean="0"/>
          </a:p>
          <a:p>
            <a:pPr lvl="1"/>
            <a:r>
              <a:rPr lang="zh-CN" altLang="en-US" dirty="0"/>
              <a:t>给“赚积分”版块设置动画的关键</a:t>
            </a:r>
            <a:r>
              <a:rPr lang="zh-CN" altLang="en-US" dirty="0" smtClean="0"/>
              <a:t>帧</a:t>
            </a:r>
            <a:endParaRPr lang="en-US" altLang="zh-CN" dirty="0" smtClean="0"/>
          </a:p>
          <a:p>
            <a:pPr lvl="1"/>
            <a:r>
              <a:rPr lang="zh-CN" altLang="zh-CN" dirty="0"/>
              <a:t>鼠标指针移入后图片由“赚”变为“赚积分”，</a:t>
            </a:r>
            <a:r>
              <a:rPr lang="zh-CN" altLang="zh-CN" dirty="0" smtClean="0"/>
              <a:t>并且使用</a:t>
            </a:r>
            <a:r>
              <a:rPr lang="zh-CN" altLang="zh-CN" dirty="0"/>
              <a:t>关键帧设置</a:t>
            </a:r>
            <a:r>
              <a:rPr lang="zh-CN" altLang="zh-CN" dirty="0" smtClean="0"/>
              <a:t>动画</a:t>
            </a:r>
            <a:endParaRPr lang="en-US" altLang="zh-CN" dirty="0" smtClean="0"/>
          </a:p>
          <a:p>
            <a:pPr lvl="1"/>
            <a:r>
              <a:rPr lang="zh-CN" altLang="zh-CN" dirty="0"/>
              <a:t>设置右边“论”图片。在鼠标指针移入时旋转</a:t>
            </a:r>
            <a:r>
              <a:rPr lang="en-US" altLang="zh-CN" dirty="0"/>
              <a:t>360</a:t>
            </a:r>
            <a:r>
              <a:rPr lang="zh-CN" altLang="zh-CN" dirty="0" smtClean="0"/>
              <a:t>°</a:t>
            </a:r>
            <a:endParaRPr lang="en-US" altLang="zh-CN" dirty="0" smtClean="0"/>
          </a:p>
          <a:p>
            <a:pPr lvl="1"/>
            <a:r>
              <a:rPr lang="zh-CN" altLang="zh-CN" dirty="0"/>
              <a:t>给“论”图片加上过渡动画效果</a:t>
            </a:r>
            <a:endParaRPr lang="en-US" altLang="zh-CN" dirty="0" smtClean="0"/>
          </a:p>
        </p:txBody>
      </p:sp>
      <p:grpSp>
        <p:nvGrpSpPr>
          <p:cNvPr id="23" name="组合 22"/>
          <p:cNvGrpSpPr/>
          <p:nvPr/>
        </p:nvGrpSpPr>
        <p:grpSpPr>
          <a:xfrm>
            <a:off x="1609605" y="857232"/>
            <a:ext cx="1102346" cy="500066"/>
            <a:chOff x="6072198" y="1142984"/>
            <a:chExt cx="1102346" cy="500066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72167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9" name="组合 17"/>
          <p:cNvGrpSpPr/>
          <p:nvPr/>
        </p:nvGrpSpPr>
        <p:grpSpPr bwMode="auto">
          <a:xfrm>
            <a:off x="4247266" y="6265776"/>
            <a:ext cx="2786063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代码规范问题</a:t>
            </a:r>
            <a:endParaRPr lang="zh-CN" altLang="en-US" dirty="0" smtClean="0"/>
          </a:p>
          <a:p>
            <a:pPr eaLnBrk="1" hangingPunct="1">
              <a:defRPr/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6287135" y="285750"/>
            <a:ext cx="4201795" cy="523875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共性问题集中讲解</a:t>
            </a:r>
            <a:endParaRPr smtClean="0">
              <a:solidFill>
                <a:srgbClr val="121F55"/>
              </a:solidFill>
            </a:endParaRPr>
          </a:p>
        </p:txBody>
      </p:sp>
      <p:grpSp>
        <p:nvGrpSpPr>
          <p:cNvPr id="67588" name="组合 29"/>
          <p:cNvGrpSpPr/>
          <p:nvPr/>
        </p:nvGrpSpPr>
        <p:grpSpPr bwMode="auto">
          <a:xfrm>
            <a:off x="3381375" y="3214688"/>
            <a:ext cx="5929313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67591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67592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7597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66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7593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8622665" y="257810"/>
            <a:ext cx="1511300" cy="582295"/>
          </a:xfrm>
        </p:spPr>
        <p:txBody>
          <a:bodyPr/>
          <a:lstStyle/>
          <a:p>
            <a:pPr eaLnBrk="1" hangingPunct="1"/>
            <a:r>
              <a:rPr smtClean="0">
                <a:solidFill>
                  <a:srgbClr val="121F55"/>
                </a:solidFill>
              </a:rPr>
              <a:t>总结</a:t>
            </a:r>
            <a:endParaRPr smtClean="0">
              <a:solidFill>
                <a:srgbClr val="121F55"/>
              </a:solidFill>
            </a:endParaRPr>
          </a:p>
        </p:txBody>
      </p:sp>
      <p:sp>
        <p:nvSpPr>
          <p:cNvPr id="70659" name="TextBox 4"/>
          <p:cNvSpPr txBox="1">
            <a:spLocks noChangeArrowheads="1"/>
          </p:cNvSpPr>
          <p:nvPr/>
        </p:nvSpPr>
        <p:spPr bwMode="auto">
          <a:xfrm>
            <a:off x="3673475" y="1458378"/>
            <a:ext cx="6382965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CSS3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变形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CSS3</a:t>
            </a:r>
            <a:r>
              <a:rPr lang="zh-CN" altLang="en-US" sz="2000" b="1" dirty="0" smtClean="0">
                <a:ea typeface="微软雅黑" panose="020B0503020204020204" pitchFamily="2" charset="-122"/>
                <a:cs typeface="Arial" panose="020B0604020202020204" pitchFamily="34" charset="0"/>
              </a:rPr>
              <a:t>过渡</a:t>
            </a:r>
            <a:endParaRPr lang="en-US" altLang="zh-CN" sz="2000" b="1" dirty="0" smtClean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 smtClean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CSS3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动画</a:t>
            </a:r>
            <a:endParaRPr lang="zh-CN" altLang="en-US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70661" name="TextBox 11"/>
          <p:cNvSpPr txBox="1">
            <a:spLocks noChangeArrowheads="1"/>
          </p:cNvSpPr>
          <p:nvPr/>
        </p:nvSpPr>
        <p:spPr bwMode="auto">
          <a:xfrm>
            <a:off x="5158185" y="953433"/>
            <a:ext cx="550981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CSS3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变形是一些效果的集合，如平移、旋转、缩放、</a:t>
            </a:r>
            <a:r>
              <a:rPr lang="zh-CN" altLang="en-US" sz="1600" b="1" dirty="0" smtClean="0">
                <a:ea typeface="微软雅黑" panose="020B0503020204020204" pitchFamily="2" charset="-122"/>
                <a:cs typeface="Arial" panose="020B0604020202020204" pitchFamily="34" charset="0"/>
              </a:rPr>
              <a:t>倾斜</a:t>
            </a:r>
            <a:endParaRPr lang="en-US" altLang="zh-CN" sz="1600" b="1" dirty="0" smtClean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 smtClean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anose="020B0503020204020204" pitchFamily="2" charset="-122"/>
                <a:cs typeface="Arial" panose="020B0604020202020204" pitchFamily="34" charset="0"/>
              </a:rPr>
              <a:t>浏览器对变形属性的支持情况，并根据不同浏览器添加前缀</a:t>
            </a:r>
            <a:endParaRPr lang="en-US" altLang="zh-CN" sz="1600" b="1" dirty="0" smtClean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 smtClean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 smtClean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 smtClean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掌握</a:t>
            </a:r>
            <a:r>
              <a:rPr lang="en-US" altLang="zh-CN" sz="1600" b="1" dirty="0" smtClean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4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种</a:t>
            </a:r>
            <a:r>
              <a:rPr lang="en-US" altLang="zh-CN" sz="1600" b="1" dirty="0" smtClean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2D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变形的使用</a:t>
            </a:r>
            <a:endParaRPr lang="en-US" altLang="zh-CN" sz="1600" b="1" dirty="0" smtClean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70663" name="AutoShape 3"/>
          <p:cNvSpPr/>
          <p:nvPr/>
        </p:nvSpPr>
        <p:spPr bwMode="auto">
          <a:xfrm>
            <a:off x="4997451" y="1022903"/>
            <a:ext cx="126653" cy="1164091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70664" name="TextBox 15"/>
          <p:cNvSpPr txBox="1">
            <a:spLocks noChangeArrowheads="1"/>
          </p:cNvSpPr>
          <p:nvPr/>
        </p:nvSpPr>
        <p:spPr bwMode="auto">
          <a:xfrm>
            <a:off x="1524000" y="2947095"/>
            <a:ext cx="1836738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利用</a:t>
            </a:r>
            <a:r>
              <a:rPr lang="en-US" altLang="zh-CN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CSS3</a:t>
            </a:r>
            <a:r>
              <a:rPr lang="zh-CN" altLang="en-US" sz="2000" b="1" dirty="0">
                <a:ea typeface="微软雅黑" panose="020B0503020204020204" pitchFamily="2" charset="-122"/>
                <a:cs typeface="Arial" panose="020B0604020202020204" pitchFamily="34" charset="0"/>
              </a:rPr>
              <a:t>制作网页动画</a:t>
            </a:r>
            <a:endParaRPr lang="en-US" altLang="zh-CN" sz="2000" b="1" dirty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70665" name="AutoShape 3"/>
          <p:cNvSpPr/>
          <p:nvPr/>
        </p:nvSpPr>
        <p:spPr bwMode="auto">
          <a:xfrm>
            <a:off x="3360738" y="1620838"/>
            <a:ext cx="312737" cy="3464346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2" name="AutoShape 3"/>
          <p:cNvSpPr/>
          <p:nvPr/>
        </p:nvSpPr>
        <p:spPr bwMode="auto">
          <a:xfrm>
            <a:off x="7279583" y="1916832"/>
            <a:ext cx="214313" cy="900193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7535221" y="1916832"/>
            <a:ext cx="2154836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2D</a:t>
            </a:r>
            <a:r>
              <a:rPr lang="zh-CN" altLang="en-US" sz="1600" b="1" dirty="0" smtClean="0">
                <a:ea typeface="微软雅黑" panose="020B0503020204020204" pitchFamily="2" charset="-122"/>
                <a:cs typeface="Arial" panose="020B0604020202020204" pitchFamily="34" charset="0"/>
              </a:rPr>
              <a:t>位移：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translate</a:t>
            </a:r>
            <a:r>
              <a:rPr lang="en-US" altLang="zh-CN" sz="1600" b="1" dirty="0" smtClean="0">
                <a:ea typeface="微软雅黑" panose="020B0503020204020204" pitchFamily="2" charset="-122"/>
                <a:cs typeface="Arial" panose="020B0604020202020204" pitchFamily="34" charset="0"/>
              </a:rPr>
              <a:t>()</a:t>
            </a:r>
            <a:endParaRPr lang="en-US" altLang="zh-CN" sz="1600" b="1" dirty="0" smtClean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2D</a:t>
            </a:r>
            <a:r>
              <a:rPr lang="zh-CN" altLang="en-US" sz="1600" b="1" dirty="0" smtClean="0">
                <a:ea typeface="微软雅黑" panose="020B0503020204020204" pitchFamily="2" charset="-122"/>
                <a:cs typeface="Arial" panose="020B0604020202020204" pitchFamily="34" charset="0"/>
              </a:rPr>
              <a:t>缩放：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scale</a:t>
            </a:r>
            <a:r>
              <a:rPr lang="en-US" altLang="zh-CN" sz="1600" b="1" dirty="0" smtClean="0">
                <a:ea typeface="微软雅黑" panose="020B0503020204020204" pitchFamily="2" charset="-122"/>
                <a:cs typeface="Arial" panose="020B0604020202020204" pitchFamily="34" charset="0"/>
              </a:rPr>
              <a:t>()</a:t>
            </a:r>
            <a:endParaRPr lang="en-US" altLang="zh-CN" sz="1600" b="1" dirty="0" smtClean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2D</a:t>
            </a:r>
            <a:r>
              <a:rPr lang="zh-CN" altLang="en-US" sz="1600" b="1" dirty="0" smtClean="0">
                <a:ea typeface="微软雅黑" panose="020B0503020204020204" pitchFamily="2" charset="-122"/>
                <a:cs typeface="Arial" panose="020B0604020202020204" pitchFamily="34" charset="0"/>
              </a:rPr>
              <a:t>倾斜：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skew</a:t>
            </a:r>
            <a:r>
              <a:rPr lang="en-US" altLang="zh-CN" sz="1600" b="1" dirty="0" smtClean="0">
                <a:ea typeface="微软雅黑" panose="020B0503020204020204" pitchFamily="2" charset="-122"/>
                <a:cs typeface="Arial" panose="020B0604020202020204" pitchFamily="34" charset="0"/>
              </a:rPr>
              <a:t>()</a:t>
            </a:r>
            <a:endParaRPr lang="en-US" altLang="zh-CN" sz="1600" b="1" dirty="0" smtClean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2D</a:t>
            </a:r>
            <a:r>
              <a:rPr lang="zh-CN" altLang="en-US" sz="1600" b="1" dirty="0" smtClean="0">
                <a:ea typeface="微软雅黑" panose="020B0503020204020204" pitchFamily="2" charset="-122"/>
                <a:cs typeface="Arial" panose="020B0604020202020204" pitchFamily="34" charset="0"/>
              </a:rPr>
              <a:t>旋转：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rotate()</a:t>
            </a:r>
            <a:endParaRPr lang="en-US" altLang="zh-CN" sz="1600" b="1" dirty="0" smtClean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14" name="AutoShape 3"/>
          <p:cNvSpPr/>
          <p:nvPr/>
        </p:nvSpPr>
        <p:spPr bwMode="auto">
          <a:xfrm>
            <a:off x="5083227" y="3147150"/>
            <a:ext cx="214313" cy="903596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5231904" y="3104923"/>
            <a:ext cx="5688632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过渡通过一些</a:t>
            </a:r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CSS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的简单动作触发样式平滑</a:t>
            </a:r>
            <a:r>
              <a:rPr lang="zh-CN" altLang="en-US" sz="1600" b="1" dirty="0" smtClean="0">
                <a:ea typeface="微软雅黑" panose="020B0503020204020204" pitchFamily="2" charset="-122"/>
                <a:cs typeface="Arial" panose="020B0604020202020204" pitchFamily="34" charset="0"/>
              </a:rPr>
              <a:t>过渡</a:t>
            </a:r>
            <a:endParaRPr lang="en-US" altLang="zh-CN" sz="1600" b="1" dirty="0" smtClean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浏览器</a:t>
            </a:r>
            <a:r>
              <a:rPr lang="zh-CN" altLang="en-US" sz="1600" b="1" dirty="0" smtClean="0">
                <a:ea typeface="微软雅黑" panose="020B0503020204020204" pitchFamily="2" charset="-122"/>
                <a:cs typeface="Arial" panose="020B0604020202020204" pitchFamily="34" charset="0"/>
              </a:rPr>
              <a:t>对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过渡</a:t>
            </a:r>
            <a:r>
              <a:rPr lang="zh-CN" altLang="en-US" sz="1600" b="1" dirty="0" smtClean="0">
                <a:ea typeface="微软雅黑" panose="020B0503020204020204" pitchFamily="2" charset="-122"/>
                <a:cs typeface="Arial" panose="020B0604020202020204" pitchFamily="34" charset="0"/>
              </a:rPr>
              <a:t>属性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的支持情况，并根据不同浏览器添加前缀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 smtClean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过渡属性的使用</a:t>
            </a:r>
            <a:endParaRPr lang="en-US" altLang="zh-CN" sz="1600" b="1" dirty="0" smtClean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 smtClean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过渡的触发机制</a:t>
            </a:r>
            <a:endParaRPr lang="en-US" altLang="zh-CN" sz="1600" b="1" dirty="0" smtClean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16" name="AutoShape 3"/>
          <p:cNvSpPr/>
          <p:nvPr/>
        </p:nvSpPr>
        <p:spPr bwMode="auto">
          <a:xfrm>
            <a:off x="4966598" y="4711912"/>
            <a:ext cx="191588" cy="1281212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7" name="TextBox 11"/>
          <p:cNvSpPr txBox="1">
            <a:spLocks noChangeArrowheads="1"/>
          </p:cNvSpPr>
          <p:nvPr/>
        </p:nvSpPr>
        <p:spPr bwMode="auto">
          <a:xfrm>
            <a:off x="5159896" y="4669685"/>
            <a:ext cx="5508104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animation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属性</a:t>
            </a:r>
            <a:r>
              <a:rPr lang="zh-CN" altLang="en-US" sz="1600" b="1" dirty="0" smtClean="0">
                <a:ea typeface="微软雅黑" panose="020B0503020204020204" pitchFamily="2" charset="-122"/>
                <a:cs typeface="Arial" panose="020B0604020202020204" pitchFamily="34" charset="0"/>
              </a:rPr>
              <a:t>中通过调用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关键帧声明的动画实现一</a:t>
            </a:r>
            <a:r>
              <a:rPr lang="zh-CN" altLang="en-US" sz="1600" b="1" dirty="0" smtClean="0">
                <a:ea typeface="微软雅黑" panose="020B0503020204020204" pitchFamily="2" charset="-122"/>
                <a:cs typeface="Arial" panose="020B0604020202020204" pitchFamily="34" charset="0"/>
              </a:rPr>
              <a:t>个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较</a:t>
            </a:r>
            <a:r>
              <a:rPr lang="zh-CN" altLang="en-US" sz="1600" b="1" dirty="0" smtClean="0">
                <a:ea typeface="微软雅黑" panose="020B0503020204020204" pitchFamily="2" charset="-122"/>
                <a:cs typeface="Arial" panose="020B0604020202020204" pitchFamily="34" charset="0"/>
              </a:rPr>
              <a:t>复杂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的动画</a:t>
            </a:r>
            <a:r>
              <a:rPr lang="zh-CN" altLang="en-US" sz="1600" b="1" dirty="0" smtClean="0">
                <a:ea typeface="微软雅黑" panose="020B0503020204020204" pitchFamily="2" charset="-122"/>
                <a:cs typeface="Arial" panose="020B0604020202020204" pitchFamily="34" charset="0"/>
              </a:rPr>
              <a:t>效果</a:t>
            </a:r>
            <a:endParaRPr lang="en-US" altLang="zh-CN" sz="1600" b="1" dirty="0" smtClean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浏览器</a:t>
            </a:r>
            <a:r>
              <a:rPr lang="zh-CN" altLang="en-US" sz="1600" b="1" dirty="0" smtClean="0">
                <a:ea typeface="微软雅黑" panose="020B0503020204020204" pitchFamily="2" charset="-122"/>
                <a:cs typeface="Arial" panose="020B0604020202020204" pitchFamily="34" charset="0"/>
              </a:rPr>
              <a:t>对动画属性</a:t>
            </a:r>
            <a:r>
              <a:rPr lang="zh-CN" altLang="en-US" sz="1600" b="1" dirty="0">
                <a:ea typeface="微软雅黑" panose="020B0503020204020204" pitchFamily="2" charset="-122"/>
                <a:cs typeface="Arial" panose="020B0604020202020204" pitchFamily="34" charset="0"/>
              </a:rPr>
              <a:t>的支持情况，并根据不同浏览器添加前缀</a:t>
            </a:r>
            <a:endParaRPr lang="en-US" altLang="zh-CN" sz="1600" b="1" dirty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 smtClean="0"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anose="020B0503020204020204" pitchFamily="2" charset="-122"/>
                <a:cs typeface="Arial" panose="020B0604020202020204" pitchFamily="34" charset="0"/>
              </a:rPr>
              <a:t>动画的使用过程</a:t>
            </a:r>
            <a:endParaRPr lang="en-US" altLang="zh-CN" sz="1600" b="1" dirty="0" smtClean="0"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18" name="AutoShape 3"/>
          <p:cNvSpPr/>
          <p:nvPr/>
        </p:nvSpPr>
        <p:spPr bwMode="auto">
          <a:xfrm>
            <a:off x="6691356" y="5465141"/>
            <a:ext cx="214313" cy="744750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6893865" y="5445224"/>
            <a:ext cx="324036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使用</a:t>
            </a: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@</a:t>
            </a:r>
            <a:r>
              <a:rPr lang="en-US" altLang="zh-CN" sz="1600" b="1" dirty="0" err="1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keyframes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制作关键</a:t>
            </a:r>
            <a:r>
              <a:rPr lang="zh-CN" altLang="en-US" sz="1600" b="1" dirty="0" smtClean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帧</a:t>
            </a:r>
            <a:endParaRPr lang="en-US" altLang="zh-CN" sz="1600" b="1" dirty="0" smtClean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 smtClean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用</a:t>
            </a: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animation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调用</a:t>
            </a:r>
            <a:r>
              <a:rPr lang="en-US" altLang="zh-CN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@</a:t>
            </a:r>
            <a:r>
              <a:rPr lang="en-US" altLang="zh-CN" sz="1600" b="1" dirty="0" err="1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keyframes</a:t>
            </a:r>
            <a:r>
              <a:rPr lang="zh-CN" altLang="en-US" sz="1600" b="1" dirty="0">
                <a:solidFill>
                  <a:srgbClr val="FF0000"/>
                </a:solidFill>
                <a:ea typeface="微软雅黑" panose="020B0503020204020204" pitchFamily="2" charset="-122"/>
                <a:cs typeface="Arial" panose="020B0604020202020204" pitchFamily="34" charset="0"/>
              </a:rPr>
              <a:t>声明的关键帧</a:t>
            </a:r>
            <a:endParaRPr lang="en-US" altLang="zh-CN" sz="1600" b="1" dirty="0" smtClean="0">
              <a:solidFill>
                <a:srgbClr val="FF0000"/>
              </a:solidFill>
              <a:ea typeface="微软雅黑" panose="020B0503020204020204" pitchFamily="2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7731760" y="285750"/>
            <a:ext cx="2757170" cy="523240"/>
          </a:xfrm>
        </p:spPr>
        <p:txBody>
          <a:bodyPr/>
          <a:lstStyle/>
          <a:p>
            <a:r>
              <a:rPr lang="zh-CN" altLang="en-US" smtClean="0"/>
              <a:t>本章任务</a:t>
            </a:r>
            <a:endParaRPr lang="zh-CN" altLang="en-US" dirty="0" smtClean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制作</a:t>
            </a:r>
            <a:r>
              <a:rPr lang="zh-CN" altLang="en-US" dirty="0"/>
              <a:t>多彩照片墙</a:t>
            </a:r>
            <a:endParaRPr lang="zh-CN" altLang="en-US" dirty="0"/>
          </a:p>
          <a:p>
            <a:r>
              <a:rPr lang="zh-CN" altLang="en-US" dirty="0" smtClean="0"/>
              <a:t>制作</a:t>
            </a:r>
            <a:r>
              <a:rPr lang="en-US" altLang="zh-CN" dirty="0"/>
              <a:t>QQ</a:t>
            </a:r>
            <a:r>
              <a:rPr lang="zh-CN" altLang="en-US" dirty="0"/>
              <a:t>彩贝热销时装页面</a:t>
            </a:r>
            <a:endParaRPr lang="zh-CN" altLang="en-US" dirty="0"/>
          </a:p>
          <a:p>
            <a:r>
              <a:rPr lang="zh-CN" altLang="en-US" dirty="0" smtClean="0"/>
              <a:t>制作</a:t>
            </a:r>
            <a:r>
              <a:rPr lang="zh-CN" altLang="en-US" dirty="0"/>
              <a:t>百度糯米购物信息导航</a:t>
            </a:r>
            <a:endParaRPr lang="zh-CN" altLang="en-US" dirty="0"/>
          </a:p>
          <a:p>
            <a:r>
              <a:rPr lang="zh-CN" altLang="en-US" dirty="0" smtClean="0"/>
              <a:t>制作</a:t>
            </a:r>
            <a:r>
              <a:rPr lang="zh-CN" altLang="en-US" dirty="0"/>
              <a:t>城市街景动画</a:t>
            </a:r>
            <a:endParaRPr lang="zh-CN" altLang="en-US" dirty="0"/>
          </a:p>
        </p:txBody>
      </p:sp>
      <p:pic>
        <p:nvPicPr>
          <p:cNvPr id="1026" name="Picture 2" descr="C:\Users\yaling.he\Desktop\Chapter09截图\Chapter09截图\图9.9　鼠标未移入的照片墙.bmp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097" y="1124744"/>
            <a:ext cx="4574586" cy="236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aling.he\Desktop\Chapter09截图\Chapter09截图\图9.22　鼠标移入导航动画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3356992"/>
            <a:ext cx="8030520" cy="129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yaling.he\Desktop\Chapter09截图\Chapter09截图\图9.26  鼠标移入后百度糯米购物信息导航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020" y="3140968"/>
            <a:ext cx="5956323" cy="354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yaling.he\Desktop\Chapter09截图\Chapter09截图\图9.29 城市街景动画3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3753383"/>
            <a:ext cx="4320480" cy="245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yaling.he\Desktop\Chapter09截图\Chapter09截图\图9.27 城市街景动画1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4006564"/>
            <a:ext cx="3875485" cy="220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6360" y="285728"/>
            <a:ext cx="1152252" cy="523220"/>
          </a:xfrm>
        </p:spPr>
        <p:txBody>
          <a:bodyPr/>
          <a:lstStyle/>
          <a:p>
            <a:r>
              <a:rPr lang="zh-CN" altLang="en-US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254" y="1214422"/>
            <a:ext cx="7892202" cy="5143536"/>
          </a:xfrm>
        </p:spPr>
        <p:txBody>
          <a:bodyPr/>
          <a:lstStyle/>
          <a:p>
            <a:pPr lvl="0"/>
            <a:r>
              <a:rPr lang="zh-CN" altLang="en-US" dirty="0" smtClean="0"/>
              <a:t>课后作业</a:t>
            </a:r>
            <a:endParaRPr lang="en-US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技术顾问备课时根据班级情况在此添加内容，应区分必做、选做内容，以满足不同层次学员的需求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zh-CN" altLang="en-US" dirty="0" smtClean="0"/>
          </a:p>
          <a:p>
            <a:pPr lvl="0"/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275168"/>
            <a:ext cx="10972800" cy="944033"/>
          </a:xfrm>
        </p:spPr>
        <p:txBody>
          <a:bodyPr/>
          <a:lstStyle/>
          <a:p>
            <a:pPr eaLnBrk="1" hangingPunct="1"/>
            <a:endParaRPr lang="zh-CN" altLang="en-US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4823" name="图片 1" descr="课工场最终蓝绿色v1-3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23500" y="165100"/>
            <a:ext cx="1608667" cy="694267"/>
          </a:xfrm>
        </p:spPr>
      </p:pic>
      <p:pic>
        <p:nvPicPr>
          <p:cNvPr id="34819" name="图片 6" descr="ppt01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图片 2" descr="图片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734" y="2084917"/>
            <a:ext cx="2988733" cy="392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3407834" y="1123951"/>
            <a:ext cx="5314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latin typeface="黑体" panose="02010609060101010101" pitchFamily="49" charset="-122"/>
                <a:ea typeface="微软雅黑" panose="020B0503020204020204" pitchFamily="2" charset="-122"/>
                <a:sym typeface="Arial" panose="020B0604020202020204" pitchFamily="34" charset="0"/>
              </a:rPr>
              <a:t>扫我有更多精彩课程呦</a:t>
            </a:r>
            <a:endParaRPr lang="zh-CN" altLang="en-US" sz="4000" b="1">
              <a:latin typeface="黑体" panose="02010609060101010101" pitchFamily="49" charset="-122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  <p:pic>
        <p:nvPicPr>
          <p:cNvPr id="34822" name="图片 12292" descr="C:\Users\zhixing.diao\Desktop\课工场app二维码.jpg课工场app二维码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18" y="2084917"/>
            <a:ext cx="3007783" cy="395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8373110" y="285750"/>
            <a:ext cx="2115820" cy="523240"/>
          </a:xfrm>
        </p:spPr>
        <p:txBody>
          <a:bodyPr/>
          <a:lstStyle/>
          <a:p>
            <a:r>
              <a:rPr lang="zh-CN" altLang="en-US" smtClean="0"/>
              <a:t>本章目标</a:t>
            </a:r>
            <a:endParaRPr lang="zh-CN" altLang="en-US"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会</a:t>
            </a:r>
            <a:r>
              <a:rPr lang="zh-CN" altLang="en-US" dirty="0"/>
              <a:t>使用</a:t>
            </a:r>
            <a:r>
              <a:rPr lang="en-US" altLang="zh-CN" dirty="0"/>
              <a:t>transform 2D</a:t>
            </a:r>
            <a:r>
              <a:rPr lang="zh-CN" altLang="en-US" dirty="0"/>
              <a:t>变形设置网页元素样式</a:t>
            </a:r>
            <a:endParaRPr lang="zh-CN" altLang="en-US" dirty="0"/>
          </a:p>
          <a:p>
            <a:r>
              <a:rPr lang="zh-CN" altLang="en-US" dirty="0" smtClean="0"/>
              <a:t>会</a:t>
            </a:r>
            <a:r>
              <a:rPr lang="zh-CN" altLang="en-US" dirty="0"/>
              <a:t>使用</a:t>
            </a:r>
            <a:r>
              <a:rPr lang="en-US" altLang="zh-CN" dirty="0"/>
              <a:t>transition</a:t>
            </a:r>
            <a:r>
              <a:rPr lang="zh-CN" altLang="en-US" dirty="0"/>
              <a:t>制作过渡动画</a:t>
            </a:r>
            <a:endParaRPr lang="zh-CN" altLang="en-US" dirty="0"/>
          </a:p>
          <a:p>
            <a:r>
              <a:rPr lang="zh-CN" altLang="en-US" dirty="0" smtClean="0"/>
              <a:t>会</a:t>
            </a:r>
            <a:r>
              <a:rPr lang="zh-CN" altLang="en-US" dirty="0"/>
              <a:t>使用</a:t>
            </a:r>
            <a:r>
              <a:rPr lang="en-US" altLang="zh-CN" dirty="0"/>
              <a:t>animation</a:t>
            </a:r>
            <a:r>
              <a:rPr lang="zh-CN" altLang="en-US" dirty="0"/>
              <a:t>制作网页动画</a:t>
            </a:r>
            <a:endParaRPr lang="zh-CN" altLang="en-US" dirty="0"/>
          </a:p>
        </p:txBody>
      </p:sp>
      <p:pic>
        <p:nvPicPr>
          <p:cNvPr id="11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854990" y="2116110"/>
            <a:ext cx="643477" cy="648334"/>
          </a:xfrm>
          <a:prstGeom prst="rect">
            <a:avLst/>
          </a:prstGeom>
          <a:noFill/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76062" y="1609735"/>
            <a:ext cx="714380" cy="719772"/>
          </a:xfrm>
          <a:prstGeom prst="rect">
            <a:avLst/>
          </a:prstGeom>
          <a:noFill/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5194" y="2080391"/>
            <a:ext cx="714380" cy="719772"/>
          </a:xfrm>
          <a:prstGeom prst="rect">
            <a:avLst/>
          </a:prstGeom>
          <a:noFill/>
        </p:spPr>
      </p:pic>
      <p:pic>
        <p:nvPicPr>
          <p:cNvPr id="8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64727" y="1124744"/>
            <a:ext cx="714380" cy="719772"/>
          </a:xfrm>
          <a:prstGeom prst="rect">
            <a:avLst/>
          </a:prstGeom>
          <a:noFill/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6062980" y="70485"/>
            <a:ext cx="4425950" cy="954405"/>
          </a:xfrm>
        </p:spPr>
        <p:txBody>
          <a:bodyPr/>
          <a:lstStyle/>
          <a:p>
            <a:r>
              <a:rPr lang="nl-NL" altLang="zh-CN" dirty="0" smtClean="0"/>
              <a:t>CSS3</a:t>
            </a:r>
            <a:r>
              <a:rPr lang="zh-CN" altLang="en-US" dirty="0" smtClean="0"/>
              <a:t>属性制作动画</a:t>
            </a:r>
            <a:endParaRPr lang="zh-CN" altLang="en-US" dirty="0" smtClean="0"/>
          </a:p>
        </p:txBody>
      </p:sp>
      <p:sp>
        <p:nvSpPr>
          <p:cNvPr id="3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如何在网页中实现动画效果？</a:t>
            </a:r>
            <a:endParaRPr lang="en-US" altLang="zh-CN" dirty="0" smtClean="0"/>
          </a:p>
          <a:p>
            <a:pPr lvl="1"/>
            <a:r>
              <a:rPr lang="zh-CN" altLang="zh-CN" dirty="0"/>
              <a:t>动态</a:t>
            </a:r>
            <a:r>
              <a:rPr lang="zh-CN" altLang="zh-CN" dirty="0" smtClean="0"/>
              <a:t>图片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Flash</a:t>
            </a:r>
            <a:endParaRPr lang="en-US" altLang="zh-CN" dirty="0"/>
          </a:p>
          <a:p>
            <a:pPr lvl="1"/>
            <a:r>
              <a:rPr lang="en-US" altLang="zh-CN" dirty="0" smtClean="0"/>
              <a:t>JavaScript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CSS3</a:t>
            </a:r>
            <a:r>
              <a:rPr lang="zh-CN" altLang="en-US" dirty="0" smtClean="0"/>
              <a:t>变形</a:t>
            </a:r>
            <a:endParaRPr lang="en-US" altLang="zh-CN" dirty="0" smtClean="0"/>
          </a:p>
          <a:p>
            <a:r>
              <a:rPr lang="en-US" altLang="zh-CN" dirty="0" smtClean="0"/>
              <a:t>CSS3</a:t>
            </a:r>
            <a:r>
              <a:rPr lang="zh-CN" altLang="en-US" dirty="0" smtClean="0"/>
              <a:t>过渡</a:t>
            </a:r>
            <a:endParaRPr lang="en-US" altLang="zh-CN" dirty="0" smtClean="0"/>
          </a:p>
          <a:p>
            <a:r>
              <a:rPr lang="en-US" altLang="zh-CN" dirty="0" smtClean="0"/>
              <a:t>CSS3</a:t>
            </a:r>
            <a:r>
              <a:rPr lang="zh-CN" altLang="en-US" dirty="0" smtClean="0"/>
              <a:t>动画</a:t>
            </a:r>
            <a:endParaRPr lang="zh-CN" altLang="en-US" dirty="0" smtClean="0"/>
          </a:p>
        </p:txBody>
      </p:sp>
      <p:grpSp>
        <p:nvGrpSpPr>
          <p:cNvPr id="5" name="组合 58"/>
          <p:cNvGrpSpPr/>
          <p:nvPr/>
        </p:nvGrpSpPr>
        <p:grpSpPr bwMode="auto">
          <a:xfrm>
            <a:off x="1530402" y="836712"/>
            <a:ext cx="950595" cy="430213"/>
            <a:chOff x="3643306" y="2500357"/>
            <a:chExt cx="950498" cy="430730"/>
          </a:xfrm>
        </p:grpSpPr>
        <p:pic>
          <p:nvPicPr>
            <p:cNvPr id="6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900455" y="2501947"/>
              <a:ext cx="693349" cy="399259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提问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Freeform 12"/>
          <p:cNvSpPr/>
          <p:nvPr/>
        </p:nvSpPr>
        <p:spPr bwMode="auto">
          <a:xfrm rot="2169281">
            <a:off x="3962314" y="2323254"/>
            <a:ext cx="1658471" cy="1607801"/>
          </a:xfrm>
          <a:prstGeom prst="arc">
            <a:avLst>
              <a:gd name="adj1" fmla="val 12264909"/>
              <a:gd name="adj2" fmla="val 4112050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83755" y="70485"/>
            <a:ext cx="3305175" cy="954405"/>
          </a:xfrm>
        </p:spPr>
        <p:txBody>
          <a:bodyPr/>
          <a:lstStyle/>
          <a:p>
            <a:r>
              <a:rPr lang="nl-NL" altLang="zh-CN" dirty="0"/>
              <a:t>CSS3</a:t>
            </a:r>
            <a:r>
              <a:rPr lang="zh-CN" altLang="zh-CN" dirty="0" smtClean="0"/>
              <a:t>变形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254" y="1237792"/>
            <a:ext cx="7645398" cy="5143536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CSS3</a:t>
            </a:r>
            <a:r>
              <a:rPr lang="zh-CN" altLang="zh-CN" dirty="0">
                <a:solidFill>
                  <a:srgbClr val="FF0000"/>
                </a:solidFill>
              </a:rPr>
              <a:t>变形</a:t>
            </a:r>
            <a:r>
              <a:rPr lang="zh-CN" altLang="zh-CN" dirty="0"/>
              <a:t>是一些效果的</a:t>
            </a:r>
            <a:r>
              <a:rPr lang="zh-CN" altLang="zh-CN" dirty="0" smtClean="0"/>
              <a:t>集合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如</a:t>
            </a:r>
            <a:r>
              <a:rPr lang="zh-CN" altLang="zh-CN" dirty="0"/>
              <a:t>平移、旋转、缩放、倾斜</a:t>
            </a:r>
            <a:r>
              <a:rPr lang="zh-CN" altLang="zh-CN" dirty="0" smtClean="0"/>
              <a:t>效果</a:t>
            </a:r>
            <a:endParaRPr lang="en-US" altLang="zh-CN" dirty="0" smtClean="0"/>
          </a:p>
          <a:p>
            <a:r>
              <a:rPr lang="zh-CN" altLang="zh-CN" dirty="0" smtClean="0"/>
              <a:t>每个</a:t>
            </a:r>
            <a:r>
              <a:rPr lang="zh-CN" altLang="zh-CN" dirty="0"/>
              <a:t>效果都可以称为变形（</a:t>
            </a:r>
            <a:r>
              <a:rPr lang="en-US" altLang="zh-CN" dirty="0"/>
              <a:t>transform</a:t>
            </a:r>
            <a:r>
              <a:rPr lang="zh-CN" altLang="zh-CN" dirty="0"/>
              <a:t>），它们</a:t>
            </a:r>
            <a:r>
              <a:rPr lang="zh-CN" altLang="zh-CN" dirty="0" smtClean="0"/>
              <a:t>可以</a:t>
            </a:r>
            <a:r>
              <a:rPr lang="zh-CN" altLang="en-US" dirty="0" smtClean="0"/>
              <a:t>分别</a:t>
            </a:r>
            <a:r>
              <a:rPr lang="zh-CN" altLang="zh-CN" dirty="0" smtClean="0"/>
              <a:t>操</a:t>
            </a:r>
            <a:r>
              <a:rPr lang="zh-CN" altLang="zh-CN" dirty="0"/>
              <a:t>控元素发生平移、旋转、缩放、倾斜等</a:t>
            </a:r>
            <a:r>
              <a:rPr lang="zh-CN" altLang="zh-CN" dirty="0" smtClean="0"/>
              <a:t>变化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2595506" y="4449886"/>
            <a:ext cx="6715204" cy="5067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transform:[transform-function] *;</a:t>
            </a:r>
            <a:endParaRPr lang="en-US" altLang="zh-CN" b="1" dirty="0" smtClean="0">
              <a:latin typeface="+mn-lt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007768" y="3208962"/>
            <a:ext cx="3629965" cy="652086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设置变形函数，可以是一个，也可以是多个，中间以空格分开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rot="5400000">
            <a:off x="4884850" y="3924629"/>
            <a:ext cx="698666" cy="57150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595406" y="3677627"/>
            <a:ext cx="992719" cy="398780"/>
            <a:chOff x="1000100" y="1801951"/>
            <a:chExt cx="992719" cy="398780"/>
          </a:xfrm>
        </p:grpSpPr>
        <p:pic>
          <p:nvPicPr>
            <p:cNvPr id="1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1299399" y="1801951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7150100" y="70485"/>
            <a:ext cx="3338830" cy="954405"/>
          </a:xfrm>
        </p:spPr>
        <p:txBody>
          <a:bodyPr/>
          <a:lstStyle/>
          <a:p>
            <a:r>
              <a:rPr lang="nl-NL" altLang="zh-CN" dirty="0"/>
              <a:t>CSS3</a:t>
            </a:r>
            <a:r>
              <a:rPr lang="zh-CN" altLang="zh-CN" dirty="0"/>
              <a:t>变形</a:t>
            </a:r>
            <a:r>
              <a:rPr lang="en-US" altLang="zh-CN" dirty="0" smtClean="0"/>
              <a:t>2-2</a:t>
            </a:r>
            <a:endParaRPr lang="en-US" altLang="zh-CN" dirty="0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变形函数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translate</a:t>
            </a:r>
            <a:r>
              <a:rPr lang="en-US" altLang="zh-CN" dirty="0"/>
              <a:t>()</a:t>
            </a:r>
            <a:r>
              <a:rPr lang="zh-CN" altLang="en-US" dirty="0"/>
              <a:t>：平移函数，基于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坐标重新定位元素的</a:t>
            </a:r>
            <a:r>
              <a:rPr lang="zh-CN" altLang="en-US" dirty="0" smtClean="0"/>
              <a:t>位置</a:t>
            </a:r>
            <a:endParaRPr lang="zh-CN" altLang="en-US" dirty="0"/>
          </a:p>
          <a:p>
            <a:pPr lvl="1"/>
            <a:r>
              <a:rPr lang="en-US" altLang="zh-CN" dirty="0" smtClean="0"/>
              <a:t>scale</a:t>
            </a:r>
            <a:r>
              <a:rPr lang="en-US" altLang="zh-CN" dirty="0"/>
              <a:t>()</a:t>
            </a:r>
            <a:r>
              <a:rPr lang="zh-CN" altLang="en-US" dirty="0"/>
              <a:t>：缩放函数，可以使任意元素对象尺寸发生</a:t>
            </a:r>
            <a:r>
              <a:rPr lang="zh-CN" altLang="en-US" dirty="0" smtClean="0"/>
              <a:t>变化</a:t>
            </a:r>
            <a:endParaRPr lang="zh-CN" altLang="en-US" dirty="0"/>
          </a:p>
          <a:p>
            <a:pPr lvl="1"/>
            <a:r>
              <a:rPr lang="en-US" altLang="zh-CN" dirty="0" smtClean="0"/>
              <a:t>rotate</a:t>
            </a:r>
            <a:r>
              <a:rPr lang="en-US" altLang="zh-CN" dirty="0"/>
              <a:t>()</a:t>
            </a:r>
            <a:r>
              <a:rPr lang="zh-CN" altLang="en-US" dirty="0"/>
              <a:t>：旋转函数，取值是一个度</a:t>
            </a:r>
            <a:r>
              <a:rPr lang="zh-CN" altLang="en-US" dirty="0" smtClean="0"/>
              <a:t>数值</a:t>
            </a:r>
            <a:endParaRPr lang="zh-CN" altLang="en-US" dirty="0"/>
          </a:p>
          <a:p>
            <a:pPr lvl="1"/>
            <a:r>
              <a:rPr lang="en-US" altLang="zh-CN" dirty="0" smtClean="0"/>
              <a:t>skew</a:t>
            </a:r>
            <a:r>
              <a:rPr lang="en-US" altLang="zh-CN" dirty="0"/>
              <a:t>()</a:t>
            </a:r>
            <a:r>
              <a:rPr lang="zh-CN" altLang="en-US" dirty="0"/>
              <a:t>：倾斜函数，取值是一个度</a:t>
            </a:r>
            <a:r>
              <a:rPr lang="zh-CN" altLang="en-US" dirty="0" smtClean="0"/>
              <a:t>数值</a:t>
            </a:r>
            <a:endParaRPr lang="en-US" altLang="zh-CN" dirty="0" smtClean="0"/>
          </a:p>
          <a:p>
            <a:pPr marL="342900" lvl="1" indent="-342900">
              <a:buFont typeface="Wingdings" panose="05000000000000000000" pitchFamily="2" charset="2"/>
              <a:buChar char="n"/>
            </a:pPr>
            <a:endParaRPr lang="en-US" altLang="zh-CN" sz="2600" dirty="0" smtClean="0">
              <a:cs typeface="+mn-cs"/>
            </a:endParaRPr>
          </a:p>
          <a:p>
            <a:pPr marL="342900" lvl="1" indent="-342900">
              <a:buFont typeface="Wingdings" panose="05000000000000000000" pitchFamily="2" charset="2"/>
              <a:buChar char="n"/>
            </a:pPr>
            <a:r>
              <a:rPr lang="zh-CN" altLang="en-US" sz="2600" dirty="0" smtClean="0">
                <a:cs typeface="+mn-cs"/>
              </a:rPr>
              <a:t>浏览器</a:t>
            </a:r>
            <a:r>
              <a:rPr lang="zh-CN" altLang="en-US" sz="2600" dirty="0">
                <a:cs typeface="+mn-cs"/>
              </a:rPr>
              <a:t>支持</a:t>
            </a:r>
            <a:endParaRPr lang="zh-CN" altLang="en-US" sz="2600" dirty="0">
              <a:cs typeface="+mn-cs"/>
            </a:endParaRPr>
          </a:p>
        </p:txBody>
      </p:sp>
      <p:graphicFrame>
        <p:nvGraphicFramePr>
          <p:cNvPr id="12" name="Group 29"/>
          <p:cNvGraphicFramePr>
            <a:graphicFrameLocks noGrp="1"/>
          </p:cNvGraphicFramePr>
          <p:nvPr/>
        </p:nvGraphicFramePr>
        <p:xfrm>
          <a:off x="1919536" y="5225662"/>
          <a:ext cx="8064500" cy="129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380"/>
                <a:gridCol w="935990"/>
                <a:gridCol w="1151890"/>
                <a:gridCol w="1296035"/>
                <a:gridCol w="1224280"/>
                <a:gridCol w="1431925"/>
              </a:tblGrid>
              <a:tr h="7035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属</a:t>
                      </a: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性</a:t>
                      </a: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zh-CN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名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Firefox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Chrome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Opera</a:t>
                      </a:r>
                      <a:endParaRPr lang="zh-CN" sz="20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Safari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956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2D transform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3.5+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.0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10.5+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3.1+</a:t>
                      </a:r>
                      <a:endParaRPr lang="zh-CN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195" marR="36195" marT="0" marB="1778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8616098" y="285728"/>
            <a:ext cx="1872514" cy="523220"/>
          </a:xfrm>
        </p:spPr>
        <p:txBody>
          <a:bodyPr/>
          <a:lstStyle/>
          <a:p>
            <a:r>
              <a:rPr lang="en-US" altLang="zh-CN" dirty="0"/>
              <a:t>2D</a:t>
            </a:r>
            <a:r>
              <a:rPr lang="zh-CN" altLang="zh-CN" dirty="0"/>
              <a:t>位移</a:t>
            </a:r>
            <a:endParaRPr lang="zh-CN" altLang="en-US" dirty="0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2639616" y="1532305"/>
            <a:ext cx="6715204" cy="5067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translate(</a:t>
            </a:r>
            <a:r>
              <a:rPr lang="en-US" altLang="zh-CN" b="1" dirty="0" err="1">
                <a:latin typeface="+mn-lt"/>
              </a:rPr>
              <a:t>tx,ty</a:t>
            </a:r>
            <a:r>
              <a:rPr lang="en-US" altLang="zh-CN" b="1" dirty="0">
                <a:latin typeface="+mn-lt"/>
              </a:rPr>
              <a:t>);</a:t>
            </a:r>
            <a:endParaRPr lang="en-US" altLang="zh-CN" b="1" dirty="0" smtClean="0">
              <a:latin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666876" y="712525"/>
            <a:ext cx="992719" cy="398780"/>
            <a:chOff x="1000100" y="1801951"/>
            <a:chExt cx="992719" cy="398780"/>
          </a:xfrm>
        </p:grpSpPr>
        <p:pic>
          <p:nvPicPr>
            <p:cNvPr id="2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30" name="TextBox 29"/>
            <p:cNvSpPr txBox="1"/>
            <p:nvPr/>
          </p:nvSpPr>
          <p:spPr>
            <a:xfrm>
              <a:off x="1299399" y="1801951"/>
              <a:ext cx="693420" cy="39878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3537604" y="752486"/>
            <a:ext cx="3629965" cy="37225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X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轴（横坐标）移动的向量长度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3894795" y="1111970"/>
            <a:ext cx="468449" cy="59618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4727848" y="2326775"/>
            <a:ext cx="3629965" cy="37225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Y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轴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（横坐标）移动的向量长度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 flipV="1">
            <a:off x="4259236" y="1988840"/>
            <a:ext cx="479444" cy="52374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yaling.he\Desktop\Chapter09截图\Chapter09截图\图9.1  translate（）函数移动坐标示意图 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155" y="2705820"/>
            <a:ext cx="5836577" cy="355473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组合 14"/>
          <p:cNvGrpSpPr/>
          <p:nvPr/>
        </p:nvGrpSpPr>
        <p:grpSpPr bwMode="auto">
          <a:xfrm>
            <a:off x="3894795" y="6344490"/>
            <a:ext cx="4279118" cy="428625"/>
            <a:chOff x="3143240" y="5143512"/>
            <a:chExt cx="5238934" cy="428628"/>
          </a:xfrm>
        </p:grpSpPr>
        <p:sp>
          <p:nvSpPr>
            <p:cNvPr id="36" name="圆角矩形 3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7" name="圆角矩形 36"/>
            <p:cNvSpPr/>
            <p:nvPr/>
          </p:nvSpPr>
          <p:spPr bwMode="auto">
            <a:xfrm>
              <a:off x="3714744" y="5143512"/>
              <a:ext cx="466743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8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38"/>
            <p:cNvSpPr txBox="1"/>
            <p:nvPr/>
          </p:nvSpPr>
          <p:spPr bwMode="auto">
            <a:xfrm>
              <a:off x="4300483" y="5180402"/>
              <a:ext cx="3421478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translate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BFE9AD-FDCB-49EE-8AAC-4269F814AA90}" type="slidenum">
              <a:rPr lang="zh-CN" altLang="en-US" smtClean="0"/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3" grpId="0" bldLvl="0" animBg="1"/>
    </p:bldLst>
  </p:timing>
</p:sld>
</file>

<file path=ppt/theme/theme1.xml><?xml version="1.0" encoding="utf-8"?>
<a:theme xmlns:a="http://schemas.openxmlformats.org/drawingml/2006/main" name="Office 主题_2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5380</Words>
  <Application>WPS 演示</Application>
  <PresentationFormat>宽屏</PresentationFormat>
  <Paragraphs>707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5" baseType="lpstr">
      <vt:lpstr>Arial</vt:lpstr>
      <vt:lpstr>宋体</vt:lpstr>
      <vt:lpstr>Wingdings</vt:lpstr>
      <vt:lpstr>Calibri</vt:lpstr>
      <vt:lpstr>微软雅黑</vt:lpstr>
      <vt:lpstr>Wingdings</vt:lpstr>
      <vt:lpstr>黑体</vt:lpstr>
      <vt:lpstr>Arial Unicode MS</vt:lpstr>
      <vt:lpstr>Arial</vt:lpstr>
      <vt:lpstr>Times New Roman</vt:lpstr>
      <vt:lpstr>楷体_GB2312</vt:lpstr>
      <vt:lpstr>楷体_GB2312</vt:lpstr>
      <vt:lpstr>新宋体</vt:lpstr>
      <vt:lpstr>Office 主题_2</vt:lpstr>
      <vt:lpstr>PowerPoint 演示文稿</vt:lpstr>
      <vt:lpstr>预习检查</vt:lpstr>
      <vt:lpstr>回顾与作业点评</vt:lpstr>
      <vt:lpstr>本章任务</vt:lpstr>
      <vt:lpstr>本章目标</vt:lpstr>
      <vt:lpstr>CSS3属性制作动画</vt:lpstr>
      <vt:lpstr>CSS3变形2-1</vt:lpstr>
      <vt:lpstr>CSS3变形2-2</vt:lpstr>
      <vt:lpstr>2D位移</vt:lpstr>
      <vt:lpstr>一个方向上的偏移</vt:lpstr>
      <vt:lpstr>2D缩放</vt:lpstr>
      <vt:lpstr>2D倾斜</vt:lpstr>
      <vt:lpstr>2D旋转</vt:lpstr>
      <vt:lpstr>小结</vt:lpstr>
      <vt:lpstr>学员操作—制作照片墙2-1</vt:lpstr>
      <vt:lpstr>学员操作—制作照片墙2-2</vt:lpstr>
      <vt:lpstr>学员操作—制作旋转按钮</vt:lpstr>
      <vt:lpstr>共性问题集中讲解</vt:lpstr>
      <vt:lpstr>CSS3过渡2-1</vt:lpstr>
      <vt:lpstr>CSS3过渡2-2</vt:lpstr>
      <vt:lpstr>过渡属性的使用4-1</vt:lpstr>
      <vt:lpstr>过渡属性的使用4-2</vt:lpstr>
      <vt:lpstr>过渡属性的使用4-3</vt:lpstr>
      <vt:lpstr>过渡属性的使用4-4</vt:lpstr>
      <vt:lpstr>过渡的触发机制</vt:lpstr>
      <vt:lpstr>使用transition实现过渡动画的使用步骤</vt:lpstr>
      <vt:lpstr>学员操作—制作多彩照片墙</vt:lpstr>
      <vt:lpstr>学员操作—制作QQ彩贝热销时装页面</vt:lpstr>
      <vt:lpstr>共性问题集中讲解</vt:lpstr>
      <vt:lpstr>CSS3动画</vt:lpstr>
      <vt:lpstr>CSS3动画的使用过程5-1</vt:lpstr>
      <vt:lpstr>CSS3动画的使用过程5-2</vt:lpstr>
      <vt:lpstr>CSS3动画的使用过程5-3</vt:lpstr>
      <vt:lpstr>CSS3动画的使用过程5-4</vt:lpstr>
      <vt:lpstr>CSS3动画的使用过程5-5</vt:lpstr>
      <vt:lpstr>学员操作—制作QQ彩贝导航2-1</vt:lpstr>
      <vt:lpstr>学员操作—制作QQ彩贝导航2-2</vt:lpstr>
      <vt:lpstr>共性问题集中讲解</vt:lpstr>
      <vt:lpstr>总结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Qi Li</dc:creator>
  <cp:lastModifiedBy>Administrator</cp:lastModifiedBy>
  <cp:revision>3</cp:revision>
  <dcterms:created xsi:type="dcterms:W3CDTF">2017-10-12T07:19:00Z</dcterms:created>
  <dcterms:modified xsi:type="dcterms:W3CDTF">2017-10-16T01:17:51Z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