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257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F957D3-C1FB-44C2-BB28-634DC5745416}" type="doc">
      <dgm:prSet loTypeId="urn:microsoft.com/office/officeart/2005/8/layout/chevron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4820070-BD12-4F40-BEC8-782536B54793}">
      <dgm:prSet phldrT="[文本]" custT="1"/>
      <dgm:spPr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endParaRPr lang="zh-CN" altLang="en-US" sz="2400" b="1" dirty="0">
            <a:effectLst/>
          </a:endParaRPr>
        </a:p>
      </dgm:t>
    </dgm:pt>
    <dgm:pt modelId="{F5B9C760-14C3-43CE-ADB5-AE8CB3C12D73}" cxnId="{A19B1CA3-DC39-4E12-8E9C-96BF13872704}" type="parTrans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19D38B24-B1F9-481F-96AF-914502380F5E}" cxnId="{A19B1CA3-DC39-4E12-8E9C-96BF13872704}" type="sibTrans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2623B547-832A-4B2C-ADFD-5AF65DF7276F}">
      <dgm:prSet phldrT="[文本]"/>
      <dgm:spPr/>
      <dgm:t>
        <a:bodyPr/>
        <a:lstStyle/>
        <a:p>
          <a:r>
            <a:rPr lang="zh-CN" altLang="en-GB" b="1" dirty="0">
              <a:effectLst/>
            </a:rPr>
            <a:t>最高的优先级：小括号，即</a:t>
          </a:r>
          <a:r>
            <a:rPr lang="en-US" altLang="en-GB" b="1" dirty="0">
              <a:effectLst/>
            </a:rPr>
            <a:t>( )</a:t>
          </a:r>
          <a:endParaRPr lang="zh-CN" altLang="en-US" b="1" dirty="0">
            <a:effectLst/>
          </a:endParaRPr>
        </a:p>
      </dgm:t>
    </dgm:pt>
    <dgm:pt modelId="{3CD4EC08-E954-46B2-81D5-EB58C47C4159}" cxnId="{94F2C2A6-41EA-40C7-A093-552FAE86E5A8}" type="parTrans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C07E138F-3BDA-4A90-9D5C-16C102E386D2}" cxnId="{94F2C2A6-41EA-40C7-A093-552FAE86E5A8}" type="sibTrans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AEEDF30E-CF0E-47D7-A0A7-F44D716DFD18}">
      <dgm:prSet custT="1"/>
      <dgm:spPr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endParaRPr lang="zh-CN" altLang="en-US" sz="2400" b="1" dirty="0">
            <a:effectLst/>
          </a:endParaRPr>
        </a:p>
      </dgm:t>
    </dgm:pt>
    <dgm:pt modelId="{23517943-4663-46EB-94F9-3A99EC76C427}" cxnId="{A9D94C7A-85E7-4E07-831D-DC417BF46290}" type="parTrans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167FF9DE-D41A-4F96-BF46-328A09EE76AA}" cxnId="{A9D94C7A-85E7-4E07-831D-DC417BF46290}" type="sibTrans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46655D5C-3AA6-4C81-B0A3-18EA7182261F}">
      <dgm:prSet custT="1"/>
      <dgm:spPr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endParaRPr lang="zh-CN" altLang="en-US" sz="2400" b="1" dirty="0">
            <a:effectLst/>
          </a:endParaRPr>
        </a:p>
      </dgm:t>
    </dgm:pt>
    <dgm:pt modelId="{C8D8D0AD-3EBF-429C-96C0-9582CE88A7B0}" cxnId="{5D4CAE2B-CFB7-4F90-9319-AC2AD2DFC892}" type="parTrans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56C16E10-22FC-4D84-8BFF-3D9ACD80DCB3}" cxnId="{5D4CAE2B-CFB7-4F90-9319-AC2AD2DFC892}" type="sibTrans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FE991B5E-72D8-4D27-9233-5AFF29FA63A2}">
      <dgm:prSet/>
      <dgm:spPr/>
      <dgm:t>
        <a:bodyPr/>
        <a:lstStyle/>
        <a:p>
          <a:r>
            <a:rPr lang="zh-CN" altLang="en-US" b="1" dirty="0">
              <a:effectLst/>
            </a:rPr>
            <a:t>最低的优先级：赋值运算符，即</a:t>
          </a:r>
          <a:r>
            <a:rPr lang="en-US" altLang="en-US" b="1" dirty="0">
              <a:effectLst/>
            </a:rPr>
            <a:t>=</a:t>
          </a:r>
          <a:endParaRPr lang="zh-CN" altLang="en-US" b="1" dirty="0">
            <a:effectLst/>
          </a:endParaRPr>
        </a:p>
      </dgm:t>
    </dgm:pt>
    <dgm:pt modelId="{8A623890-2807-48E9-A840-DCB132EE235E}" cxnId="{9D419940-9AB1-48E0-85FC-F5BE57EE7984}" type="parTrans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F0E325D1-1DAB-48B2-B4AF-08F463B13342}" cxnId="{9D419940-9AB1-48E0-85FC-F5BE57EE7984}" type="sibTrans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19CBEDE2-69DE-472C-A883-D81E6776DDBF}">
      <dgm:prSet/>
      <dgm:spPr/>
      <dgm:t>
        <a:bodyPr/>
        <a:lstStyle/>
        <a:p>
          <a:r>
            <a:rPr lang="zh-CN" altLang="en-US" b="1" dirty="0">
              <a:effectLst/>
            </a:rPr>
            <a:t>优先级顺序：算术运算符</a:t>
          </a:r>
          <a:r>
            <a:rPr lang="en-US" altLang="en-US" b="1" dirty="0">
              <a:effectLst/>
            </a:rPr>
            <a:t>&gt;</a:t>
          </a:r>
          <a:r>
            <a:rPr lang="zh-CN" altLang="en-US" b="1" dirty="0">
              <a:effectLst/>
            </a:rPr>
            <a:t>关系运算符</a:t>
          </a:r>
          <a:r>
            <a:rPr lang="en-US" altLang="zh-CN" b="1" dirty="0">
              <a:effectLst/>
            </a:rPr>
            <a:t>&gt;</a:t>
          </a:r>
          <a:r>
            <a:rPr lang="zh-CN" altLang="en-US" b="1" dirty="0">
              <a:solidFill>
                <a:schemeClr val="tx2"/>
              </a:solidFill>
              <a:effectLst/>
            </a:rPr>
            <a:t>逻辑运算符</a:t>
          </a:r>
        </a:p>
      </dgm:t>
    </dgm:pt>
    <dgm:pt modelId="{939AB2F1-611C-4E59-B602-8AFD3F075D33}" cxnId="{143FBC43-3580-4701-932E-B2AD65755728}" type="parTrans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5C6F92B1-6293-423F-9901-66795C3BF2B4}" cxnId="{143FBC43-3580-4701-932E-B2AD65755728}" type="sibTrans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D03AEFD8-9BD2-4C60-B83B-5C0DED68D0B2}" type="pres">
      <dgm:prSet presAssocID="{E5F957D3-C1FB-44C2-BB28-634DC5745416}" presName="linearFlow" presStyleCnt="0">
        <dgm:presLayoutVars>
          <dgm:dir/>
          <dgm:animLvl val="lvl"/>
          <dgm:resizeHandles val="exact"/>
        </dgm:presLayoutVars>
      </dgm:prSet>
      <dgm:spPr/>
    </dgm:pt>
    <dgm:pt modelId="{93498DB8-449E-4B69-A3EF-015840DD754A}" type="pres">
      <dgm:prSet presAssocID="{14820070-BD12-4F40-BEC8-782536B54793}" presName="composite" presStyleCnt="0"/>
      <dgm:spPr/>
    </dgm:pt>
    <dgm:pt modelId="{67DC7081-4B8F-4945-92B0-10033D395DE0}" type="pres">
      <dgm:prSet presAssocID="{14820070-BD12-4F40-BEC8-782536B54793}" presName="parentText" presStyleLbl="alignNode1" presStyleIdx="0" presStyleCnt="3" custLinFactNeighborX="367" custLinFactNeighborY="-390">
        <dgm:presLayoutVars>
          <dgm:chMax val="1"/>
          <dgm:bulletEnabled val="1"/>
        </dgm:presLayoutVars>
      </dgm:prSet>
      <dgm:spPr/>
    </dgm:pt>
    <dgm:pt modelId="{D83E2146-BA27-4E1C-9BEE-7184598BA3AB}" type="pres">
      <dgm:prSet presAssocID="{14820070-BD12-4F40-BEC8-782536B54793}" presName="descendantText" presStyleLbl="alignAcc1" presStyleIdx="0" presStyleCnt="3" custLinFactNeighborX="0" custLinFactNeighborY="-600">
        <dgm:presLayoutVars>
          <dgm:bulletEnabled val="1"/>
        </dgm:presLayoutVars>
      </dgm:prSet>
      <dgm:spPr/>
    </dgm:pt>
    <dgm:pt modelId="{D1E1D9F0-C7C8-4568-9D01-F7479F4B6BCD}" type="pres">
      <dgm:prSet presAssocID="{19D38B24-B1F9-481F-96AF-914502380F5E}" presName="sp" presStyleCnt="0"/>
      <dgm:spPr/>
    </dgm:pt>
    <dgm:pt modelId="{DDD0FD36-0662-4991-B817-244AF89722BA}" type="pres">
      <dgm:prSet presAssocID="{AEEDF30E-CF0E-47D7-A0A7-F44D716DFD18}" presName="composite" presStyleCnt="0"/>
      <dgm:spPr/>
    </dgm:pt>
    <dgm:pt modelId="{3CD87A1A-7257-428E-8B8C-9DD67E75235E}" type="pres">
      <dgm:prSet presAssocID="{AEEDF30E-CF0E-47D7-A0A7-F44D716DFD1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46802C4-9E56-4E91-81D7-42A716FE3EB6}" type="pres">
      <dgm:prSet presAssocID="{AEEDF30E-CF0E-47D7-A0A7-F44D716DFD18}" presName="descendantText" presStyleLbl="alignAcc1" presStyleIdx="1" presStyleCnt="3">
        <dgm:presLayoutVars>
          <dgm:bulletEnabled val="1"/>
        </dgm:presLayoutVars>
      </dgm:prSet>
      <dgm:spPr/>
    </dgm:pt>
    <dgm:pt modelId="{0B974960-961C-48D8-AE73-62D9096F4DE6}" type="pres">
      <dgm:prSet presAssocID="{167FF9DE-D41A-4F96-BF46-328A09EE76AA}" presName="sp" presStyleCnt="0"/>
      <dgm:spPr/>
    </dgm:pt>
    <dgm:pt modelId="{10349690-3E12-4690-A230-6E179ADEE4B9}" type="pres">
      <dgm:prSet presAssocID="{46655D5C-3AA6-4C81-B0A3-18EA7182261F}" presName="composite" presStyleCnt="0"/>
      <dgm:spPr/>
    </dgm:pt>
    <dgm:pt modelId="{96349D9D-87BA-45D7-A14C-8439D8989E89}" type="pres">
      <dgm:prSet presAssocID="{46655D5C-3AA6-4C81-B0A3-18EA7182261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F74564C-FEF3-47C3-8426-4E2C39EC8031}" type="pres">
      <dgm:prSet presAssocID="{46655D5C-3AA6-4C81-B0A3-18EA7182261F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258A308-7793-447E-A264-094520888562}" type="presOf" srcId="{FE991B5E-72D8-4D27-9233-5AFF29FA63A2}" destId="{D46802C4-9E56-4E91-81D7-42A716FE3EB6}" srcOrd="0" destOrd="0" presId="urn:microsoft.com/office/officeart/2005/8/layout/chevron2"/>
    <dgm:cxn modelId="{5D4CAE2B-CFB7-4F90-9319-AC2AD2DFC892}" srcId="{E5F957D3-C1FB-44C2-BB28-634DC5745416}" destId="{46655D5C-3AA6-4C81-B0A3-18EA7182261F}" srcOrd="2" destOrd="0" parTransId="{C8D8D0AD-3EBF-429C-96C0-9582CE88A7B0}" sibTransId="{56C16E10-22FC-4D84-8BFF-3D9ACD80DCB3}"/>
    <dgm:cxn modelId="{9D419940-9AB1-48E0-85FC-F5BE57EE7984}" srcId="{AEEDF30E-CF0E-47D7-A0A7-F44D716DFD18}" destId="{FE991B5E-72D8-4D27-9233-5AFF29FA63A2}" srcOrd="0" destOrd="0" parTransId="{8A623890-2807-48E9-A840-DCB132EE235E}" sibTransId="{F0E325D1-1DAB-48B2-B4AF-08F463B13342}"/>
    <dgm:cxn modelId="{143FBC43-3580-4701-932E-B2AD65755728}" srcId="{46655D5C-3AA6-4C81-B0A3-18EA7182261F}" destId="{19CBEDE2-69DE-472C-A883-D81E6776DDBF}" srcOrd="0" destOrd="0" parTransId="{939AB2F1-611C-4E59-B602-8AFD3F075D33}" sibTransId="{5C6F92B1-6293-423F-9901-66795C3BF2B4}"/>
    <dgm:cxn modelId="{A9D94C7A-85E7-4E07-831D-DC417BF46290}" srcId="{E5F957D3-C1FB-44C2-BB28-634DC5745416}" destId="{AEEDF30E-CF0E-47D7-A0A7-F44D716DFD18}" srcOrd="1" destOrd="0" parTransId="{23517943-4663-46EB-94F9-3A99EC76C427}" sibTransId="{167FF9DE-D41A-4F96-BF46-328A09EE76AA}"/>
    <dgm:cxn modelId="{6264277C-44F2-490A-A89C-AEDAA04BC199}" type="presOf" srcId="{46655D5C-3AA6-4C81-B0A3-18EA7182261F}" destId="{96349D9D-87BA-45D7-A14C-8439D8989E89}" srcOrd="0" destOrd="0" presId="urn:microsoft.com/office/officeart/2005/8/layout/chevron2"/>
    <dgm:cxn modelId="{BE70AA93-A792-44BA-AA19-E7EDFE0BE5AD}" type="presOf" srcId="{19CBEDE2-69DE-472C-A883-D81E6776DDBF}" destId="{CF74564C-FEF3-47C3-8426-4E2C39EC8031}" srcOrd="0" destOrd="0" presId="urn:microsoft.com/office/officeart/2005/8/layout/chevron2"/>
    <dgm:cxn modelId="{A19B1CA3-DC39-4E12-8E9C-96BF13872704}" srcId="{E5F957D3-C1FB-44C2-BB28-634DC5745416}" destId="{14820070-BD12-4F40-BEC8-782536B54793}" srcOrd="0" destOrd="0" parTransId="{F5B9C760-14C3-43CE-ADB5-AE8CB3C12D73}" sibTransId="{19D38B24-B1F9-481F-96AF-914502380F5E}"/>
    <dgm:cxn modelId="{1EE0DFA5-0C79-4FC0-9EF4-99E391D49AF1}" type="presOf" srcId="{2623B547-832A-4B2C-ADFD-5AF65DF7276F}" destId="{D83E2146-BA27-4E1C-9BEE-7184598BA3AB}" srcOrd="0" destOrd="0" presId="urn:microsoft.com/office/officeart/2005/8/layout/chevron2"/>
    <dgm:cxn modelId="{94F2C2A6-41EA-40C7-A093-552FAE86E5A8}" srcId="{14820070-BD12-4F40-BEC8-782536B54793}" destId="{2623B547-832A-4B2C-ADFD-5AF65DF7276F}" srcOrd="0" destOrd="0" parTransId="{3CD4EC08-E954-46B2-81D5-EB58C47C4159}" sibTransId="{C07E138F-3BDA-4A90-9D5C-16C102E386D2}"/>
    <dgm:cxn modelId="{216B83A9-5824-40F6-9A4C-39ABC14B5BA8}" type="presOf" srcId="{AEEDF30E-CF0E-47D7-A0A7-F44D716DFD18}" destId="{3CD87A1A-7257-428E-8B8C-9DD67E75235E}" srcOrd="0" destOrd="0" presId="urn:microsoft.com/office/officeart/2005/8/layout/chevron2"/>
    <dgm:cxn modelId="{A9767CC0-1570-444C-86F8-E85B488AB361}" type="presOf" srcId="{14820070-BD12-4F40-BEC8-782536B54793}" destId="{67DC7081-4B8F-4945-92B0-10033D395DE0}" srcOrd="0" destOrd="0" presId="urn:microsoft.com/office/officeart/2005/8/layout/chevron2"/>
    <dgm:cxn modelId="{A80C09CC-6903-49C6-B963-4E06F3015D01}" type="presOf" srcId="{E5F957D3-C1FB-44C2-BB28-634DC5745416}" destId="{D03AEFD8-9BD2-4C60-B83B-5C0DED68D0B2}" srcOrd="0" destOrd="0" presId="urn:microsoft.com/office/officeart/2005/8/layout/chevron2"/>
    <dgm:cxn modelId="{569276EF-10E4-4B55-9FE9-A8A2FC387301}" type="presParOf" srcId="{D03AEFD8-9BD2-4C60-B83B-5C0DED68D0B2}" destId="{93498DB8-449E-4B69-A3EF-015840DD754A}" srcOrd="0" destOrd="0" presId="urn:microsoft.com/office/officeart/2005/8/layout/chevron2"/>
    <dgm:cxn modelId="{E71C5B5F-A527-4F50-BF04-7AF87F27CEFD}" type="presParOf" srcId="{93498DB8-449E-4B69-A3EF-015840DD754A}" destId="{67DC7081-4B8F-4945-92B0-10033D395DE0}" srcOrd="0" destOrd="0" presId="urn:microsoft.com/office/officeart/2005/8/layout/chevron2"/>
    <dgm:cxn modelId="{10EF3A97-6DBB-4C48-857B-C14E4FDBD33C}" type="presParOf" srcId="{93498DB8-449E-4B69-A3EF-015840DD754A}" destId="{D83E2146-BA27-4E1C-9BEE-7184598BA3AB}" srcOrd="1" destOrd="0" presId="urn:microsoft.com/office/officeart/2005/8/layout/chevron2"/>
    <dgm:cxn modelId="{1CCB4AA8-4B9B-4C15-A6A9-43B17FB91860}" type="presParOf" srcId="{D03AEFD8-9BD2-4C60-B83B-5C0DED68D0B2}" destId="{D1E1D9F0-C7C8-4568-9D01-F7479F4B6BCD}" srcOrd="1" destOrd="0" presId="urn:microsoft.com/office/officeart/2005/8/layout/chevron2"/>
    <dgm:cxn modelId="{B4B6EA13-1A6C-4946-97AE-305004C13BDF}" type="presParOf" srcId="{D03AEFD8-9BD2-4C60-B83B-5C0DED68D0B2}" destId="{DDD0FD36-0662-4991-B817-244AF89722BA}" srcOrd="2" destOrd="0" presId="urn:microsoft.com/office/officeart/2005/8/layout/chevron2"/>
    <dgm:cxn modelId="{CFA342D6-3A07-413F-8AA1-065B762EE76A}" type="presParOf" srcId="{DDD0FD36-0662-4991-B817-244AF89722BA}" destId="{3CD87A1A-7257-428E-8B8C-9DD67E75235E}" srcOrd="0" destOrd="0" presId="urn:microsoft.com/office/officeart/2005/8/layout/chevron2"/>
    <dgm:cxn modelId="{77D4986F-938C-46C7-AF1A-B253D76DC23C}" type="presParOf" srcId="{DDD0FD36-0662-4991-B817-244AF89722BA}" destId="{D46802C4-9E56-4E91-81D7-42A716FE3EB6}" srcOrd="1" destOrd="0" presId="urn:microsoft.com/office/officeart/2005/8/layout/chevron2"/>
    <dgm:cxn modelId="{FA0DE97A-0CC4-428D-BB0C-AE660680EAA8}" type="presParOf" srcId="{D03AEFD8-9BD2-4C60-B83B-5C0DED68D0B2}" destId="{0B974960-961C-48D8-AE73-62D9096F4DE6}" srcOrd="3" destOrd="0" presId="urn:microsoft.com/office/officeart/2005/8/layout/chevron2"/>
    <dgm:cxn modelId="{CBEACD02-8FED-4178-908F-44315F2AB558}" type="presParOf" srcId="{D03AEFD8-9BD2-4C60-B83B-5C0DED68D0B2}" destId="{10349690-3E12-4690-A230-6E179ADEE4B9}" srcOrd="4" destOrd="0" presId="urn:microsoft.com/office/officeart/2005/8/layout/chevron2"/>
    <dgm:cxn modelId="{0655C15A-8ED9-462B-892E-1C12EA3E69E3}" type="presParOf" srcId="{10349690-3E12-4690-A230-6E179ADEE4B9}" destId="{96349D9D-87BA-45D7-A14C-8439D8989E89}" srcOrd="0" destOrd="0" presId="urn:microsoft.com/office/officeart/2005/8/layout/chevron2"/>
    <dgm:cxn modelId="{E5BC88C5-8F89-4777-BB43-C05C6169BE93}" type="presParOf" srcId="{10349690-3E12-4690-A230-6E179ADEE4B9}" destId="{CF74564C-FEF3-47C3-8426-4E2C39EC803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C7081-4B8F-4945-92B0-10033D395DE0}">
      <dsp:nvSpPr>
        <dsp:cNvPr id="0" name=""/>
        <dsp:cNvSpPr/>
      </dsp:nvSpPr>
      <dsp:spPr>
        <a:xfrm rot="5400000">
          <a:off x="-147838" y="150414"/>
          <a:ext cx="1002761" cy="70193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1" kern="1200" dirty="0">
            <a:effectLst/>
          </a:endParaRPr>
        </a:p>
      </dsp:txBody>
      <dsp:txXfrm rot="-5400000">
        <a:off x="2577" y="350967"/>
        <a:ext cx="701933" cy="300828"/>
      </dsp:txXfrm>
    </dsp:sp>
    <dsp:sp modelId="{D83E2146-BA27-4E1C-9BEE-7184598BA3AB}">
      <dsp:nvSpPr>
        <dsp:cNvPr id="0" name=""/>
        <dsp:cNvSpPr/>
      </dsp:nvSpPr>
      <dsp:spPr>
        <a:xfrm rot="5400000">
          <a:off x="3323757" y="-2621823"/>
          <a:ext cx="651795" cy="58954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GB" sz="1900" b="1" kern="1200" dirty="0">
              <a:effectLst/>
            </a:rPr>
            <a:t>最高的优先级：小括号，即</a:t>
          </a:r>
          <a:r>
            <a:rPr lang="en-US" altLang="en-GB" sz="1900" b="1" kern="1200" dirty="0">
              <a:effectLst/>
            </a:rPr>
            <a:t>( )</a:t>
          </a:r>
          <a:endParaRPr lang="zh-CN" altLang="en-US" sz="1900" b="1" kern="1200" dirty="0">
            <a:effectLst/>
          </a:endParaRPr>
        </a:p>
      </dsp:txBody>
      <dsp:txXfrm rot="-5400000">
        <a:off x="701934" y="31818"/>
        <a:ext cx="5863624" cy="588159"/>
      </dsp:txXfrm>
    </dsp:sp>
    <dsp:sp modelId="{3CD87A1A-7257-428E-8B8C-9DD67E75235E}">
      <dsp:nvSpPr>
        <dsp:cNvPr id="0" name=""/>
        <dsp:cNvSpPr/>
      </dsp:nvSpPr>
      <dsp:spPr>
        <a:xfrm rot="5400000">
          <a:off x="-150414" y="947172"/>
          <a:ext cx="1002761" cy="70193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1" kern="1200" dirty="0">
            <a:effectLst/>
          </a:endParaRPr>
        </a:p>
      </dsp:txBody>
      <dsp:txXfrm rot="-5400000">
        <a:off x="1" y="1147725"/>
        <a:ext cx="701933" cy="300828"/>
      </dsp:txXfrm>
    </dsp:sp>
    <dsp:sp modelId="{D46802C4-9E56-4E91-81D7-42A716FE3EB6}">
      <dsp:nvSpPr>
        <dsp:cNvPr id="0" name=""/>
        <dsp:cNvSpPr/>
      </dsp:nvSpPr>
      <dsp:spPr>
        <a:xfrm rot="5400000">
          <a:off x="3323757" y="-1825065"/>
          <a:ext cx="651795" cy="58954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b="1" kern="1200" dirty="0">
              <a:effectLst/>
            </a:rPr>
            <a:t>最低的优先级：赋值运算符，即</a:t>
          </a:r>
          <a:r>
            <a:rPr lang="en-US" altLang="en-US" sz="1900" b="1" kern="1200" dirty="0">
              <a:effectLst/>
            </a:rPr>
            <a:t>=</a:t>
          </a:r>
          <a:endParaRPr lang="zh-CN" altLang="en-US" sz="1900" b="1" kern="1200" dirty="0">
            <a:effectLst/>
          </a:endParaRPr>
        </a:p>
      </dsp:txBody>
      <dsp:txXfrm rot="-5400000">
        <a:off x="701934" y="828576"/>
        <a:ext cx="5863624" cy="588159"/>
      </dsp:txXfrm>
    </dsp:sp>
    <dsp:sp modelId="{96349D9D-87BA-45D7-A14C-8439D8989E89}">
      <dsp:nvSpPr>
        <dsp:cNvPr id="0" name=""/>
        <dsp:cNvSpPr/>
      </dsp:nvSpPr>
      <dsp:spPr>
        <a:xfrm rot="5400000">
          <a:off x="-150414" y="1743038"/>
          <a:ext cx="1002761" cy="70193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1" kern="1200" dirty="0">
            <a:effectLst/>
          </a:endParaRPr>
        </a:p>
      </dsp:txBody>
      <dsp:txXfrm rot="-5400000">
        <a:off x="1" y="1943591"/>
        <a:ext cx="701933" cy="300828"/>
      </dsp:txXfrm>
    </dsp:sp>
    <dsp:sp modelId="{CF74564C-FEF3-47C3-8426-4E2C39EC8031}">
      <dsp:nvSpPr>
        <dsp:cNvPr id="0" name=""/>
        <dsp:cNvSpPr/>
      </dsp:nvSpPr>
      <dsp:spPr>
        <a:xfrm rot="5400000">
          <a:off x="3323757" y="-1029199"/>
          <a:ext cx="651795" cy="58954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b="1" kern="1200" dirty="0">
              <a:effectLst/>
            </a:rPr>
            <a:t>优先级顺序：算术运算符</a:t>
          </a:r>
          <a:r>
            <a:rPr lang="en-US" altLang="en-US" sz="1900" b="1" kern="1200" dirty="0">
              <a:effectLst/>
            </a:rPr>
            <a:t>&gt;</a:t>
          </a:r>
          <a:r>
            <a:rPr lang="zh-CN" altLang="en-US" sz="1900" b="1" kern="1200" dirty="0">
              <a:effectLst/>
            </a:rPr>
            <a:t>关系运算符</a:t>
          </a:r>
          <a:r>
            <a:rPr lang="en-US" altLang="zh-CN" sz="1900" b="1" kern="1200" dirty="0">
              <a:effectLst/>
            </a:rPr>
            <a:t>&gt;</a:t>
          </a:r>
          <a:r>
            <a:rPr lang="zh-CN" altLang="en-US" sz="1900" b="1" kern="1200" dirty="0">
              <a:solidFill>
                <a:schemeClr val="tx2"/>
              </a:solidFill>
              <a:effectLst/>
            </a:rPr>
            <a:t>逻辑运算符</a:t>
          </a:r>
        </a:p>
      </dsp:txBody>
      <dsp:txXfrm rot="-5400000">
        <a:off x="701934" y="1624442"/>
        <a:ext cx="5863624" cy="5881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教学指导：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  </a:t>
            </a:r>
            <a:r>
              <a:rPr lang="zh-CN" altLang="en-US" dirty="0">
                <a:ea typeface="宋体" panose="02010600030101010101" pitchFamily="2" charset="-122"/>
              </a:rPr>
              <a:t>正式授课前进行统一测试。测试内容为上次课布置的预习测试题。本教学环节目的是强化学员进行预习的意识，测试结果记录学员学习成绩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1782E8-BBF8-4DCC-8E20-E4AB4BB9201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05F449-E384-498F-BED4-16BB79EC89D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D93AA1-8FFB-43E4-AEAE-3E72F7096D0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2180D8-0F73-425B-BA73-B2444042483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在环境中演示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2098BC-DDBE-49F1-88F5-03269238509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在环境中演示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057EAC-C261-4135-8C69-B060DD42655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在环境中演示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629A49-8A77-4571-AA9D-9FD047A13F7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\01 </a:t>
            </a:r>
            <a:r>
              <a:rPr lang="zh-CN" altLang="en-US">
                <a:ea typeface="宋体" panose="02010600030101010101" pitchFamily="2" charset="-122"/>
              </a:rPr>
              <a:t>教学演示案例</a:t>
            </a:r>
            <a:r>
              <a:rPr lang="en-US" altLang="zh-CN">
                <a:ea typeface="宋体" panose="02010600030101010101" pitchFamily="2" charset="-122"/>
              </a:rPr>
              <a:t>\</a:t>
            </a:r>
            <a:r>
              <a:rPr lang="zh-CN" altLang="en-US">
                <a:ea typeface="宋体" panose="02010600030101010101" pitchFamily="2" charset="-122"/>
              </a:rPr>
              <a:t>现场编程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endParaRPr lang="zh-CN" altLang="en-US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96CC63-E3EC-42CF-A41D-FBE5A4A62D6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F784E6-6C57-4FFA-873E-F8C86C27CCB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EC01DB-3103-44C5-A352-9C75B7B0FE6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FF8DB5-433D-49CD-BD5D-22BF7D2A265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教学指导：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回顾：上次课的教学内容和学员已学过的相关技术内容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作业点评：点评作业的提交情况和共性问题，目的是给学员作业反馈以促进学员完成作业的积极性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/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C2C4A6-0E26-473B-BC31-052B5F68206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80FFD8-D71F-4C7E-BF40-06FCB1EC587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\01 </a:t>
            </a:r>
            <a:r>
              <a:rPr lang="zh-CN" altLang="en-US">
                <a:ea typeface="宋体" panose="02010600030101010101" pitchFamily="2" charset="-122"/>
              </a:rPr>
              <a:t>教学演示案例</a:t>
            </a:r>
            <a:r>
              <a:rPr lang="en-US" altLang="zh-CN">
                <a:ea typeface="宋体" panose="02010600030101010101" pitchFamily="2" charset="-122"/>
              </a:rPr>
              <a:t>\</a:t>
            </a:r>
            <a:r>
              <a:rPr lang="zh-CN" altLang="en-US">
                <a:ea typeface="宋体" panose="02010600030101010101" pitchFamily="2" charset="-122"/>
              </a:rPr>
              <a:t>现场编程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2EEB8C-A732-4410-A513-7EEB6F11FA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9ADC4B-645A-4C35-A306-A6E3D13E3440}" type="slidenum">
              <a:rPr lang="zh-CN" altLang="en-US"/>
            </a:fld>
            <a:endParaRPr lang="en-US" altLang="zh-CN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44F481-BA64-4FFC-A990-E9CEA5C765E3}" type="slidenum">
              <a:rPr lang="zh-CN" altLang="en-US"/>
            </a:fld>
            <a:endParaRPr lang="en-US" altLang="zh-CN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演示出错信息及改后的结果，讲解当强制转换时，精度有损失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228FCB-E981-4887-8649-FD95052F02E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519FD7-668B-45D2-BFD5-0BCC405ED66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B2B35F-715F-4F49-B691-557B6B6BF6C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F137ED-E254-43A6-8DB4-6F59AE326B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B41FCB-77A0-49A3-BEC6-63588D95374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xxxxxxx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9BDAA2-C127-4E0D-ABBE-7EEC2BD3D44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7C9734-D95B-4003-BEFC-B6FB39F5422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5233A-138F-4209-9C5F-D8D8BB88B63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DF8708-6994-4155-823B-6176463F197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重新截图，还有第</a:t>
            </a:r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页的也换</a:t>
            </a:r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50A773-7040-43FB-944E-2F5BD7D7E36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73FBC3-4F58-42A8-8C55-7FE53F70401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xxxxxxx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E9D7A7-611E-4800-B26D-BC07EDDECF3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教学指导；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总结部分</a:t>
            </a:r>
            <a:r>
              <a:rPr lang="zh-CN" altLang="zh-CN">
                <a:ea typeface="宋体" panose="02010600030101010101" pitchFamily="2" charset="-122"/>
              </a:rPr>
              <a:t>主要达到以下几个目的：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zh-CN" altLang="zh-CN" b="1">
                <a:ea typeface="宋体" panose="02010600030101010101" pitchFamily="2" charset="-122"/>
              </a:rPr>
              <a:t>回顾内容</a:t>
            </a:r>
            <a:r>
              <a:rPr lang="zh-CN" altLang="en-US" b="1">
                <a:ea typeface="宋体" panose="02010600030101010101" pitchFamily="2" charset="-122"/>
              </a:rPr>
              <a:t>。</a:t>
            </a:r>
            <a:r>
              <a:rPr lang="zh-CN" altLang="en-US">
                <a:solidFill>
                  <a:srgbClr val="C00000"/>
                </a:solidFill>
                <a:ea typeface="宋体" panose="02010600030101010101" pitchFamily="2" charset="-122"/>
              </a:rPr>
              <a:t>注意与</a:t>
            </a:r>
            <a:r>
              <a:rPr lang="zh-CN" altLang="zh-CN">
                <a:solidFill>
                  <a:srgbClr val="C00000"/>
                </a:solidFill>
                <a:ea typeface="宋体" panose="02010600030101010101" pitchFamily="2" charset="-122"/>
              </a:rPr>
              <a:t>与</a:t>
            </a:r>
            <a:r>
              <a:rPr lang="zh-CN" altLang="en-US">
                <a:solidFill>
                  <a:srgbClr val="C00000"/>
                </a:solidFill>
                <a:ea typeface="宋体" panose="02010600030101010101" pitchFamily="2" charset="-122"/>
              </a:rPr>
              <a:t>本章任务和目标</a:t>
            </a:r>
            <a:r>
              <a:rPr lang="zh-CN" altLang="zh-CN">
                <a:solidFill>
                  <a:srgbClr val="C00000"/>
                </a:solidFill>
                <a:ea typeface="宋体" panose="02010600030101010101" pitchFamily="2" charset="-122"/>
              </a:rPr>
              <a:t>不一样。</a:t>
            </a:r>
            <a:r>
              <a:rPr lang="zh-CN" altLang="en-US">
                <a:solidFill>
                  <a:srgbClr val="C00000"/>
                </a:solidFill>
                <a:ea typeface="宋体" panose="02010600030101010101" pitchFamily="2" charset="-122"/>
              </a:rPr>
              <a:t>本章任务和目标是</a:t>
            </a:r>
            <a:r>
              <a:rPr lang="zh-CN" altLang="zh-CN">
                <a:ea typeface="宋体" panose="02010600030101010101" pitchFamily="2" charset="-122"/>
              </a:rPr>
              <a:t>是强调</a:t>
            </a:r>
            <a:r>
              <a:rPr lang="zh-CN" altLang="en-US">
                <a:ea typeface="宋体" panose="02010600030101010101" pitchFamily="2" charset="-122"/>
              </a:rPr>
              <a:t>内容概貌，学到技术，告知要学习什么；总结时，</a:t>
            </a:r>
            <a:r>
              <a:rPr lang="zh-CN" altLang="zh-CN">
                <a:ea typeface="宋体" panose="02010600030101010101" pitchFamily="2" charset="-122"/>
              </a:rPr>
              <a:t>要格外强调观点，把每一</a:t>
            </a:r>
            <a:r>
              <a:rPr lang="zh-CN" altLang="en-US">
                <a:ea typeface="宋体" panose="02010600030101010101" pitchFamily="2" charset="-122"/>
              </a:rPr>
              <a:t>个知识点</a:t>
            </a:r>
            <a:r>
              <a:rPr lang="zh-CN" altLang="zh-CN">
                <a:ea typeface="宋体" panose="02010600030101010101" pitchFamily="2" charset="-122"/>
              </a:rPr>
              <a:t>的观点</a:t>
            </a:r>
            <a:r>
              <a:rPr lang="zh-CN" altLang="en-US">
                <a:ea typeface="宋体" panose="02010600030101010101" pitchFamily="2" charset="-122"/>
              </a:rPr>
              <a:t>结论</a:t>
            </a:r>
            <a:r>
              <a:rPr lang="zh-CN" altLang="zh-CN">
                <a:ea typeface="宋体" panose="02010600030101010101" pitchFamily="2" charset="-122"/>
              </a:rPr>
              <a:t>都尽量突出出来。</a:t>
            </a:r>
            <a:endParaRPr lang="en-US" altLang="zh-CN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>
                <a:ea typeface="宋体" panose="02010600030101010101" pitchFamily="2" charset="-122"/>
              </a:rPr>
              <a:t>2</a:t>
            </a:r>
            <a:r>
              <a:rPr lang="zh-CN" altLang="en-US" b="1">
                <a:ea typeface="宋体" panose="02010600030101010101" pitchFamily="2" charset="-122"/>
              </a:rPr>
              <a:t>、</a:t>
            </a:r>
            <a:r>
              <a:rPr lang="zh-CN" altLang="zh-CN" b="1">
                <a:ea typeface="宋体" panose="02010600030101010101" pitchFamily="2" charset="-122"/>
              </a:rPr>
              <a:t>整理逻辑</a:t>
            </a:r>
            <a:r>
              <a:rPr lang="zh-CN" altLang="en-US" b="1">
                <a:ea typeface="宋体" panose="02010600030101010101" pitchFamily="2" charset="-122"/>
              </a:rPr>
              <a:t>。</a:t>
            </a:r>
            <a:r>
              <a:rPr lang="zh-CN" altLang="zh-CN">
                <a:ea typeface="宋体" panose="02010600030101010101" pitchFamily="2" charset="-122"/>
              </a:rPr>
              <a:t>还应该把观点之间的逻辑联系梳理出来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r>
              <a:rPr lang="zh-CN" altLang="zh-CN">
                <a:ea typeface="宋体" panose="02010600030101010101" pitchFamily="2" charset="-122"/>
              </a:rPr>
              <a:t>从而使</a:t>
            </a:r>
            <a:r>
              <a:rPr lang="zh-CN" altLang="en-US">
                <a:ea typeface="宋体" panose="02010600030101010101" pitchFamily="2" charset="-122"/>
              </a:rPr>
              <a:t>知识</a:t>
            </a:r>
            <a:r>
              <a:rPr lang="zh-CN" altLang="zh-CN">
                <a:ea typeface="宋体" panose="02010600030101010101" pitchFamily="2" charset="-122"/>
              </a:rPr>
              <a:t>系统化、逻辑化。要帮助</a:t>
            </a:r>
            <a:r>
              <a:rPr lang="zh-CN" altLang="en-US">
                <a:ea typeface="宋体" panose="02010600030101010101" pitchFamily="2" charset="-122"/>
              </a:rPr>
              <a:t>学员</a:t>
            </a:r>
            <a:r>
              <a:rPr lang="zh-CN" altLang="zh-CN">
                <a:ea typeface="宋体" panose="02010600030101010101" pitchFamily="2" charset="-122"/>
              </a:rPr>
              <a:t>整清逻辑是总结的一大任务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1FFA79-562C-4D10-B3CF-8E1C8B833E8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pPr eaLnBrk="1" hangingPunct="1"/>
            <a:r>
              <a:rPr lang="zh-CN" altLang="en-US" dirty="0"/>
              <a:t>预习作业测试题用于下次上课前进行全班同学集中测试。因此技术顾问要在本次课布置下去。布置预习测试题的目的是要求学员进行预习，保障下次学员学习质量。</a:t>
            </a:r>
            <a:endParaRPr lang="en-US" altLang="zh-CN" dirty="0"/>
          </a:p>
          <a:p>
            <a:pPr eaLnBrk="1" hangingPunct="1"/>
            <a:r>
              <a:rPr lang="zh-CN" altLang="en-US" dirty="0"/>
              <a:t>不少于</a:t>
            </a:r>
            <a:r>
              <a:rPr lang="en-US" altLang="zh-CN" dirty="0"/>
              <a:t>4</a:t>
            </a:r>
            <a:r>
              <a:rPr lang="zh-CN" altLang="en-US" dirty="0"/>
              <a:t>道题，其中至少包含一道简述题，主要了解学员对重要知识点的理解程度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04090E-D64E-40C3-B961-86ECD906704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教学指导：结合生活案例，理解内存的概念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107667-035E-4325-8BE7-E9B89F1E556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D44E6B-5DB3-4839-A23F-255F97CA3A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3CC0E3-233E-4EA5-9C4A-782BFA54CAE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518F17-C75E-4782-B773-125B17CEC7A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4B24C1-0DA5-4546-B1E6-DE679D40077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543521-75E9-4E96-AF8E-4842D0C188F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 descr="课工场 33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018" y="4868333"/>
            <a:ext cx="3627967" cy="77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6000751" y="4773084"/>
            <a:ext cx="2207683" cy="287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0" y="1458807"/>
            <a:ext cx="10363200" cy="1473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rgbClr val="009E64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2914227"/>
            <a:ext cx="8534400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lvl="0" indent="0" algn="ctr">
              <a:buNone/>
              <a:defRPr sz="2665" b="1" kern="1200">
                <a:solidFill>
                  <a:srgbClr val="009E64"/>
                </a:solidFill>
              </a:defRPr>
            </a:lvl1pPr>
            <a:lvl2pPr marL="0" lvl="1" indent="609600" algn="l">
              <a:buNone/>
              <a:defRPr sz="3200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200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200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200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6014"/>
            <a:ext cx="10972800" cy="942340"/>
          </a:xfrm>
        </p:spPr>
        <p:txBody>
          <a:bodyPr/>
          <a:lstStyle>
            <a:lvl1pPr>
              <a:defRPr sz="373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600" indent="-609600">
              <a:buClr>
                <a:srgbClr val="009E64"/>
              </a:buClr>
              <a:buFont typeface="Wingdings" panose="05000000000000000000" charset="0"/>
              <a:buChar char="n"/>
              <a:defRPr sz="3200" b="1"/>
            </a:lvl1pPr>
            <a:lvl2pPr marL="1066800" indent="-457200">
              <a:buClr>
                <a:srgbClr val="009E64"/>
              </a:buClr>
              <a:buSzPct val="90000"/>
              <a:buFont typeface="Wingdings" panose="05000000000000000000" charset="0"/>
              <a:buChar char="n"/>
              <a:defRPr sz="2935"/>
            </a:lvl2pPr>
            <a:lvl3pPr marL="1600200" indent="-381000">
              <a:buClr>
                <a:srgbClr val="009E64"/>
              </a:buClr>
              <a:buSzPct val="85000"/>
              <a:buFont typeface="Wingdings" panose="05000000000000000000" charset="0"/>
              <a:buChar char="u"/>
              <a:defRPr sz="2665"/>
            </a:lvl3pPr>
            <a:lvl4pPr marL="2209800" indent="-381000"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endParaRPr lang="zh-CN" altLang="en-US" noProof="1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6D227809-0862-4D29-8485-DF600EBCCA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 userDrawn="1"/>
        </p:nvSpPr>
        <p:spPr bwMode="auto">
          <a:xfrm>
            <a:off x="3312584" y="1123951"/>
            <a:ext cx="5843266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4265">
                <a:latin typeface="微软雅黑" panose="020B0503020204020204" pitchFamily="2" charset="-122"/>
                <a:ea typeface="微软雅黑" panose="020B0503020204020204" pitchFamily="2" charset="-122"/>
              </a:rPr>
              <a:t>扫我有更多精彩课程呦</a:t>
            </a:r>
            <a:endParaRPr lang="zh-CN" altLang="en-US" sz="4265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1" descr="课工场最终蓝绿色v1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0" y="165101"/>
            <a:ext cx="1608667" cy="69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8454C5C0-194E-48CB-ADD7-F29504E553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C8FEE07A-67DC-4145-9590-2B346210C7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308100"/>
            <a:ext cx="10972800" cy="481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zh-CN" altLang="en-US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zh-CN" altLang="en-US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zh-CN" altLang="en-US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zh-CN" altLang="en-US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 eaLnBrk="1" hangingPunct="1">
              <a:buFont typeface="Arial" panose="020B0604020202020204" pitchFamily="34" charset="0"/>
              <a:buNone/>
              <a:defRPr sz="1600" noProof="1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10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 eaLnBrk="1" hangingPunct="1">
              <a:buFont typeface="Arial" panose="020B0604020202020204" pitchFamily="34" charset="0"/>
              <a:buNone/>
              <a:defRPr sz="1600" noProof="1" dirty="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  <a:fld id="{CF95A64F-6639-4A5B-87F3-0529C13E1CDB}" type="slidenum">
              <a:rPr lang="zh-CN" altLang="en-US"/>
            </a:fld>
            <a:endParaRPr lang="zh-CN" altLang="en-US">
              <a:cs typeface="+mn-cs"/>
            </a:endParaRPr>
          </a:p>
        </p:txBody>
      </p:sp>
      <p:sp>
        <p:nvSpPr>
          <p:cNvPr id="1030" name="等腰三角形 6"/>
          <p:cNvSpPr>
            <a:spLocks noChangeArrowheads="1"/>
          </p:cNvSpPr>
          <p:nvPr userDrawn="1"/>
        </p:nvSpPr>
        <p:spPr bwMode="auto">
          <a:xfrm rot="5400000">
            <a:off x="-45508" y="451909"/>
            <a:ext cx="662517" cy="571500"/>
          </a:xfrm>
          <a:prstGeom prst="triangle">
            <a:avLst>
              <a:gd name="adj" fmla="val 50000"/>
            </a:avLst>
          </a:prstGeom>
          <a:solidFill>
            <a:srgbClr val="00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</p:txBody>
      </p:sp>
      <p:pic>
        <p:nvPicPr>
          <p:cNvPr id="1031" name="图片 1" descr="课工场最终蓝绿色v1-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618" y="165100"/>
            <a:ext cx="1373716" cy="59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90000"/>
        <a:buFont typeface="Wingdings" panose="05000000000000000000" pitchFamily="2" charset="2"/>
        <a:buChar char="n"/>
        <a:defRPr sz="29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85000"/>
        <a:buFont typeface="Wingdings" panose="05000000000000000000" pitchFamily="2" charset="2"/>
        <a:buChar char="u"/>
        <a:defRPr sz="266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5pPr>
      <a:lvl6pPr marL="3352800" lvl="5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2400" lvl="6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2000" lvl="7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1600" lvl="8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7600" lvl="6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7200" lvl="7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800" lvl="8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wmf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.jpeg"/><Relationship Id="rId3" Type="http://schemas.openxmlformats.org/officeDocument/2006/relationships/image" Target="../media/image32.jpeg"/><Relationship Id="rId2" Type="http://schemas.openxmlformats.org/officeDocument/2006/relationships/image" Target="../media/image1.jpe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130" dirty="0">
                <a:solidFill>
                  <a:schemeClr val="tx2">
                    <a:lumMod val="75000"/>
                  </a:schemeClr>
                </a:solidFill>
                <a:cs typeface="+mn-cs"/>
                <a:sym typeface="+mn-ea"/>
              </a:rPr>
              <a:t>第二章</a:t>
            </a:r>
            <a:br>
              <a:rPr lang="zh-CN" altLang="en-US" sz="6130" dirty="0">
                <a:solidFill>
                  <a:schemeClr val="tx2">
                    <a:lumMod val="75000"/>
                  </a:schemeClr>
                </a:solidFill>
                <a:cs typeface="+mn-cs"/>
                <a:sym typeface="+mn-ea"/>
              </a:rPr>
            </a:br>
            <a:r>
              <a:rPr lang="zh-CN" altLang="en-US" sz="6130" dirty="0">
                <a:solidFill>
                  <a:schemeClr val="tx2">
                    <a:lumMod val="75000"/>
                  </a:schemeClr>
                </a:solidFill>
                <a:cs typeface="+mn-cs"/>
                <a:sym typeface="+mn-ea"/>
              </a:rPr>
              <a:t>变量、数据类型和运算符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4" name="AutoShape 4"/>
          <p:cNvSpPr>
            <a:spLocks noChangeArrowheads="1"/>
          </p:cNvSpPr>
          <p:nvPr/>
        </p:nvSpPr>
        <p:spPr bwMode="auto">
          <a:xfrm>
            <a:off x="2295525" y="2428875"/>
            <a:ext cx="7612063" cy="33337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MyVariable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public static void main(String[ 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		</a:t>
            </a:r>
            <a:r>
              <a:rPr lang="en-US" altLang="zh-CN" b="1" dirty="0" err="1">
                <a:solidFill>
                  <a:srgbClr val="FF0000"/>
                </a:solidFill>
              </a:rPr>
              <a:t>int money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;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//1.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声明一个变量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rgbClr val="FF0000"/>
                </a:solidFill>
              </a:rPr>
              <a:t>money =1000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;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//2.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赋值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496645" name="AutoShape 5"/>
          <p:cNvSpPr>
            <a:spLocks noChangeArrowheads="1"/>
          </p:cNvSpPr>
          <p:nvPr/>
        </p:nvSpPr>
        <p:spPr bwMode="gray">
          <a:xfrm>
            <a:off x="2063750" y="4643366"/>
            <a:ext cx="133269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  数据类型 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6646" name="AutoShape 6"/>
          <p:cNvSpPr>
            <a:spLocks noChangeArrowheads="1"/>
          </p:cNvSpPr>
          <p:nvPr/>
        </p:nvSpPr>
        <p:spPr bwMode="gray">
          <a:xfrm>
            <a:off x="3667125" y="4643366"/>
            <a:ext cx="116632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 变量名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6647" name="AutoShape 7"/>
          <p:cNvSpPr>
            <a:spLocks noChangeArrowheads="1"/>
          </p:cNvSpPr>
          <p:nvPr/>
        </p:nvSpPr>
        <p:spPr bwMode="gray">
          <a:xfrm>
            <a:off x="5162550" y="4665591"/>
            <a:ext cx="225217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 内存空间存的数值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6652" name="Text Box 12"/>
          <p:cNvSpPr txBox="1">
            <a:spLocks noChangeArrowheads="1"/>
          </p:cNvSpPr>
          <p:nvPr/>
        </p:nvSpPr>
        <p:spPr bwMode="auto">
          <a:xfrm>
            <a:off x="2738438" y="4292600"/>
            <a:ext cx="4968875" cy="3683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err="1">
                <a:solidFill>
                  <a:srgbClr val="FF0000"/>
                </a:solidFill>
              </a:rPr>
              <a:t>System.out.println</a:t>
            </a:r>
            <a:r>
              <a:rPr lang="en-US" altLang="zh-CN" b="1" dirty="0">
                <a:solidFill>
                  <a:srgbClr val="FF0000"/>
                </a:solidFill>
              </a:rPr>
              <a:t>(money);  //3.</a:t>
            </a:r>
            <a:r>
              <a:rPr lang="zh-CN" altLang="en-US" b="1" dirty="0">
                <a:solidFill>
                  <a:srgbClr val="FF0000"/>
                </a:solidFill>
              </a:rPr>
              <a:t>使用变量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96666" name="Text Box 26"/>
          <p:cNvSpPr txBox="1">
            <a:spLocks noChangeArrowheads="1"/>
          </p:cNvSpPr>
          <p:nvPr/>
        </p:nvSpPr>
        <p:spPr bwMode="auto">
          <a:xfrm>
            <a:off x="2238375" y="4005263"/>
            <a:ext cx="4968875" cy="3683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int money = 1000;    //</a:t>
            </a:r>
            <a:r>
              <a:rPr lang="zh-CN" altLang="en-US" b="1">
                <a:solidFill>
                  <a:srgbClr val="FF0000"/>
                </a:solidFill>
              </a:rPr>
              <a:t>合二为一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96668" name="Rectangle 28"/>
          <p:cNvSpPr>
            <a:spLocks noChangeArrowheads="1"/>
          </p:cNvSpPr>
          <p:nvPr/>
        </p:nvSpPr>
        <p:spPr bwMode="auto">
          <a:xfrm>
            <a:off x="2279650" y="1196975"/>
            <a:ext cx="6769100" cy="11525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在内存中存储本金</a:t>
            </a:r>
            <a:r>
              <a:rPr lang="en-US" altLang="zh-CN" sz="2600" b="1" dirty="0">
                <a:latin typeface="+mn-lt"/>
                <a:ea typeface="微软雅黑" panose="020B0503020204020204" pitchFamily="2" charset="-122"/>
              </a:rPr>
              <a:t>1000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元 </a:t>
            </a:r>
            <a:endParaRPr lang="en-US" altLang="zh-CN" sz="2600" b="1" dirty="0">
              <a:latin typeface="+mn-lt"/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显示内存中存储数据的值</a:t>
            </a: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</p:txBody>
      </p:sp>
      <p:grpSp>
        <p:nvGrpSpPr>
          <p:cNvPr id="2" name="组合 18"/>
          <p:cNvGrpSpPr/>
          <p:nvPr/>
        </p:nvGrpSpPr>
        <p:grpSpPr bwMode="auto">
          <a:xfrm>
            <a:off x="1595438" y="857250"/>
            <a:ext cx="979170" cy="422275"/>
            <a:chOff x="1000100" y="1173499"/>
            <a:chExt cx="979914" cy="422603"/>
          </a:xfrm>
        </p:grpSpPr>
        <p:pic>
          <p:nvPicPr>
            <p:cNvPr id="23577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Box 20"/>
            <p:cNvSpPr txBox="1"/>
            <p:nvPr/>
          </p:nvSpPr>
          <p:spPr>
            <a:xfrm>
              <a:off x="1286067" y="1185257"/>
              <a:ext cx="693947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22" name="直接箭头连接符 21"/>
          <p:cNvCxnSpPr/>
          <p:nvPr/>
        </p:nvCxnSpPr>
        <p:spPr>
          <a:xfrm rot="5400000">
            <a:off x="4167174" y="4000504"/>
            <a:ext cx="28575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16200000" flipH="1">
            <a:off x="4846229" y="4322369"/>
            <a:ext cx="356402" cy="2857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6200000" flipH="1">
            <a:off x="3908416" y="4473576"/>
            <a:ext cx="285752" cy="539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>
            <a:off x="2953122" y="4358088"/>
            <a:ext cx="356402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标题 27"/>
          <p:cNvSpPr>
            <a:spLocks noGrp="1"/>
          </p:cNvSpPr>
          <p:nvPr>
            <p:ph type="title"/>
          </p:nvPr>
        </p:nvSpPr>
        <p:spPr>
          <a:xfrm>
            <a:off x="6134100" y="285750"/>
            <a:ext cx="4354830" cy="523875"/>
          </a:xfrm>
        </p:spPr>
        <p:txBody>
          <a:bodyPr/>
          <a:lstStyle/>
          <a:p>
            <a:pPr>
              <a:defRPr/>
            </a:pPr>
            <a:r>
              <a:t>变量声明及使用</a:t>
            </a:r>
            <a:r>
              <a:rPr lang="en-US" altLang="zh-CN"/>
              <a:t>2-1</a:t>
            </a:r>
            <a:endParaRPr dirty="0"/>
          </a:p>
        </p:txBody>
      </p:sp>
      <p:grpSp>
        <p:nvGrpSpPr>
          <p:cNvPr id="3" name="组合 14"/>
          <p:cNvGrpSpPr/>
          <p:nvPr/>
        </p:nvGrpSpPr>
        <p:grpSpPr bwMode="auto">
          <a:xfrm>
            <a:off x="3810000" y="6072188"/>
            <a:ext cx="4572000" cy="428625"/>
            <a:chOff x="3143240" y="5143512"/>
            <a:chExt cx="4572032" cy="428628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575" name="Picture 8" descr="说话气泡new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33" name="TextBox 32"/>
            <p:cNvSpPr txBox="1"/>
            <p:nvPr/>
          </p:nvSpPr>
          <p:spPr bwMode="auto">
            <a:xfrm>
              <a:off x="4018753" y="5187962"/>
              <a:ext cx="3482999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：使用变量存储数据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6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6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66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6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6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6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66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66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6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6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6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9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9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9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9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4" grpId="0" animBg="1" build="allAtOnce"/>
      <p:bldP spid="496645" grpId="0" bldLvl="0" animBg="1"/>
      <p:bldP spid="496645" grpId="1" bldLvl="0" animBg="1"/>
      <p:bldP spid="496646" grpId="0" bldLvl="0" animBg="1"/>
      <p:bldP spid="496646" grpId="1" bldLvl="0" animBg="1"/>
      <p:bldP spid="496647" grpId="0" bldLvl="0" animBg="1"/>
      <p:bldP spid="4966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6090920" y="285750"/>
            <a:ext cx="4398010" cy="523875"/>
          </a:xfrm>
        </p:spPr>
        <p:txBody>
          <a:bodyPr/>
          <a:lstStyle/>
          <a:p>
            <a:pPr>
              <a:defRPr/>
            </a:pPr>
            <a:r>
              <a:t>变量声明及使用</a:t>
            </a:r>
            <a:r>
              <a:rPr lang="en-US" altLang="zh-CN"/>
              <a:t>2-2</a:t>
            </a:r>
            <a:endParaRPr dirty="0"/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>
          <a:xfrm>
            <a:off x="1919288" y="1214438"/>
            <a:ext cx="8856662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使用变量的步骤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第一步：声明变量，即“根据数据类型在内存申请空间”</a:t>
            </a:r>
            <a:endParaRPr lang="zh-CN" altLang="en-US" dirty="0"/>
          </a:p>
          <a:p>
            <a:pPr lvl="1">
              <a:defRPr/>
            </a:pPr>
            <a:r>
              <a:rPr lang="zh-CN" altLang="en-US" dirty="0">
                <a:sym typeface="+mn-ea"/>
              </a:rPr>
              <a:t>第二步：赋值，即“将数据存储至对应的内存空间”</a:t>
            </a:r>
            <a:endParaRPr lang="zh-CN" altLang="en-US" dirty="0"/>
          </a:p>
          <a:p>
            <a:pPr lvl="1">
              <a:defRPr/>
            </a:pPr>
            <a:endParaRPr lang="zh-CN" altLang="en-US" dirty="0"/>
          </a:p>
          <a:p>
            <a:pPr lvl="1">
              <a:defRPr/>
            </a:pPr>
            <a:r>
              <a:rPr lang="zh-CN" altLang="en-US" dirty="0">
                <a:sym typeface="+mn-ea"/>
              </a:rPr>
              <a:t>第一步和第二步可以合并</a:t>
            </a:r>
            <a:endParaRPr lang="zh-CN" altLang="en-US" dirty="0">
              <a:sym typeface="+mn-ea"/>
            </a:endParaRPr>
          </a:p>
          <a:p>
            <a:pPr lvl="1">
              <a:defRPr/>
            </a:pPr>
            <a:endParaRPr lang="zh-CN" altLang="en-US" dirty="0">
              <a:sym typeface="+mn-ea"/>
            </a:endParaRPr>
          </a:p>
          <a:p>
            <a:pPr lvl="1">
              <a:defRPr/>
            </a:pPr>
            <a:r>
              <a:rPr lang="zh-CN" altLang="en-US" dirty="0">
                <a:sym typeface="+mn-ea"/>
              </a:rPr>
              <a:t>第三步：使用变量，即“取出数据使用 ”</a:t>
            </a:r>
            <a:endParaRPr lang="zh-CN" altLang="en-US" dirty="0">
              <a:sym typeface="+mn-ea"/>
            </a:endParaRPr>
          </a:p>
          <a:p>
            <a:pPr lvl="1">
              <a:defRPr/>
            </a:pPr>
            <a:endParaRPr lang="zh-CN" altLang="en-US" dirty="0"/>
          </a:p>
          <a:p>
            <a:pPr marL="0" lvl="1">
              <a:defRPr/>
            </a:pPr>
            <a:endParaRPr lang="zh-CN" altLang="en-US" dirty="0"/>
          </a:p>
          <a:p>
            <a:pPr lvl="1">
              <a:defRPr/>
            </a:pPr>
            <a:endParaRPr lang="zh-CN" altLang="en-US" dirty="0"/>
          </a:p>
          <a:p>
            <a:pPr lvl="1">
              <a:buNone/>
              <a:defRPr/>
            </a:pPr>
            <a:r>
              <a:rPr lang="zh-CN" altLang="en-US" dirty="0"/>
              <a:t>    </a:t>
            </a:r>
            <a:endParaRPr lang="zh-CN" altLang="en-US" dirty="0"/>
          </a:p>
          <a:p>
            <a:pPr lvl="1">
              <a:defRPr/>
            </a:pPr>
            <a:endParaRPr lang="zh-CN" altLang="en-US" dirty="0"/>
          </a:p>
          <a:p>
            <a:pPr lvl="1">
              <a:defRPr/>
            </a:pPr>
            <a:endParaRPr lang="zh-CN" altLang="en-US" dirty="0"/>
          </a:p>
        </p:txBody>
      </p:sp>
      <p:sp>
        <p:nvSpPr>
          <p:cNvPr id="498696" name="AutoShape 8"/>
          <p:cNvSpPr>
            <a:spLocks noChangeArrowheads="1"/>
          </p:cNvSpPr>
          <p:nvPr/>
        </p:nvSpPr>
        <p:spPr bwMode="gray">
          <a:xfrm>
            <a:off x="3070225" y="2332038"/>
            <a:ext cx="3021013" cy="4318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数据类型    变量名；               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98698" name="AutoShape 10"/>
          <p:cNvSpPr>
            <a:spLocks noChangeArrowheads="1"/>
          </p:cNvSpPr>
          <p:nvPr/>
        </p:nvSpPr>
        <p:spPr bwMode="auto">
          <a:xfrm>
            <a:off x="6670675" y="2317750"/>
            <a:ext cx="2354263" cy="458788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rgbClr val="FF0000"/>
                </a:solidFill>
              </a:rPr>
              <a:t>int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money;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498705" name="AutoShape 17"/>
          <p:cNvSpPr>
            <a:spLocks noChangeArrowheads="1"/>
          </p:cNvSpPr>
          <p:nvPr/>
        </p:nvSpPr>
        <p:spPr bwMode="gray">
          <a:xfrm>
            <a:off x="3070225" y="3811905"/>
            <a:ext cx="3021013" cy="4318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变量名 </a:t>
            </a: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= 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数值；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98706" name="AutoShape 18"/>
          <p:cNvSpPr>
            <a:spLocks noChangeArrowheads="1"/>
          </p:cNvSpPr>
          <p:nvPr/>
        </p:nvSpPr>
        <p:spPr bwMode="auto">
          <a:xfrm>
            <a:off x="6670675" y="3776980"/>
            <a:ext cx="2363788" cy="460375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money = 1000 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498707" name="AutoShape 19"/>
          <p:cNvSpPr>
            <a:spLocks noChangeArrowheads="1"/>
          </p:cNvSpPr>
          <p:nvPr/>
        </p:nvSpPr>
        <p:spPr bwMode="gray">
          <a:xfrm>
            <a:off x="3070225" y="4924108"/>
            <a:ext cx="2954338" cy="4318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数据类型    变量名</a:t>
            </a: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=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数值；               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98708" name="AutoShape 20"/>
          <p:cNvSpPr>
            <a:spLocks noChangeArrowheads="1"/>
          </p:cNvSpPr>
          <p:nvPr/>
        </p:nvSpPr>
        <p:spPr bwMode="auto">
          <a:xfrm>
            <a:off x="6670675" y="4911408"/>
            <a:ext cx="2354263" cy="458787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en-US" altLang="zh-CN" b="1" dirty="0" err="1">
                <a:solidFill>
                  <a:srgbClr val="0000FF"/>
                </a:solidFill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money = 1000;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8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8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6" grpId="0" bldLvl="0" animBg="1"/>
      <p:bldP spid="498698" grpId="0" bldLvl="0" animBg="1"/>
      <p:bldP spid="498705" grpId="0" bldLvl="0" animBg="1"/>
      <p:bldP spid="498706" grpId="0" bldLvl="0" animBg="1"/>
      <p:bldP spid="498707" grpId="0" bldLvl="0" animBg="1"/>
      <p:bldP spid="49870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278620" y="285750"/>
            <a:ext cx="1209675" cy="523240"/>
          </a:xfrm>
          <a:solidFill>
            <a:schemeClr val="bg1"/>
          </a:solidFill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常量</a:t>
            </a:r>
            <a:endParaRPr lang="en-US" altLang="zh-CN" b="1" dirty="0"/>
          </a:p>
        </p:txBody>
      </p:sp>
      <p:sp>
        <p:nvSpPr>
          <p:cNvPr id="608260" name="AutoShape 4"/>
          <p:cNvSpPr>
            <a:spLocks noChangeArrowheads="1"/>
          </p:cNvSpPr>
          <p:nvPr/>
        </p:nvSpPr>
        <p:spPr bwMode="auto">
          <a:xfrm>
            <a:off x="3309918" y="2285992"/>
            <a:ext cx="4302129" cy="128588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/>
            <a:r>
              <a:rPr lang="en-US" altLang="zh-CN" b="1" dirty="0">
                <a:solidFill>
                  <a:srgbClr val="FF0000"/>
                </a:solidFill>
                <a:latin typeface="+mn-lt"/>
              </a:rPr>
              <a:t>final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NUM = 10;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/>
            <a:r>
              <a:rPr lang="en-US" altLang="zh-CN" b="1" dirty="0">
                <a:solidFill>
                  <a:srgbClr val="FF0000"/>
                </a:solidFill>
                <a:latin typeface="+mn-lt"/>
              </a:rPr>
              <a:t>final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double PI = 3.14;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/>
            <a:r>
              <a:rPr lang="en-US" altLang="zh-CN" b="1" dirty="0" err="1">
                <a:latin typeface="+mn-lt"/>
              </a:rPr>
              <a:t>int</a:t>
            </a:r>
            <a:r>
              <a:rPr lang="en-US" altLang="zh-CN" b="1" dirty="0">
                <a:latin typeface="+mn-lt"/>
              </a:rPr>
              <a:t> r = 2;	</a:t>
            </a:r>
            <a:endParaRPr lang="zh-CN" altLang="en-US" b="1" dirty="0">
              <a:latin typeface="+mn-lt"/>
            </a:endParaRPr>
          </a:p>
          <a:p>
            <a:pPr algn="l"/>
            <a:r>
              <a:rPr lang="en-US" altLang="zh-CN" b="1" dirty="0">
                <a:latin typeface="+mn-lt"/>
              </a:rPr>
              <a:t>double area =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PI </a:t>
            </a:r>
            <a:r>
              <a:rPr lang="en-US" altLang="zh-CN" b="1" dirty="0">
                <a:latin typeface="+mn-lt"/>
              </a:rPr>
              <a:t>* r * r;</a:t>
            </a:r>
            <a:endParaRPr lang="en-US" altLang="zh-CN" b="1" dirty="0">
              <a:latin typeface="+mn-lt"/>
            </a:endParaRPr>
          </a:p>
        </p:txBody>
      </p:sp>
      <p:sp>
        <p:nvSpPr>
          <p:cNvPr id="608263" name="AutoShape 7"/>
          <p:cNvSpPr>
            <a:spLocks noChangeArrowheads="1"/>
          </p:cNvSpPr>
          <p:nvPr/>
        </p:nvSpPr>
        <p:spPr bwMode="gray">
          <a:xfrm>
            <a:off x="3309918" y="1285860"/>
            <a:ext cx="4929222" cy="571504"/>
          </a:xfrm>
          <a:prstGeom prst="flowChartAlternateProcess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在程序运行中，其值不能改变的量如何表示？</a:t>
            </a:r>
            <a:endParaRPr lang="en-US" altLang="zh-CN" b="1" dirty="0"/>
          </a:p>
        </p:txBody>
      </p:sp>
      <p:grpSp>
        <p:nvGrpSpPr>
          <p:cNvPr id="2" name="组合 9"/>
          <p:cNvGrpSpPr/>
          <p:nvPr/>
        </p:nvGrpSpPr>
        <p:grpSpPr>
          <a:xfrm>
            <a:off x="1881158" y="1285860"/>
            <a:ext cx="979172" cy="422603"/>
            <a:chOff x="1000100" y="1173499"/>
            <a:chExt cx="979172" cy="422603"/>
          </a:xfrm>
        </p:grpSpPr>
        <p:pic>
          <p:nvPicPr>
            <p:cNvPr id="1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85852" y="1185410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39"/>
          <p:cNvGrpSpPr/>
          <p:nvPr/>
        </p:nvGrpSpPr>
        <p:grpSpPr>
          <a:xfrm>
            <a:off x="1881158" y="2071678"/>
            <a:ext cx="1022237" cy="486651"/>
            <a:chOff x="1571604" y="6143644"/>
            <a:chExt cx="1277796" cy="608315"/>
          </a:xfrm>
        </p:grpSpPr>
        <p:pic>
          <p:nvPicPr>
            <p:cNvPr id="18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71604" y="6143644"/>
              <a:ext cx="497778" cy="558730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1982625" y="6253483"/>
              <a:ext cx="866775" cy="49847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3309918" y="3786190"/>
            <a:ext cx="4302129" cy="214314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/>
            <a:r>
              <a:rPr lang="zh-CN" altLang="en-US" b="1" dirty="0">
                <a:latin typeface="+mn-lt"/>
              </a:rPr>
              <a:t>优点：比较安全</a:t>
            </a:r>
            <a:endParaRPr lang="en-US" altLang="zh-CN" b="1" dirty="0">
              <a:latin typeface="+mn-lt"/>
            </a:endParaRPr>
          </a:p>
          <a:p>
            <a:pPr algn="l"/>
            <a:endParaRPr lang="en-US" altLang="zh-CN" b="1" dirty="0">
              <a:latin typeface="+mn-lt"/>
            </a:endParaRPr>
          </a:p>
          <a:p>
            <a:pPr algn="l"/>
            <a:r>
              <a:rPr lang="zh-CN" altLang="en-US" b="1" dirty="0">
                <a:latin typeface="+mn-lt"/>
              </a:rPr>
              <a:t>推荐做法：</a:t>
            </a:r>
            <a:endParaRPr lang="en-US" altLang="zh-CN" b="1" dirty="0">
              <a:latin typeface="+mn-lt"/>
            </a:endParaRPr>
          </a:p>
          <a:p>
            <a:pPr algn="l"/>
            <a:r>
              <a:rPr lang="zh-CN" altLang="en-US" b="1" dirty="0">
                <a:latin typeface="+mn-lt"/>
              </a:rPr>
              <a:t>（</a:t>
            </a:r>
            <a:r>
              <a:rPr lang="en-US" altLang="zh-CN" b="1" dirty="0">
                <a:latin typeface="+mn-lt"/>
              </a:rPr>
              <a:t>1</a:t>
            </a:r>
            <a:r>
              <a:rPr lang="zh-CN" altLang="en-US" b="1" dirty="0">
                <a:latin typeface="+mn-lt"/>
              </a:rPr>
              <a:t>）常量名通常大写</a:t>
            </a:r>
            <a:endParaRPr lang="en-US" altLang="zh-CN" b="1" dirty="0">
              <a:latin typeface="+mn-lt"/>
            </a:endParaRPr>
          </a:p>
          <a:p>
            <a:pPr algn="l"/>
            <a:r>
              <a:rPr lang="zh-CN" altLang="en-US" b="1" dirty="0">
                <a:latin typeface="+mn-lt"/>
              </a:rPr>
              <a:t>（</a:t>
            </a:r>
            <a:r>
              <a:rPr lang="en-US" altLang="zh-CN" b="1" dirty="0">
                <a:latin typeface="+mn-lt"/>
              </a:rPr>
              <a:t>2</a:t>
            </a:r>
            <a:r>
              <a:rPr lang="zh-CN" altLang="en-US" b="1" dirty="0">
                <a:latin typeface="+mn-lt"/>
              </a:rPr>
              <a:t>）不同字符使用下划线分隔</a:t>
            </a:r>
            <a:endParaRPr lang="en-US" altLang="zh-CN" b="1" dirty="0">
              <a:latin typeface="+mn-lt"/>
            </a:endParaRPr>
          </a:p>
          <a:p>
            <a:pPr algn="l"/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）只能被赋值一次，通常定义时即对其初始化</a:t>
            </a:r>
            <a:endParaRPr lang="en-US" altLang="zh-CN" b="1" dirty="0"/>
          </a:p>
          <a:p>
            <a:pPr algn="l"/>
            <a:endParaRPr lang="en-US" altLang="zh-CN" b="1" dirty="0">
              <a:latin typeface="+mn-lt"/>
            </a:endParaRPr>
          </a:p>
        </p:txBody>
      </p:sp>
      <p:grpSp>
        <p:nvGrpSpPr>
          <p:cNvPr id="16" name="组合 14"/>
          <p:cNvGrpSpPr/>
          <p:nvPr/>
        </p:nvGrpSpPr>
        <p:grpSpPr bwMode="auto">
          <a:xfrm>
            <a:off x="3503712" y="6168727"/>
            <a:ext cx="4572000" cy="428625"/>
            <a:chOff x="3143240" y="5143512"/>
            <a:chExt cx="4572032" cy="428628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4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4380706" y="5187962"/>
              <a:ext cx="2759094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：常量的使用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0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0" grpId="0" bldLvl="0" animBg="1"/>
      <p:bldP spid="2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709" name="Rectangle 13"/>
          <p:cNvSpPr>
            <a:spLocks noGrp="1" noChangeArrowheads="1"/>
          </p:cNvSpPr>
          <p:nvPr>
            <p:ph type="title"/>
          </p:nvPr>
        </p:nvSpPr>
        <p:spPr>
          <a:xfrm>
            <a:off x="7433945" y="285750"/>
            <a:ext cx="3054985" cy="523875"/>
          </a:xfrm>
        </p:spPr>
        <p:txBody>
          <a:bodyPr/>
          <a:lstStyle/>
          <a:p>
            <a:pPr>
              <a:defRPr/>
            </a:pPr>
            <a:r>
              <a:t>数据类型举例</a:t>
            </a:r>
            <a:endParaRPr dirty="0"/>
          </a:p>
        </p:txBody>
      </p:sp>
      <p:sp>
        <p:nvSpPr>
          <p:cNvPr id="541699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输出</a:t>
            </a:r>
            <a:r>
              <a:rPr lang="en-US" altLang="zh-CN" dirty="0"/>
              <a:t>Java</a:t>
            </a:r>
            <a:r>
              <a:rPr lang="zh-CN" altLang="en-US" dirty="0"/>
              <a:t>课考试最高分：</a:t>
            </a:r>
            <a:r>
              <a:rPr lang="en-US" altLang="zh-CN" dirty="0"/>
              <a:t>98.5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          输出最高分学员姓名：张三</a:t>
            </a:r>
            <a:endParaRPr lang="zh-CN" altLang="en-US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          输出最高分学员性别：男</a:t>
            </a:r>
            <a:endParaRPr lang="zh-CN" altLang="en-US" sz="2400" dirty="0"/>
          </a:p>
        </p:txBody>
      </p:sp>
      <p:sp>
        <p:nvSpPr>
          <p:cNvPr id="541700" name="AutoShape 4"/>
          <p:cNvSpPr>
            <a:spLocks noChangeArrowheads="1"/>
          </p:cNvSpPr>
          <p:nvPr/>
        </p:nvSpPr>
        <p:spPr bwMode="auto">
          <a:xfrm>
            <a:off x="2501900" y="2571750"/>
            <a:ext cx="7659688" cy="4052888"/>
          </a:xfrm>
          <a:prstGeom prst="roundRect">
            <a:avLst>
              <a:gd name="adj" fmla="val 13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TestType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public static void main(String[ 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0000FF"/>
                </a:solidFill>
              </a:rPr>
              <a:t>             </a:t>
            </a:r>
            <a:r>
              <a:rPr lang="en-US" altLang="zh-CN" b="1" dirty="0">
                <a:solidFill>
                  <a:srgbClr val="FF0000"/>
                </a:solidFill>
              </a:rPr>
              <a:t> double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score = 98.5;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String 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              char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sex = '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男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';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	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本次考试成绩最高分：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+ score);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最高分得主：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+ name);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性别：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+ sex);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41701" name="AutoShape 5"/>
          <p:cNvSpPr>
            <a:spLocks noChangeArrowheads="1"/>
          </p:cNvSpPr>
          <p:nvPr/>
        </p:nvSpPr>
        <p:spPr bwMode="gray">
          <a:xfrm>
            <a:off x="6013450" y="4000429"/>
            <a:ext cx="1420320" cy="408130"/>
          </a:xfrm>
          <a:prstGeom prst="wedgeRoundRectCallout">
            <a:avLst>
              <a:gd name="adj1" fmla="val -49978"/>
              <a:gd name="adj2" fmla="val 505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单引号   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41702" name="AutoShape 6"/>
          <p:cNvSpPr>
            <a:spLocks noChangeArrowheads="1"/>
          </p:cNvSpPr>
          <p:nvPr/>
        </p:nvSpPr>
        <p:spPr bwMode="gray">
          <a:xfrm>
            <a:off x="6310313" y="3428929"/>
            <a:ext cx="1420320" cy="408130"/>
          </a:xfrm>
          <a:prstGeom prst="wedgeRoundRectCallout">
            <a:avLst>
              <a:gd name="adj1" fmla="val 1636"/>
              <a:gd name="adj2" fmla="val 5458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双引号        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41704" name="AutoShape 8"/>
          <p:cNvSpPr>
            <a:spLocks noChangeArrowheads="1"/>
          </p:cNvSpPr>
          <p:nvPr/>
        </p:nvSpPr>
        <p:spPr bwMode="gray">
          <a:xfrm>
            <a:off x="8081963" y="5594279"/>
            <a:ext cx="1855930" cy="408130"/>
          </a:xfrm>
          <a:prstGeom prst="wedgeRoundRectCallout">
            <a:avLst>
              <a:gd name="adj1" fmla="val -2501"/>
              <a:gd name="adj2" fmla="val -5546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连接输出信息    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2" name="组合 12"/>
          <p:cNvGrpSpPr/>
          <p:nvPr/>
        </p:nvGrpSpPr>
        <p:grpSpPr bwMode="auto">
          <a:xfrm>
            <a:off x="1595438" y="857250"/>
            <a:ext cx="979170" cy="422275"/>
            <a:chOff x="1000100" y="1173499"/>
            <a:chExt cx="979914" cy="422603"/>
          </a:xfrm>
        </p:grpSpPr>
        <p:pic>
          <p:nvPicPr>
            <p:cNvPr id="2562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1286067" y="1185257"/>
              <a:ext cx="693947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20" name="直接箭头连接符 19"/>
          <p:cNvCxnSpPr/>
          <p:nvPr/>
        </p:nvCxnSpPr>
        <p:spPr>
          <a:xfrm flipV="1">
            <a:off x="5738810" y="3632200"/>
            <a:ext cx="571505" cy="825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095868" y="4154494"/>
            <a:ext cx="928694" cy="6032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8310578" y="5072074"/>
            <a:ext cx="571504" cy="50006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14"/>
          <p:cNvGrpSpPr/>
          <p:nvPr/>
        </p:nvGrpSpPr>
        <p:grpSpPr bwMode="auto">
          <a:xfrm>
            <a:off x="3738563" y="6215063"/>
            <a:ext cx="4572000" cy="428625"/>
            <a:chOff x="3143240" y="5143512"/>
            <a:chExt cx="4572032" cy="428628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5620" name="Picture 8" descr="说话气泡new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8" name="TextBox 27"/>
            <p:cNvSpPr txBox="1"/>
            <p:nvPr/>
          </p:nvSpPr>
          <p:spPr bwMode="auto">
            <a:xfrm>
              <a:off x="4018752" y="5187962"/>
              <a:ext cx="3482999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：不同类型变量存取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4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0" grpId="0" bldLvl="0" animBg="1"/>
      <p:bldP spid="541701" grpId="0" bldLvl="0" animBg="1"/>
      <p:bldP spid="541702" grpId="0" bldLvl="0" animBg="1"/>
      <p:bldP spid="54170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53" name="Rectangle 17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Java</a:t>
            </a:r>
            <a:r>
              <a:rPr lang="zh-CN" altLang="en-US" dirty="0"/>
              <a:t>语言中，变量命名要符合一定规则</a:t>
            </a:r>
            <a:endParaRPr lang="zh-CN" altLang="en-US" dirty="0"/>
          </a:p>
          <a:p>
            <a:pPr lvl="1">
              <a:defRPr/>
            </a:pPr>
            <a:r>
              <a:rPr lang="en-US" altLang="zh-CN" dirty="0"/>
              <a:t>money</a:t>
            </a:r>
            <a:r>
              <a:rPr lang="zh-CN" altLang="en-US" dirty="0"/>
              <a:t>、</a:t>
            </a:r>
            <a:r>
              <a:rPr lang="en-US" altLang="zh-CN" dirty="0"/>
              <a:t>score</a:t>
            </a:r>
            <a:r>
              <a:rPr lang="zh-CN" altLang="en-US" dirty="0"/>
              <a:t>、</a:t>
            </a:r>
            <a:r>
              <a:rPr lang="en-US" altLang="zh-CN" dirty="0"/>
              <a:t>name</a:t>
            </a:r>
            <a:r>
              <a:rPr lang="zh-CN" altLang="en-US" dirty="0"/>
              <a:t>、</a:t>
            </a:r>
            <a:r>
              <a:rPr lang="en-US" altLang="zh-CN" dirty="0"/>
              <a:t>sex</a:t>
            </a:r>
            <a:endParaRPr lang="en-US" altLang="zh-CN" dirty="0"/>
          </a:p>
        </p:txBody>
      </p:sp>
      <p:sp>
        <p:nvSpPr>
          <p:cNvPr id="500738" name="AutoShape 2"/>
          <p:cNvSpPr>
            <a:spLocks noChangeArrowheads="1"/>
          </p:cNvSpPr>
          <p:nvPr/>
        </p:nvSpPr>
        <p:spPr bwMode="auto">
          <a:xfrm>
            <a:off x="3862388" y="2786063"/>
            <a:ext cx="2089150" cy="11731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1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、字母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2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、下划线‘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_’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3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、‘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$’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符号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3937000" y="2414588"/>
            <a:ext cx="1727200" cy="3683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首字母</a:t>
            </a:r>
            <a:endParaRPr lang="zh-CN" altLang="en-US" b="1"/>
          </a:p>
        </p:txBody>
      </p:sp>
      <p:grpSp>
        <p:nvGrpSpPr>
          <p:cNvPr id="26629" name="Group 4"/>
          <p:cNvGrpSpPr/>
          <p:nvPr/>
        </p:nvGrpSpPr>
        <p:grpSpPr bwMode="auto">
          <a:xfrm>
            <a:off x="6373813" y="3000375"/>
            <a:ext cx="936625" cy="720725"/>
            <a:chOff x="2245" y="1842"/>
            <a:chExt cx="590" cy="454"/>
          </a:xfrm>
        </p:grpSpPr>
        <p:sp>
          <p:nvSpPr>
            <p:cNvPr id="500741" name="Line 5"/>
            <p:cNvSpPr>
              <a:spLocks noChangeShapeType="1"/>
            </p:cNvSpPr>
            <p:nvPr/>
          </p:nvSpPr>
          <p:spPr bwMode="auto">
            <a:xfrm>
              <a:off x="2245" y="2006"/>
              <a:ext cx="590" cy="0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0742" name="Line 6"/>
            <p:cNvSpPr>
              <a:spLocks noChangeShapeType="1"/>
            </p:cNvSpPr>
            <p:nvPr/>
          </p:nvSpPr>
          <p:spPr bwMode="auto">
            <a:xfrm>
              <a:off x="2423" y="1842"/>
              <a:ext cx="0" cy="454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00743" name="AutoShape 7"/>
          <p:cNvSpPr>
            <a:spLocks noChangeArrowheads="1"/>
          </p:cNvSpPr>
          <p:nvPr/>
        </p:nvSpPr>
        <p:spPr bwMode="auto">
          <a:xfrm>
            <a:off x="7896225" y="2608263"/>
            <a:ext cx="2160588" cy="1892300"/>
          </a:xfrm>
          <a:prstGeom prst="roundRect">
            <a:avLst>
              <a:gd name="adj" fmla="val 1225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任意多的：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1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、数字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2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、字母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3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、下划线‘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_’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4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、‘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$’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符号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6631" name="Text Box 8"/>
          <p:cNvSpPr txBox="1">
            <a:spLocks noChangeArrowheads="1"/>
          </p:cNvSpPr>
          <p:nvPr/>
        </p:nvSpPr>
        <p:spPr bwMode="auto">
          <a:xfrm>
            <a:off x="8113713" y="2214563"/>
            <a:ext cx="1727200" cy="3683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其余部分</a:t>
            </a:r>
            <a:endParaRPr lang="zh-CN" altLang="en-US" b="1"/>
          </a:p>
        </p:txBody>
      </p:sp>
      <p:sp>
        <p:nvSpPr>
          <p:cNvPr id="500745" name="AutoShape 9"/>
          <p:cNvSpPr>
            <a:spLocks noChangeArrowheads="1"/>
          </p:cNvSpPr>
          <p:nvPr/>
        </p:nvSpPr>
        <p:spPr bwMode="auto">
          <a:xfrm>
            <a:off x="2208213" y="2786063"/>
            <a:ext cx="503237" cy="122078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变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量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名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26633" name="Group 10"/>
          <p:cNvGrpSpPr/>
          <p:nvPr/>
        </p:nvGrpSpPr>
        <p:grpSpPr bwMode="auto">
          <a:xfrm>
            <a:off x="3071813" y="3286125"/>
            <a:ext cx="503237" cy="287338"/>
            <a:chOff x="975" y="1979"/>
            <a:chExt cx="317" cy="181"/>
          </a:xfrm>
        </p:grpSpPr>
        <p:sp>
          <p:nvSpPr>
            <p:cNvPr id="500747" name="Line 11"/>
            <p:cNvSpPr>
              <a:spLocks noChangeShapeType="1"/>
            </p:cNvSpPr>
            <p:nvPr/>
          </p:nvSpPr>
          <p:spPr bwMode="auto">
            <a:xfrm>
              <a:off x="975" y="1794"/>
              <a:ext cx="317" cy="0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0748" name="Line 12"/>
            <p:cNvSpPr>
              <a:spLocks noChangeShapeType="1"/>
            </p:cNvSpPr>
            <p:nvPr/>
          </p:nvSpPr>
          <p:spPr bwMode="auto">
            <a:xfrm>
              <a:off x="975" y="1975"/>
              <a:ext cx="317" cy="0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6634" name="Rectangle 13"/>
          <p:cNvSpPr>
            <a:spLocks noChangeArrowheads="1"/>
          </p:cNvSpPr>
          <p:nvPr/>
        </p:nvSpPr>
        <p:spPr bwMode="auto">
          <a:xfrm>
            <a:off x="2208213" y="3429000"/>
            <a:ext cx="7200900" cy="8636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1"/>
              </a:buBlip>
            </a:pPr>
            <a:endParaRPr lang="zh-CN" altLang="en-US" sz="2000" b="1"/>
          </a:p>
        </p:txBody>
      </p:sp>
      <p:sp>
        <p:nvSpPr>
          <p:cNvPr id="500752" name="Rectangle 16"/>
          <p:cNvSpPr>
            <a:spLocks noGrp="1" noChangeArrowheads="1"/>
          </p:cNvSpPr>
          <p:nvPr>
            <p:ph type="title"/>
          </p:nvPr>
        </p:nvSpPr>
        <p:spPr>
          <a:xfrm>
            <a:off x="6656705" y="285750"/>
            <a:ext cx="3832225" cy="523875"/>
          </a:xfrm>
        </p:spPr>
        <p:txBody>
          <a:bodyPr/>
          <a:lstStyle/>
          <a:p>
            <a:pPr>
              <a:defRPr/>
            </a:pPr>
            <a:r>
              <a:t>变量命名规则</a:t>
            </a:r>
            <a:r>
              <a:rPr lang="en-US" altLang="zh-CN"/>
              <a:t>2-1</a:t>
            </a:r>
            <a:endParaRPr dirty="0"/>
          </a:p>
        </p:txBody>
      </p:sp>
      <p:grpSp>
        <p:nvGrpSpPr>
          <p:cNvPr id="4" name="组合 17"/>
          <p:cNvGrpSpPr/>
          <p:nvPr/>
        </p:nvGrpSpPr>
        <p:grpSpPr bwMode="auto">
          <a:xfrm>
            <a:off x="1809750" y="5887085"/>
            <a:ext cx="836295" cy="398780"/>
            <a:chOff x="3786182" y="3143883"/>
            <a:chExt cx="837035" cy="398840"/>
          </a:xfrm>
        </p:grpSpPr>
        <p:sp>
          <p:nvSpPr>
            <p:cNvPr id="20" name="TextBox 19"/>
            <p:cNvSpPr txBox="1"/>
            <p:nvPr/>
          </p:nvSpPr>
          <p:spPr>
            <a:xfrm>
              <a:off x="3929183" y="3143883"/>
              <a:ext cx="694034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经验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26645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1"/>
          <p:cNvGrpSpPr/>
          <p:nvPr/>
        </p:nvGrpSpPr>
        <p:grpSpPr bwMode="auto">
          <a:xfrm>
            <a:off x="1992313" y="4500563"/>
            <a:ext cx="8353425" cy="1166812"/>
            <a:chOff x="468313" y="4500563"/>
            <a:chExt cx="8353425" cy="1166812"/>
          </a:xfrm>
        </p:grpSpPr>
        <p:sp>
          <p:nvSpPr>
            <p:cNvPr id="500750" name="AutoShape 14"/>
            <p:cNvSpPr>
              <a:spLocks noChangeArrowheads="1"/>
            </p:cNvSpPr>
            <p:nvPr/>
          </p:nvSpPr>
          <p:spPr bwMode="gray">
            <a:xfrm>
              <a:off x="468313" y="4643438"/>
              <a:ext cx="8353425" cy="1023937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>
                <a:defRPr/>
              </a:pP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变量命名规范：</a:t>
              </a:r>
              <a:endPara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  <a:p>
              <a:pPr>
                <a:defRPr/>
              </a:pP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       简短且能清楚地表明变量的作用，通常第一个单词的首字母小写，其后单词的首字母大写。例如：</a:t>
              </a:r>
              <a:r>
                <a:rPr lang="en-US" altLang="zh-CN" b="1" dirty="0" err="1">
                  <a:latin typeface="微软雅黑" panose="020B0503020204020204" pitchFamily="2" charset="-122"/>
                  <a:ea typeface="微软雅黑" panose="020B0503020204020204" pitchFamily="2" charset="-122"/>
                </a:rPr>
                <a:t>myScore</a:t>
              </a:r>
              <a:r>
                <a:rPr lang="en-US" altLang="zh-CN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 </a:t>
              </a:r>
              <a:endPara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26643" name="AutoShape 4"/>
            <p:cNvSpPr>
              <a:spLocks noChangeArrowheads="1"/>
            </p:cNvSpPr>
            <p:nvPr/>
          </p:nvSpPr>
          <p:spPr bwMode="gray">
            <a:xfrm>
              <a:off x="8242300" y="4500563"/>
              <a:ext cx="357188" cy="3603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6" name="组合 2"/>
          <p:cNvGrpSpPr/>
          <p:nvPr/>
        </p:nvGrpSpPr>
        <p:grpSpPr bwMode="auto">
          <a:xfrm>
            <a:off x="3024188" y="5886450"/>
            <a:ext cx="6072187" cy="782638"/>
            <a:chOff x="1500188" y="5886450"/>
            <a:chExt cx="6072187" cy="782638"/>
          </a:xfrm>
        </p:grpSpPr>
        <p:sp>
          <p:nvSpPr>
            <p:cNvPr id="22" name="AutoShape 11"/>
            <p:cNvSpPr>
              <a:spLocks noChangeArrowheads="1"/>
            </p:cNvSpPr>
            <p:nvPr/>
          </p:nvSpPr>
          <p:spPr bwMode="gray">
            <a:xfrm>
              <a:off x="1500188" y="6072188"/>
              <a:ext cx="6072187" cy="5969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>
                <a:defRPr/>
              </a:pP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实际开发时，为了易于维护，尽量使用有意义的变量名</a:t>
              </a:r>
              <a:endPara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26641" name="AutoShape 4"/>
            <p:cNvSpPr>
              <a:spLocks noChangeArrowheads="1"/>
            </p:cNvSpPr>
            <p:nvPr/>
          </p:nvSpPr>
          <p:spPr bwMode="gray">
            <a:xfrm>
              <a:off x="6875463" y="5886450"/>
              <a:ext cx="358775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804" name="Rectangle 20"/>
          <p:cNvSpPr>
            <a:spLocks noGrp="1" noChangeArrowheads="1"/>
          </p:cNvSpPr>
          <p:nvPr>
            <p:ph type="title"/>
          </p:nvPr>
        </p:nvSpPr>
        <p:spPr>
          <a:xfrm>
            <a:off x="6540500" y="285750"/>
            <a:ext cx="3948430" cy="523875"/>
          </a:xfrm>
        </p:spPr>
        <p:txBody>
          <a:bodyPr/>
          <a:lstStyle/>
          <a:p>
            <a:pPr>
              <a:defRPr/>
            </a:pPr>
            <a:r>
              <a:t>变量命名规则</a:t>
            </a:r>
            <a:r>
              <a:rPr lang="en-US" altLang="zh-CN"/>
              <a:t>2-2</a:t>
            </a:r>
            <a:endParaRPr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检查下面这些是否是合法的变量名</a:t>
            </a:r>
            <a:endParaRPr lang="zh-CN" altLang="en-US"/>
          </a:p>
          <a:p>
            <a:pPr lvl="2">
              <a:defRPr/>
            </a:pPr>
            <a:endParaRPr lang="zh-CN" altLang="en-US" dirty="0"/>
          </a:p>
        </p:txBody>
      </p:sp>
      <p:sp>
        <p:nvSpPr>
          <p:cNvPr id="502788" name="AutoShape 4"/>
          <p:cNvSpPr>
            <a:spLocks noChangeArrowheads="1"/>
          </p:cNvSpPr>
          <p:nvPr/>
        </p:nvSpPr>
        <p:spPr bwMode="auto">
          <a:xfrm>
            <a:off x="2362200" y="2990850"/>
            <a:ext cx="1695450" cy="458788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principal</a:t>
            </a:r>
            <a:endParaRPr lang="en-US" altLang="zh-CN" b="1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2789" name="AutoShape 5"/>
          <p:cNvSpPr>
            <a:spLocks noChangeArrowheads="1"/>
          </p:cNvSpPr>
          <p:nvPr/>
        </p:nvSpPr>
        <p:spPr bwMode="auto">
          <a:xfrm>
            <a:off x="7591425" y="4073525"/>
            <a:ext cx="2033588" cy="458788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cost_price</a:t>
            </a:r>
            <a:endParaRPr lang="en-US" altLang="zh-CN" b="1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2790" name="AutoShape 6"/>
          <p:cNvSpPr>
            <a:spLocks noChangeArrowheads="1"/>
          </p:cNvSpPr>
          <p:nvPr/>
        </p:nvSpPr>
        <p:spPr bwMode="auto">
          <a:xfrm>
            <a:off x="2339975" y="5081588"/>
            <a:ext cx="1739900" cy="458787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marks_3</a:t>
            </a:r>
            <a:endParaRPr lang="en-US" altLang="zh-CN" b="1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2791" name="AutoShape 7"/>
          <p:cNvSpPr>
            <a:spLocks noChangeArrowheads="1"/>
          </p:cNvSpPr>
          <p:nvPr/>
        </p:nvSpPr>
        <p:spPr bwMode="auto">
          <a:xfrm>
            <a:off x="4811713" y="2924175"/>
            <a:ext cx="2055812" cy="458788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$lastname</a:t>
            </a:r>
            <a:endParaRPr lang="en-US" altLang="zh-CN" b="1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2792" name="AutoShape 8"/>
          <p:cNvSpPr>
            <a:spLocks noChangeArrowheads="1"/>
          </p:cNvSpPr>
          <p:nvPr/>
        </p:nvSpPr>
        <p:spPr bwMode="auto">
          <a:xfrm>
            <a:off x="5303838" y="5081588"/>
            <a:ext cx="793750" cy="458787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city</a:t>
            </a:r>
            <a:endParaRPr lang="en-US" altLang="zh-CN" b="1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2793" name="AutoShape 9"/>
          <p:cNvSpPr>
            <a:spLocks noChangeArrowheads="1"/>
          </p:cNvSpPr>
          <p:nvPr/>
        </p:nvSpPr>
        <p:spPr bwMode="auto">
          <a:xfrm>
            <a:off x="2309813" y="4073525"/>
            <a:ext cx="1558925" cy="458788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123rate</a:t>
            </a:r>
            <a:endParaRPr lang="en-US" altLang="zh-CN" b="1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2794" name="AutoShape 10"/>
          <p:cNvSpPr>
            <a:spLocks noChangeArrowheads="1"/>
          </p:cNvSpPr>
          <p:nvPr/>
        </p:nvSpPr>
        <p:spPr bwMode="auto">
          <a:xfrm>
            <a:off x="4854575" y="4073525"/>
            <a:ext cx="2057400" cy="458788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discount%</a:t>
            </a:r>
            <a:endParaRPr lang="en-US" altLang="zh-CN" b="1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2795" name="AutoShape 11"/>
          <p:cNvSpPr>
            <a:spLocks noChangeArrowheads="1"/>
          </p:cNvSpPr>
          <p:nvPr/>
        </p:nvSpPr>
        <p:spPr bwMode="auto">
          <a:xfrm>
            <a:off x="7572375" y="2924175"/>
            <a:ext cx="1695450" cy="458788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zip code</a:t>
            </a:r>
            <a:endParaRPr lang="en-US" altLang="zh-CN" b="1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2796" name="AutoShape 12"/>
          <p:cNvSpPr>
            <a:spLocks noChangeArrowheads="1"/>
          </p:cNvSpPr>
          <p:nvPr/>
        </p:nvSpPr>
        <p:spPr bwMode="auto">
          <a:xfrm>
            <a:off x="6959600" y="5081588"/>
            <a:ext cx="884238" cy="458787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City</a:t>
            </a:r>
            <a:endParaRPr lang="en-US" altLang="zh-CN" b="1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2797" name="AutoShape 13"/>
          <p:cNvSpPr>
            <a:spLocks noChangeArrowheads="1"/>
          </p:cNvSpPr>
          <p:nvPr/>
        </p:nvSpPr>
        <p:spPr bwMode="auto">
          <a:xfrm>
            <a:off x="9091613" y="5081588"/>
            <a:ext cx="612775" cy="458787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endParaRPr lang="en-US" altLang="zh-CN" b="1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27663" name="组合 18"/>
          <p:cNvGrpSpPr/>
          <p:nvPr/>
        </p:nvGrpSpPr>
        <p:grpSpPr bwMode="auto">
          <a:xfrm>
            <a:off x="1595438" y="857250"/>
            <a:ext cx="950595" cy="430213"/>
            <a:chOff x="3643306" y="2500357"/>
            <a:chExt cx="950498" cy="430730"/>
          </a:xfrm>
        </p:grpSpPr>
        <p:pic>
          <p:nvPicPr>
            <p:cNvPr id="27668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Box 20"/>
            <p:cNvSpPr txBox="1"/>
            <p:nvPr/>
          </p:nvSpPr>
          <p:spPr>
            <a:xfrm>
              <a:off x="3900455" y="2501947"/>
              <a:ext cx="693349" cy="39925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提问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22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82063" y="3286125"/>
            <a:ext cx="534987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5013" y="4500563"/>
            <a:ext cx="534987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4429125"/>
            <a:ext cx="53498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9250" y="5357813"/>
            <a:ext cx="53498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AutoShape 2"/>
          <p:cNvSpPr>
            <a:spLocks noChangeArrowheads="1"/>
          </p:cNvSpPr>
          <p:nvPr/>
        </p:nvSpPr>
        <p:spPr bwMode="auto">
          <a:xfrm>
            <a:off x="2279650" y="1666875"/>
            <a:ext cx="7559675" cy="22526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Error1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public static void main(String[ 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String title;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 title 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4835" name="AutoShape 3"/>
          <p:cNvSpPr>
            <a:spLocks noChangeArrowheads="1"/>
          </p:cNvSpPr>
          <p:nvPr/>
        </p:nvSpPr>
        <p:spPr bwMode="auto">
          <a:xfrm>
            <a:off x="4262438" y="5483225"/>
            <a:ext cx="4976812" cy="8128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title;   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声明变量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title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title = "Java" ;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赋值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4836" name="AutoShape 4"/>
          <p:cNvSpPr>
            <a:spLocks noChangeArrowheads="1"/>
          </p:cNvSpPr>
          <p:nvPr/>
        </p:nvSpPr>
        <p:spPr bwMode="auto">
          <a:xfrm>
            <a:off x="4264025" y="4716463"/>
            <a:ext cx="5000625" cy="4127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title = "Java";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声明变量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title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并赋值     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4837" name="AutoShape 5"/>
          <p:cNvSpPr>
            <a:spLocks noChangeArrowheads="1"/>
          </p:cNvSpPr>
          <p:nvPr/>
        </p:nvSpPr>
        <p:spPr bwMode="auto">
          <a:xfrm>
            <a:off x="3810000" y="4724400"/>
            <a:ext cx="431800" cy="45561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rgbClr val="071424"/>
                </a:solidFill>
              </a:rPr>
              <a:t>1</a:t>
            </a:r>
            <a:endParaRPr lang="en-US" altLang="zh-CN" b="1">
              <a:solidFill>
                <a:srgbClr val="071424"/>
              </a:solidFill>
            </a:endParaRPr>
          </a:p>
        </p:txBody>
      </p:sp>
      <p:sp>
        <p:nvSpPr>
          <p:cNvPr id="504838" name="AutoShape 6"/>
          <p:cNvSpPr>
            <a:spLocks noChangeArrowheads="1"/>
          </p:cNvSpPr>
          <p:nvPr/>
        </p:nvSpPr>
        <p:spPr bwMode="auto">
          <a:xfrm>
            <a:off x="3806825" y="5516563"/>
            <a:ext cx="431800" cy="455612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rgbClr val="071424"/>
                </a:solidFill>
              </a:rPr>
              <a:t>2</a:t>
            </a:r>
            <a:endParaRPr lang="en-US" altLang="zh-CN" b="1">
              <a:solidFill>
                <a:srgbClr val="071424"/>
              </a:solidFill>
            </a:endParaRPr>
          </a:p>
        </p:txBody>
      </p:sp>
      <p:sp>
        <p:nvSpPr>
          <p:cNvPr id="504839" name="AutoShape 7"/>
          <p:cNvSpPr>
            <a:spLocks noChangeArrowheads="1"/>
          </p:cNvSpPr>
          <p:nvPr/>
        </p:nvSpPr>
        <p:spPr bwMode="auto">
          <a:xfrm>
            <a:off x="7175500" y="2565447"/>
            <a:ext cx="2653890" cy="77619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先声明变量并赋值，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然后才能使用           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4842" name="AutoShape 10"/>
          <p:cNvSpPr>
            <a:spLocks noChangeArrowheads="1"/>
          </p:cNvSpPr>
          <p:nvPr/>
        </p:nvSpPr>
        <p:spPr bwMode="auto">
          <a:xfrm>
            <a:off x="5448300" y="3716267"/>
            <a:ext cx="1142190" cy="408130"/>
          </a:xfrm>
          <a:prstGeom prst="wedgeRoundRectCallout">
            <a:avLst>
              <a:gd name="adj1" fmla="val -3430"/>
              <a:gd name="adj2" fmla="val -5468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代码错误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4843" name="AutoShape 11"/>
          <p:cNvSpPr>
            <a:spLocks noChangeArrowheads="1"/>
          </p:cNvSpPr>
          <p:nvPr/>
        </p:nvSpPr>
        <p:spPr bwMode="auto">
          <a:xfrm>
            <a:off x="2208213" y="5013325"/>
            <a:ext cx="1582737" cy="576263"/>
          </a:xfrm>
          <a:prstGeom prst="rightArrow">
            <a:avLst>
              <a:gd name="adj1" fmla="val 50000"/>
              <a:gd name="adj2" fmla="val 68664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zh-CN" altLang="en-US" b="1" dirty="0"/>
              <a:t>正确做法        </a:t>
            </a:r>
            <a:endParaRPr lang="zh-CN" altLang="en-US" b="1" dirty="0"/>
          </a:p>
        </p:txBody>
      </p:sp>
      <p:sp>
        <p:nvSpPr>
          <p:cNvPr id="504844" name="Rectangle 12"/>
          <p:cNvSpPr>
            <a:spLocks noChangeArrowheads="1"/>
          </p:cNvSpPr>
          <p:nvPr/>
        </p:nvSpPr>
        <p:spPr bwMode="auto">
          <a:xfrm>
            <a:off x="5238750" y="2786063"/>
            <a:ext cx="504825" cy="3698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4846" name="Rectangle 14"/>
          <p:cNvSpPr>
            <a:spLocks noGrp="1" noChangeArrowheads="1"/>
          </p:cNvSpPr>
          <p:nvPr>
            <p:ph type="title"/>
          </p:nvPr>
        </p:nvSpPr>
        <p:spPr>
          <a:xfrm>
            <a:off x="7566025" y="285750"/>
            <a:ext cx="2922905" cy="523875"/>
          </a:xfrm>
        </p:spPr>
        <p:txBody>
          <a:bodyPr/>
          <a:lstStyle/>
          <a:p>
            <a:pPr>
              <a:defRPr/>
            </a:pPr>
            <a:r>
              <a:rPr dirty="0"/>
              <a:t>常见错误</a:t>
            </a:r>
            <a:r>
              <a:rPr lang="en-US" altLang="zh-CN" dirty="0"/>
              <a:t>3-1</a:t>
            </a:r>
            <a:endParaRPr lang="en-US" altLang="zh-CN" dirty="0"/>
          </a:p>
        </p:txBody>
      </p:sp>
      <p:pic>
        <p:nvPicPr>
          <p:cNvPr id="14" name="图片 13" descr="Erro1.tif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66938" y="4714875"/>
            <a:ext cx="755015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686" name="组合 14"/>
          <p:cNvGrpSpPr/>
          <p:nvPr/>
        </p:nvGrpSpPr>
        <p:grpSpPr bwMode="auto">
          <a:xfrm>
            <a:off x="1595438" y="857250"/>
            <a:ext cx="1456372" cy="398780"/>
            <a:chOff x="2962268" y="5103147"/>
            <a:chExt cx="1455764" cy="398840"/>
          </a:xfrm>
        </p:grpSpPr>
        <p:pic>
          <p:nvPicPr>
            <p:cNvPr id="28692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3214575" y="5103147"/>
              <a:ext cx="1203457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8" name="直接箭头连接符 17"/>
          <p:cNvCxnSpPr>
            <a:endCxn id="504842" idx="4"/>
          </p:cNvCxnSpPr>
          <p:nvPr/>
        </p:nvCxnSpPr>
        <p:spPr>
          <a:xfrm rot="16200000" flipH="1">
            <a:off x="7105691" y="3298461"/>
            <a:ext cx="553956" cy="24352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Line 15"/>
          <p:cNvSpPr>
            <a:spLocks noChangeShapeType="1"/>
          </p:cNvSpPr>
          <p:nvPr/>
        </p:nvSpPr>
        <p:spPr bwMode="auto">
          <a:xfrm flipH="1">
            <a:off x="4691048" y="5643578"/>
            <a:ext cx="47630" cy="57149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4095750" y="6214995"/>
            <a:ext cx="3129098" cy="379548"/>
          </a:xfrm>
          <a:prstGeom prst="roundRect">
            <a:avLst>
              <a:gd name="adj" fmla="val 506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局部变量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title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可能尚未初始化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0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0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0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4" grpId="0" bldLvl="0" animBg="1"/>
      <p:bldP spid="504835" grpId="0" bldLvl="0" animBg="1"/>
      <p:bldP spid="504836" grpId="0" bldLvl="0" animBg="1"/>
      <p:bldP spid="504837" grpId="0" bldLvl="0" animBg="1"/>
      <p:bldP spid="504838" grpId="0" bldLvl="0" animBg="1"/>
      <p:bldP spid="504839" grpId="0" bldLvl="0" animBg="1"/>
      <p:bldP spid="504842" grpId="0" bldLvl="0" animBg="1"/>
      <p:bldP spid="504843" grpId="0" bldLvl="0" animBg="1"/>
      <p:bldP spid="504844" grpId="0" bldLvl="0" animBg="1"/>
      <p:bldP spid="21" grpId="0" bldLvl="0" animBg="1"/>
      <p:bldP spid="21" grpId="1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AutoShape 2"/>
          <p:cNvSpPr>
            <a:spLocks noChangeArrowheads="1"/>
          </p:cNvSpPr>
          <p:nvPr/>
        </p:nvSpPr>
        <p:spPr bwMode="auto">
          <a:xfrm>
            <a:off x="3856038" y="4924425"/>
            <a:ext cx="3883025" cy="57626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变量名不能以</a:t>
            </a: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%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开始                  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06885" name="AutoShape 5"/>
          <p:cNvSpPr>
            <a:spLocks noChangeArrowheads="1"/>
          </p:cNvSpPr>
          <p:nvPr/>
        </p:nvSpPr>
        <p:spPr bwMode="auto">
          <a:xfrm>
            <a:off x="2166938" y="1500188"/>
            <a:ext cx="7572375" cy="2252662"/>
          </a:xfrm>
          <a:prstGeom prst="roundRect">
            <a:avLst>
              <a:gd name="adj" fmla="val 29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Error2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public static void main(String[ 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%hour = 18;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(%hour);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6886" name="AutoShape 6"/>
          <p:cNvSpPr>
            <a:spLocks noChangeArrowheads="1"/>
          </p:cNvSpPr>
          <p:nvPr/>
        </p:nvSpPr>
        <p:spPr bwMode="auto">
          <a:xfrm>
            <a:off x="3524250" y="3143179"/>
            <a:ext cx="1142190" cy="408130"/>
          </a:xfrm>
          <a:prstGeom prst="wedgeRoundRectCallout">
            <a:avLst>
              <a:gd name="adj1" fmla="val -1548"/>
              <a:gd name="adj2" fmla="val -4922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代码错误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6887" name="Rectangle 7"/>
          <p:cNvSpPr>
            <a:spLocks noChangeArrowheads="1"/>
          </p:cNvSpPr>
          <p:nvPr/>
        </p:nvSpPr>
        <p:spPr bwMode="auto">
          <a:xfrm>
            <a:off x="3238500" y="2286000"/>
            <a:ext cx="792163" cy="3698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6889" name="Rectangle 9"/>
          <p:cNvSpPr>
            <a:spLocks noGrp="1" noChangeArrowheads="1"/>
          </p:cNvSpPr>
          <p:nvPr>
            <p:ph type="title"/>
          </p:nvPr>
        </p:nvSpPr>
        <p:spPr>
          <a:xfrm>
            <a:off x="7584440" y="285750"/>
            <a:ext cx="2904490" cy="523875"/>
          </a:xfrm>
        </p:spPr>
        <p:txBody>
          <a:bodyPr/>
          <a:lstStyle/>
          <a:p>
            <a:pPr>
              <a:defRPr/>
            </a:pPr>
            <a:r>
              <a:t>常见错误</a:t>
            </a:r>
            <a:r>
              <a:rPr lang="en-US" altLang="zh-CN"/>
              <a:t>3-2</a:t>
            </a:r>
            <a:endParaRPr lang="en-US" altLang="zh-CN" dirty="0"/>
          </a:p>
        </p:txBody>
      </p:sp>
      <p:pic>
        <p:nvPicPr>
          <p:cNvPr id="9" name="图片 8" descr="Erro2.tif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490788" y="4483100"/>
            <a:ext cx="7550150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15"/>
          <p:cNvSpPr>
            <a:spLocks noChangeShapeType="1"/>
          </p:cNvSpPr>
          <p:nvPr/>
        </p:nvSpPr>
        <p:spPr bwMode="auto">
          <a:xfrm flipH="1">
            <a:off x="4691048" y="5643578"/>
            <a:ext cx="47630" cy="57149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AutoShape 16"/>
          <p:cNvSpPr>
            <a:spLocks noChangeArrowheads="1"/>
          </p:cNvSpPr>
          <p:nvPr/>
        </p:nvSpPr>
        <p:spPr bwMode="auto">
          <a:xfrm>
            <a:off x="4095750" y="6214995"/>
            <a:ext cx="3845378" cy="379548"/>
          </a:xfrm>
          <a:prstGeom prst="roundRect">
            <a:avLst>
              <a:gd name="adj" fmla="val 506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标记“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%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”上有语法错误，删除标记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29709" name="组合 11"/>
          <p:cNvGrpSpPr/>
          <p:nvPr/>
        </p:nvGrpSpPr>
        <p:grpSpPr bwMode="auto">
          <a:xfrm>
            <a:off x="1595438" y="857250"/>
            <a:ext cx="1456372" cy="398780"/>
            <a:chOff x="2962268" y="5103147"/>
            <a:chExt cx="1455764" cy="398840"/>
          </a:xfrm>
        </p:grpSpPr>
        <p:pic>
          <p:nvPicPr>
            <p:cNvPr id="29711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3214575" y="5103147"/>
              <a:ext cx="1203457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5" name="直接箭头连接符 14"/>
          <p:cNvCxnSpPr/>
          <p:nvPr/>
        </p:nvCxnSpPr>
        <p:spPr>
          <a:xfrm rot="16200000" flipH="1">
            <a:off x="3595670" y="2857496"/>
            <a:ext cx="500066" cy="7143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0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2" grpId="0" bldLvl="0" animBg="1"/>
      <p:bldP spid="506885" grpId="0" bldLvl="0" animBg="1"/>
      <p:bldP spid="506886" grpId="0" bldLvl="0" animBg="1"/>
      <p:bldP spid="506887" grpId="0" bldLvl="0" animBg="1"/>
      <p:bldP spid="11" grpId="0" bldLvl="0" animBg="1"/>
      <p:bldP spid="11" grpId="1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AutoShape 2"/>
          <p:cNvSpPr>
            <a:spLocks noChangeArrowheads="1"/>
          </p:cNvSpPr>
          <p:nvPr/>
        </p:nvSpPr>
        <p:spPr bwMode="auto">
          <a:xfrm>
            <a:off x="2166938" y="1306513"/>
            <a:ext cx="7559675" cy="22526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Error3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public static void main(String[ 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String 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String 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李四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8931" name="AutoShape 3"/>
          <p:cNvSpPr>
            <a:spLocks noChangeArrowheads="1"/>
          </p:cNvSpPr>
          <p:nvPr/>
        </p:nvSpPr>
        <p:spPr bwMode="auto">
          <a:xfrm>
            <a:off x="3810000" y="3729600"/>
            <a:ext cx="382189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      声明两个同名变量导致编译错误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8932" name="AutoShape 4"/>
          <p:cNvSpPr>
            <a:spLocks noChangeArrowheads="1"/>
          </p:cNvSpPr>
          <p:nvPr/>
        </p:nvSpPr>
        <p:spPr bwMode="auto">
          <a:xfrm>
            <a:off x="3576638" y="5176203"/>
            <a:ext cx="2951162" cy="898525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</a:t>
            </a:r>
            <a:r>
              <a:rPr lang="en-US" altLang="zh-CN" b="1" dirty="0">
                <a:solidFill>
                  <a:srgbClr val="0000FF"/>
                </a:solidFill>
              </a:rPr>
              <a:t>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</a:t>
            </a:r>
            <a:r>
              <a:rPr lang="en-US" altLang="zh-CN" b="1" dirty="0">
                <a:solidFill>
                  <a:srgbClr val="0000FF"/>
                </a:solidFill>
              </a:rPr>
              <a:t>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李四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8933" name="AutoShape 5"/>
          <p:cNvSpPr>
            <a:spLocks noChangeArrowheads="1"/>
          </p:cNvSpPr>
          <p:nvPr/>
        </p:nvSpPr>
        <p:spPr bwMode="auto">
          <a:xfrm>
            <a:off x="7024688" y="5453944"/>
            <a:ext cx="2643187" cy="408130"/>
          </a:xfrm>
          <a:prstGeom prst="wedgeRoundRectCallout">
            <a:avLst>
              <a:gd name="adj1" fmla="val 50246"/>
              <a:gd name="adj2" fmla="val -4338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Java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程序区分大小写         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08936" name="AutoShape 8"/>
          <p:cNvSpPr>
            <a:spLocks noChangeArrowheads="1"/>
          </p:cNvSpPr>
          <p:nvPr/>
        </p:nvSpPr>
        <p:spPr bwMode="auto">
          <a:xfrm>
            <a:off x="1992313" y="5217795"/>
            <a:ext cx="1511300" cy="576263"/>
          </a:xfrm>
          <a:prstGeom prst="rightArrow">
            <a:avLst>
              <a:gd name="adj1" fmla="val 50000"/>
              <a:gd name="adj2" fmla="val 65565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/>
              <a:t>正确方案        </a:t>
            </a:r>
            <a:endParaRPr lang="zh-CN" altLang="en-US" b="1"/>
          </a:p>
        </p:txBody>
      </p:sp>
      <p:sp>
        <p:nvSpPr>
          <p:cNvPr id="508937" name="Rectangle 9"/>
          <p:cNvSpPr>
            <a:spLocks noChangeArrowheads="1"/>
          </p:cNvSpPr>
          <p:nvPr/>
        </p:nvSpPr>
        <p:spPr bwMode="auto">
          <a:xfrm>
            <a:off x="3738563" y="2063115"/>
            <a:ext cx="720725" cy="3698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8938" name="Rectangle 10"/>
          <p:cNvSpPr>
            <a:spLocks noChangeArrowheads="1"/>
          </p:cNvSpPr>
          <p:nvPr/>
        </p:nvSpPr>
        <p:spPr bwMode="auto">
          <a:xfrm>
            <a:off x="3738563" y="2491740"/>
            <a:ext cx="720725" cy="3698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8940" name="Rectangle 12"/>
          <p:cNvSpPr>
            <a:spLocks noGrp="1" noChangeArrowheads="1"/>
          </p:cNvSpPr>
          <p:nvPr>
            <p:ph type="title"/>
          </p:nvPr>
        </p:nvSpPr>
        <p:spPr>
          <a:xfrm>
            <a:off x="7316470" y="276860"/>
            <a:ext cx="3034030" cy="523875"/>
          </a:xfrm>
        </p:spPr>
        <p:txBody>
          <a:bodyPr/>
          <a:lstStyle/>
          <a:p>
            <a:pPr>
              <a:defRPr/>
            </a:pPr>
            <a:r>
              <a:t>常见错误</a:t>
            </a:r>
            <a:r>
              <a:rPr lang="en-US" altLang="zh-CN"/>
              <a:t>3-3</a:t>
            </a:r>
            <a:endParaRPr lang="en-US" altLang="zh-CN" dirty="0"/>
          </a:p>
        </p:txBody>
      </p:sp>
      <p:pic>
        <p:nvPicPr>
          <p:cNvPr id="12" name="图片 11" descr="Erro3.tif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79650" y="4250055"/>
            <a:ext cx="7531100" cy="121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ine 15"/>
          <p:cNvSpPr>
            <a:spLocks noChangeShapeType="1"/>
          </p:cNvSpPr>
          <p:nvPr/>
        </p:nvSpPr>
        <p:spPr bwMode="auto">
          <a:xfrm flipH="1">
            <a:off x="4333858" y="5156849"/>
            <a:ext cx="47630" cy="57149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3810000" y="5728268"/>
            <a:ext cx="2170248" cy="379548"/>
          </a:xfrm>
          <a:prstGeom prst="roundRect">
            <a:avLst>
              <a:gd name="adj" fmla="val 506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局部变量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name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重复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30736" name="组合 14"/>
          <p:cNvGrpSpPr/>
          <p:nvPr/>
        </p:nvGrpSpPr>
        <p:grpSpPr bwMode="auto">
          <a:xfrm>
            <a:off x="1595438" y="857250"/>
            <a:ext cx="1456372" cy="398780"/>
            <a:chOff x="2962268" y="5103147"/>
            <a:chExt cx="1455764" cy="398840"/>
          </a:xfrm>
        </p:grpSpPr>
        <p:pic>
          <p:nvPicPr>
            <p:cNvPr id="30737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3214575" y="5103147"/>
              <a:ext cx="1203457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0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0" grpId="0" bldLvl="0" animBg="1"/>
      <p:bldP spid="508931" grpId="0" bldLvl="0" animBg="1"/>
      <p:bldP spid="508932" grpId="0" bldLvl="0" animBg="1"/>
      <p:bldP spid="508933" grpId="0" bldLvl="0" animBg="1"/>
      <p:bldP spid="508936" grpId="0" bldLvl="0" animBg="1"/>
      <p:bldP spid="508937" grpId="0" bldLvl="0" animBg="1"/>
      <p:bldP spid="508938" grpId="0" bldLvl="0" animBg="1"/>
      <p:bldP spid="14" grpId="0" bldLvl="0" animBg="1"/>
      <p:bldP spid="14" grpId="1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1" name="Rectangle 5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定义变量有哪两种方式？</a:t>
            </a:r>
            <a:endParaRPr lang="zh-CN" altLang="en-US" dirty="0"/>
          </a:p>
        </p:txBody>
      </p:sp>
      <p:sp>
        <p:nvSpPr>
          <p:cNvPr id="510979" name="Rectangle 3"/>
          <p:cNvSpPr>
            <a:spLocks noChangeArrowheads="1"/>
          </p:cNvSpPr>
          <p:nvPr/>
        </p:nvSpPr>
        <p:spPr bwMode="auto">
          <a:xfrm>
            <a:off x="2303463" y="3214688"/>
            <a:ext cx="7364412" cy="26638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使用变量存储以下</a:t>
            </a:r>
            <a:r>
              <a:rPr lang="en-US" altLang="zh-CN" sz="2600" b="1" dirty="0">
                <a:latin typeface="+mn-lt"/>
                <a:ea typeface="微软雅黑" panose="020B0503020204020204" pitchFamily="2" charset="-122"/>
              </a:rPr>
              <a:t>MP3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信息，并打印输出</a:t>
            </a: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latin typeface="+mn-lt"/>
                <a:ea typeface="微软雅黑" panose="020B0503020204020204" pitchFamily="2" charset="-122"/>
              </a:rPr>
              <a:t>品牌（</a:t>
            </a:r>
            <a:r>
              <a:rPr lang="en-US" altLang="zh-CN" sz="2400" b="1" dirty="0">
                <a:latin typeface="+mn-lt"/>
                <a:ea typeface="微软雅黑" panose="020B0503020204020204" pitchFamily="2" charset="-122"/>
              </a:rPr>
              <a:t>brand</a:t>
            </a:r>
            <a:r>
              <a:rPr lang="zh-CN" altLang="en-US" sz="2400" b="1" dirty="0">
                <a:latin typeface="+mn-lt"/>
                <a:ea typeface="微软雅黑" panose="020B0503020204020204" pitchFamily="2" charset="-122"/>
              </a:rPr>
              <a:t>）：爱国者</a:t>
            </a:r>
            <a:r>
              <a:rPr lang="en-US" altLang="zh-CN" sz="2400" b="1" dirty="0">
                <a:latin typeface="+mn-lt"/>
                <a:ea typeface="微软雅黑" panose="020B0503020204020204" pitchFamily="2" charset="-122"/>
              </a:rPr>
              <a:t>F928</a:t>
            </a:r>
            <a:endParaRPr lang="en-US" altLang="zh-CN" sz="2400" b="1" dirty="0">
              <a:latin typeface="+mn-lt"/>
              <a:ea typeface="微软雅黑" panose="020B0503020204020204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latin typeface="+mn-lt"/>
                <a:ea typeface="微软雅黑" panose="020B0503020204020204" pitchFamily="2" charset="-122"/>
              </a:rPr>
              <a:t>重量（</a:t>
            </a:r>
            <a:r>
              <a:rPr lang="en-US" altLang="zh-CN" sz="2400" b="1" dirty="0">
                <a:latin typeface="+mn-lt"/>
                <a:ea typeface="微软雅黑" panose="020B0503020204020204" pitchFamily="2" charset="-122"/>
              </a:rPr>
              <a:t>weight</a:t>
            </a:r>
            <a:r>
              <a:rPr lang="zh-CN" altLang="en-US" sz="2400" b="1" dirty="0">
                <a:latin typeface="+mn-lt"/>
                <a:ea typeface="微软雅黑" panose="020B0503020204020204" pitchFamily="2" charset="-122"/>
              </a:rPr>
              <a:t>）：</a:t>
            </a:r>
            <a:r>
              <a:rPr lang="en-US" altLang="zh-CN" sz="2400" b="1" dirty="0">
                <a:latin typeface="+mn-lt"/>
                <a:ea typeface="微软雅黑" panose="020B0503020204020204" pitchFamily="2" charset="-122"/>
              </a:rPr>
              <a:t>12.4</a:t>
            </a:r>
            <a:endParaRPr lang="en-US" altLang="zh-CN" sz="2400" b="1" dirty="0">
              <a:latin typeface="+mn-lt"/>
              <a:ea typeface="微软雅黑" panose="020B0503020204020204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latin typeface="+mn-lt"/>
                <a:ea typeface="微软雅黑" panose="020B0503020204020204" pitchFamily="2" charset="-122"/>
              </a:rPr>
              <a:t>电池类型（</a:t>
            </a:r>
            <a:r>
              <a:rPr lang="en-US" altLang="zh-CN" sz="2400" b="1" dirty="0">
                <a:latin typeface="+mn-lt"/>
                <a:ea typeface="微软雅黑" panose="020B0503020204020204" pitchFamily="2" charset="-122"/>
              </a:rPr>
              <a:t>type</a:t>
            </a:r>
            <a:r>
              <a:rPr lang="zh-CN" altLang="en-US" sz="2400" b="1" dirty="0">
                <a:latin typeface="+mn-lt"/>
                <a:ea typeface="微软雅黑" panose="020B0503020204020204" pitchFamily="2" charset="-122"/>
              </a:rPr>
              <a:t>）：内置锂电池</a:t>
            </a:r>
            <a:endParaRPr lang="zh-CN" altLang="en-US" sz="2400" b="1" dirty="0">
              <a:latin typeface="+mn-lt"/>
              <a:ea typeface="微软雅黑" panose="020B0503020204020204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latin typeface="+mn-lt"/>
                <a:ea typeface="微软雅黑" panose="020B0503020204020204" pitchFamily="2" charset="-122"/>
              </a:rPr>
              <a:t>价格（</a:t>
            </a:r>
            <a:r>
              <a:rPr lang="en-US" altLang="zh-CN" sz="2400" b="1" dirty="0">
                <a:latin typeface="+mn-lt"/>
                <a:ea typeface="微软雅黑" panose="020B0503020204020204" pitchFamily="2" charset="-122"/>
              </a:rPr>
              <a:t>price</a:t>
            </a:r>
            <a:r>
              <a:rPr lang="zh-CN" altLang="en-US" sz="2400" b="1" dirty="0">
                <a:latin typeface="+mn-lt"/>
                <a:ea typeface="微软雅黑" panose="020B0503020204020204" pitchFamily="2" charset="-122"/>
              </a:rPr>
              <a:t>）：</a:t>
            </a:r>
            <a:r>
              <a:rPr lang="en-US" altLang="zh-CN" sz="2400" b="1" dirty="0">
                <a:latin typeface="+mn-lt"/>
                <a:ea typeface="微软雅黑" panose="020B0503020204020204" pitchFamily="2" charset="-122"/>
              </a:rPr>
              <a:t>499    </a:t>
            </a:r>
            <a:endParaRPr lang="en-US" altLang="zh-CN" sz="2400" b="1" dirty="0">
              <a:latin typeface="+mn-lt"/>
              <a:ea typeface="微软雅黑" panose="020B0503020204020204" pitchFamily="2" charset="-122"/>
            </a:endParaRPr>
          </a:p>
        </p:txBody>
      </p:sp>
      <p:sp>
        <p:nvSpPr>
          <p:cNvPr id="510985" name="Rectangle 9"/>
          <p:cNvSpPr>
            <a:spLocks noGrp="1" noChangeArrowheads="1"/>
          </p:cNvSpPr>
          <p:nvPr>
            <p:ph type="title"/>
          </p:nvPr>
        </p:nvSpPr>
        <p:spPr>
          <a:xfrm>
            <a:off x="9194165" y="285750"/>
            <a:ext cx="1294765" cy="523875"/>
          </a:xfrm>
        </p:spPr>
        <p:txBody>
          <a:bodyPr/>
          <a:lstStyle/>
          <a:p>
            <a:pPr>
              <a:defRPr/>
            </a:pPr>
            <a:r>
              <a:t>小结</a:t>
            </a:r>
            <a:endParaRPr dirty="0"/>
          </a:p>
        </p:txBody>
      </p:sp>
      <p:grpSp>
        <p:nvGrpSpPr>
          <p:cNvPr id="2" name="组合 7"/>
          <p:cNvGrpSpPr/>
          <p:nvPr/>
        </p:nvGrpSpPr>
        <p:grpSpPr bwMode="auto">
          <a:xfrm>
            <a:off x="1595438" y="857250"/>
            <a:ext cx="950595" cy="430213"/>
            <a:chOff x="3643306" y="2500357"/>
            <a:chExt cx="950498" cy="430730"/>
          </a:xfrm>
        </p:grpSpPr>
        <p:pic>
          <p:nvPicPr>
            <p:cNvPr id="31754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3900455" y="2501947"/>
              <a:ext cx="693349" cy="39925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提问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0"/>
          <p:cNvGrpSpPr/>
          <p:nvPr/>
        </p:nvGrpSpPr>
        <p:grpSpPr bwMode="auto">
          <a:xfrm>
            <a:off x="1592263" y="2786063"/>
            <a:ext cx="1503362" cy="398780"/>
            <a:chOff x="6641147" y="5088888"/>
            <a:chExt cx="1502753" cy="398840"/>
          </a:xfrm>
        </p:grpSpPr>
        <p:pic>
          <p:nvPicPr>
            <p:cNvPr id="31752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6855372" y="5088888"/>
              <a:ext cx="1288528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现场编程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0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2795" y="285750"/>
            <a:ext cx="2096135" cy="523875"/>
          </a:xfrm>
        </p:spPr>
        <p:txBody>
          <a:bodyPr/>
          <a:lstStyle/>
          <a:p>
            <a:pPr>
              <a:defRPr/>
            </a:pPr>
            <a:r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变量的定义是什么？</a:t>
            </a:r>
            <a:endParaRPr lang="zh-CN" altLang="en-US" dirty="0"/>
          </a:p>
          <a:p>
            <a:pPr>
              <a:defRPr/>
            </a:pPr>
            <a:r>
              <a:rPr lang="en-US" altLang="zh-CN" dirty="0"/>
              <a:t>Java</a:t>
            </a:r>
            <a:r>
              <a:rPr lang="zh-CN" altLang="en-US" dirty="0"/>
              <a:t>定义的常用数据类型有哪些？</a:t>
            </a:r>
            <a:endParaRPr lang="zh-CN" altLang="en-US" dirty="0"/>
          </a:p>
          <a:p>
            <a:pPr>
              <a:defRPr/>
            </a:pPr>
            <a:r>
              <a:rPr lang="en-US" altLang="zh-CN" dirty="0"/>
              <a:t>“%” </a:t>
            </a:r>
            <a:r>
              <a:rPr lang="zh-CN" altLang="en-US" dirty="0"/>
              <a:t>和 </a:t>
            </a:r>
            <a:r>
              <a:rPr lang="en-US" altLang="zh-CN" dirty="0"/>
              <a:t>“/” </a:t>
            </a:r>
            <a:r>
              <a:rPr lang="zh-CN" altLang="en-US" dirty="0"/>
              <a:t>分别执行什么运算？</a:t>
            </a:r>
            <a:endParaRPr lang="zh-CN" altLang="en-US" dirty="0"/>
          </a:p>
          <a:p>
            <a:pPr>
              <a:defRPr/>
            </a:pPr>
            <a:r>
              <a:rPr lang="en-US" altLang="zh-CN" dirty="0" err="1"/>
              <a:t>boolean</a:t>
            </a:r>
            <a:r>
              <a:rPr lang="zh-CN" altLang="en-US" dirty="0"/>
              <a:t>变量可以取哪些值？</a:t>
            </a:r>
            <a:endParaRPr lang="zh-CN" altLang="en-US" dirty="0"/>
          </a:p>
          <a:p>
            <a:pPr>
              <a:defRPr/>
            </a:pPr>
            <a:r>
              <a:rPr lang="en-US" altLang="zh-CN" dirty="0"/>
              <a:t>“=” </a:t>
            </a:r>
            <a:r>
              <a:rPr lang="zh-CN" altLang="en-US" dirty="0"/>
              <a:t>和 </a:t>
            </a:r>
            <a:r>
              <a:rPr lang="en-US" altLang="zh-CN" dirty="0"/>
              <a:t>“==” </a:t>
            </a:r>
            <a:r>
              <a:rPr lang="zh-CN" altLang="en-US" dirty="0"/>
              <a:t>的区别？</a:t>
            </a:r>
            <a:endParaRPr lang="zh-CN" altLang="en-US" dirty="0"/>
          </a:p>
        </p:txBody>
      </p:sp>
      <p:grpSp>
        <p:nvGrpSpPr>
          <p:cNvPr id="14341" name="组合 1"/>
          <p:cNvGrpSpPr/>
          <p:nvPr/>
        </p:nvGrpSpPr>
        <p:grpSpPr bwMode="auto">
          <a:xfrm>
            <a:off x="1524000" y="600075"/>
            <a:ext cx="1607185" cy="736600"/>
            <a:chOff x="0" y="600123"/>
            <a:chExt cx="1607604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04274" cy="39860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集中测试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4343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4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学员王浩的</a:t>
            </a:r>
            <a:r>
              <a:rPr lang="en-US" altLang="zh-CN"/>
              <a:t>Java</a:t>
            </a:r>
            <a:r>
              <a:rPr lang="zh-CN" altLang="en-US"/>
              <a:t>成绩是</a:t>
            </a:r>
            <a:r>
              <a:rPr lang="en-US" altLang="zh-CN"/>
              <a:t>80</a:t>
            </a:r>
            <a:r>
              <a:rPr lang="zh-CN" altLang="en-US"/>
              <a:t>分，学员张萌的</a:t>
            </a:r>
            <a:r>
              <a:rPr lang="en-US" altLang="zh-CN"/>
              <a:t>Java</a:t>
            </a:r>
            <a:r>
              <a:rPr lang="zh-CN" altLang="en-US"/>
              <a:t>成绩与王浩的相同，输出张萌的成绩</a:t>
            </a:r>
            <a:endParaRPr lang="en-GB" altLang="en-US"/>
          </a:p>
          <a:p>
            <a:pPr>
              <a:defRPr/>
            </a:pPr>
            <a:endParaRPr lang="zh-CN" altLang="en-US" dirty="0"/>
          </a:p>
        </p:txBody>
      </p:sp>
      <p:sp>
        <p:nvSpPr>
          <p:cNvPr id="512003" name="AutoShape 3"/>
          <p:cNvSpPr>
            <a:spLocks noChangeArrowheads="1"/>
          </p:cNvSpPr>
          <p:nvPr/>
        </p:nvSpPr>
        <p:spPr bwMode="auto">
          <a:xfrm>
            <a:off x="2208213" y="2917508"/>
            <a:ext cx="5476875" cy="153193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wangScore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80;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王浩成绩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zhangScore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张萌成绩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wangScore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zhangScore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(“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张萌成绩是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+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zhangScore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12004" name="AutoShape 4"/>
          <p:cNvSpPr>
            <a:spLocks noChangeArrowheads="1"/>
          </p:cNvSpPr>
          <p:nvPr/>
        </p:nvSpPr>
        <p:spPr bwMode="auto">
          <a:xfrm>
            <a:off x="2428875" y="5509895"/>
            <a:ext cx="6810375" cy="4127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zhangScore  =  wangScore;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将右边的值给左边的变量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12005" name="Rectangle 5"/>
          <p:cNvSpPr>
            <a:spLocks noChangeArrowheads="1"/>
          </p:cNvSpPr>
          <p:nvPr/>
        </p:nvSpPr>
        <p:spPr bwMode="auto">
          <a:xfrm>
            <a:off x="3884613" y="5438458"/>
            <a:ext cx="287337" cy="57626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2007" name="Line 7"/>
          <p:cNvSpPr>
            <a:spLocks noChangeShapeType="1"/>
          </p:cNvSpPr>
          <p:nvPr/>
        </p:nvSpPr>
        <p:spPr bwMode="auto">
          <a:xfrm flipV="1">
            <a:off x="3792538" y="3638233"/>
            <a:ext cx="1871662" cy="14287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12008" name="Line 8"/>
          <p:cNvSpPr>
            <a:spLocks noChangeShapeType="1"/>
          </p:cNvSpPr>
          <p:nvPr/>
        </p:nvSpPr>
        <p:spPr bwMode="auto">
          <a:xfrm>
            <a:off x="4151313" y="3195320"/>
            <a:ext cx="1584325" cy="2159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12009" name="AutoShape 9"/>
          <p:cNvSpPr>
            <a:spLocks noChangeArrowheads="1"/>
          </p:cNvSpPr>
          <p:nvPr/>
        </p:nvSpPr>
        <p:spPr bwMode="gray">
          <a:xfrm>
            <a:off x="5735638" y="3422260"/>
            <a:ext cx="181656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赋值运算符  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12011" name="AutoShape 11"/>
          <p:cNvSpPr>
            <a:spLocks noChangeArrowheads="1"/>
          </p:cNvSpPr>
          <p:nvPr/>
        </p:nvSpPr>
        <p:spPr bwMode="gray">
          <a:xfrm>
            <a:off x="8040688" y="2988873"/>
            <a:ext cx="62706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12012" name="AutoShape 12"/>
          <p:cNvSpPr>
            <a:spLocks noChangeArrowheads="1"/>
          </p:cNvSpPr>
          <p:nvPr/>
        </p:nvSpPr>
        <p:spPr bwMode="gray">
          <a:xfrm>
            <a:off x="8096250" y="4209661"/>
            <a:ext cx="642938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12013" name="Text Box 13"/>
          <p:cNvSpPr txBox="1">
            <a:spLocks noChangeArrowheads="1"/>
          </p:cNvSpPr>
          <p:nvPr/>
        </p:nvSpPr>
        <p:spPr bwMode="auto">
          <a:xfrm>
            <a:off x="9048750" y="3061970"/>
            <a:ext cx="1439863" cy="3683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wangScore</a:t>
            </a:r>
            <a:endParaRPr lang="en-US" altLang="zh-CN" b="1"/>
          </a:p>
        </p:txBody>
      </p:sp>
      <p:sp>
        <p:nvSpPr>
          <p:cNvPr id="512014" name="Text Box 14"/>
          <p:cNvSpPr txBox="1">
            <a:spLocks noChangeArrowheads="1"/>
          </p:cNvSpPr>
          <p:nvPr/>
        </p:nvSpPr>
        <p:spPr bwMode="auto">
          <a:xfrm>
            <a:off x="8975725" y="4070033"/>
            <a:ext cx="1512888" cy="3683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zhangScore</a:t>
            </a:r>
            <a:endParaRPr lang="en-US" altLang="zh-CN" b="1"/>
          </a:p>
        </p:txBody>
      </p:sp>
      <p:sp>
        <p:nvSpPr>
          <p:cNvPr id="512015" name="Text Box 15"/>
          <p:cNvSpPr txBox="1">
            <a:spLocks noChangeArrowheads="1"/>
          </p:cNvSpPr>
          <p:nvPr/>
        </p:nvSpPr>
        <p:spPr bwMode="auto">
          <a:xfrm>
            <a:off x="7953375" y="3057208"/>
            <a:ext cx="792163" cy="3683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80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512016" name="Text Box 16"/>
          <p:cNvSpPr txBox="1">
            <a:spLocks noChangeArrowheads="1"/>
          </p:cNvSpPr>
          <p:nvPr/>
        </p:nvSpPr>
        <p:spPr bwMode="auto">
          <a:xfrm>
            <a:off x="8018463" y="4271645"/>
            <a:ext cx="792162" cy="3683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80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512017" name="Text Box 17"/>
          <p:cNvSpPr txBox="1">
            <a:spLocks noChangeArrowheads="1"/>
          </p:cNvSpPr>
          <p:nvPr/>
        </p:nvSpPr>
        <p:spPr bwMode="auto">
          <a:xfrm>
            <a:off x="7608888" y="3565208"/>
            <a:ext cx="431800" cy="64516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副本</a:t>
            </a:r>
            <a:endParaRPr lang="zh-CN" altLang="en-US" b="1"/>
          </a:p>
        </p:txBody>
      </p:sp>
      <p:sp>
        <p:nvSpPr>
          <p:cNvPr id="512019" name="AutoShape 19"/>
          <p:cNvSpPr>
            <a:spLocks noChangeArrowheads="1"/>
          </p:cNvSpPr>
          <p:nvPr/>
        </p:nvSpPr>
        <p:spPr bwMode="auto">
          <a:xfrm>
            <a:off x="3721100" y="4535099"/>
            <a:ext cx="1142190" cy="408130"/>
          </a:xfrm>
          <a:prstGeom prst="wedgeRoundRectCallout">
            <a:avLst>
              <a:gd name="adj1" fmla="val -2286"/>
              <a:gd name="adj2" fmla="val -4922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代码错误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12021" name="Rectangle 21"/>
          <p:cNvSpPr>
            <a:spLocks noChangeArrowheads="1"/>
          </p:cNvSpPr>
          <p:nvPr/>
        </p:nvSpPr>
        <p:spPr bwMode="auto">
          <a:xfrm>
            <a:off x="2279650" y="3709670"/>
            <a:ext cx="3024188" cy="36036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2024" name="Rectangle 24"/>
          <p:cNvSpPr>
            <a:spLocks noGrp="1" noChangeArrowheads="1"/>
          </p:cNvSpPr>
          <p:nvPr>
            <p:ph type="title"/>
          </p:nvPr>
        </p:nvSpPr>
        <p:spPr>
          <a:xfrm>
            <a:off x="7022465" y="285750"/>
            <a:ext cx="3466465" cy="523875"/>
          </a:xfrm>
        </p:spPr>
        <p:txBody>
          <a:bodyPr/>
          <a:lstStyle/>
          <a:p>
            <a:pPr>
              <a:defRPr/>
            </a:pPr>
            <a:r>
              <a:rPr dirty="0"/>
              <a:t>赋值运算符</a:t>
            </a:r>
            <a:r>
              <a:rPr lang="en-US" altLang="zh-CN" dirty="0"/>
              <a:t>2-1</a:t>
            </a:r>
            <a:endParaRPr lang="en-US" altLang="zh-CN" dirty="0"/>
          </a:p>
        </p:txBody>
      </p:sp>
      <p:grpSp>
        <p:nvGrpSpPr>
          <p:cNvPr id="32792" name="组合 21"/>
          <p:cNvGrpSpPr/>
          <p:nvPr/>
        </p:nvGrpSpPr>
        <p:grpSpPr bwMode="auto">
          <a:xfrm>
            <a:off x="1595438" y="857250"/>
            <a:ext cx="979170" cy="422275"/>
            <a:chOff x="1000100" y="1173499"/>
            <a:chExt cx="979914" cy="422603"/>
          </a:xfrm>
        </p:grpSpPr>
        <p:pic>
          <p:nvPicPr>
            <p:cNvPr id="3280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Box 23"/>
            <p:cNvSpPr txBox="1"/>
            <p:nvPr/>
          </p:nvSpPr>
          <p:spPr>
            <a:xfrm>
              <a:off x="1286067" y="1185257"/>
              <a:ext cx="693947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5" name="Freeform 12"/>
          <p:cNvSpPr/>
          <p:nvPr/>
        </p:nvSpPr>
        <p:spPr bwMode="auto">
          <a:xfrm rot="5400000" flipV="1">
            <a:off x="1647056" y="4300962"/>
            <a:ext cx="1539774" cy="1214446"/>
          </a:xfrm>
          <a:prstGeom prst="arc">
            <a:avLst>
              <a:gd name="adj1" fmla="val 11697222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3857614" y="4066860"/>
            <a:ext cx="523874" cy="50006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7" name="Freeform 12"/>
          <p:cNvSpPr/>
          <p:nvPr/>
        </p:nvSpPr>
        <p:spPr bwMode="auto">
          <a:xfrm rot="5400000" flipV="1">
            <a:off x="7881950" y="3495356"/>
            <a:ext cx="857256" cy="571504"/>
          </a:xfrm>
          <a:prstGeom prst="arc">
            <a:avLst>
              <a:gd name="adj1" fmla="val 11697222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1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1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1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1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1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1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3" grpId="0" bldLvl="0" animBg="1"/>
      <p:bldP spid="512004" grpId="0" bldLvl="0" animBg="1"/>
      <p:bldP spid="512005" grpId="0" bldLvl="0" animBg="1"/>
      <p:bldP spid="512009" grpId="0" bldLvl="0" animBg="1"/>
      <p:bldP spid="512011" grpId="0" bldLvl="0" animBg="1"/>
      <p:bldP spid="512012" grpId="0" bldLvl="0" animBg="1"/>
      <p:bldP spid="512013" grpId="0"/>
      <p:bldP spid="512014" grpId="0"/>
      <p:bldP spid="512015" grpId="0"/>
      <p:bldP spid="512016" grpId="0"/>
      <p:bldP spid="512017" grpId="0"/>
      <p:bldP spid="512019" grpId="0" bldLvl="0" animBg="1"/>
      <p:bldP spid="512021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62" name="Rectangle 14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GB"/>
              <a:t>赋值运算符</a:t>
            </a:r>
            <a:endParaRPr lang="en-GB" altLang="en-US" dirty="0"/>
          </a:p>
        </p:txBody>
      </p:sp>
      <p:sp>
        <p:nvSpPr>
          <p:cNvPr id="514050" name="AutoShape 2"/>
          <p:cNvSpPr>
            <a:spLocks noChangeArrowheads="1"/>
          </p:cNvSpPr>
          <p:nvPr/>
        </p:nvSpPr>
        <p:spPr bwMode="auto">
          <a:xfrm>
            <a:off x="2424113" y="2060575"/>
            <a:ext cx="3384550" cy="4127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变量名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   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表达式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14053" name="AutoShape 5"/>
          <p:cNvSpPr>
            <a:spLocks noChangeArrowheads="1"/>
          </p:cNvSpPr>
          <p:nvPr/>
        </p:nvSpPr>
        <p:spPr bwMode="auto">
          <a:xfrm>
            <a:off x="2424113" y="3429000"/>
            <a:ext cx="5038725" cy="41433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a      =       ( b    +    3 )      +      ( b    –    1 )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14054" name="Oval 6"/>
          <p:cNvSpPr>
            <a:spLocks noChangeArrowheads="1"/>
          </p:cNvSpPr>
          <p:nvPr/>
        </p:nvSpPr>
        <p:spPr bwMode="auto">
          <a:xfrm>
            <a:off x="3381375" y="3409950"/>
            <a:ext cx="1655763" cy="519113"/>
          </a:xfrm>
          <a:prstGeom prst="ellipse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prstDash val="dash"/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4055" name="Oval 7"/>
          <p:cNvSpPr>
            <a:spLocks noChangeArrowheads="1"/>
          </p:cNvSpPr>
          <p:nvPr/>
        </p:nvSpPr>
        <p:spPr bwMode="auto">
          <a:xfrm>
            <a:off x="5453063" y="3409950"/>
            <a:ext cx="1727200" cy="519113"/>
          </a:xfrm>
          <a:prstGeom prst="ellipse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prstDash val="dash"/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4056" name="AutoShape 8"/>
          <p:cNvSpPr/>
          <p:nvPr/>
        </p:nvSpPr>
        <p:spPr bwMode="auto">
          <a:xfrm rot="16200000" flipH="1">
            <a:off x="3921125" y="3394075"/>
            <a:ext cx="504825" cy="1584325"/>
          </a:xfrm>
          <a:prstGeom prst="rightBrace">
            <a:avLst>
              <a:gd name="adj1" fmla="val 26153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4057" name="AutoShape 9"/>
          <p:cNvSpPr>
            <a:spLocks noChangeArrowheads="1"/>
          </p:cNvSpPr>
          <p:nvPr/>
        </p:nvSpPr>
        <p:spPr bwMode="gray">
          <a:xfrm>
            <a:off x="3524250" y="4545013"/>
            <a:ext cx="1295400" cy="376237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表达式        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14058" name="AutoShape 10"/>
          <p:cNvSpPr>
            <a:spLocks noChangeArrowheads="1"/>
          </p:cNvSpPr>
          <p:nvPr/>
        </p:nvSpPr>
        <p:spPr bwMode="gray">
          <a:xfrm>
            <a:off x="5800725" y="4545013"/>
            <a:ext cx="1223963" cy="376237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表达式          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14059" name="AutoShape 11"/>
          <p:cNvSpPr/>
          <p:nvPr/>
        </p:nvSpPr>
        <p:spPr bwMode="auto">
          <a:xfrm rot="16200000" flipH="1">
            <a:off x="6135688" y="3384550"/>
            <a:ext cx="504825" cy="1584325"/>
          </a:xfrm>
          <a:prstGeom prst="rightBrace">
            <a:avLst>
              <a:gd name="adj1" fmla="val 26153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4060" name="AutoShape 12"/>
          <p:cNvSpPr/>
          <p:nvPr/>
        </p:nvSpPr>
        <p:spPr bwMode="auto">
          <a:xfrm rot="16200000" flipH="1">
            <a:off x="4967287" y="2997201"/>
            <a:ext cx="504825" cy="4248150"/>
          </a:xfrm>
          <a:prstGeom prst="rightBrace">
            <a:avLst>
              <a:gd name="adj1" fmla="val 70126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4061" name="AutoShape 13"/>
          <p:cNvSpPr>
            <a:spLocks noChangeArrowheads="1"/>
          </p:cNvSpPr>
          <p:nvPr/>
        </p:nvSpPr>
        <p:spPr bwMode="gray">
          <a:xfrm>
            <a:off x="4738688" y="5445125"/>
            <a:ext cx="938212" cy="37623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表达式           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14066" name="Rectangle 18"/>
          <p:cNvSpPr>
            <a:spLocks noGrp="1" noChangeArrowheads="1"/>
          </p:cNvSpPr>
          <p:nvPr>
            <p:ph type="title"/>
          </p:nvPr>
        </p:nvSpPr>
        <p:spPr>
          <a:xfrm>
            <a:off x="7110730" y="285750"/>
            <a:ext cx="3395345" cy="523875"/>
          </a:xfrm>
        </p:spPr>
        <p:txBody>
          <a:bodyPr/>
          <a:lstStyle/>
          <a:p>
            <a:pPr>
              <a:defRPr/>
            </a:pPr>
            <a:r>
              <a:t>赋值运算符</a:t>
            </a:r>
            <a:r>
              <a:rPr lang="en-US" altLang="zh-CN"/>
              <a:t>2-2</a:t>
            </a:r>
            <a:endParaRPr lang="en-US" altLang="zh-CN" dirty="0"/>
          </a:p>
        </p:txBody>
      </p:sp>
      <p:sp>
        <p:nvSpPr>
          <p:cNvPr id="514063" name="Rectangle 15"/>
          <p:cNvSpPr>
            <a:spLocks noChangeArrowheads="1"/>
          </p:cNvSpPr>
          <p:nvPr/>
        </p:nvSpPr>
        <p:spPr bwMode="auto">
          <a:xfrm>
            <a:off x="2309813" y="2708275"/>
            <a:ext cx="7415212" cy="5778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GB" sz="2600" b="1" dirty="0">
                <a:latin typeface="+mn-lt"/>
                <a:ea typeface="微软雅黑" panose="020B0503020204020204" pitchFamily="2" charset="-122"/>
              </a:rPr>
              <a:t>表达式举例</a:t>
            </a: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</p:txBody>
      </p:sp>
      <p:grpSp>
        <p:nvGrpSpPr>
          <p:cNvPr id="2" name="组合 16"/>
          <p:cNvGrpSpPr/>
          <p:nvPr/>
        </p:nvGrpSpPr>
        <p:grpSpPr bwMode="auto">
          <a:xfrm>
            <a:off x="1595438" y="873760"/>
            <a:ext cx="993457" cy="398780"/>
            <a:chOff x="1000100" y="1801921"/>
            <a:chExt cx="993464" cy="398840"/>
          </a:xfrm>
        </p:grpSpPr>
        <p:pic>
          <p:nvPicPr>
            <p:cNvPr id="33812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18"/>
            <p:cNvSpPr txBox="1"/>
            <p:nvPr/>
          </p:nvSpPr>
          <p:spPr>
            <a:xfrm>
              <a:off x="1300139" y="1801921"/>
              <a:ext cx="693425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2238375" y="5732463"/>
            <a:ext cx="6732588" cy="793750"/>
            <a:chOff x="714375" y="5732463"/>
            <a:chExt cx="6732588" cy="793750"/>
          </a:xfrm>
        </p:grpSpPr>
        <p:sp>
          <p:nvSpPr>
            <p:cNvPr id="514070" name="AutoShape 22"/>
            <p:cNvSpPr>
              <a:spLocks noChangeArrowheads="1"/>
            </p:cNvSpPr>
            <p:nvPr/>
          </p:nvSpPr>
          <p:spPr bwMode="auto">
            <a:xfrm>
              <a:off x="714375" y="5949950"/>
              <a:ext cx="6732588" cy="57626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表达式就是符号（如加号、减号）与操作数（如</a:t>
              </a:r>
              <a:r>
                <a:rPr lang="en-US" altLang="zh-CN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b</a:t>
              </a: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，</a:t>
              </a:r>
              <a:r>
                <a:rPr lang="en-US" altLang="zh-CN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3</a:t>
              </a: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等）的组合</a:t>
              </a:r>
              <a:endPara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33811" name="AutoShape 4"/>
            <p:cNvSpPr>
              <a:spLocks noChangeArrowheads="1"/>
            </p:cNvSpPr>
            <p:nvPr/>
          </p:nvSpPr>
          <p:spPr bwMode="gray">
            <a:xfrm>
              <a:off x="6732588" y="5732463"/>
              <a:ext cx="357187" cy="3603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62" grpId="0" build="p"/>
      <p:bldP spid="514050" grpId="0" bldLvl="0" animBg="1"/>
      <p:bldP spid="514053" grpId="0" bldLvl="0" animBg="1"/>
      <p:bldP spid="514054" grpId="0" bldLvl="0" animBg="1"/>
      <p:bldP spid="514055" grpId="0" bldLvl="0" animBg="1"/>
      <p:bldP spid="514056" grpId="0" bldLvl="0" animBg="1"/>
      <p:bldP spid="514057" grpId="0" bldLvl="0" animBg="1"/>
      <p:bldP spid="514058" grpId="0" bldLvl="0" animBg="1"/>
      <p:bldP spid="514059" grpId="0" bldLvl="0" animBg="1"/>
      <p:bldP spid="514060" grpId="0" bldLvl="0" animBg="1"/>
      <p:bldP spid="514061" grpId="0" bldLvl="0" animBg="1"/>
      <p:bldP spid="51406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56" name="Rectangle 36"/>
          <p:cNvSpPr>
            <a:spLocks noGrp="1" noChangeArrowheads="1"/>
          </p:cNvSpPr>
          <p:nvPr>
            <p:ph type="title"/>
          </p:nvPr>
        </p:nvSpPr>
        <p:spPr>
          <a:xfrm>
            <a:off x="7040880" y="285750"/>
            <a:ext cx="3448050" cy="523875"/>
          </a:xfrm>
        </p:spPr>
        <p:txBody>
          <a:bodyPr/>
          <a:lstStyle/>
          <a:p>
            <a:pPr>
              <a:defRPr/>
            </a:pPr>
            <a:r>
              <a:t>算术运算符</a:t>
            </a:r>
            <a:r>
              <a:rPr lang="en-US" altLang="zh-CN"/>
              <a:t>3-1</a:t>
            </a:r>
            <a:endParaRPr lang="en-US" altLang="zh-CN" dirty="0"/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基本的算术运算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/>
              <a:t>从控制台输入学员王浩</a:t>
            </a:r>
            <a:r>
              <a:rPr lang="en-US" altLang="zh-CN" dirty="0"/>
              <a:t>3</a:t>
            </a:r>
            <a:r>
              <a:rPr lang="zh-CN" altLang="en-US" dirty="0"/>
              <a:t>门课程成绩，编写程序实现</a:t>
            </a: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  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Java</a:t>
            </a:r>
            <a:r>
              <a:rPr lang="zh-CN" altLang="en-US" dirty="0"/>
              <a:t>课和</a:t>
            </a:r>
            <a:r>
              <a:rPr lang="en-US" altLang="zh-CN" dirty="0"/>
              <a:t>SQL</a:t>
            </a:r>
            <a:r>
              <a:rPr lang="zh-CN" altLang="en-US" dirty="0"/>
              <a:t>课的分数之差</a:t>
            </a: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  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3</a:t>
            </a:r>
            <a:r>
              <a:rPr lang="zh-CN" altLang="en-US" dirty="0"/>
              <a:t>门课的平均分</a:t>
            </a:r>
            <a:endParaRPr lang="zh-CN" altLang="en-US" dirty="0"/>
          </a:p>
        </p:txBody>
      </p:sp>
      <p:sp>
        <p:nvSpPr>
          <p:cNvPr id="517125" name="AutoShape 5"/>
          <p:cNvSpPr>
            <a:spLocks noChangeArrowheads="1"/>
          </p:cNvSpPr>
          <p:nvPr/>
        </p:nvSpPr>
        <p:spPr bwMode="auto">
          <a:xfrm>
            <a:off x="5507673" y="2402840"/>
            <a:ext cx="5472112" cy="458788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17126" name="AutoShape 6"/>
          <p:cNvSpPr>
            <a:spLocks noChangeArrowheads="1"/>
          </p:cNvSpPr>
          <p:nvPr/>
        </p:nvSpPr>
        <p:spPr bwMode="gray">
          <a:xfrm>
            <a:off x="5998210" y="1483678"/>
            <a:ext cx="947738" cy="45561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defTabSz="381000" eaLnBrk="0" hangingPunct="0">
              <a:lnSpc>
                <a:spcPct val="130000"/>
              </a:lnSpc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操作数</a:t>
            </a:r>
            <a:endParaRPr lang="zh-CN" altLang="en-US" b="1" dirty="0"/>
          </a:p>
        </p:txBody>
      </p:sp>
      <p:sp>
        <p:nvSpPr>
          <p:cNvPr id="517127" name="AutoShape 7"/>
          <p:cNvSpPr>
            <a:spLocks noChangeArrowheads="1"/>
          </p:cNvSpPr>
          <p:nvPr/>
        </p:nvSpPr>
        <p:spPr bwMode="gray">
          <a:xfrm>
            <a:off x="9498648" y="1453515"/>
            <a:ext cx="947737" cy="45561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defTabSz="381000" eaLnBrk="0" hangingPunct="0">
              <a:lnSpc>
                <a:spcPct val="130000"/>
              </a:lnSpc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操作数</a:t>
            </a:r>
            <a:endParaRPr lang="zh-CN" altLang="en-US" b="1" dirty="0"/>
          </a:p>
        </p:txBody>
      </p:sp>
      <p:sp>
        <p:nvSpPr>
          <p:cNvPr id="517128" name="Oval 8"/>
          <p:cNvSpPr>
            <a:spLocks noChangeArrowheads="1"/>
          </p:cNvSpPr>
          <p:nvPr/>
        </p:nvSpPr>
        <p:spPr bwMode="gray">
          <a:xfrm>
            <a:off x="7503160" y="1343978"/>
            <a:ext cx="1255713" cy="579437"/>
          </a:xfrm>
          <a:prstGeom prst="ellipse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运算符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17134" name="AutoShape 14"/>
          <p:cNvSpPr>
            <a:spLocks noChangeArrowheads="1"/>
          </p:cNvSpPr>
          <p:nvPr/>
        </p:nvSpPr>
        <p:spPr bwMode="auto">
          <a:xfrm rot="5400000">
            <a:off x="7933373" y="1774190"/>
            <a:ext cx="431800" cy="825500"/>
          </a:xfrm>
          <a:prstGeom prst="rightArrow">
            <a:avLst>
              <a:gd name="adj1" fmla="val 50000"/>
              <a:gd name="adj2" fmla="val 2720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defTabSz="381000" eaLnBrk="0" hangingPunct="0">
              <a:lnSpc>
                <a:spcPct val="130000"/>
              </a:lnSpc>
              <a:buClr>
                <a:srgbClr val="233DA9"/>
              </a:buClr>
              <a:buSzPct val="80000"/>
              <a:defRPr/>
            </a:pPr>
            <a:endParaRPr lang="zh-CN" altLang="en-US" b="1" dirty="0"/>
          </a:p>
        </p:txBody>
      </p:sp>
      <p:pic>
        <p:nvPicPr>
          <p:cNvPr id="17" name="图片 16" descr="计算成绩.TIF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5926138" y="4076700"/>
            <a:ext cx="4413250" cy="23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7"/>
          <p:cNvGrpSpPr/>
          <p:nvPr/>
        </p:nvGrpSpPr>
        <p:grpSpPr bwMode="auto">
          <a:xfrm>
            <a:off x="1627188" y="2133600"/>
            <a:ext cx="979170" cy="422275"/>
            <a:chOff x="1000100" y="1173499"/>
            <a:chExt cx="979914" cy="422603"/>
          </a:xfrm>
        </p:grpSpPr>
        <p:pic>
          <p:nvPicPr>
            <p:cNvPr id="3483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1286067" y="1185257"/>
              <a:ext cx="693947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1" name="加号 20"/>
          <p:cNvSpPr/>
          <p:nvPr/>
        </p:nvSpPr>
        <p:spPr bwMode="auto">
          <a:xfrm>
            <a:off x="6017260" y="2272665"/>
            <a:ext cx="714375" cy="714375"/>
          </a:xfrm>
          <a:prstGeom prst="mathPl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b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减号 21"/>
          <p:cNvSpPr/>
          <p:nvPr/>
        </p:nvSpPr>
        <p:spPr bwMode="auto">
          <a:xfrm>
            <a:off x="6945948" y="2415540"/>
            <a:ext cx="857250" cy="428625"/>
          </a:xfrm>
          <a:prstGeom prst="mathMin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b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乘号 22"/>
          <p:cNvSpPr/>
          <p:nvPr/>
        </p:nvSpPr>
        <p:spPr bwMode="auto">
          <a:xfrm>
            <a:off x="8374698" y="2344103"/>
            <a:ext cx="785812" cy="571500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b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除号 23"/>
          <p:cNvSpPr/>
          <p:nvPr/>
        </p:nvSpPr>
        <p:spPr bwMode="auto">
          <a:xfrm>
            <a:off x="9589135" y="2344103"/>
            <a:ext cx="785813" cy="571500"/>
          </a:xfrm>
          <a:prstGeom prst="mathDivid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b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AutoShape 2"/>
          <p:cNvSpPr>
            <a:spLocks noChangeArrowheads="1"/>
          </p:cNvSpPr>
          <p:nvPr/>
        </p:nvSpPr>
        <p:spPr bwMode="auto">
          <a:xfrm>
            <a:off x="1631950" y="785813"/>
            <a:ext cx="8904288" cy="6042025"/>
          </a:xfrm>
          <a:prstGeom prst="roundRect">
            <a:avLst>
              <a:gd name="adj" fmla="val 29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import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java.util.Scanner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ScoreStat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public static void main(String[]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Scanner input = new Scanner(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System.in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("STB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的成绩是：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stb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input.nextInt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     //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stb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分数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省略接收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Java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分数和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SQL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分数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diffen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分数差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double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avg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平均分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省略输出成绩单代码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diffen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java -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sql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计算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Java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课和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SQL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课的成绩差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("Java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和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SQL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的成绩差：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+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diffen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avg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stb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+ java +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sql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/ 3;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计算平均分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("3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门课的平均分是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: " +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avg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2135560" y="4429125"/>
            <a:ext cx="5500687" cy="3698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2135560" y="5143500"/>
            <a:ext cx="4643437" cy="3698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1224" name="Rectangle 8"/>
          <p:cNvSpPr>
            <a:spLocks noGrp="1" noChangeArrowheads="1"/>
          </p:cNvSpPr>
          <p:nvPr>
            <p:ph type="title"/>
          </p:nvPr>
        </p:nvSpPr>
        <p:spPr>
          <a:xfrm>
            <a:off x="6985635" y="260350"/>
            <a:ext cx="3503295" cy="523875"/>
          </a:xfrm>
        </p:spPr>
        <p:txBody>
          <a:bodyPr/>
          <a:lstStyle/>
          <a:p>
            <a:pPr>
              <a:defRPr/>
            </a:pPr>
            <a:r>
              <a:rPr dirty="0"/>
              <a:t>算术运算符</a:t>
            </a:r>
            <a:r>
              <a:rPr lang="en-US" altLang="zh-CN" dirty="0"/>
              <a:t>3-2</a:t>
            </a:r>
            <a:endParaRPr lang="en-US" altLang="zh-CN" dirty="0"/>
          </a:p>
        </p:txBody>
      </p:sp>
      <p:sp>
        <p:nvSpPr>
          <p:cNvPr id="521225" name="Rectangle 9"/>
          <p:cNvSpPr>
            <a:spLocks noChangeArrowheads="1"/>
          </p:cNvSpPr>
          <p:nvPr/>
        </p:nvSpPr>
        <p:spPr bwMode="auto">
          <a:xfrm>
            <a:off x="2063750" y="1929130"/>
            <a:ext cx="5027295" cy="107124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1226" name="Rectangle 10"/>
          <p:cNvSpPr>
            <a:spLocks noChangeArrowheads="1"/>
          </p:cNvSpPr>
          <p:nvPr/>
        </p:nvSpPr>
        <p:spPr bwMode="auto">
          <a:xfrm>
            <a:off x="1666875" y="857250"/>
            <a:ext cx="3168650" cy="3698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1227" name="AutoShape 11"/>
          <p:cNvSpPr>
            <a:spLocks noChangeArrowheads="1"/>
          </p:cNvSpPr>
          <p:nvPr/>
        </p:nvSpPr>
        <p:spPr bwMode="auto">
          <a:xfrm>
            <a:off x="6667500" y="1071492"/>
            <a:ext cx="2273760" cy="408130"/>
          </a:xfrm>
          <a:prstGeom prst="wedgeRoundRectCallout">
            <a:avLst>
              <a:gd name="adj1" fmla="val -49959"/>
              <a:gd name="adj2" fmla="val 1147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指定</a:t>
            </a: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Scanner</a:t>
            </a: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类路径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21228" name="AutoShape 12"/>
          <p:cNvSpPr>
            <a:spLocks noChangeArrowheads="1"/>
          </p:cNvSpPr>
          <p:nvPr/>
        </p:nvSpPr>
        <p:spPr bwMode="auto">
          <a:xfrm>
            <a:off x="7896225" y="2420987"/>
            <a:ext cx="2327494" cy="776189"/>
          </a:xfrm>
          <a:prstGeom prst="wedgeRoundRectCallout">
            <a:avLst>
              <a:gd name="adj1" fmla="val -49618"/>
              <a:gd name="adj2" fmla="val 195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通过键盘的输入得到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fr-FR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STB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的成绩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21230" name="AutoShape 14"/>
          <p:cNvSpPr>
            <a:spLocks noChangeArrowheads="1"/>
          </p:cNvSpPr>
          <p:nvPr/>
        </p:nvSpPr>
        <p:spPr bwMode="auto">
          <a:xfrm>
            <a:off x="7824788" y="3789292"/>
            <a:ext cx="2291540" cy="408130"/>
          </a:xfrm>
          <a:prstGeom prst="wedgeRoundRectCallout">
            <a:avLst>
              <a:gd name="adj1" fmla="val 2467"/>
              <a:gd name="adj2" fmla="val 4733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计算成绩差和平均分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4952992" y="1071546"/>
            <a:ext cx="1714512" cy="21431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7310446" y="2643182"/>
            <a:ext cx="571504" cy="4571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V="1">
            <a:off x="7310446" y="4143380"/>
            <a:ext cx="500066" cy="21431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" name="组合 14"/>
          <p:cNvGrpSpPr/>
          <p:nvPr/>
        </p:nvGrpSpPr>
        <p:grpSpPr bwMode="auto">
          <a:xfrm>
            <a:off x="3595688" y="6143625"/>
            <a:ext cx="4572000" cy="428625"/>
            <a:chOff x="3143240" y="5143512"/>
            <a:chExt cx="4572032" cy="428628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5868" name="Picture 8" descr="说话气泡new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9" name="TextBox 28"/>
            <p:cNvSpPr txBox="1"/>
            <p:nvPr/>
          </p:nvSpPr>
          <p:spPr bwMode="auto">
            <a:xfrm>
              <a:off x="3978271" y="5187962"/>
              <a:ext cx="3241698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：使用算术运算符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2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18" grpId="0" bldLvl="0" animBg="1"/>
      <p:bldP spid="521220" grpId="0" bldLvl="0" animBg="1"/>
      <p:bldP spid="521221" grpId="0" bldLvl="0" animBg="1"/>
      <p:bldP spid="521225" grpId="0" bldLvl="0" animBg="1"/>
      <p:bldP spid="521226" grpId="0" bldLvl="0" animBg="1"/>
      <p:bldP spid="521227" grpId="0" bldLvl="0" animBg="1"/>
      <p:bldP spid="521228" grpId="0" bldLvl="0" animBg="1"/>
      <p:bldP spid="521230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AutoShape 2"/>
          <p:cNvSpPr>
            <a:spLocks noChangeArrowheads="1"/>
          </p:cNvSpPr>
          <p:nvPr/>
        </p:nvSpPr>
        <p:spPr bwMode="auto">
          <a:xfrm>
            <a:off x="2239963" y="1773238"/>
            <a:ext cx="8285162" cy="44132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num1 = 5;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num2 = 2;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a = num1 % num2;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b = num1 / num2;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(num1 + " % " + num2 + "= " + a);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(num1 + " / " + num2 + " = " + b);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num1++;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num2- -;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("num1 = " + num1);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("num2 = " + num2);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20195" name="AutoShape 3"/>
          <p:cNvSpPr>
            <a:spLocks noChangeArrowheads="1"/>
          </p:cNvSpPr>
          <p:nvPr/>
        </p:nvSpPr>
        <p:spPr bwMode="gray">
          <a:xfrm>
            <a:off x="8685213" y="2571797"/>
            <a:ext cx="1166720" cy="77619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5 % 2= 1</a:t>
            </a:r>
            <a:endParaRPr lang="en-US" altLang="zh-CN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5 / 2 = 2</a:t>
            </a:r>
            <a:endParaRPr lang="en-US" altLang="zh-CN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20209" name="Rectangle 17"/>
          <p:cNvSpPr>
            <a:spLocks noGrp="1" noChangeArrowheads="1"/>
          </p:cNvSpPr>
          <p:nvPr>
            <p:ph type="title"/>
          </p:nvPr>
        </p:nvSpPr>
        <p:spPr>
          <a:xfrm>
            <a:off x="7059930" y="285750"/>
            <a:ext cx="3429000" cy="523875"/>
          </a:xfrm>
        </p:spPr>
        <p:txBody>
          <a:bodyPr/>
          <a:lstStyle/>
          <a:p>
            <a:pPr>
              <a:defRPr/>
            </a:pPr>
            <a:r>
              <a:t>算术运算符</a:t>
            </a:r>
            <a:r>
              <a:rPr lang="en-US" altLang="zh-CN"/>
              <a:t>3-3</a:t>
            </a:r>
            <a:endParaRPr lang="en-US" altLang="zh-CN" dirty="0"/>
          </a:p>
        </p:txBody>
      </p:sp>
      <p:sp>
        <p:nvSpPr>
          <p:cNvPr id="520196" name="Rectangle 4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下面代码片断的输出结果是什么？ </a:t>
            </a:r>
            <a:endParaRPr lang="zh-CN" altLang="en-US" dirty="0"/>
          </a:p>
        </p:txBody>
      </p:sp>
      <p:sp>
        <p:nvSpPr>
          <p:cNvPr id="520197" name="AutoShape 5"/>
          <p:cNvSpPr>
            <a:spLocks noChangeArrowheads="1"/>
          </p:cNvSpPr>
          <p:nvPr/>
        </p:nvSpPr>
        <p:spPr bwMode="gray">
          <a:xfrm>
            <a:off x="7173913" y="2665413"/>
            <a:ext cx="1366837" cy="590550"/>
          </a:xfrm>
          <a:prstGeom prst="rightArrow">
            <a:avLst>
              <a:gd name="adj1" fmla="val 51861"/>
              <a:gd name="adj2" fmla="val 6631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输出</a:t>
            </a:r>
            <a:endParaRPr lang="zh-CN" altLang="en-US" b="1" dirty="0"/>
          </a:p>
        </p:txBody>
      </p:sp>
      <p:sp>
        <p:nvSpPr>
          <p:cNvPr id="520198" name="AutoShape 6"/>
          <p:cNvSpPr>
            <a:spLocks noChangeArrowheads="1"/>
          </p:cNvSpPr>
          <p:nvPr/>
        </p:nvSpPr>
        <p:spPr bwMode="gray">
          <a:xfrm>
            <a:off x="5148263" y="1857304"/>
            <a:ext cx="1345390" cy="408130"/>
          </a:xfrm>
          <a:prstGeom prst="wedgeRoundRectCallout">
            <a:avLst>
              <a:gd name="adj1" fmla="val 14956"/>
              <a:gd name="adj2" fmla="val 4682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%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：求余数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20199" name="AutoShape 7"/>
          <p:cNvSpPr>
            <a:spLocks noChangeArrowheads="1"/>
          </p:cNvSpPr>
          <p:nvPr/>
        </p:nvSpPr>
        <p:spPr bwMode="gray">
          <a:xfrm>
            <a:off x="5453063" y="2357367"/>
            <a:ext cx="975820" cy="408130"/>
          </a:xfrm>
          <a:prstGeom prst="wedgeRoundRectCallout">
            <a:avLst>
              <a:gd name="adj1" fmla="val 1008"/>
              <a:gd name="adj2" fmla="val 5024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/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：求商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20200" name="AutoShape 8"/>
          <p:cNvSpPr>
            <a:spLocks noChangeArrowheads="1"/>
          </p:cNvSpPr>
          <p:nvPr/>
        </p:nvSpPr>
        <p:spPr bwMode="gray">
          <a:xfrm>
            <a:off x="4310063" y="4214742"/>
            <a:ext cx="3085290" cy="408130"/>
          </a:xfrm>
          <a:prstGeom prst="wedgeRoundRectCallout">
            <a:avLst>
              <a:gd name="adj1" fmla="val -50611"/>
              <a:gd name="adj2" fmla="val -116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等价于：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num1 = num1 + 1;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20201" name="AutoShape 9"/>
          <p:cNvSpPr>
            <a:spLocks noChangeArrowheads="1"/>
          </p:cNvSpPr>
          <p:nvPr/>
        </p:nvSpPr>
        <p:spPr bwMode="gray">
          <a:xfrm>
            <a:off x="4238612" y="4643375"/>
            <a:ext cx="3028140" cy="408130"/>
          </a:xfrm>
          <a:prstGeom prst="wedgeRoundRectCallout">
            <a:avLst>
              <a:gd name="adj1" fmla="val -16797"/>
              <a:gd name="adj2" fmla="val -5123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等价于：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num2 = num2 - 1;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20202" name="AutoShape 10"/>
          <p:cNvSpPr>
            <a:spLocks noChangeArrowheads="1"/>
          </p:cNvSpPr>
          <p:nvPr/>
        </p:nvSpPr>
        <p:spPr bwMode="gray">
          <a:xfrm>
            <a:off x="8828088" y="5010197"/>
            <a:ext cx="1255620" cy="77619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num1 = 6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num2 = 1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20203" name="AutoShape 11"/>
          <p:cNvSpPr>
            <a:spLocks noChangeArrowheads="1"/>
          </p:cNvSpPr>
          <p:nvPr/>
        </p:nvSpPr>
        <p:spPr bwMode="gray">
          <a:xfrm>
            <a:off x="7388225" y="5094288"/>
            <a:ext cx="1366838" cy="608012"/>
          </a:xfrm>
          <a:prstGeom prst="rightArrow">
            <a:avLst>
              <a:gd name="adj1" fmla="val 51861"/>
              <a:gd name="adj2" fmla="val 64413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输出</a:t>
            </a:r>
            <a:endParaRPr lang="zh-CN" altLang="en-US" b="1" dirty="0"/>
          </a:p>
        </p:txBody>
      </p:sp>
      <p:sp>
        <p:nvSpPr>
          <p:cNvPr id="520204" name="Line 12"/>
          <p:cNvSpPr>
            <a:spLocks noChangeShapeType="1"/>
          </p:cNvSpPr>
          <p:nvPr/>
        </p:nvSpPr>
        <p:spPr bwMode="auto">
          <a:xfrm flipV="1">
            <a:off x="2309813" y="4143375"/>
            <a:ext cx="8072437" cy="46038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4"/>
          <p:cNvGrpSpPr/>
          <p:nvPr/>
        </p:nvGrpSpPr>
        <p:grpSpPr bwMode="auto">
          <a:xfrm>
            <a:off x="1595438" y="857250"/>
            <a:ext cx="1456372" cy="398780"/>
            <a:chOff x="2962268" y="5103147"/>
            <a:chExt cx="1455764" cy="398840"/>
          </a:xfrm>
        </p:grpSpPr>
        <p:pic>
          <p:nvPicPr>
            <p:cNvPr id="36892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3214575" y="5103147"/>
              <a:ext cx="1203457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4810116" y="2285992"/>
            <a:ext cx="428628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V="1">
            <a:off x="4810115" y="2786058"/>
            <a:ext cx="642942" cy="21431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3524232" y="4500569"/>
            <a:ext cx="714380" cy="4571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3309918" y="4883479"/>
            <a:ext cx="857256" cy="4571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0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2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2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2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4" grpId="0" bldLvl="0" animBg="1"/>
      <p:bldP spid="520195" grpId="0" bldLvl="0" animBg="1"/>
      <p:bldP spid="520196" grpId="0" build="p"/>
      <p:bldP spid="520197" grpId="0" bldLvl="0" animBg="1"/>
      <p:bldP spid="520198" grpId="0" bldLvl="0" animBg="1"/>
      <p:bldP spid="520199" grpId="0" bldLvl="0" animBg="1"/>
      <p:bldP spid="520200" grpId="0" bldLvl="0" animBg="1"/>
      <p:bldP spid="520201" grpId="0" bldLvl="0" animBg="1"/>
      <p:bldP spid="520202" grpId="0" bldLvl="0" animBg="1"/>
      <p:bldP spid="520203" grpId="0" bldLvl="0" animBg="1"/>
      <p:bldP spid="520204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41" name="Rectangle 9"/>
          <p:cNvSpPr>
            <a:spLocks noGrp="1" noChangeArrowheads="1"/>
          </p:cNvSpPr>
          <p:nvPr>
            <p:ph type="title"/>
          </p:nvPr>
        </p:nvSpPr>
        <p:spPr>
          <a:xfrm>
            <a:off x="9325610" y="285750"/>
            <a:ext cx="1163320" cy="523875"/>
          </a:xfrm>
        </p:spPr>
        <p:txBody>
          <a:bodyPr/>
          <a:lstStyle/>
          <a:p>
            <a:pPr>
              <a:defRPr/>
            </a:pPr>
            <a:r>
              <a:t>小结</a:t>
            </a:r>
            <a:endParaRPr dirty="0"/>
          </a:p>
        </p:txBody>
      </p:sp>
      <p:sp>
        <p:nvSpPr>
          <p:cNvPr id="530434" name="Rectangle 2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z="2800" dirty="0"/>
              <a:t>根据天数（</a:t>
            </a:r>
            <a:r>
              <a:rPr lang="en-US" altLang="zh-CN" sz="2800" dirty="0"/>
              <a:t>46</a:t>
            </a:r>
            <a:r>
              <a:rPr lang="zh-CN" altLang="en-US" sz="2800" dirty="0"/>
              <a:t>）计算周数和剩余的天数</a:t>
            </a:r>
            <a:endParaRPr lang="zh-CN" altLang="en-US" sz="2800" dirty="0"/>
          </a:p>
        </p:txBody>
      </p:sp>
      <p:sp>
        <p:nvSpPr>
          <p:cNvPr id="530435" name="Rectangle 3"/>
          <p:cNvSpPr>
            <a:spLocks noChangeArrowheads="1"/>
          </p:cNvSpPr>
          <p:nvPr/>
        </p:nvSpPr>
        <p:spPr bwMode="auto">
          <a:xfrm>
            <a:off x="2309813" y="3860800"/>
            <a:ext cx="6913562" cy="13128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已知圆的半径</a:t>
            </a:r>
            <a:r>
              <a:rPr lang="en-US" altLang="zh-CN" sz="2600" b="1" dirty="0">
                <a:latin typeface="+mn-lt"/>
                <a:ea typeface="微软雅黑" panose="020B0503020204020204" pitchFamily="2" charset="-122"/>
              </a:rPr>
              <a:t>radius= 1.5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，求其面积</a:t>
            </a:r>
            <a:endParaRPr lang="zh-CN" altLang="en-US" sz="2600" b="1" dirty="0">
              <a:latin typeface="+mn-lt"/>
              <a:ea typeface="微软雅黑" panose="020B0503020204020204" pitchFamily="2" charset="-122"/>
            </a:endParaRPr>
          </a:p>
        </p:txBody>
      </p:sp>
      <p:sp>
        <p:nvSpPr>
          <p:cNvPr id="530445" name="AutoShape 13"/>
          <p:cNvSpPr>
            <a:spLocks noChangeArrowheads="1"/>
          </p:cNvSpPr>
          <p:nvPr/>
        </p:nvSpPr>
        <p:spPr bwMode="auto">
          <a:xfrm>
            <a:off x="2809875" y="2027873"/>
            <a:ext cx="5786438" cy="1531937"/>
          </a:xfrm>
          <a:prstGeom prst="roundRect">
            <a:avLst>
              <a:gd name="adj" fmla="val 22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提示：</a:t>
            </a:r>
            <a:b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</a:b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days = 46;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天数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week = days / 7;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星期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leftDay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days % 7;//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剩余的天数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30446" name="AutoShape 14"/>
          <p:cNvSpPr>
            <a:spLocks noChangeArrowheads="1"/>
          </p:cNvSpPr>
          <p:nvPr/>
        </p:nvSpPr>
        <p:spPr bwMode="auto">
          <a:xfrm>
            <a:off x="2809875" y="4797425"/>
            <a:ext cx="5715000" cy="153193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提示：</a:t>
            </a:r>
            <a:b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</a:b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double pi = 3.14159; //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圆周率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double radius = 1.5; //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半径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double area = pi * radius * radius; //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计算圆面积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37896" name="组合 12"/>
          <p:cNvGrpSpPr/>
          <p:nvPr/>
        </p:nvGrpSpPr>
        <p:grpSpPr bwMode="auto">
          <a:xfrm>
            <a:off x="1592263" y="857250"/>
            <a:ext cx="1503362" cy="398780"/>
            <a:chOff x="6641147" y="5088888"/>
            <a:chExt cx="1502753" cy="398840"/>
          </a:xfrm>
        </p:grpSpPr>
        <p:pic>
          <p:nvPicPr>
            <p:cNvPr id="37897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6855372" y="5088888"/>
              <a:ext cx="1288528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现场编程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45" grpId="0" bldLvl="0" animBg="1"/>
      <p:bldP spid="530446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74" name="Rectangle 10"/>
          <p:cNvSpPr>
            <a:spLocks noGrp="1" noChangeArrowheads="1"/>
          </p:cNvSpPr>
          <p:nvPr>
            <p:ph type="title"/>
          </p:nvPr>
        </p:nvSpPr>
        <p:spPr>
          <a:xfrm>
            <a:off x="6503035" y="285750"/>
            <a:ext cx="3985895" cy="523875"/>
          </a:xfrm>
        </p:spPr>
        <p:txBody>
          <a:bodyPr/>
          <a:lstStyle/>
          <a:p>
            <a:pPr>
              <a:defRPr/>
            </a:pPr>
            <a:r>
              <a:rPr dirty="0"/>
              <a:t>自动类型转换举例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某班第一次</a:t>
            </a:r>
            <a:r>
              <a:rPr lang="en-US" altLang="zh-CN"/>
              <a:t>Java</a:t>
            </a:r>
            <a:r>
              <a:rPr lang="zh-CN" altLang="en-US"/>
              <a:t>考试平均分</a:t>
            </a:r>
            <a:r>
              <a:rPr lang="en-US" altLang="zh-CN"/>
              <a:t>81.29</a:t>
            </a:r>
            <a:r>
              <a:rPr lang="zh-CN" altLang="en-US"/>
              <a:t>，第二次比第一次多</a:t>
            </a:r>
            <a:r>
              <a:rPr lang="en-US" altLang="zh-CN"/>
              <a:t>2</a:t>
            </a:r>
            <a:r>
              <a:rPr lang="zh-CN" altLang="en-US"/>
              <a:t>分，计算第二次考试平均分？</a:t>
            </a:r>
            <a:endParaRPr lang="en-GB" altLang="zh-CN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8917" name="组合 21"/>
          <p:cNvGrpSpPr/>
          <p:nvPr/>
        </p:nvGrpSpPr>
        <p:grpSpPr bwMode="auto">
          <a:xfrm>
            <a:off x="1595438" y="857250"/>
            <a:ext cx="979170" cy="422275"/>
            <a:chOff x="1000100" y="1173499"/>
            <a:chExt cx="979914" cy="422603"/>
          </a:xfrm>
        </p:grpSpPr>
        <p:pic>
          <p:nvPicPr>
            <p:cNvPr id="3892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1286067" y="1185257"/>
              <a:ext cx="693947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2595563" y="3036888"/>
            <a:ext cx="7143750" cy="2500312"/>
          </a:xfrm>
          <a:prstGeom prst="roundRect">
            <a:avLst>
              <a:gd name="adj" fmla="val 22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double </a:t>
            </a:r>
            <a:r>
              <a:rPr lang="en-US" altLang="zh-CN" b="1" dirty="0" err="1">
                <a:cs typeface="Times New Roman" panose="02020603050405020304" pitchFamily="18" charset="0"/>
              </a:rPr>
              <a:t>firstAvg</a:t>
            </a:r>
            <a:r>
              <a:rPr lang="en-US" altLang="zh-CN" b="1" dirty="0">
                <a:cs typeface="Times New Roman" panose="02020603050405020304" pitchFamily="18" charset="0"/>
              </a:rPr>
              <a:t> = 81.29;  //</a:t>
            </a:r>
            <a:r>
              <a:rPr lang="zh-CN" altLang="en-US" b="1" dirty="0">
                <a:cs typeface="Times New Roman" panose="02020603050405020304" pitchFamily="18" charset="0"/>
              </a:rPr>
              <a:t>第一次平均分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double </a:t>
            </a:r>
            <a:r>
              <a:rPr lang="en-US" altLang="zh-CN" b="1" dirty="0" err="1">
                <a:cs typeface="Times New Roman" panose="02020603050405020304" pitchFamily="18" charset="0"/>
              </a:rPr>
              <a:t>secondAvg</a:t>
            </a:r>
            <a:r>
              <a:rPr lang="en-US" altLang="zh-CN" b="1" dirty="0">
                <a:cs typeface="Times New Roman" panose="02020603050405020304" pitchFamily="18" charset="0"/>
              </a:rPr>
              <a:t>;         //</a:t>
            </a:r>
            <a:r>
              <a:rPr lang="zh-CN" altLang="en-US" b="1" dirty="0">
                <a:cs typeface="Times New Roman" panose="02020603050405020304" pitchFamily="18" charset="0"/>
              </a:rPr>
              <a:t>第二次平均分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cs typeface="Times New Roman" panose="02020603050405020304" pitchFamily="18" charset="0"/>
              </a:rPr>
              <a:t>rise = 2;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cs typeface="Times New Roman" panose="02020603050405020304" pitchFamily="18" charset="0"/>
              </a:rPr>
              <a:t>secondAvg</a:t>
            </a:r>
            <a:r>
              <a:rPr lang="en-US" altLang="zh-CN" b="1" dirty="0">
                <a:cs typeface="Times New Roman" panose="02020603050405020304" pitchFamily="18" charset="0"/>
              </a:rPr>
              <a:t> = </a:t>
            </a:r>
            <a:r>
              <a:rPr lang="en-US" altLang="zh-CN" b="1" dirty="0" err="1">
                <a:cs typeface="Times New Roman" panose="02020603050405020304" pitchFamily="18" charset="0"/>
              </a:rPr>
              <a:t>firstAvg</a:t>
            </a:r>
            <a:r>
              <a:rPr lang="en-US" altLang="zh-CN" b="1" dirty="0">
                <a:cs typeface="Times New Roman" panose="02020603050405020304" pitchFamily="18" charset="0"/>
              </a:rPr>
              <a:t> + rise;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        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cs typeface="Times New Roman" panose="02020603050405020304" pitchFamily="18" charset="0"/>
              </a:rPr>
              <a:t>System.out.println</a:t>
            </a:r>
            <a:r>
              <a:rPr lang="en-US" altLang="zh-CN" b="1" dirty="0">
                <a:cs typeface="Times New Roman" panose="02020603050405020304" pitchFamily="18" charset="0"/>
              </a:rPr>
              <a:t>("</a:t>
            </a:r>
            <a:r>
              <a:rPr lang="en-US" altLang="en-US" b="1" dirty="0" err="1">
                <a:cs typeface="Times New Roman" panose="02020603050405020304" pitchFamily="18" charset="0"/>
              </a:rPr>
              <a:t>第二次平均</a:t>
            </a:r>
            <a:r>
              <a:rPr lang="zh-CN" altLang="en-US" b="1" dirty="0">
                <a:cs typeface="Times New Roman" panose="02020603050405020304" pitchFamily="18" charset="0"/>
              </a:rPr>
              <a:t>分是：</a:t>
            </a:r>
            <a:r>
              <a:rPr lang="en-US" altLang="zh-CN" b="1" dirty="0">
                <a:cs typeface="Times New Roman" panose="02020603050405020304" pitchFamily="18" charset="0"/>
              </a:rPr>
              <a:t>"  + </a:t>
            </a:r>
            <a:r>
              <a:rPr lang="en-US" altLang="zh-CN" b="1" dirty="0" err="1">
                <a:cs typeface="Times New Roman" panose="02020603050405020304" pitchFamily="18" charset="0"/>
              </a:rPr>
              <a:t>secondAvg</a:t>
            </a:r>
            <a:r>
              <a:rPr lang="en-US" altLang="zh-CN" b="1" dirty="0">
                <a:cs typeface="Times New Roman" panose="02020603050405020304" pitchFamily="18" charset="0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23269" name="Rectangle 5"/>
          <p:cNvSpPr>
            <a:spLocks noChangeArrowheads="1"/>
          </p:cNvSpPr>
          <p:nvPr/>
        </p:nvSpPr>
        <p:spPr bwMode="auto">
          <a:xfrm>
            <a:off x="2667000" y="4349274"/>
            <a:ext cx="3500438" cy="3683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pic>
        <p:nvPicPr>
          <p:cNvPr id="12" name="图片 11" descr="图2.6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0438" y="3045143"/>
            <a:ext cx="31019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523269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2" name="Rectangle 4"/>
          <p:cNvSpPr>
            <a:spLocks noGrp="1" noChangeArrowheads="1"/>
          </p:cNvSpPr>
          <p:nvPr>
            <p:ph type="title"/>
          </p:nvPr>
        </p:nvSpPr>
        <p:spPr>
          <a:xfrm>
            <a:off x="6377940" y="285750"/>
            <a:ext cx="4110990" cy="523875"/>
          </a:xfrm>
        </p:spPr>
        <p:txBody>
          <a:bodyPr/>
          <a:lstStyle/>
          <a:p>
            <a:pPr>
              <a:defRPr/>
            </a:pPr>
            <a:r>
              <a:t>自动类型转换规则</a:t>
            </a:r>
            <a:endParaRPr dirty="0"/>
          </a:p>
        </p:txBody>
      </p:sp>
      <p:sp>
        <p:nvSpPr>
          <p:cNvPr id="524290" name="Rectangle 2"/>
          <p:cNvSpPr>
            <a:spLocks noGrp="1" noChangeArrowheads="1"/>
          </p:cNvSpPr>
          <p:nvPr>
            <p:ph idx="1"/>
          </p:nvPr>
        </p:nvSpPr>
        <p:spPr>
          <a:xfrm>
            <a:off x="2308225" y="1305243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规则</a:t>
            </a:r>
            <a:r>
              <a:rPr lang="en-US" altLang="zh-CN" dirty="0"/>
              <a:t>1</a:t>
            </a:r>
            <a:r>
              <a:rPr lang="zh-CN" altLang="en-US" dirty="0"/>
              <a:t>：如果一个操作数为</a:t>
            </a:r>
            <a:r>
              <a:rPr lang="en-US" altLang="zh-CN" dirty="0"/>
              <a:t>double</a:t>
            </a:r>
            <a:r>
              <a:rPr lang="zh-CN" altLang="en-US" dirty="0"/>
              <a:t>型，则整个表达式可提升为</a:t>
            </a:r>
            <a:r>
              <a:rPr lang="en-US" altLang="zh-CN" dirty="0"/>
              <a:t>double</a:t>
            </a:r>
            <a:r>
              <a:rPr lang="zh-CN" altLang="en-US" dirty="0"/>
              <a:t>型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/>
              <a:t>规则</a:t>
            </a:r>
            <a:r>
              <a:rPr lang="en-US" altLang="zh-CN" dirty="0"/>
              <a:t>2</a:t>
            </a:r>
            <a:r>
              <a:rPr lang="zh-CN" altLang="en-US" dirty="0"/>
              <a:t>：满足自动类型转换的条件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两种类型要兼容</a:t>
            </a:r>
            <a:endParaRPr lang="zh-CN" altLang="en-US" dirty="0"/>
          </a:p>
          <a:p>
            <a:pPr lvl="2">
              <a:defRPr/>
            </a:pPr>
            <a:r>
              <a:rPr lang="zh-CN" altLang="en-US" dirty="0"/>
              <a:t>数值类型（整型和浮点型）互相兼容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目标类型大于源类型 </a:t>
            </a:r>
            <a:endParaRPr lang="zh-CN" altLang="en-US" dirty="0"/>
          </a:p>
          <a:p>
            <a:pPr lvl="2">
              <a:defRPr/>
            </a:pPr>
            <a:r>
              <a:rPr lang="zh-CN" altLang="en-US" dirty="0"/>
              <a:t>例如：</a:t>
            </a:r>
            <a:r>
              <a:rPr lang="en-US" altLang="zh-CN" dirty="0"/>
              <a:t>double </a:t>
            </a:r>
            <a:r>
              <a:rPr lang="zh-CN" altLang="en-US" dirty="0"/>
              <a:t>型大于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/>
              <a:t>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4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4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4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4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4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4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8" name="Rectangle 6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下面语句正确吗？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25314" name="AutoShape 2"/>
          <p:cNvSpPr>
            <a:spLocks noChangeArrowheads="1"/>
          </p:cNvSpPr>
          <p:nvPr/>
        </p:nvSpPr>
        <p:spPr bwMode="auto">
          <a:xfrm>
            <a:off x="3503613" y="2420938"/>
            <a:ext cx="4926012" cy="113823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cs typeface="Times New Roman" panose="02020603050405020304" pitchFamily="18" charset="0"/>
              </a:rPr>
              <a:t>int age = 19;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 char sex = '</a:t>
            </a:r>
            <a:r>
              <a:rPr lang="zh-CN" altLang="en-US" b="1" dirty="0">
                <a:cs typeface="Times New Roman" panose="02020603050405020304" pitchFamily="18" charset="0"/>
              </a:rPr>
              <a:t>女</a:t>
            </a:r>
            <a:r>
              <a:rPr lang="en-US" altLang="zh-CN" b="1" dirty="0">
                <a:cs typeface="Times New Roman" panose="02020603050405020304" pitchFamily="18" charset="0"/>
              </a:rPr>
              <a:t>';       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 char result = age + sex; 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6311900" y="3141663"/>
            <a:ext cx="142875" cy="360362"/>
            <a:chOff x="2789" y="1480"/>
            <a:chExt cx="409" cy="362"/>
          </a:xfrm>
        </p:grpSpPr>
        <p:sp>
          <p:nvSpPr>
            <p:cNvPr id="40994" name="Line 4"/>
            <p:cNvSpPr>
              <a:spLocks noChangeShapeType="1"/>
            </p:cNvSpPr>
            <p:nvPr/>
          </p:nvSpPr>
          <p:spPr bwMode="auto">
            <a:xfrm rot="19980000"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5" name="Line 5"/>
            <p:cNvSpPr>
              <a:spLocks noChangeShapeType="1"/>
            </p:cNvSpPr>
            <p:nvPr/>
          </p:nvSpPr>
          <p:spPr bwMode="auto">
            <a:xfrm rot="960000" flipH="1"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5340" name="Rectangle 28"/>
          <p:cNvSpPr>
            <a:spLocks noGrp="1" noChangeArrowheads="1"/>
          </p:cNvSpPr>
          <p:nvPr>
            <p:ph type="title"/>
          </p:nvPr>
        </p:nvSpPr>
        <p:spPr>
          <a:xfrm>
            <a:off x="8294370" y="285750"/>
            <a:ext cx="2194560" cy="523875"/>
          </a:xfrm>
        </p:spPr>
        <p:txBody>
          <a:bodyPr/>
          <a:lstStyle/>
          <a:p>
            <a:pPr>
              <a:defRPr/>
            </a:pPr>
            <a:r>
              <a:t>常见错误</a:t>
            </a:r>
            <a:endParaRPr dirty="0"/>
          </a:p>
        </p:txBody>
      </p:sp>
      <p:sp>
        <p:nvSpPr>
          <p:cNvPr id="525319" name="AutoShape 7"/>
          <p:cNvSpPr>
            <a:spLocks noChangeArrowheads="1"/>
          </p:cNvSpPr>
          <p:nvPr/>
        </p:nvSpPr>
        <p:spPr bwMode="auto">
          <a:xfrm>
            <a:off x="3596005" y="4001453"/>
            <a:ext cx="4999038" cy="1870075"/>
          </a:xfrm>
          <a:prstGeom prst="roundRect">
            <a:avLst>
              <a:gd name="adj" fmla="val 146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int a = 10;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int b = 10.2;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double c = 10; 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c = a;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int d = c;                                  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grpSp>
        <p:nvGrpSpPr>
          <p:cNvPr id="5" name="Group 16"/>
          <p:cNvGrpSpPr/>
          <p:nvPr/>
        </p:nvGrpSpPr>
        <p:grpSpPr bwMode="auto">
          <a:xfrm>
            <a:off x="5016500" y="4001770"/>
            <a:ext cx="589822" cy="368435"/>
            <a:chOff x="4150" y="3349"/>
            <a:chExt cx="264" cy="278"/>
          </a:xfrm>
        </p:grpSpPr>
        <p:sp>
          <p:nvSpPr>
            <p:cNvPr id="40988" name="Line 17"/>
            <p:cNvSpPr>
              <a:spLocks noChangeShapeType="1"/>
            </p:cNvSpPr>
            <p:nvPr/>
          </p:nvSpPr>
          <p:spPr bwMode="auto">
            <a:xfrm>
              <a:off x="4150" y="3381"/>
              <a:ext cx="88" cy="22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89" name="Line 18"/>
            <p:cNvSpPr>
              <a:spLocks noChangeShapeType="1"/>
            </p:cNvSpPr>
            <p:nvPr/>
          </p:nvSpPr>
          <p:spPr bwMode="auto">
            <a:xfrm flipV="1">
              <a:off x="4233" y="3349"/>
              <a:ext cx="181" cy="27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6596063" y="2214492"/>
            <a:ext cx="3071812" cy="408130"/>
          </a:xfrm>
          <a:prstGeom prst="wedgeRoundRectCallout">
            <a:avLst>
              <a:gd name="adj1" fmla="val 14956"/>
              <a:gd name="adj2" fmla="val 4682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int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 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不可以自动转换成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char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 flipV="1">
            <a:off x="6257909" y="2643181"/>
            <a:ext cx="428628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gray">
          <a:xfrm>
            <a:off x="6626225" y="5000554"/>
            <a:ext cx="3255963" cy="408130"/>
          </a:xfrm>
          <a:prstGeom prst="wedgeRoundRectCallout">
            <a:avLst>
              <a:gd name="adj1" fmla="val 14956"/>
              <a:gd name="adj2" fmla="val 4682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double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不可以自动转化成</a:t>
            </a: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int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 flipV="1">
            <a:off x="5185410" y="5286375"/>
            <a:ext cx="1410335" cy="26162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0981" name="组合 77"/>
          <p:cNvGrpSpPr/>
          <p:nvPr/>
        </p:nvGrpSpPr>
        <p:grpSpPr bwMode="auto">
          <a:xfrm>
            <a:off x="1595438" y="765175"/>
            <a:ext cx="1456372" cy="398780"/>
            <a:chOff x="2962268" y="5103147"/>
            <a:chExt cx="1455764" cy="398840"/>
          </a:xfrm>
        </p:grpSpPr>
        <p:pic>
          <p:nvPicPr>
            <p:cNvPr id="40982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TextBox 32"/>
            <p:cNvSpPr txBox="1"/>
            <p:nvPr/>
          </p:nvSpPr>
          <p:spPr>
            <a:xfrm>
              <a:off x="3214575" y="5103147"/>
              <a:ext cx="1203457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  <p:grpSp>
        <p:nvGrpSpPr>
          <p:cNvPr id="8" name="Group 3"/>
          <p:cNvGrpSpPr/>
          <p:nvPr/>
        </p:nvGrpSpPr>
        <p:grpSpPr bwMode="auto">
          <a:xfrm>
            <a:off x="5259705" y="4383088"/>
            <a:ext cx="142875" cy="360362"/>
            <a:chOff x="2789" y="1480"/>
            <a:chExt cx="409" cy="362"/>
          </a:xfrm>
        </p:grpSpPr>
        <p:sp>
          <p:nvSpPr>
            <p:cNvPr id="10" name="Line 4"/>
            <p:cNvSpPr>
              <a:spLocks noChangeShapeType="1"/>
            </p:cNvSpPr>
            <p:nvPr/>
          </p:nvSpPr>
          <p:spPr bwMode="auto">
            <a:xfrm rot="19980000"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 rot="960000" flipH="1"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 anchor="ctr"/>
            <a:p>
              <a:endParaRPr lang="zh-CN" altLang="en-US"/>
            </a:p>
          </p:txBody>
        </p:sp>
      </p:grpSp>
      <p:grpSp>
        <p:nvGrpSpPr>
          <p:cNvPr id="12" name="Group 3"/>
          <p:cNvGrpSpPr/>
          <p:nvPr/>
        </p:nvGrpSpPr>
        <p:grpSpPr bwMode="auto">
          <a:xfrm>
            <a:off x="4826635" y="5299393"/>
            <a:ext cx="142875" cy="360362"/>
            <a:chOff x="2789" y="1480"/>
            <a:chExt cx="409" cy="362"/>
          </a:xfrm>
        </p:grpSpPr>
        <p:sp>
          <p:nvSpPr>
            <p:cNvPr id="13" name="Line 4"/>
            <p:cNvSpPr>
              <a:spLocks noChangeShapeType="1"/>
            </p:cNvSpPr>
            <p:nvPr/>
          </p:nvSpPr>
          <p:spPr bwMode="auto">
            <a:xfrm rot="19980000"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auto">
            <a:xfrm rot="960000" flipH="1"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 anchor="ctr"/>
            <a:p>
              <a:endParaRPr lang="zh-CN" altLang="en-US"/>
            </a:p>
          </p:txBody>
        </p:sp>
      </p:grpSp>
      <p:grpSp>
        <p:nvGrpSpPr>
          <p:cNvPr id="15" name="Group 16"/>
          <p:cNvGrpSpPr/>
          <p:nvPr/>
        </p:nvGrpSpPr>
        <p:grpSpPr bwMode="auto">
          <a:xfrm>
            <a:off x="5250815" y="4681855"/>
            <a:ext cx="589822" cy="368435"/>
            <a:chOff x="4150" y="3349"/>
            <a:chExt cx="264" cy="278"/>
          </a:xfrm>
        </p:grpSpPr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4150" y="3381"/>
              <a:ext cx="88" cy="22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 anchorCtr="1">
              <a:spAutoFit/>
            </a:bodyPr>
            <a:p>
              <a:endParaRPr lang="zh-CN" altLang="en-US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 flipV="1">
              <a:off x="4233" y="3349"/>
              <a:ext cx="181" cy="27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 anchorCtr="1">
              <a:spAutoFit/>
            </a:bodyPr>
            <a:p>
              <a:endParaRPr lang="zh-CN" altLang="en-US"/>
            </a:p>
          </p:txBody>
        </p:sp>
      </p:grpSp>
      <p:grpSp>
        <p:nvGrpSpPr>
          <p:cNvPr id="18" name="Group 16"/>
          <p:cNvGrpSpPr/>
          <p:nvPr/>
        </p:nvGrpSpPr>
        <p:grpSpPr bwMode="auto">
          <a:xfrm>
            <a:off x="4411980" y="4965700"/>
            <a:ext cx="589822" cy="368435"/>
            <a:chOff x="4150" y="3349"/>
            <a:chExt cx="264" cy="278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150" y="3381"/>
              <a:ext cx="88" cy="22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4233" y="3349"/>
              <a:ext cx="181" cy="27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9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 marL="0" indent="0">
              <a:defRPr/>
            </a:pPr>
            <a:r>
              <a:rPr lang="zh-CN" altLang="en-US" dirty="0"/>
              <a:t> 强制类型转换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27362" name="AutoShape 2"/>
          <p:cNvSpPr>
            <a:spLocks noChangeArrowheads="1"/>
          </p:cNvSpPr>
          <p:nvPr/>
        </p:nvSpPr>
        <p:spPr bwMode="auto">
          <a:xfrm>
            <a:off x="2370138" y="3738563"/>
            <a:ext cx="7840662" cy="15033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int before = 20</a:t>
            </a:r>
            <a:r>
              <a:rPr lang="en-US" altLang="en-US" b="1" dirty="0">
                <a:cs typeface="Times New Roman" panose="02020603050405020304" pitchFamily="18" charset="0"/>
              </a:rPr>
              <a:t>; </a:t>
            </a:r>
            <a:r>
              <a:rPr lang="en-US" altLang="zh-CN" b="1" dirty="0">
                <a:cs typeface="Times New Roman" panose="02020603050405020304" pitchFamily="18" charset="0"/>
              </a:rPr>
              <a:t>    //apple</a:t>
            </a:r>
            <a:r>
              <a:rPr lang="zh-CN" altLang="en-US" b="1" dirty="0">
                <a:cs typeface="Times New Roman" panose="02020603050405020304" pitchFamily="18" charset="0"/>
              </a:rPr>
              <a:t>笔记本市场份额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double rise = 9.8;     //</a:t>
            </a:r>
            <a:r>
              <a:rPr lang="zh-CN" altLang="en-US" b="1" dirty="0">
                <a:cs typeface="Times New Roman" panose="02020603050405020304" pitchFamily="18" charset="0"/>
              </a:rPr>
              <a:t>增长的份额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zh-CN" altLang="en-US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int now = before + rise;    //</a:t>
            </a:r>
            <a:r>
              <a:rPr lang="zh-CN" altLang="en-US" b="1" dirty="0">
                <a:cs typeface="Times New Roman" panose="02020603050405020304" pitchFamily="18" charset="0"/>
              </a:rPr>
              <a:t>现在的份额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527363" name="Rectangle 3"/>
          <p:cNvSpPr>
            <a:spLocks noChangeArrowheads="1"/>
          </p:cNvSpPr>
          <p:nvPr/>
        </p:nvSpPr>
        <p:spPr bwMode="auto">
          <a:xfrm>
            <a:off x="2424113" y="4714884"/>
            <a:ext cx="4392612" cy="431800"/>
          </a:xfrm>
          <a:prstGeom prst="rect">
            <a:avLst/>
          </a:prstGeom>
          <a:solidFill>
            <a:schemeClr val="accent1">
              <a:alpha val="1176"/>
            </a:schemeClr>
          </a:solidFill>
          <a:ln w="28575" algn="ctr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7364" name="AutoShape 4"/>
          <p:cNvSpPr>
            <a:spLocks noChangeArrowheads="1"/>
          </p:cNvSpPr>
          <p:nvPr/>
        </p:nvSpPr>
        <p:spPr bwMode="auto">
          <a:xfrm>
            <a:off x="3935413" y="5589588"/>
            <a:ext cx="3630612" cy="406400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int  now = before + (int)rise;   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2640013" y="2781300"/>
            <a:ext cx="7777162" cy="925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2800" b="1"/>
              <a:t>    </a:t>
            </a:r>
            <a:endParaRPr lang="zh-CN" altLang="en-US" sz="2800" b="1"/>
          </a:p>
        </p:txBody>
      </p:sp>
      <p:sp>
        <p:nvSpPr>
          <p:cNvPr id="527367" name="AutoShape 7"/>
          <p:cNvSpPr>
            <a:spLocks noChangeArrowheads="1"/>
          </p:cNvSpPr>
          <p:nvPr/>
        </p:nvSpPr>
        <p:spPr bwMode="gray">
          <a:xfrm>
            <a:off x="2624138" y="1828800"/>
            <a:ext cx="3414712" cy="406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 err="1">
                <a:latin typeface="微软雅黑" panose="020B0503020204020204" pitchFamily="2" charset="-122"/>
                <a:ea typeface="微软雅黑" panose="020B0503020204020204" pitchFamily="2" charset="-122"/>
              </a:rPr>
              <a:t>（类型名）表达式</a:t>
            </a:r>
            <a:endParaRPr lang="zh-CN" altLang="en-US" b="1" dirty="0" err="1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27369" name="AutoShape 9"/>
          <p:cNvSpPr>
            <a:spLocks noChangeArrowheads="1"/>
          </p:cNvSpPr>
          <p:nvPr/>
        </p:nvSpPr>
        <p:spPr bwMode="auto">
          <a:xfrm>
            <a:off x="6346825" y="1196975"/>
            <a:ext cx="3535363" cy="11604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sq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int  b  = (int)10.2;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double a = 10;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int c = (int)a;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527371" name="AutoShape 11"/>
          <p:cNvSpPr>
            <a:spLocks noChangeArrowheads="1"/>
          </p:cNvSpPr>
          <p:nvPr/>
        </p:nvSpPr>
        <p:spPr bwMode="auto">
          <a:xfrm>
            <a:off x="2568575" y="5493227"/>
            <a:ext cx="1223963" cy="554672"/>
          </a:xfrm>
          <a:prstGeom prst="rightArrow">
            <a:avLst>
              <a:gd name="adj1" fmla="val 50000"/>
              <a:gd name="adj2" fmla="val 55071"/>
            </a:avLst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6350">
            <a:solidFill>
              <a:schemeClr val="accent5">
                <a:lumMod val="90000"/>
              </a:schemeClr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zh-CN" altLang="en-US" b="1" dirty="0"/>
              <a:t>更改为</a:t>
            </a:r>
            <a:endParaRPr lang="zh-CN" altLang="en-US" b="1" dirty="0"/>
          </a:p>
        </p:txBody>
      </p:sp>
      <p:sp>
        <p:nvSpPr>
          <p:cNvPr id="527377" name="Rectangle 17"/>
          <p:cNvSpPr>
            <a:spLocks noGrp="1" noChangeArrowheads="1"/>
          </p:cNvSpPr>
          <p:nvPr>
            <p:ph type="title"/>
          </p:nvPr>
        </p:nvSpPr>
        <p:spPr>
          <a:xfrm>
            <a:off x="7439025" y="285750"/>
            <a:ext cx="3049905" cy="523875"/>
          </a:xfrm>
        </p:spPr>
        <p:txBody>
          <a:bodyPr/>
          <a:lstStyle/>
          <a:p>
            <a:pPr>
              <a:defRPr/>
            </a:pPr>
            <a:r>
              <a:t>强制类型转换</a:t>
            </a:r>
            <a:endParaRPr dirty="0"/>
          </a:p>
        </p:txBody>
      </p:sp>
      <p:sp>
        <p:nvSpPr>
          <p:cNvPr id="527384" name="Rectangle 24"/>
          <p:cNvSpPr>
            <a:spLocks noChangeArrowheads="1"/>
          </p:cNvSpPr>
          <p:nvPr/>
        </p:nvSpPr>
        <p:spPr bwMode="auto">
          <a:xfrm>
            <a:off x="2238375" y="2633663"/>
            <a:ext cx="7634288" cy="108108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去年</a:t>
            </a:r>
            <a:r>
              <a:rPr lang="en-US" altLang="zh-CN" sz="2600" b="1" dirty="0">
                <a:latin typeface="+mn-lt"/>
                <a:ea typeface="微软雅黑" panose="020B0503020204020204" pitchFamily="2" charset="-122"/>
              </a:rPr>
              <a:t>Apple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笔记本所占市场份额是</a:t>
            </a:r>
            <a:r>
              <a:rPr lang="en-US" altLang="zh-CN" sz="2600" b="1" dirty="0">
                <a:latin typeface="+mn-lt"/>
                <a:ea typeface="微软雅黑" panose="020B0503020204020204" pitchFamily="2" charset="-122"/>
              </a:rPr>
              <a:t>20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，今年增长的市场份额是</a:t>
            </a:r>
            <a:r>
              <a:rPr lang="en-US" altLang="zh-CN" sz="2600" b="1" dirty="0">
                <a:latin typeface="+mn-lt"/>
                <a:ea typeface="微软雅黑" panose="020B0503020204020204" pitchFamily="2" charset="-122"/>
              </a:rPr>
              <a:t>9.8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，求今年所占份额？</a:t>
            </a:r>
            <a:endParaRPr lang="en-GB" altLang="en-US" sz="2600" b="1" dirty="0">
              <a:latin typeface="+mn-lt"/>
              <a:ea typeface="微软雅黑" panose="020B0503020204020204" pitchFamily="2" charset="-122"/>
            </a:endParaRPr>
          </a:p>
        </p:txBody>
      </p:sp>
      <p:grpSp>
        <p:nvGrpSpPr>
          <p:cNvPr id="41997" name="组合 71"/>
          <p:cNvGrpSpPr/>
          <p:nvPr/>
        </p:nvGrpSpPr>
        <p:grpSpPr bwMode="auto">
          <a:xfrm>
            <a:off x="1595438" y="929305"/>
            <a:ext cx="993457" cy="398780"/>
            <a:chOff x="1000100" y="1801921"/>
            <a:chExt cx="993464" cy="398840"/>
          </a:xfrm>
        </p:grpSpPr>
        <p:pic>
          <p:nvPicPr>
            <p:cNvPr id="42018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TextBox 21"/>
            <p:cNvSpPr txBox="1"/>
            <p:nvPr/>
          </p:nvSpPr>
          <p:spPr>
            <a:xfrm>
              <a:off x="1300139" y="1801921"/>
              <a:ext cx="693425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21"/>
          <p:cNvGrpSpPr/>
          <p:nvPr/>
        </p:nvGrpSpPr>
        <p:grpSpPr bwMode="auto">
          <a:xfrm>
            <a:off x="1595438" y="2357438"/>
            <a:ext cx="979170" cy="422275"/>
            <a:chOff x="1000100" y="1173499"/>
            <a:chExt cx="979914" cy="422603"/>
          </a:xfrm>
        </p:grpSpPr>
        <p:pic>
          <p:nvPicPr>
            <p:cNvPr id="42016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Box 24"/>
            <p:cNvSpPr txBox="1"/>
            <p:nvPr/>
          </p:nvSpPr>
          <p:spPr>
            <a:xfrm>
              <a:off x="1286067" y="1185256"/>
              <a:ext cx="693947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7077075" y="4143425"/>
            <a:ext cx="2519363" cy="776189"/>
          </a:xfrm>
          <a:prstGeom prst="wedgeRoundRectCallout">
            <a:avLst>
              <a:gd name="adj1" fmla="val 14956"/>
              <a:gd name="adj2" fmla="val 4682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编译出错：不能完成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自动类型转换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 flipV="1">
            <a:off x="6738942" y="4572007"/>
            <a:ext cx="428628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7648575" y="5071992"/>
            <a:ext cx="1919288" cy="408130"/>
          </a:xfrm>
          <a:prstGeom prst="wedgeRoundRectCallout">
            <a:avLst>
              <a:gd name="adj1" fmla="val 14956"/>
              <a:gd name="adj2" fmla="val 4682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强制类型转换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 flipV="1">
            <a:off x="7310446" y="5500701"/>
            <a:ext cx="428628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" name="组合 14"/>
          <p:cNvGrpSpPr/>
          <p:nvPr/>
        </p:nvGrpSpPr>
        <p:grpSpPr bwMode="auto">
          <a:xfrm>
            <a:off x="3667125" y="6215063"/>
            <a:ext cx="4572000" cy="428625"/>
            <a:chOff x="3143240" y="5143512"/>
            <a:chExt cx="4572032" cy="42862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5" name="圆角矩形 3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2014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37" name="TextBox 36"/>
            <p:cNvSpPr txBox="1"/>
            <p:nvPr/>
          </p:nvSpPr>
          <p:spPr bwMode="auto">
            <a:xfrm>
              <a:off x="3977478" y="5187962"/>
              <a:ext cx="300039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：强制类型转换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2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2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2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2" grpId="0" bldLvl="0" animBg="1"/>
      <p:bldP spid="527363" grpId="0" bldLvl="0" animBg="1"/>
      <p:bldP spid="527364" grpId="0" bldLvl="0" animBg="1"/>
      <p:bldP spid="527369" grpId="0" bldLvl="0" animBg="1"/>
      <p:bldP spid="527371" grpId="0" bldLvl="0" animBg="1"/>
      <p:bldP spid="527384" grpId="0"/>
      <p:bldP spid="26" grpId="0" bldLvl="0" animBg="1"/>
      <p:bldP spid="2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72" name="Rectangle 16"/>
          <p:cNvSpPr>
            <a:spLocks noGrp="1" noChangeArrowheads="1"/>
          </p:cNvSpPr>
          <p:nvPr>
            <p:ph type="title"/>
          </p:nvPr>
        </p:nvSpPr>
        <p:spPr>
          <a:xfrm>
            <a:off x="6968490" y="285750"/>
            <a:ext cx="3520440" cy="523875"/>
          </a:xfrm>
        </p:spPr>
        <p:txBody>
          <a:bodyPr/>
          <a:lstStyle/>
          <a:p>
            <a:pPr>
              <a:defRPr/>
            </a:pPr>
            <a:r>
              <a:t>回顾与作业点评</a:t>
            </a:r>
            <a:endParaRPr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>
          <a:xfrm>
            <a:off x="1971040" y="1214755"/>
            <a:ext cx="8207375" cy="479806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纠正代码中的错误，输出“早上好！”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>
                <a:sym typeface="+mn-ea"/>
              </a:rPr>
              <a:t>说出开发</a:t>
            </a:r>
            <a:r>
              <a:rPr lang="en-US" altLang="zh-CN" dirty="0">
                <a:sym typeface="+mn-ea"/>
              </a:rPr>
              <a:t>Java</a:t>
            </a:r>
            <a:r>
              <a:rPr lang="zh-CN" altLang="en-US" dirty="0">
                <a:sym typeface="+mn-ea"/>
              </a:rPr>
              <a:t>程序的步骤</a:t>
            </a:r>
            <a:endParaRPr lang="zh-CN" altLang="en-US" dirty="0"/>
          </a:p>
          <a:p>
            <a:pPr>
              <a:defRPr/>
            </a:pPr>
            <a:r>
              <a:rPr lang="zh-CN" altLang="en-US" dirty="0">
                <a:sym typeface="+mn-ea"/>
              </a:rPr>
              <a:t>介绍</a:t>
            </a:r>
            <a:r>
              <a:rPr lang="en-US" altLang="zh-CN" dirty="0">
                <a:sym typeface="+mn-ea"/>
              </a:rPr>
              <a:t>Java</a:t>
            </a:r>
            <a:r>
              <a:rPr lang="zh-CN" altLang="en-US" dirty="0">
                <a:sym typeface="+mn-ea"/>
              </a:rPr>
              <a:t>常用的两种注释类型</a:t>
            </a:r>
            <a:endParaRPr lang="zh-CN" altLang="en-US" dirty="0"/>
          </a:p>
          <a:p>
            <a:pPr>
              <a:defRPr/>
            </a:pPr>
            <a:r>
              <a:rPr lang="zh-CN" altLang="en-US" dirty="0">
                <a:sym typeface="+mn-ea"/>
              </a:rPr>
              <a:t>说出使用</a:t>
            </a:r>
            <a:r>
              <a:rPr lang="en-US" altLang="zh-CN" dirty="0" err="1">
                <a:sym typeface="+mn-ea"/>
              </a:rPr>
              <a:t>MyEclipse</a:t>
            </a:r>
            <a:r>
              <a:rPr lang="zh-CN" altLang="en-US" dirty="0">
                <a:sym typeface="+mn-ea"/>
              </a:rPr>
              <a:t>开发</a:t>
            </a:r>
            <a:r>
              <a:rPr lang="en-US" altLang="zh-CN" dirty="0">
                <a:sym typeface="+mn-ea"/>
              </a:rPr>
              <a:t>Java</a:t>
            </a:r>
            <a:r>
              <a:rPr lang="zh-CN" altLang="en-US" dirty="0">
                <a:sym typeface="+mn-ea"/>
              </a:rPr>
              <a:t>程序的步骤</a:t>
            </a:r>
            <a:endParaRPr lang="en-US" altLang="zh-CN" dirty="0"/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点评作业的提交情况和共性问题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31460" name="AutoShape 4"/>
          <p:cNvSpPr>
            <a:spLocks noChangeArrowheads="1"/>
          </p:cNvSpPr>
          <p:nvPr/>
        </p:nvSpPr>
        <p:spPr bwMode="auto">
          <a:xfrm>
            <a:off x="3235325" y="2072005"/>
            <a:ext cx="6515100" cy="190817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Test {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public void main(String[ ] </a:t>
            </a:r>
            <a:r>
              <a:rPr lang="en-GB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</a:t>
            </a:r>
            <a:r>
              <a:rPr lang="en-GB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</a:t>
            </a:r>
            <a:r>
              <a:rPr lang="zh-CN" altLang="en-GB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早上好！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}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31462" name="AutoShape 6"/>
          <p:cNvSpPr>
            <a:spLocks noChangeArrowheads="1"/>
          </p:cNvSpPr>
          <p:nvPr/>
        </p:nvSpPr>
        <p:spPr bwMode="auto">
          <a:xfrm>
            <a:off x="4024313" y="1642275"/>
            <a:ext cx="819456" cy="40797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static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31464" name="AutoShape 8"/>
          <p:cNvSpPr>
            <a:spLocks noChangeArrowheads="1"/>
          </p:cNvSpPr>
          <p:nvPr/>
        </p:nvSpPr>
        <p:spPr bwMode="auto">
          <a:xfrm>
            <a:off x="4724400" y="3571804"/>
            <a:ext cx="2797000" cy="408130"/>
          </a:xfrm>
          <a:prstGeom prst="wedgeRoundRectCallout">
            <a:avLst>
              <a:gd name="adj1" fmla="val 343"/>
              <a:gd name="adj2" fmla="val -5016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System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的首字母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S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要大写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31465" name="Rectangle 9"/>
          <p:cNvSpPr>
            <a:spLocks noChangeArrowheads="1"/>
          </p:cNvSpPr>
          <p:nvPr/>
        </p:nvSpPr>
        <p:spPr bwMode="auto">
          <a:xfrm>
            <a:off x="4095750" y="2827338"/>
            <a:ext cx="865188" cy="3698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1473" name="AutoShape 17"/>
          <p:cNvSpPr>
            <a:spLocks noChangeArrowheads="1"/>
          </p:cNvSpPr>
          <p:nvPr/>
        </p:nvSpPr>
        <p:spPr bwMode="auto">
          <a:xfrm>
            <a:off x="7751763" y="3428929"/>
            <a:ext cx="912320" cy="408130"/>
          </a:xfrm>
          <a:prstGeom prst="wedgeRoundRectCallout">
            <a:avLst>
              <a:gd name="adj1" fmla="val -210"/>
              <a:gd name="adj2" fmla="val -5400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缺少；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15370" name="组合 12"/>
          <p:cNvGrpSpPr/>
          <p:nvPr/>
        </p:nvGrpSpPr>
        <p:grpSpPr bwMode="auto">
          <a:xfrm>
            <a:off x="1595438" y="857250"/>
            <a:ext cx="1456372" cy="398780"/>
            <a:chOff x="2962268" y="5103147"/>
            <a:chExt cx="1455764" cy="398840"/>
          </a:xfrm>
        </p:grpSpPr>
        <p:pic>
          <p:nvPicPr>
            <p:cNvPr id="15377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3214575" y="5103147"/>
              <a:ext cx="1203457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5"/>
          <p:cNvGrpSpPr/>
          <p:nvPr/>
        </p:nvGrpSpPr>
        <p:grpSpPr bwMode="auto">
          <a:xfrm>
            <a:off x="1595438" y="3714752"/>
            <a:ext cx="950595" cy="430212"/>
            <a:chOff x="3643306" y="2500357"/>
            <a:chExt cx="950498" cy="430730"/>
          </a:xfrm>
        </p:grpSpPr>
        <p:pic>
          <p:nvPicPr>
            <p:cNvPr id="15375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7"/>
            <p:cNvSpPr txBox="1"/>
            <p:nvPr/>
          </p:nvSpPr>
          <p:spPr>
            <a:xfrm>
              <a:off x="3900455" y="2501946"/>
              <a:ext cx="693349" cy="39926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提问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9" name="直接箭头连接符 18"/>
          <p:cNvCxnSpPr>
            <a:endCxn id="531462" idx="2"/>
          </p:cNvCxnSpPr>
          <p:nvPr/>
        </p:nvCxnSpPr>
        <p:spPr>
          <a:xfrm rot="16200000" flipV="1">
            <a:off x="5697811" y="2310726"/>
            <a:ext cx="523088" cy="180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238612" y="3214686"/>
            <a:ext cx="500066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7453322" y="3071810"/>
            <a:ext cx="500066" cy="35719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1512972" y="5719750"/>
            <a:ext cx="1484857" cy="398780"/>
            <a:chOff x="1004978" y="3858290"/>
            <a:chExt cx="1484857" cy="398780"/>
          </a:xfrm>
        </p:grpSpPr>
        <p:pic>
          <p:nvPicPr>
            <p:cNvPr id="22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1285875" y="3858290"/>
              <a:ext cx="120396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作业点评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1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1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31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31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3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3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3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0" grpId="0" bldLvl="0" animBg="1"/>
      <p:bldP spid="531462" grpId="0" bldLvl="0" animBg="1"/>
      <p:bldP spid="531464" grpId="0" bldLvl="0" animBg="1"/>
      <p:bldP spid="531465" grpId="0" bldLvl="0" animBg="1"/>
      <p:bldP spid="531473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9219565" y="285750"/>
            <a:ext cx="1269365" cy="523875"/>
          </a:xfrm>
        </p:spPr>
        <p:txBody>
          <a:bodyPr/>
          <a:lstStyle/>
          <a:p>
            <a:pPr>
              <a:defRPr/>
            </a:pPr>
            <a:r>
              <a:t>小结</a:t>
            </a:r>
            <a:endParaRPr dirty="0"/>
          </a:p>
        </p:txBody>
      </p:sp>
      <p:sp>
        <p:nvSpPr>
          <p:cNvPr id="557059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实现一个数字加密器，加密规则是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</a:t>
            </a:r>
            <a:r>
              <a:rPr lang="en-US" altLang="zh-CN" sz="2400" dirty="0" err="1"/>
              <a:t>加密结果</a:t>
            </a:r>
            <a:r>
              <a:rPr lang="en-US" altLang="zh-CN" sz="2400" dirty="0"/>
              <a:t> = （</a:t>
            </a:r>
            <a:r>
              <a:rPr lang="en-US" altLang="zh-CN" sz="2400" dirty="0" err="1"/>
              <a:t>整数</a:t>
            </a:r>
            <a:r>
              <a:rPr lang="en-US" altLang="zh-CN" sz="2400" dirty="0"/>
              <a:t> * 10 + 5）/ 2 + 3.14159</a:t>
            </a:r>
            <a:endParaRPr lang="en-US" altLang="zh-CN" sz="2400" dirty="0"/>
          </a:p>
          <a:p>
            <a:pPr>
              <a:defRPr/>
            </a:pPr>
            <a:r>
              <a:rPr lang="en-US" altLang="zh-CN" dirty="0" err="1"/>
              <a:t>加密结果仍为一整数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57061" name="AutoShape 5"/>
          <p:cNvSpPr>
            <a:spLocks noChangeArrowheads="1"/>
          </p:cNvSpPr>
          <p:nvPr/>
        </p:nvSpPr>
        <p:spPr bwMode="auto">
          <a:xfrm>
            <a:off x="3503613" y="3860800"/>
            <a:ext cx="5545137" cy="18796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提示：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      // </a:t>
            </a:r>
            <a:r>
              <a:rPr lang="zh-CN" altLang="en-US" b="1" dirty="0">
                <a:cs typeface="Times New Roman" panose="02020603050405020304" pitchFamily="18" charset="0"/>
              </a:rPr>
              <a:t>原始数据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      int data = 100; 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      // </a:t>
            </a:r>
            <a:r>
              <a:rPr lang="zh-CN" altLang="en-US" b="1" dirty="0">
                <a:cs typeface="Times New Roman" panose="02020603050405020304" pitchFamily="18" charset="0"/>
              </a:rPr>
              <a:t>加密计算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      int result = (data * 10 + 5) / 2 + (int) 3.14159; 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grpSp>
        <p:nvGrpSpPr>
          <p:cNvPr id="43014" name="组合 12"/>
          <p:cNvGrpSpPr/>
          <p:nvPr/>
        </p:nvGrpSpPr>
        <p:grpSpPr bwMode="auto">
          <a:xfrm>
            <a:off x="1592263" y="857250"/>
            <a:ext cx="1503362" cy="398780"/>
            <a:chOff x="6641147" y="5088888"/>
            <a:chExt cx="1502753" cy="398840"/>
          </a:xfrm>
        </p:grpSpPr>
        <p:pic>
          <p:nvPicPr>
            <p:cNvPr id="43015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6855372" y="5088888"/>
              <a:ext cx="1288528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现场编程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比较高低、大小、长短等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张三的考试成绩是否比李四高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大象是否比乌龟更长寿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篮球跟地球一样大吗</a:t>
            </a: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10281920" y="1200150"/>
            <a:ext cx="309880" cy="768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endParaRPr lang="zh-CN" altLang="en-US" sz="4400" b="1">
              <a:solidFill>
                <a:schemeClr val="tx2"/>
              </a:solidFill>
              <a:latin typeface="Tahoma" panose="020B060403050404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1156" name="AutoShape 4"/>
          <p:cNvSpPr>
            <a:spLocks noChangeArrowheads="1"/>
          </p:cNvSpPr>
          <p:nvPr/>
        </p:nvSpPr>
        <p:spPr bwMode="auto">
          <a:xfrm>
            <a:off x="3143250" y="4076700"/>
            <a:ext cx="6116638" cy="660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>
                <a:latin typeface="微软雅黑" panose="020B0503020204020204" pitchFamily="2" charset="-122"/>
                <a:ea typeface="微软雅黑" panose="020B0503020204020204" pitchFamily="2" charset="-122"/>
              </a:rPr>
              <a:t>如何比较？</a:t>
            </a:r>
            <a:endParaRPr lang="zh-CN" altLang="en-US" b="1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5365115" y="285750"/>
            <a:ext cx="4968240" cy="523875"/>
          </a:xfrm>
        </p:spPr>
        <p:txBody>
          <a:bodyPr/>
          <a:lstStyle/>
          <a:p>
            <a:pPr>
              <a:defRPr/>
            </a:pPr>
            <a:r>
              <a:rPr dirty="0"/>
              <a:t>为什么使用关系运算符</a:t>
            </a:r>
            <a:endParaRPr dirty="0"/>
          </a:p>
        </p:txBody>
      </p:sp>
      <p:sp>
        <p:nvSpPr>
          <p:cNvPr id="44040" name="WordArt 18"/>
          <p:cNvSpPr>
            <a:spLocks noChangeArrowheads="1" noChangeShapeType="1" noTextEdit="1"/>
          </p:cNvSpPr>
          <p:nvPr/>
        </p:nvSpPr>
        <p:spPr bwMode="auto">
          <a:xfrm rot="653823">
            <a:off x="7920038" y="1981200"/>
            <a:ext cx="1022350" cy="1292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4400" b="1" kern="10">
                <a:ln w="9525">
                  <a:solidFill>
                    <a:srgbClr val="5E99E2">
                      <a:alpha val="45882"/>
                    </a:srgbClr>
                  </a:solidFill>
                  <a:round/>
                </a:ln>
                <a:gradFill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zh-CN" altLang="en-US" sz="4400" b="1" kern="10">
              <a:ln w="9525">
                <a:solidFill>
                  <a:srgbClr val="5E99E2">
                    <a:alpha val="45882"/>
                  </a:srgbClr>
                </a:solidFill>
                <a:round/>
              </a:ln>
              <a:gradFill rotWithShape="1"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/>
              </a:gra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3167063" y="4749800"/>
            <a:ext cx="6078537" cy="839788"/>
            <a:chOff x="1643063" y="4749800"/>
            <a:chExt cx="6078537" cy="839788"/>
          </a:xfrm>
        </p:grpSpPr>
        <p:sp>
          <p:nvSpPr>
            <p:cNvPr id="561157" name="AutoShape 5"/>
            <p:cNvSpPr>
              <a:spLocks noChangeArrowheads="1"/>
            </p:cNvSpPr>
            <p:nvPr/>
          </p:nvSpPr>
          <p:spPr bwMode="auto">
            <a:xfrm>
              <a:off x="1643063" y="4929188"/>
              <a:ext cx="6078537" cy="660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使用关系运算符可以比较高低、大小、长短等</a:t>
              </a:r>
              <a:endPara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44047" name="AutoShape 4"/>
            <p:cNvSpPr>
              <a:spLocks noChangeArrowheads="1"/>
            </p:cNvSpPr>
            <p:nvPr/>
          </p:nvSpPr>
          <p:spPr bwMode="gray">
            <a:xfrm>
              <a:off x="6588125" y="4749800"/>
              <a:ext cx="357188" cy="358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4042" name="AutoShape 4"/>
          <p:cNvSpPr>
            <a:spLocks noChangeArrowheads="1"/>
          </p:cNvSpPr>
          <p:nvPr/>
        </p:nvSpPr>
        <p:spPr bwMode="gray">
          <a:xfrm>
            <a:off x="8029575" y="3897313"/>
            <a:ext cx="357188" cy="3587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2000" b="1">
                <a:solidFill>
                  <a:srgbClr val="0C83B8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!</a:t>
            </a:r>
            <a:endParaRPr lang="en-US" altLang="zh-CN" sz="2000" b="1">
              <a:solidFill>
                <a:srgbClr val="0C83B8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pSp>
        <p:nvGrpSpPr>
          <p:cNvPr id="44043" name="组合 7"/>
          <p:cNvGrpSpPr/>
          <p:nvPr/>
        </p:nvGrpSpPr>
        <p:grpSpPr bwMode="auto">
          <a:xfrm>
            <a:off x="1595438" y="3935413"/>
            <a:ext cx="979170" cy="422275"/>
            <a:chOff x="1000100" y="1173499"/>
            <a:chExt cx="979914" cy="422603"/>
          </a:xfrm>
        </p:grpSpPr>
        <p:pic>
          <p:nvPicPr>
            <p:cNvPr id="44044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1286067" y="1185256"/>
              <a:ext cx="693947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3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常用的关系运算符有哪些？</a:t>
            </a:r>
            <a:endParaRPr lang="zh-CN" altLang="en-US" dirty="0"/>
          </a:p>
          <a:p>
            <a:pPr lvl="1">
              <a:defRPr/>
            </a:pP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==</a:t>
            </a:r>
            <a:r>
              <a:rPr lang="zh-CN" altLang="en-US" dirty="0"/>
              <a:t>，</a:t>
            </a:r>
            <a:r>
              <a:rPr lang="en-US" altLang="zh-CN" dirty="0"/>
              <a:t>!=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&gt;=</a:t>
            </a:r>
            <a:r>
              <a:rPr lang="zh-CN" altLang="en-US" dirty="0"/>
              <a:t>，</a:t>
            </a:r>
            <a:r>
              <a:rPr lang="en-US" altLang="zh-CN" dirty="0"/>
              <a:t>&lt;=</a:t>
            </a:r>
            <a:endParaRPr lang="en-US" altLang="zh-CN" dirty="0"/>
          </a:p>
        </p:txBody>
      </p:sp>
      <p:sp>
        <p:nvSpPr>
          <p:cNvPr id="563208" name="Rectangle 8"/>
          <p:cNvSpPr>
            <a:spLocks noGrp="1" noChangeArrowheads="1"/>
          </p:cNvSpPr>
          <p:nvPr>
            <p:ph type="title"/>
          </p:nvPr>
        </p:nvSpPr>
        <p:spPr>
          <a:xfrm>
            <a:off x="6443345" y="285750"/>
            <a:ext cx="4045585" cy="523875"/>
          </a:xfrm>
        </p:spPr>
        <p:txBody>
          <a:bodyPr/>
          <a:lstStyle/>
          <a:p>
            <a:pPr>
              <a:defRPr/>
            </a:pPr>
            <a:r>
              <a:rPr dirty="0"/>
              <a:t>什么是关系运算符</a:t>
            </a:r>
            <a:endParaRPr dirty="0"/>
          </a:p>
        </p:txBody>
      </p:sp>
      <p:sp>
        <p:nvSpPr>
          <p:cNvPr id="563204" name="AutoShape 4"/>
          <p:cNvSpPr>
            <a:spLocks noChangeArrowheads="1"/>
          </p:cNvSpPr>
          <p:nvPr/>
        </p:nvSpPr>
        <p:spPr bwMode="auto">
          <a:xfrm>
            <a:off x="5078413" y="2357438"/>
            <a:ext cx="4194175" cy="101441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张三的成绩 </a:t>
            </a: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&gt; 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李四的成绩           假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大象的寿命 </a:t>
            </a: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&lt; 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乌龟的寿命           真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篮球的大小 </a:t>
            </a:r>
            <a:r>
              <a:rPr lang="en-US" altLang="zh-CN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== 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地球的大小         假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63205" name="Text Box 5"/>
          <p:cNvSpPr txBox="1">
            <a:spLocks noChangeArrowheads="1"/>
          </p:cNvSpPr>
          <p:nvPr/>
        </p:nvSpPr>
        <p:spPr bwMode="auto">
          <a:xfrm>
            <a:off x="7096125" y="4000500"/>
            <a:ext cx="1439863" cy="4318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2000" b="1">
                <a:ea typeface="黑体" panose="02010609060101010101" pitchFamily="49" charset="-122"/>
              </a:rPr>
              <a:t>由此看出</a:t>
            </a:r>
            <a:endParaRPr lang="zh-CN" altLang="en-US" sz="2000" b="1">
              <a:ea typeface="黑体" panose="02010609060101010101" pitchFamily="49" charset="-122"/>
            </a:endParaRPr>
          </a:p>
        </p:txBody>
      </p:sp>
      <p:sp>
        <p:nvSpPr>
          <p:cNvPr id="563206" name="AutoShape 6"/>
          <p:cNvSpPr>
            <a:spLocks noChangeArrowheads="1"/>
          </p:cNvSpPr>
          <p:nvPr/>
        </p:nvSpPr>
        <p:spPr bwMode="auto">
          <a:xfrm>
            <a:off x="4481513" y="4838700"/>
            <a:ext cx="5387975" cy="96678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lvl="1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关系运算符的作用：用来做比较运算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1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比较的结果：</a:t>
            </a:r>
            <a:r>
              <a:rPr lang="en-US" altLang="zh-CN" b="1" dirty="0" err="1">
                <a:latin typeface="微软雅黑" panose="020B0503020204020204" pitchFamily="2" charset="-122"/>
                <a:ea typeface="微软雅黑" panose="020B0503020204020204" pitchFamily="2" charset="-122"/>
              </a:rPr>
              <a:t>boolean</a:t>
            </a: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类型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 flipH="1">
            <a:off x="6443663" y="3500438"/>
            <a:ext cx="0" cy="128588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5067" name="组合 7"/>
          <p:cNvGrpSpPr/>
          <p:nvPr/>
        </p:nvGrpSpPr>
        <p:grpSpPr bwMode="auto">
          <a:xfrm>
            <a:off x="1595438" y="857250"/>
            <a:ext cx="979170" cy="422275"/>
            <a:chOff x="1000100" y="1173499"/>
            <a:chExt cx="979914" cy="422603"/>
          </a:xfrm>
        </p:grpSpPr>
        <p:pic>
          <p:nvPicPr>
            <p:cNvPr id="45068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1286067" y="1185257"/>
              <a:ext cx="693947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04" grpId="0" bldLvl="0" animBg="1"/>
      <p:bldP spid="563205" grpId="0"/>
      <p:bldP spid="563206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用什么数据类型能表示？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一件艺术品是真货还是假货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地铁</a:t>
            </a:r>
            <a:r>
              <a:rPr lang="en-US" altLang="zh-CN" dirty="0"/>
              <a:t>2</a:t>
            </a:r>
            <a:r>
              <a:rPr lang="zh-CN" altLang="en-US" dirty="0"/>
              <a:t>号线的首发车时间是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吗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这次考试成绩在</a:t>
            </a:r>
            <a:r>
              <a:rPr lang="en-US" altLang="zh-CN" dirty="0"/>
              <a:t>90</a:t>
            </a:r>
            <a:r>
              <a:rPr lang="zh-CN" altLang="en-US" dirty="0"/>
              <a:t>分之上吗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10281920" y="1200150"/>
            <a:ext cx="309880" cy="768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endParaRPr lang="zh-CN" altLang="en-US" sz="4400" b="1">
              <a:solidFill>
                <a:schemeClr val="tx2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2320925" y="3714750"/>
            <a:ext cx="7704138" cy="1687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600" b="1">
                <a:ea typeface="微软雅黑" panose="020B0503020204020204" pitchFamily="2" charset="-122"/>
              </a:rPr>
              <a:t>boolean (</a:t>
            </a:r>
            <a:r>
              <a:rPr lang="zh-CN" altLang="en-US" sz="2600" b="1">
                <a:ea typeface="微软雅黑" panose="020B0503020204020204" pitchFamily="2" charset="-122"/>
              </a:rPr>
              <a:t>布尔</a:t>
            </a:r>
            <a:r>
              <a:rPr lang="en-US" altLang="zh-CN" sz="2600" b="1">
                <a:ea typeface="微软雅黑" panose="020B0503020204020204" pitchFamily="2" charset="-122"/>
              </a:rPr>
              <a:t>)</a:t>
            </a:r>
            <a:r>
              <a:rPr lang="zh-CN" altLang="en-US" sz="2600" b="1">
                <a:ea typeface="微软雅黑" panose="020B0503020204020204" pitchFamily="2" charset="-122"/>
              </a:rPr>
              <a:t>类型</a:t>
            </a:r>
            <a:endParaRPr lang="zh-CN" altLang="en-US" sz="2600" b="1">
              <a:ea typeface="微软雅黑" panose="020B0503020204020204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r>
              <a:rPr lang="en-US" altLang="zh-CN" sz="2400" b="1">
                <a:ea typeface="微软雅黑" panose="020B0503020204020204" pitchFamily="2" charset="-122"/>
              </a:rPr>
              <a:t>boolean</a:t>
            </a:r>
            <a:r>
              <a:rPr lang="zh-CN" altLang="en-US" sz="2400" b="1">
                <a:ea typeface="微软雅黑" panose="020B0503020204020204" pitchFamily="2" charset="-122"/>
              </a:rPr>
              <a:t>类型的值</a:t>
            </a:r>
            <a:endParaRPr lang="zh-CN" altLang="en-US" sz="2400" b="1">
              <a:ea typeface="微软雅黑" panose="020B0503020204020204" pitchFamily="2" charset="-122"/>
            </a:endParaRPr>
          </a:p>
          <a:p>
            <a:pPr marL="1143000" lvl="2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000" b="1">
                <a:ea typeface="黑体" panose="02010609060101010101" pitchFamily="49" charset="-122"/>
              </a:rPr>
              <a:t>真：</a:t>
            </a:r>
            <a:r>
              <a:rPr lang="en-US" altLang="zh-CN" sz="2000" b="1">
                <a:ea typeface="黑体" panose="02010609060101010101" pitchFamily="49" charset="-122"/>
              </a:rPr>
              <a:t>true</a:t>
            </a:r>
            <a:endParaRPr lang="en-US" altLang="zh-CN" sz="2000" b="1">
              <a:ea typeface="黑体" panose="02010609060101010101" pitchFamily="49" charset="-122"/>
            </a:endParaRPr>
          </a:p>
          <a:p>
            <a:pPr marL="1143000" lvl="2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000" b="1">
                <a:ea typeface="黑体" panose="02010609060101010101" pitchFamily="49" charset="-122"/>
              </a:rPr>
              <a:t>假：</a:t>
            </a:r>
            <a:r>
              <a:rPr lang="en-US" altLang="zh-CN" sz="2000" b="1">
                <a:ea typeface="黑体" panose="02010609060101010101" pitchFamily="49" charset="-122"/>
              </a:rPr>
              <a:t>false</a:t>
            </a:r>
            <a:endParaRPr lang="en-US" altLang="zh-CN" sz="2000" b="1">
              <a:ea typeface="黑体" panose="02010609060101010101" pitchFamily="49" charset="-122"/>
            </a:endParaRPr>
          </a:p>
        </p:txBody>
      </p:sp>
      <p:sp>
        <p:nvSpPr>
          <p:cNvPr id="557061" name="AutoShape 5"/>
          <p:cNvSpPr>
            <a:spLocks noChangeArrowheads="1"/>
          </p:cNvSpPr>
          <p:nvPr/>
        </p:nvSpPr>
        <p:spPr bwMode="auto">
          <a:xfrm>
            <a:off x="4727575" y="5972820"/>
            <a:ext cx="2870816" cy="40828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b="1" dirty="0" err="1">
                <a:solidFill>
                  <a:schemeClr val="bg1"/>
                </a:solidFill>
                <a:latin typeface="+mn-ea"/>
                <a:ea typeface="+mn-ea"/>
              </a:rPr>
              <a:t>boolean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类型只有这两个值</a:t>
            </a:r>
            <a:endParaRPr lang="zh-CN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 flipH="1" flipV="1">
            <a:off x="4810116" y="5143512"/>
            <a:ext cx="785818" cy="78581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WordArt 18"/>
          <p:cNvSpPr>
            <a:spLocks noChangeArrowheads="1" noChangeShapeType="1" noTextEdit="1"/>
          </p:cNvSpPr>
          <p:nvPr/>
        </p:nvSpPr>
        <p:spPr bwMode="auto">
          <a:xfrm rot="653823">
            <a:off x="8648700" y="1966913"/>
            <a:ext cx="846138" cy="11064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4400" b="1" kern="10">
                <a:ln w="9525">
                  <a:solidFill>
                    <a:srgbClr val="5E99E2">
                      <a:alpha val="45882"/>
                    </a:srgbClr>
                  </a:solidFill>
                  <a:round/>
                </a:ln>
                <a:gradFill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zh-CN" altLang="en-US" sz="4400" b="1" kern="10">
              <a:ln w="9525">
                <a:solidFill>
                  <a:srgbClr val="5E99E2">
                    <a:alpha val="45882"/>
                  </a:srgbClr>
                </a:solidFill>
                <a:round/>
              </a:ln>
              <a:gradFill rotWithShape="1"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/>
              </a:gra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985385" y="285750"/>
            <a:ext cx="5503545" cy="523875"/>
          </a:xfrm>
        </p:spPr>
        <p:txBody>
          <a:bodyPr/>
          <a:lstStyle/>
          <a:p>
            <a:pPr>
              <a:defRPr/>
            </a:pPr>
            <a:r>
              <a:t>为什么需要</a:t>
            </a:r>
            <a:r>
              <a:rPr lang="en-US" altLang="zh-CN"/>
              <a:t>boolean</a:t>
            </a:r>
            <a:r>
              <a:t>类型</a:t>
            </a:r>
            <a:endParaRPr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5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5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0" grpId="0"/>
      <p:bldP spid="557061" grpId="0" bldLvl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50" name="AutoShape 6"/>
          <p:cNvSpPr>
            <a:spLocks noChangeArrowheads="1"/>
          </p:cNvSpPr>
          <p:nvPr/>
        </p:nvSpPr>
        <p:spPr bwMode="auto">
          <a:xfrm>
            <a:off x="2295525" y="2786063"/>
            <a:ext cx="7962900" cy="346233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rgbClr val="FF0000"/>
                </a:solidFill>
              </a:rPr>
              <a:t>int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liSi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80;  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学员李四成绩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rgbClr val="FF0000"/>
                </a:solidFill>
              </a:rPr>
              <a:t>boolean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isBig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;  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Scanner input = new Scanner(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System.in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输入学员张三成绩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: ");     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en-US" b="1" dirty="0" err="1">
                <a:solidFill>
                  <a:srgbClr val="FF0000"/>
                </a:solidFill>
              </a:rPr>
              <a:t>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zhangSan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input.nextInt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输入张三的成绩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isBig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zhangSan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&gt;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liSi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张三成绩比李四高吗 ？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"+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isBig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);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输出比较结果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94951" name="Rectangle 7"/>
          <p:cNvSpPr>
            <a:spLocks noChangeArrowheads="1"/>
          </p:cNvSpPr>
          <p:nvPr/>
        </p:nvSpPr>
        <p:spPr bwMode="auto">
          <a:xfrm>
            <a:off x="2309813" y="3214688"/>
            <a:ext cx="1873250" cy="3698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xfrm>
            <a:off x="5504815" y="285750"/>
            <a:ext cx="4984115" cy="523875"/>
          </a:xfrm>
        </p:spPr>
        <p:txBody>
          <a:bodyPr/>
          <a:lstStyle/>
          <a:p>
            <a:pPr>
              <a:defRPr/>
            </a:pPr>
            <a:r>
              <a:t>如何使用</a:t>
            </a:r>
            <a:r>
              <a:rPr lang="en-US" altLang="zh-CN"/>
              <a:t>boolean</a:t>
            </a:r>
            <a:r>
              <a:t>类型</a:t>
            </a:r>
            <a:endParaRPr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从控制台输入张三同学的成绩，与李四的成绩（</a:t>
            </a:r>
            <a:r>
              <a:rPr lang="en-US" altLang="zh-CN" dirty="0"/>
              <a:t>80</a:t>
            </a:r>
            <a:r>
              <a:rPr lang="zh-CN" altLang="en-US" dirty="0"/>
              <a:t>分）比较，输出“张三的成绩比李四的成绩高吗</a:t>
            </a:r>
            <a:r>
              <a:rPr lang="en-US" altLang="zh-CN" dirty="0"/>
              <a:t>?</a:t>
            </a:r>
            <a:r>
              <a:rPr lang="zh-CN" altLang="en-US"/>
              <a:t>“</a:t>
            </a:r>
            <a:r>
              <a:rPr lang="en-US" altLang="zh-CN" dirty="0"/>
              <a:t> </a:t>
            </a:r>
            <a:r>
              <a:rPr lang="zh-CN" altLang="en-US" dirty="0"/>
              <a:t>的判断结果</a:t>
            </a:r>
            <a:endParaRPr lang="zh-CN" altLang="en-US" dirty="0"/>
          </a:p>
        </p:txBody>
      </p:sp>
      <p:sp>
        <p:nvSpPr>
          <p:cNvPr id="594952" name="Rectangle 8"/>
          <p:cNvSpPr>
            <a:spLocks noChangeArrowheads="1"/>
          </p:cNvSpPr>
          <p:nvPr/>
        </p:nvSpPr>
        <p:spPr bwMode="auto">
          <a:xfrm>
            <a:off x="2309813" y="5345113"/>
            <a:ext cx="2808287" cy="3698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94953" name="AutoShape 9"/>
          <p:cNvSpPr>
            <a:spLocks noChangeArrowheads="1"/>
          </p:cNvSpPr>
          <p:nvPr/>
        </p:nvSpPr>
        <p:spPr bwMode="auto">
          <a:xfrm>
            <a:off x="5272088" y="3214617"/>
            <a:ext cx="4186380" cy="408130"/>
          </a:xfrm>
          <a:prstGeom prst="wedgeRoundRectCallout">
            <a:avLst>
              <a:gd name="adj1" fmla="val -409"/>
              <a:gd name="adj2" fmla="val 5010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定义</a:t>
            </a: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boolean</a:t>
            </a: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变量</a:t>
            </a: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isBig</a:t>
            </a: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，存储比较结果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94954" name="AutoShape 10"/>
          <p:cNvSpPr>
            <a:spLocks noChangeArrowheads="1"/>
          </p:cNvSpPr>
          <p:nvPr/>
        </p:nvSpPr>
        <p:spPr bwMode="auto">
          <a:xfrm>
            <a:off x="5830909" y="5306957"/>
            <a:ext cx="3310080" cy="408130"/>
          </a:xfrm>
          <a:prstGeom prst="wedgeRoundRectCallout">
            <a:avLst>
              <a:gd name="adj1" fmla="val -487"/>
              <a:gd name="adj2" fmla="val -5097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将比较结果保存在</a:t>
            </a: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isBig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变量中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2" name="组合 15"/>
          <p:cNvGrpSpPr/>
          <p:nvPr/>
        </p:nvGrpSpPr>
        <p:grpSpPr bwMode="auto">
          <a:xfrm>
            <a:off x="1595438" y="2371725"/>
            <a:ext cx="993457" cy="414338"/>
            <a:chOff x="1000100" y="2528843"/>
            <a:chExt cx="993464" cy="414475"/>
          </a:xfrm>
        </p:grpSpPr>
        <p:pic>
          <p:nvPicPr>
            <p:cNvPr id="4713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7"/>
            <p:cNvSpPr txBox="1"/>
            <p:nvPr/>
          </p:nvSpPr>
          <p:spPr>
            <a:xfrm>
              <a:off x="1300139" y="2536625"/>
              <a:ext cx="693425" cy="39891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7115" name="组合 18"/>
          <p:cNvGrpSpPr/>
          <p:nvPr/>
        </p:nvGrpSpPr>
        <p:grpSpPr bwMode="auto">
          <a:xfrm>
            <a:off x="1595438" y="857250"/>
            <a:ext cx="979170" cy="422275"/>
            <a:chOff x="1000100" y="1173499"/>
            <a:chExt cx="979914" cy="422603"/>
          </a:xfrm>
        </p:grpSpPr>
        <p:pic>
          <p:nvPicPr>
            <p:cNvPr id="4713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Box 20"/>
            <p:cNvSpPr txBox="1"/>
            <p:nvPr/>
          </p:nvSpPr>
          <p:spPr>
            <a:xfrm>
              <a:off x="1286067" y="1185257"/>
              <a:ext cx="693947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2" name="Line 15"/>
          <p:cNvSpPr>
            <a:spLocks noChangeShapeType="1"/>
          </p:cNvSpPr>
          <p:nvPr/>
        </p:nvSpPr>
        <p:spPr bwMode="auto">
          <a:xfrm flipV="1">
            <a:off x="4367808" y="3357562"/>
            <a:ext cx="857256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 flipV="1">
            <a:off x="5095868" y="5572140"/>
            <a:ext cx="785818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30" name="图片 29" descr="boolean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24694" y="3643314"/>
            <a:ext cx="2747963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14"/>
          <p:cNvGrpSpPr/>
          <p:nvPr/>
        </p:nvGrpSpPr>
        <p:grpSpPr bwMode="auto">
          <a:xfrm>
            <a:off x="3452813" y="6357938"/>
            <a:ext cx="5214937" cy="428625"/>
            <a:chOff x="3143240" y="5143512"/>
            <a:chExt cx="5215010" cy="428628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3714744" y="5143512"/>
              <a:ext cx="464350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7130" name="Picture 8" descr="说话气泡ne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8" name="TextBox 27"/>
            <p:cNvSpPr txBox="1"/>
            <p:nvPr/>
          </p:nvSpPr>
          <p:spPr bwMode="auto">
            <a:xfrm>
              <a:off x="3984309" y="5187962"/>
              <a:ext cx="433774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6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：用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boolean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变量描述信息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9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9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50" grpId="0" bldLvl="0" animBg="1"/>
      <p:bldP spid="594951" grpId="0" bldLvl="0" animBg="1"/>
      <p:bldP spid="594952" grpId="0" bldLvl="0" animBg="1"/>
      <p:bldP spid="594953" grpId="0" bldLvl="0" animBg="1"/>
      <p:bldP spid="594954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2308225" y="2490788"/>
            <a:ext cx="7645400" cy="2152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>
                <a:ea typeface="微软雅黑" panose="020B0503020204020204" pitchFamily="2" charset="-122"/>
              </a:rPr>
              <a:t>运算符的优先级</a:t>
            </a:r>
            <a:endParaRPr lang="zh-CN" altLang="en-US" sz="2600" b="1"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GB" sz="2600" b="1">
              <a:ea typeface="微软雅黑" panose="020B0503020204020204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9880" y="285750"/>
            <a:ext cx="2559050" cy="523875"/>
          </a:xfrm>
        </p:spPr>
        <p:txBody>
          <a:bodyPr/>
          <a:lstStyle/>
          <a:p>
            <a:pPr>
              <a:defRPr/>
            </a:pPr>
            <a:r>
              <a:t>运算符小结</a:t>
            </a:r>
            <a:endParaRPr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表达式</a:t>
            </a:r>
            <a:r>
              <a:rPr lang="en-US" altLang="zh-CN" dirty="0"/>
              <a:t>(3+40%6)&gt;(9/2*3)</a:t>
            </a:r>
            <a:r>
              <a:rPr lang="zh-CN" altLang="en-US" dirty="0"/>
              <a:t>的结果是什么？</a:t>
            </a:r>
            <a:endParaRPr lang="en-US" altLang="zh-CN" dirty="0"/>
          </a:p>
          <a:p>
            <a:pPr>
              <a:defRPr/>
            </a:pPr>
            <a:endParaRPr lang="zh-CN" altLang="en-GB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48134" name="组合 7"/>
          <p:cNvGrpSpPr/>
          <p:nvPr/>
        </p:nvGrpSpPr>
        <p:grpSpPr bwMode="auto">
          <a:xfrm>
            <a:off x="1595438" y="857250"/>
            <a:ext cx="979170" cy="422275"/>
            <a:chOff x="1000100" y="1173499"/>
            <a:chExt cx="979914" cy="422603"/>
          </a:xfrm>
        </p:grpSpPr>
        <p:pic>
          <p:nvPicPr>
            <p:cNvPr id="4814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1286067" y="1185257"/>
              <a:ext cx="693947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12" name="图示 11"/>
          <p:cNvGraphicFramePr/>
          <p:nvPr/>
        </p:nvGraphicFramePr>
        <p:xfrm>
          <a:off x="2927648" y="3261614"/>
          <a:ext cx="6597376" cy="2596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667250" y="1857375"/>
            <a:ext cx="114300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false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grpSp>
        <p:nvGrpSpPr>
          <p:cNvPr id="4" name="组合 2"/>
          <p:cNvGrpSpPr/>
          <p:nvPr/>
        </p:nvGrpSpPr>
        <p:grpSpPr bwMode="auto">
          <a:xfrm>
            <a:off x="3810000" y="5607050"/>
            <a:ext cx="5143500" cy="1036638"/>
            <a:chOff x="2286000" y="5607050"/>
            <a:chExt cx="5143500" cy="1036638"/>
          </a:xfrm>
        </p:grpSpPr>
        <p:sp>
          <p:nvSpPr>
            <p:cNvPr id="11" name="AutoShape 4"/>
            <p:cNvSpPr>
              <a:spLocks noChangeArrowheads="1"/>
            </p:cNvSpPr>
            <p:nvPr/>
          </p:nvSpPr>
          <p:spPr bwMode="auto">
            <a:xfrm>
              <a:off x="2286000" y="5786438"/>
              <a:ext cx="5143500" cy="857250"/>
            </a:xfrm>
            <a:prstGeom prst="roundRect">
              <a:avLst>
                <a:gd name="adj" fmla="val 115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lvl="1">
                <a:defRPr/>
              </a:pPr>
              <a:r>
                <a:rPr lang="zh-CN" altLang="en-US" b="1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当运算符比较多，无法确定运算符执行顺序时，可以使用小括号控制一下顺序</a:t>
              </a:r>
              <a:endPara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48139" name="AutoShape 4"/>
            <p:cNvSpPr>
              <a:spLocks noChangeArrowheads="1"/>
            </p:cNvSpPr>
            <p:nvPr/>
          </p:nvSpPr>
          <p:spPr bwMode="gray">
            <a:xfrm>
              <a:off x="6804025" y="5607050"/>
              <a:ext cx="357188" cy="358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Graphic spid="12" grpId="0">
        <p:bldAsOne/>
      </p:bldGraphic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207510" y="285750"/>
            <a:ext cx="6281420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实现购物结算</a:t>
            </a:r>
            <a:r>
              <a:rPr lang="en-US" altLang="zh-CN" dirty="0"/>
              <a:t>2-1</a:t>
            </a:r>
            <a:endParaRPr lang="en-US" altLang="zh-CN" dirty="0"/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训练要点</a:t>
            </a:r>
            <a:endParaRPr lang="en-US" altLang="zh-CN"/>
          </a:p>
          <a:p>
            <a:pPr lvl="1">
              <a:defRPr/>
            </a:pPr>
            <a:r>
              <a:rPr lang="zh-CN" altLang="en-US"/>
              <a:t>运算符（*、</a:t>
            </a:r>
            <a:r>
              <a:rPr lang="en-US" altLang="zh-CN"/>
              <a:t>=</a:t>
            </a:r>
            <a:r>
              <a:rPr lang="zh-CN" altLang="en-US"/>
              <a:t>）的使用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从控制台输出信息</a:t>
            </a:r>
            <a:endParaRPr lang="zh-CN" altLang="en-US"/>
          </a:p>
          <a:p>
            <a:pPr>
              <a:defRPr/>
            </a:pPr>
            <a:r>
              <a:rPr lang="zh-CN" altLang="en-US"/>
              <a:t>需求说明</a:t>
            </a:r>
            <a:endParaRPr lang="en-US" altLang="zh-CN"/>
          </a:p>
          <a:p>
            <a:pPr lvl="1">
              <a:defRPr/>
            </a:pPr>
            <a:r>
              <a:rPr lang="zh-CN" altLang="en-US"/>
              <a:t>用户可以享受购物</a:t>
            </a:r>
            <a:r>
              <a:rPr lang="en-US" altLang="zh-CN"/>
              <a:t>8</a:t>
            </a:r>
            <a:r>
              <a:rPr lang="zh-CN" altLang="en-US"/>
              <a:t>折的优惠，请计算实际消费金额</a:t>
            </a:r>
            <a:endParaRPr lang="zh-CN" altLang="en-US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49157" name="组合 10"/>
          <p:cNvGrpSpPr/>
          <p:nvPr/>
        </p:nvGrpSpPr>
        <p:grpSpPr bwMode="auto">
          <a:xfrm>
            <a:off x="1595438" y="857250"/>
            <a:ext cx="1102996" cy="500063"/>
            <a:chOff x="6072198" y="1142984"/>
            <a:chExt cx="1103092" cy="500066"/>
          </a:xfrm>
        </p:grpSpPr>
        <p:pic>
          <p:nvPicPr>
            <p:cNvPr id="4916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6481809" y="1172194"/>
              <a:ext cx="693481" cy="39878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5" name="图片 14" descr="计算消费总额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1625" y="3743325"/>
            <a:ext cx="3228975" cy="21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19"/>
          <p:cNvGrpSpPr/>
          <p:nvPr/>
        </p:nvGrpSpPr>
        <p:grpSpPr bwMode="auto">
          <a:xfrm>
            <a:off x="4667250" y="6143625"/>
            <a:ext cx="2786063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4460715" y="5187962"/>
              <a:ext cx="1148088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标题 1"/>
          <p:cNvSpPr>
            <a:spLocks noGrp="1"/>
          </p:cNvSpPr>
          <p:nvPr>
            <p:ph type="title"/>
          </p:nvPr>
        </p:nvSpPr>
        <p:spPr>
          <a:xfrm>
            <a:off x="4178935" y="285750"/>
            <a:ext cx="6309995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实现购物结算</a:t>
            </a:r>
            <a:r>
              <a:rPr lang="en-US" altLang="zh-CN" dirty="0"/>
              <a:t>2-2</a:t>
            </a:r>
            <a:endParaRPr dirty="0"/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实现思路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创建</a:t>
            </a:r>
            <a:r>
              <a:rPr lang="en-US" altLang="zh-CN" dirty="0"/>
              <a:t>Java</a:t>
            </a:r>
            <a:r>
              <a:rPr lang="zh-CN" altLang="en-US" dirty="0"/>
              <a:t>类</a:t>
            </a:r>
            <a:r>
              <a:rPr lang="en-US" altLang="zh-CN" dirty="0"/>
              <a:t>Pay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声明变量，存储信息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计算总金额</a:t>
            </a:r>
            <a:endParaRPr lang="en-US" altLang="zh-CN" dirty="0"/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2309813" y="3786188"/>
            <a:ext cx="7643812" cy="3143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endParaRPr lang="en-US" altLang="zh-CN" sz="2400" b="1">
              <a:ea typeface="微软雅黑" panose="020B0503020204020204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endParaRPr lang="en-US" altLang="zh-CN" sz="2400" b="1"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>
                <a:ea typeface="微软雅黑" panose="020B0503020204020204" pitchFamily="2" charset="-122"/>
              </a:rPr>
              <a:t>消费总额 </a:t>
            </a:r>
            <a:r>
              <a:rPr lang="en-US" altLang="zh-CN" sz="2600" b="1">
                <a:ea typeface="微软雅黑" panose="020B0503020204020204" pitchFamily="2" charset="-122"/>
              </a:rPr>
              <a:t>= </a:t>
            </a:r>
            <a:r>
              <a:rPr lang="zh-CN" altLang="en-US" sz="2600" b="1">
                <a:ea typeface="微软雅黑" panose="020B0503020204020204" pitchFamily="2" charset="-122"/>
              </a:rPr>
              <a:t>各商品的消费金额之和 * 折扣</a:t>
            </a:r>
            <a:endParaRPr lang="zh-CN" altLang="en-US" sz="2600" b="1">
              <a:ea typeface="微软雅黑" panose="020B0503020204020204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endParaRPr lang="en-US" altLang="zh-CN" sz="2400" b="1"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US" sz="2600" b="1"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US" sz="2600" b="1">
              <a:ea typeface="微软雅黑" panose="020B0503020204020204" pitchFamily="2" charset="-122"/>
            </a:endParaRPr>
          </a:p>
        </p:txBody>
      </p:sp>
      <p:grpSp>
        <p:nvGrpSpPr>
          <p:cNvPr id="2" name="组合 21"/>
          <p:cNvGrpSpPr/>
          <p:nvPr/>
        </p:nvGrpSpPr>
        <p:grpSpPr bwMode="auto">
          <a:xfrm>
            <a:off x="1595438" y="4038600"/>
            <a:ext cx="979170" cy="461963"/>
            <a:chOff x="3786182" y="3824735"/>
            <a:chExt cx="979913" cy="461521"/>
          </a:xfrm>
        </p:grpSpPr>
        <p:sp>
          <p:nvSpPr>
            <p:cNvPr id="26" name="TextBox 25"/>
            <p:cNvSpPr txBox="1"/>
            <p:nvPr/>
          </p:nvSpPr>
          <p:spPr>
            <a:xfrm>
              <a:off x="4072149" y="3856296"/>
              <a:ext cx="693946" cy="39839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50195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19"/>
          <p:cNvGrpSpPr/>
          <p:nvPr/>
        </p:nvGrpSpPr>
        <p:grpSpPr bwMode="auto">
          <a:xfrm>
            <a:off x="4595813" y="5929313"/>
            <a:ext cx="2786062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73667" y="5187962"/>
              <a:ext cx="219838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975225" y="285750"/>
            <a:ext cx="5513705" cy="523875"/>
          </a:xfrm>
        </p:spPr>
        <p:txBody>
          <a:bodyPr/>
          <a:lstStyle/>
          <a:p>
            <a:pPr>
              <a:defRPr/>
            </a:pPr>
            <a:r>
              <a:t>学员操作</a:t>
            </a:r>
            <a:r>
              <a:rPr lang="en-US" altLang="zh-CN"/>
              <a:t>—</a:t>
            </a:r>
            <a:r>
              <a:t>打印购物小票</a:t>
            </a:r>
            <a:endParaRPr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结算时打印购物小票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计算此次购物获得的会员积分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7" name="图片 6" descr="打印小票.TIF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667125" y="2670175"/>
            <a:ext cx="4224338" cy="340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206" name="组合 10"/>
          <p:cNvGrpSpPr/>
          <p:nvPr/>
        </p:nvGrpSpPr>
        <p:grpSpPr bwMode="auto">
          <a:xfrm>
            <a:off x="1595438" y="879475"/>
            <a:ext cx="922020" cy="406400"/>
            <a:chOff x="3786182" y="1192962"/>
            <a:chExt cx="922027" cy="406350"/>
          </a:xfrm>
        </p:grpSpPr>
        <p:sp>
          <p:nvSpPr>
            <p:cNvPr id="12" name="TextBox 11"/>
            <p:cNvSpPr txBox="1"/>
            <p:nvPr/>
          </p:nvSpPr>
          <p:spPr>
            <a:xfrm>
              <a:off x="4014784" y="1196772"/>
              <a:ext cx="693425" cy="3987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51213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19"/>
          <p:cNvGrpSpPr/>
          <p:nvPr/>
        </p:nvGrpSpPr>
        <p:grpSpPr bwMode="auto">
          <a:xfrm>
            <a:off x="4595813" y="6215063"/>
            <a:ext cx="2786062" cy="428625"/>
            <a:chOff x="3714744" y="5143512"/>
            <a:chExt cx="2786082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3973667" y="5187962"/>
              <a:ext cx="219838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361430" y="285750"/>
            <a:ext cx="4127500" cy="523875"/>
          </a:xfrm>
        </p:spPr>
        <p:txBody>
          <a:bodyPr/>
          <a:lstStyle/>
          <a:p>
            <a:pPr>
              <a:defRPr/>
            </a:pPr>
            <a: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  <a:endParaRPr lang="zh-CN" altLang="en-US"/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52229" name="组合 29"/>
          <p:cNvGrpSpPr/>
          <p:nvPr/>
        </p:nvGrpSpPr>
        <p:grpSpPr bwMode="auto">
          <a:xfrm>
            <a:off x="3381375" y="3214688"/>
            <a:ext cx="5929313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52231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52232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2237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52233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8882063" y="285750"/>
            <a:ext cx="1606550" cy="523875"/>
          </a:xfrm>
        </p:spPr>
        <p:txBody>
          <a:bodyPr/>
          <a:lstStyle/>
          <a:p>
            <a:pPr>
              <a:defRPr/>
            </a:pPr>
            <a:r>
              <a:t>本章目标</a:t>
            </a:r>
            <a:endParaRPr dirty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2308225" y="1214755"/>
            <a:ext cx="803402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掌握变量的概念</a:t>
            </a:r>
            <a:endParaRPr lang="zh-CN" altLang="en-US"/>
          </a:p>
          <a:p>
            <a:pPr>
              <a:defRPr/>
            </a:pPr>
            <a:r>
              <a:rPr lang="zh-CN" altLang="en-US"/>
              <a:t>掌握常用数据类型</a:t>
            </a:r>
            <a:endParaRPr lang="zh-CN" altLang="en-US"/>
          </a:p>
          <a:p>
            <a:pPr>
              <a:defRPr/>
            </a:pPr>
            <a:r>
              <a:rPr lang="zh-CN" altLang="en-US"/>
              <a:t>会使用赋值运算符、算术运算符</a:t>
            </a:r>
            <a:endParaRPr lang="zh-CN" altLang="en-US"/>
          </a:p>
          <a:p>
            <a:pPr>
              <a:defRPr/>
            </a:pPr>
            <a:r>
              <a:rPr lang="zh-CN" altLang="en-US"/>
              <a:t>掌握</a:t>
            </a:r>
            <a:r>
              <a:rPr lang="en-US" altLang="zh-CN"/>
              <a:t>boolean</a:t>
            </a:r>
            <a:r>
              <a:rPr lang="zh-CN" altLang="en-US"/>
              <a:t>类型和关系运算符的使用</a:t>
            </a:r>
            <a:endParaRPr lang="zh-CN" altLang="en-US"/>
          </a:p>
          <a:p>
            <a:pPr>
              <a:defRPr/>
            </a:pPr>
            <a:r>
              <a:rPr lang="zh-CN" altLang="en-US"/>
              <a:t>会进行数据类型转换</a:t>
            </a:r>
            <a:endParaRPr lang="zh-CN" altLang="en-US"/>
          </a:p>
          <a:p>
            <a:pPr>
              <a:defRPr/>
            </a:pPr>
            <a:r>
              <a:rPr lang="zh-CN" altLang="en-US"/>
              <a:t>掌握键盘输入</a:t>
            </a:r>
            <a:endParaRPr lang="zh-CN" altLang="en-US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328468" y="1738937"/>
            <a:ext cx="714375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67508" y="1071563"/>
            <a:ext cx="71437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328468" y="2370766"/>
            <a:ext cx="71437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41928" y="2970528"/>
            <a:ext cx="64293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244340" y="285750"/>
            <a:ext cx="6244590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模拟幸运抽奖</a:t>
            </a:r>
            <a:r>
              <a:rPr lang="en-US" altLang="zh-CN" dirty="0"/>
              <a:t>2-1</a:t>
            </a:r>
            <a:endParaRPr lang="en-US" altLang="zh-CN" dirty="0"/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1427480" y="1214755"/>
            <a:ext cx="9804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训练要点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算术运算符（</a:t>
            </a:r>
            <a:r>
              <a:rPr lang="en-US" altLang="zh-CN" dirty="0"/>
              <a:t>%</a:t>
            </a:r>
            <a:r>
              <a:rPr lang="zh-CN" altLang="en-US" dirty="0"/>
              <a:t>、</a:t>
            </a:r>
            <a:r>
              <a:rPr lang="en-US" altLang="zh-CN" dirty="0"/>
              <a:t>/</a:t>
            </a:r>
            <a:r>
              <a:rPr lang="zh-CN" altLang="en-US" dirty="0"/>
              <a:t>）的使用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使用</a:t>
            </a:r>
            <a:r>
              <a:rPr lang="en-US" altLang="zh-CN" dirty="0"/>
              <a:t>Scanner</a:t>
            </a:r>
            <a:r>
              <a:rPr lang="zh-CN" altLang="en-US" dirty="0"/>
              <a:t>类接收用户输入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关系运算符和</a:t>
            </a:r>
            <a:r>
              <a:rPr lang="en-US" dirty="0" err="1"/>
              <a:t>boolean</a:t>
            </a:r>
            <a:r>
              <a:rPr lang="zh-CN" altLang="en-US" dirty="0"/>
              <a:t>类型的用法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商场推出幸运抽奖活动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抽奖规则</a:t>
            </a:r>
            <a:endParaRPr lang="en-US" altLang="zh-CN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 </a:t>
            </a:r>
            <a:r>
              <a:rPr lang="zh-CN" altLang="en-US" dirty="0"/>
              <a:t>顾客的四位会员卡号的</a:t>
            </a:r>
            <a:endParaRPr lang="en-US" altLang="zh-CN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 </a:t>
            </a:r>
            <a:r>
              <a:rPr lang="zh-CN" altLang="en-US" dirty="0"/>
              <a:t>各位数字之和大于</a:t>
            </a:r>
            <a:r>
              <a:rPr lang="en-US" dirty="0"/>
              <a:t>20</a:t>
            </a:r>
            <a:r>
              <a:rPr lang="zh-CN" altLang="en-US" dirty="0"/>
              <a:t>，</a:t>
            </a:r>
            <a:endParaRPr lang="en-US" altLang="zh-CN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 </a:t>
            </a:r>
            <a:r>
              <a:rPr lang="zh-CN" altLang="en-US" dirty="0"/>
              <a:t>则为幸运顾客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53253" name="组合 10"/>
          <p:cNvGrpSpPr/>
          <p:nvPr/>
        </p:nvGrpSpPr>
        <p:grpSpPr bwMode="auto">
          <a:xfrm>
            <a:off x="1595438" y="857250"/>
            <a:ext cx="1102996" cy="500063"/>
            <a:chOff x="6072198" y="1142984"/>
            <a:chExt cx="1103092" cy="500066"/>
          </a:xfrm>
        </p:grpSpPr>
        <p:pic>
          <p:nvPicPr>
            <p:cNvPr id="53260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6481809" y="1172194"/>
              <a:ext cx="693481" cy="39878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53254" name="图片 19" descr="图2.10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2165" y="3635375"/>
            <a:ext cx="3714750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19"/>
          <p:cNvGrpSpPr/>
          <p:nvPr/>
        </p:nvGrpSpPr>
        <p:grpSpPr bwMode="auto">
          <a:xfrm>
            <a:off x="4860606" y="6467158"/>
            <a:ext cx="2786062" cy="428625"/>
            <a:chOff x="5560065" y="5636275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5560065" y="5636275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6385729" y="5680725"/>
              <a:ext cx="1148088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标题 1"/>
          <p:cNvSpPr>
            <a:spLocks noGrp="1"/>
          </p:cNvSpPr>
          <p:nvPr>
            <p:ph type="title"/>
          </p:nvPr>
        </p:nvSpPr>
        <p:spPr>
          <a:xfrm>
            <a:off x="4238625" y="285750"/>
            <a:ext cx="6250305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模拟幸运抽奖</a:t>
            </a:r>
            <a:r>
              <a:rPr lang="en-US" altLang="zh-CN" dirty="0"/>
              <a:t>2-2</a:t>
            </a:r>
            <a:endParaRPr dirty="0"/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实现思路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接收输入的会员卡号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分解并获得各位数字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计算各位数字之和</a:t>
            </a:r>
            <a:endParaRPr lang="en-US" altLang="zh-CN" dirty="0"/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2309813" y="3786188"/>
            <a:ext cx="7643812" cy="3143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endParaRPr lang="en-US" altLang="zh-CN" sz="2400" b="1" dirty="0">
              <a:ea typeface="微软雅黑" panose="020B0503020204020204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endParaRPr lang="en-US" altLang="zh-CN" sz="2400" b="1" dirty="0"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 dirty="0">
                <a:ea typeface="微软雅黑" panose="020B0503020204020204" pitchFamily="2" charset="-122"/>
              </a:rPr>
              <a:t>分解并获得各位数字</a:t>
            </a:r>
            <a:endParaRPr lang="en-US" altLang="zh-CN" sz="2600" b="1" dirty="0">
              <a:ea typeface="微软雅黑" panose="020B0503020204020204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endParaRPr lang="en-US" altLang="zh-CN" sz="2400" b="1" dirty="0"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US" sz="2600" b="1" dirty="0">
              <a:ea typeface="微软雅黑" panose="020B0503020204020204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US" sz="2600" b="1" dirty="0">
              <a:ea typeface="微软雅黑" panose="020B0503020204020204" pitchFamily="2" charset="-122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10313" y="4254500"/>
            <a:ext cx="3786187" cy="153193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gewei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custNo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% 10;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shiwei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custNo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/ 10 % 10;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baiwei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custNo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/ 100 % 10;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qianwei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custNo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/ 1000;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2" name="组合 21"/>
          <p:cNvGrpSpPr/>
          <p:nvPr/>
        </p:nvGrpSpPr>
        <p:grpSpPr bwMode="auto">
          <a:xfrm>
            <a:off x="1595438" y="4181475"/>
            <a:ext cx="979170" cy="461963"/>
            <a:chOff x="3786182" y="3824735"/>
            <a:chExt cx="979913" cy="461521"/>
          </a:xfrm>
        </p:grpSpPr>
        <p:sp>
          <p:nvSpPr>
            <p:cNvPr id="26" name="TextBox 25"/>
            <p:cNvSpPr txBox="1"/>
            <p:nvPr/>
          </p:nvSpPr>
          <p:spPr>
            <a:xfrm>
              <a:off x="4072149" y="3856296"/>
              <a:ext cx="693946" cy="39839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54292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19"/>
          <p:cNvGrpSpPr/>
          <p:nvPr/>
        </p:nvGrpSpPr>
        <p:grpSpPr bwMode="auto">
          <a:xfrm>
            <a:off x="4238625" y="6072188"/>
            <a:ext cx="2786063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192270" y="285750"/>
            <a:ext cx="6296660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判断折扣价格</a:t>
            </a:r>
            <a:r>
              <a:rPr lang="en-US" altLang="zh-CN" dirty="0"/>
              <a:t>2-1</a:t>
            </a:r>
            <a:endParaRPr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训练要点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关系运算符的使用</a:t>
            </a:r>
            <a:endParaRPr lang="zh-CN" altLang="en-US" dirty="0"/>
          </a:p>
          <a:p>
            <a:pPr lvl="1">
              <a:defRPr/>
            </a:pPr>
            <a:r>
              <a:rPr lang="en-US" altLang="zh-CN" dirty="0" err="1"/>
              <a:t>boolean</a:t>
            </a:r>
            <a:r>
              <a:rPr lang="zh-CN" altLang="en-US" dirty="0"/>
              <a:t>类型的使用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需求说明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用户从键盘接收商品折扣，并判断商品享受此折扣后价格是否低于</a:t>
            </a:r>
            <a:r>
              <a:rPr lang="en-US" altLang="zh-CN" dirty="0"/>
              <a:t>100</a:t>
            </a:r>
            <a:endParaRPr lang="zh-CN" altLang="en-US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zh-CN" altLang="en-US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55301" name="组合 19"/>
          <p:cNvGrpSpPr/>
          <p:nvPr/>
        </p:nvGrpSpPr>
        <p:grpSpPr bwMode="auto">
          <a:xfrm>
            <a:off x="1595438" y="857250"/>
            <a:ext cx="1102996" cy="500063"/>
            <a:chOff x="6072198" y="1142984"/>
            <a:chExt cx="1103092" cy="500066"/>
          </a:xfrm>
        </p:grpSpPr>
        <p:pic>
          <p:nvPicPr>
            <p:cNvPr id="55308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Box 24"/>
            <p:cNvSpPr txBox="1"/>
            <p:nvPr/>
          </p:nvSpPr>
          <p:spPr>
            <a:xfrm>
              <a:off x="6481809" y="1172194"/>
              <a:ext cx="693481" cy="39878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3" name="图片 12" descr="打折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5720" y="4351338"/>
            <a:ext cx="3916363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19"/>
          <p:cNvGrpSpPr/>
          <p:nvPr/>
        </p:nvGrpSpPr>
        <p:grpSpPr bwMode="auto">
          <a:xfrm>
            <a:off x="4595813" y="6215063"/>
            <a:ext cx="2786062" cy="428625"/>
            <a:chOff x="3714744" y="5143512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4049549" y="5187962"/>
              <a:ext cx="211329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技术顾问讲解需求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167505" y="285750"/>
            <a:ext cx="6321425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判断折扣价格</a:t>
            </a:r>
            <a:r>
              <a:rPr lang="en-US" altLang="zh-CN" dirty="0"/>
              <a:t>2-2</a:t>
            </a:r>
            <a:endParaRPr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实现思路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声明变量存储商品价格信息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从键盘接收折扣，并保存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计算商品享受折扣后的价格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输出商品折扣后价是否低于</a:t>
            </a:r>
            <a:r>
              <a:rPr lang="en-US" altLang="zh-CN" dirty="0"/>
              <a:t>100</a:t>
            </a:r>
            <a:endParaRPr lang="en-US" altLang="zh-CN" dirty="0"/>
          </a:p>
          <a:p>
            <a:pPr lvl="1">
              <a:defRPr/>
            </a:pPr>
            <a:endParaRPr lang="zh-CN" altLang="en-US" dirty="0"/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比较运算的结果是</a:t>
            </a:r>
            <a:r>
              <a:rPr lang="en-US" altLang="zh-CN" dirty="0" err="1"/>
              <a:t>boolean</a:t>
            </a:r>
            <a:r>
              <a:rPr lang="zh-CN" altLang="en-US" dirty="0"/>
              <a:t>类型</a:t>
            </a:r>
            <a:endParaRPr lang="zh-CN" altLang="en-US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56325" name="组合 19"/>
          <p:cNvGrpSpPr/>
          <p:nvPr/>
        </p:nvGrpSpPr>
        <p:grpSpPr bwMode="auto">
          <a:xfrm>
            <a:off x="1666875" y="857250"/>
            <a:ext cx="1102995" cy="500063"/>
            <a:chOff x="6072198" y="1142984"/>
            <a:chExt cx="1103090" cy="500066"/>
          </a:xfrm>
        </p:grpSpPr>
        <p:pic>
          <p:nvPicPr>
            <p:cNvPr id="5633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2194"/>
              <a:ext cx="693480" cy="39878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28"/>
          <p:cNvGrpSpPr/>
          <p:nvPr/>
        </p:nvGrpSpPr>
        <p:grpSpPr bwMode="auto">
          <a:xfrm>
            <a:off x="1681163" y="3609975"/>
            <a:ext cx="979170" cy="461963"/>
            <a:chOff x="3786182" y="3824735"/>
            <a:chExt cx="979913" cy="461521"/>
          </a:xfrm>
        </p:grpSpPr>
        <p:sp>
          <p:nvSpPr>
            <p:cNvPr id="30" name="TextBox 29"/>
            <p:cNvSpPr txBox="1"/>
            <p:nvPr/>
          </p:nvSpPr>
          <p:spPr>
            <a:xfrm>
              <a:off x="4072149" y="3856296"/>
              <a:ext cx="693946" cy="39839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56333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19"/>
          <p:cNvGrpSpPr/>
          <p:nvPr/>
        </p:nvGrpSpPr>
        <p:grpSpPr bwMode="auto">
          <a:xfrm>
            <a:off x="4167188" y="5857875"/>
            <a:ext cx="2786062" cy="428625"/>
            <a:chOff x="3714744" y="5143512"/>
            <a:chExt cx="278608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973667" y="5187962"/>
              <a:ext cx="219838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433820" y="285750"/>
            <a:ext cx="4055110" cy="523875"/>
          </a:xfrm>
        </p:spPr>
        <p:txBody>
          <a:bodyPr/>
          <a:lstStyle/>
          <a:p>
            <a:pPr>
              <a:defRPr/>
            </a:pPr>
            <a:r>
              <a:rPr dirty="0"/>
              <a:t>共性问题集中讲解</a:t>
            </a:r>
            <a:endParaRPr dirty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  <a:endParaRPr lang="zh-CN" altLang="en-US"/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57349" name="组合 29"/>
          <p:cNvGrpSpPr/>
          <p:nvPr/>
        </p:nvGrpSpPr>
        <p:grpSpPr bwMode="auto">
          <a:xfrm>
            <a:off x="3381375" y="3214688"/>
            <a:ext cx="5929313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57351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57352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7357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57353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9187180" y="285750"/>
            <a:ext cx="1301750" cy="523875"/>
          </a:xfrm>
        </p:spPr>
        <p:txBody>
          <a:bodyPr/>
          <a:lstStyle/>
          <a:p>
            <a:pPr>
              <a:defRPr/>
            </a:pPr>
            <a:r>
              <a:t>总结</a:t>
            </a:r>
          </a:p>
        </p:txBody>
      </p:sp>
      <p:sp>
        <p:nvSpPr>
          <p:cNvPr id="59396" name="TextBox 4"/>
          <p:cNvSpPr txBox="1">
            <a:spLocks noChangeArrowheads="1"/>
          </p:cNvSpPr>
          <p:nvPr/>
        </p:nvSpPr>
        <p:spPr bwMode="auto">
          <a:xfrm>
            <a:off x="3673475" y="1428736"/>
            <a:ext cx="6280177" cy="470789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变量</a:t>
            </a:r>
            <a:endParaRPr lang="en-US" altLang="zh-CN" sz="20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数据类型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运算符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endParaRPr lang="en-US" altLang="zh-CN" sz="2000" dirty="0"/>
          </a:p>
          <a:p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使用</a:t>
            </a:r>
            <a:r>
              <a:rPr lang="en-US" altLang="zh-CN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Scanner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类提供的方法可以从键盘获取输入的信息</a:t>
            </a:r>
            <a:endParaRPr lang="zh-CN" altLang="en-US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endParaRPr lang="zh-CN" altLang="en-US" sz="2000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59401" name="TextBox 15"/>
          <p:cNvSpPr txBox="1">
            <a:spLocks noChangeArrowheads="1"/>
          </p:cNvSpPr>
          <p:nvPr/>
        </p:nvSpPr>
        <p:spPr bwMode="auto">
          <a:xfrm>
            <a:off x="1524000" y="3386140"/>
            <a:ext cx="1819275" cy="39878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Java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基本概念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59402" name="AutoShape 3"/>
          <p:cNvSpPr/>
          <p:nvPr/>
        </p:nvSpPr>
        <p:spPr bwMode="auto">
          <a:xfrm>
            <a:off x="3360738" y="1544638"/>
            <a:ext cx="357187" cy="4094178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2" name="AutoShape 3"/>
          <p:cNvSpPr/>
          <p:nvPr/>
        </p:nvSpPr>
        <p:spPr bwMode="auto">
          <a:xfrm>
            <a:off x="4881554" y="1152514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095868" y="1152514"/>
            <a:ext cx="4357718" cy="68199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在程序运行过程中允许改变其值的量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通过变量名可以简单快速地找到它存储的数据</a:t>
            </a:r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14" name="AutoShape 3"/>
          <p:cNvSpPr/>
          <p:nvPr/>
        </p:nvSpPr>
        <p:spPr bwMode="auto">
          <a:xfrm>
            <a:off x="4881554" y="2071678"/>
            <a:ext cx="142876" cy="2071702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095868" y="2000241"/>
            <a:ext cx="4786346" cy="225679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用来区分不同的数据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不同类型的数据要分配不同大小的内存空间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常用的数据类型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数据类型转换包括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自动类型转换和强制类型转换</a:t>
            </a:r>
            <a:endParaRPr lang="en-US" altLang="zh-CN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16" name="AutoShape 3"/>
          <p:cNvSpPr/>
          <p:nvPr/>
        </p:nvSpPr>
        <p:spPr bwMode="auto">
          <a:xfrm>
            <a:off x="6667504" y="2714620"/>
            <a:ext cx="142876" cy="107157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6818317" y="2571745"/>
            <a:ext cx="2027237" cy="132207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600" b="1" dirty="0" err="1">
                <a:ea typeface="微软雅黑" panose="020B0503020204020204" pitchFamily="2" charset="-122"/>
                <a:cs typeface="Arial" panose="020B0604020202020204" pitchFamily="34" charset="0"/>
              </a:rPr>
              <a:t>int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double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char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String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r>
              <a:rPr lang="en-US" altLang="zh-CN" sz="1600" b="1" dirty="0" err="1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boolean</a:t>
            </a:r>
            <a:endParaRPr lang="zh-CN" altLang="en-US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18" name="AutoShape 3"/>
          <p:cNvSpPr/>
          <p:nvPr/>
        </p:nvSpPr>
        <p:spPr bwMode="auto">
          <a:xfrm>
            <a:off x="4881554" y="4429132"/>
            <a:ext cx="142876" cy="78581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9" name="TextBox 12"/>
          <p:cNvSpPr txBox="1">
            <a:spLocks noChangeArrowheads="1"/>
          </p:cNvSpPr>
          <p:nvPr/>
        </p:nvSpPr>
        <p:spPr bwMode="auto">
          <a:xfrm>
            <a:off x="5095868" y="4357694"/>
            <a:ext cx="4143404" cy="82994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赋值运算符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（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=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）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marL="0" lvl="1">
              <a:defRPr/>
            </a:pP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算术运算符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（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+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、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 – 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、*、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/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、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%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）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marL="0" lvl="1">
              <a:defRPr/>
            </a:pP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关系运算符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（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&gt;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、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&lt;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、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&gt;=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、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&lt;=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、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 ==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、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 !=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）</a:t>
            </a:r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44940" y="285750"/>
            <a:ext cx="1443355" cy="523875"/>
          </a:xfrm>
        </p:spPr>
        <p:txBody>
          <a:bodyPr/>
          <a:lstStyle/>
          <a:p>
            <a:pPr>
              <a:defRPr/>
            </a:pPr>
            <a:r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课后作业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书本后的所有本章作业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记忆本章知识点分析图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预习下一章节内容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/>
              <a:t>/49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5168"/>
            <a:ext cx="10972800" cy="944033"/>
          </a:xfrm>
        </p:spPr>
        <p:txBody>
          <a:bodyPr/>
          <a:lstStyle/>
          <a:p>
            <a:pPr eaLnBrk="1" hangingPunct="1"/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4823" name="图片 1" descr="课工场最终蓝绿色v1-3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23500" y="165100"/>
            <a:ext cx="1608667" cy="694267"/>
          </a:xfrm>
        </p:spPr>
      </p:pic>
      <p:pic>
        <p:nvPicPr>
          <p:cNvPr id="34819" name="图片 6" descr="ppt01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图片 2" descr="图片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734" y="2084917"/>
            <a:ext cx="2988733" cy="392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3407834" y="1123951"/>
            <a:ext cx="5314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latin typeface="黑体" panose="02010609060101010101" pitchFamily="49" charset="-122"/>
                <a:ea typeface="微软雅黑" panose="020B0503020204020204" pitchFamily="2" charset="-122"/>
                <a:sym typeface="Arial" panose="020B0604020202020204" pitchFamily="34" charset="0"/>
              </a:rPr>
              <a:t>扫我有更多精彩课程呦</a:t>
            </a:r>
            <a:endParaRPr lang="zh-CN" altLang="en-US" sz="4000" b="1">
              <a:latin typeface="黑体" panose="02010609060101010101" pitchFamily="49" charset="-122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  <p:pic>
        <p:nvPicPr>
          <p:cNvPr id="34822" name="图片 12292" descr="C:\Users\zhixing.diao\Desktop\课工场app二维码.jpg课工场app二维码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18" y="2084917"/>
            <a:ext cx="3007783" cy="395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9" name="Rectangle 7"/>
          <p:cNvSpPr>
            <a:spLocks noGrp="1" noChangeArrowheads="1"/>
          </p:cNvSpPr>
          <p:nvPr>
            <p:ph type="title"/>
          </p:nvPr>
        </p:nvSpPr>
        <p:spPr>
          <a:xfrm>
            <a:off x="6448425" y="242570"/>
            <a:ext cx="4109085" cy="523875"/>
          </a:xfrm>
        </p:spPr>
        <p:txBody>
          <a:bodyPr/>
          <a:lstStyle/>
          <a:p>
            <a:pPr>
              <a:defRPr/>
            </a:pPr>
            <a:r>
              <a:t>内存如何存放数据</a:t>
            </a:r>
            <a:endParaRPr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idx="1"/>
          </p:nvPr>
        </p:nvSpPr>
        <p:spPr>
          <a:xfrm>
            <a:off x="2308225" y="1214755"/>
            <a:ext cx="96139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电脑使用内存来记忆计算时所使用的数据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内存如何存储数据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 marL="0" indent="0">
              <a:buNone/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/>
              <a:t>内存像旅馆</a:t>
            </a:r>
            <a:endParaRPr lang="zh-CN" altLang="en-US" dirty="0"/>
          </a:p>
          <a:p>
            <a:pPr lvl="1">
              <a:defRPr/>
            </a:pPr>
            <a:r>
              <a:rPr lang="zh-CN" altLang="en-US" sz="2800" dirty="0"/>
              <a:t>数据各式各样</a:t>
            </a:r>
            <a:endParaRPr lang="zh-CN" altLang="en-US" sz="2800" dirty="0"/>
          </a:p>
          <a:p>
            <a:pPr lvl="1">
              <a:defRPr/>
            </a:pPr>
            <a:r>
              <a:rPr lang="zh-CN" altLang="en-US" sz="2800" dirty="0"/>
              <a:t>根据数据的需求（即类型）为它申请一块合适的空间</a:t>
            </a:r>
            <a:endParaRPr lang="zh-CN" altLang="en-US" sz="2800" dirty="0"/>
          </a:p>
          <a:p>
            <a:pPr lvl="3">
              <a:defRPr/>
            </a:pPr>
            <a:endParaRPr lang="zh-CN" altLang="en-US" dirty="0"/>
          </a:p>
        </p:txBody>
      </p:sp>
      <p:pic>
        <p:nvPicPr>
          <p:cNvPr id="484355" name="Picture 3" descr="20060426-000000010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79650" y="2667000"/>
            <a:ext cx="2263775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4356" name="AutoShape 4"/>
          <p:cNvSpPr>
            <a:spLocks noChangeArrowheads="1"/>
          </p:cNvSpPr>
          <p:nvPr/>
        </p:nvSpPr>
        <p:spPr bwMode="gray">
          <a:xfrm>
            <a:off x="5087938" y="3081387"/>
            <a:ext cx="4737954" cy="776189"/>
          </a:xfrm>
          <a:prstGeom prst="wedgeRoundRectCallout">
            <a:avLst>
              <a:gd name="adj1" fmla="val -50294"/>
              <a:gd name="adj2" fmla="val 876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1. 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开房间（单人间、双人间、总统套间）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2. 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入住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6" name="直接箭头连接符 5"/>
          <p:cNvCxnSpPr>
            <a:stCxn id="484355" idx="3"/>
            <a:endCxn id="484356" idx="1"/>
          </p:cNvCxnSpPr>
          <p:nvPr/>
        </p:nvCxnSpPr>
        <p:spPr>
          <a:xfrm flipV="1">
            <a:off x="6067425" y="3469323"/>
            <a:ext cx="544830" cy="4699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4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4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4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84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21" name="Text Box 21"/>
          <p:cNvSpPr txBox="1">
            <a:spLocks noChangeArrowheads="1"/>
          </p:cNvSpPr>
          <p:nvPr/>
        </p:nvSpPr>
        <p:spPr bwMode="auto">
          <a:xfrm>
            <a:off x="2309813" y="1274763"/>
            <a:ext cx="7929562" cy="14398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zh-CN" sz="2600" b="1" dirty="0">
                <a:ea typeface="微软雅黑" panose="020B0503020204020204" pitchFamily="2" charset="-122"/>
              </a:rPr>
              <a:t>在银行存1000元钱，银行一年的利息5%，一年之后钱变成了多少？</a:t>
            </a:r>
            <a:endParaRPr lang="en-GB" altLang="zh-CN" sz="2600" b="1" dirty="0">
              <a:ea typeface="微软雅黑" panose="020B0503020204020204" pitchFamily="2" charset="-122"/>
            </a:endParaRPr>
          </a:p>
        </p:txBody>
      </p:sp>
      <p:sp>
        <p:nvSpPr>
          <p:cNvPr id="486402" name="AutoShape 2"/>
          <p:cNvSpPr>
            <a:spLocks noChangeArrowheads="1"/>
          </p:cNvSpPr>
          <p:nvPr/>
        </p:nvSpPr>
        <p:spPr bwMode="gray">
          <a:xfrm>
            <a:off x="7739063" y="3143178"/>
            <a:ext cx="156256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1000*(1+5%)</a:t>
            </a:r>
            <a:endParaRPr lang="en-US" altLang="zh-CN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86403" name="AutoShape 3"/>
          <p:cNvSpPr>
            <a:spLocks noChangeArrowheads="1"/>
          </p:cNvSpPr>
          <p:nvPr/>
        </p:nvSpPr>
        <p:spPr bwMode="gray">
          <a:xfrm>
            <a:off x="7824788" y="2133528"/>
            <a:ext cx="1271587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2365375" y="2133600"/>
            <a:ext cx="3017838" cy="2008188"/>
            <a:chOff x="2842" y="889"/>
            <a:chExt cx="1445" cy="359"/>
          </a:xfrm>
        </p:grpSpPr>
        <p:sp>
          <p:nvSpPr>
            <p:cNvPr id="486405" name="AutoShape 5"/>
            <p:cNvSpPr>
              <a:spLocks noChangeArrowheads="1"/>
            </p:cNvSpPr>
            <p:nvPr/>
          </p:nvSpPr>
          <p:spPr bwMode="auto">
            <a:xfrm>
              <a:off x="2842" y="903"/>
              <a:ext cx="1445" cy="345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lvl="1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endPara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486406" name="AutoShape 6"/>
            <p:cNvSpPr>
              <a:spLocks noChangeArrowheads="1"/>
            </p:cNvSpPr>
            <p:nvPr/>
          </p:nvSpPr>
          <p:spPr bwMode="gray">
            <a:xfrm>
              <a:off x="3322" y="889"/>
              <a:ext cx="418" cy="73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marL="0" lvl="1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pitchFamily="49" charset="-122"/>
                </a:rPr>
                <a:t>内 存  </a:t>
              </a:r>
              <a:endPara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endParaRPr>
            </a:p>
          </p:txBody>
        </p:sp>
      </p:grpSp>
      <p:sp>
        <p:nvSpPr>
          <p:cNvPr id="486407" name="Oval 7"/>
          <p:cNvSpPr>
            <a:spLocks noChangeArrowheads="1"/>
          </p:cNvSpPr>
          <p:nvPr/>
        </p:nvSpPr>
        <p:spPr bwMode="gray">
          <a:xfrm>
            <a:off x="3738563" y="2786063"/>
            <a:ext cx="1071562" cy="6413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defTabSz="723900" eaLnBrk="0" hangingPunct="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86408" name="Text Box 8"/>
          <p:cNvSpPr txBox="1">
            <a:spLocks noChangeArrowheads="1"/>
          </p:cNvSpPr>
          <p:nvPr/>
        </p:nvSpPr>
        <p:spPr bwMode="auto">
          <a:xfrm>
            <a:off x="7391400" y="2205038"/>
            <a:ext cx="2233613" cy="3683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/>
              <a:t>1000</a:t>
            </a:r>
            <a:endParaRPr lang="en-US" altLang="zh-CN" b="1"/>
          </a:p>
        </p:txBody>
      </p:sp>
      <p:sp>
        <p:nvSpPr>
          <p:cNvPr id="486411" name="AutoShape 11"/>
          <p:cNvSpPr>
            <a:spLocks noChangeArrowheads="1"/>
          </p:cNvSpPr>
          <p:nvPr/>
        </p:nvSpPr>
        <p:spPr bwMode="auto">
          <a:xfrm>
            <a:off x="5375275" y="2205087"/>
            <a:ext cx="2248754" cy="776189"/>
          </a:xfrm>
          <a:prstGeom prst="wedgeRoundRectCallout">
            <a:avLst>
              <a:gd name="adj1" fmla="val -49863"/>
              <a:gd name="adj2" fmla="val 296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变量：一个数据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存储空间的表示 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86413" name="Oval 13"/>
          <p:cNvSpPr>
            <a:spLocks noChangeArrowheads="1"/>
          </p:cNvSpPr>
          <p:nvPr/>
        </p:nvSpPr>
        <p:spPr bwMode="auto">
          <a:xfrm>
            <a:off x="2452688" y="3214688"/>
            <a:ext cx="1171575" cy="673100"/>
          </a:xfrm>
          <a:prstGeom prst="ellipse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/>
              <a:t>98.76</a:t>
            </a:r>
            <a:endParaRPr lang="en-US" altLang="zh-CN" b="1"/>
          </a:p>
        </p:txBody>
      </p:sp>
      <p:sp>
        <p:nvSpPr>
          <p:cNvPr id="486414" name="AutoShape 14"/>
          <p:cNvSpPr>
            <a:spLocks noChangeArrowheads="1"/>
          </p:cNvSpPr>
          <p:nvPr/>
        </p:nvSpPr>
        <p:spPr bwMode="auto">
          <a:xfrm>
            <a:off x="3575050" y="4221092"/>
            <a:ext cx="5597350" cy="408130"/>
          </a:xfrm>
          <a:prstGeom prst="wedgeRoundRectCallout">
            <a:avLst>
              <a:gd name="adj1" fmla="val -974"/>
              <a:gd name="adj2" fmla="val -5052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不同数据存入具有不同内存地址的空间，相互独立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86418" name="Rectangle 18"/>
          <p:cNvSpPr>
            <a:spLocks noGrp="1" noChangeArrowheads="1"/>
          </p:cNvSpPr>
          <p:nvPr>
            <p:ph type="title"/>
          </p:nvPr>
        </p:nvSpPr>
        <p:spPr>
          <a:xfrm>
            <a:off x="8524240" y="285750"/>
            <a:ext cx="1964690" cy="523875"/>
          </a:xfrm>
        </p:spPr>
        <p:txBody>
          <a:bodyPr/>
          <a:lstStyle/>
          <a:p>
            <a:pPr>
              <a:defRPr/>
            </a:pPr>
            <a:r>
              <a:t>变量</a:t>
            </a:r>
            <a:r>
              <a:rPr lang="en-US" altLang="zh-CN"/>
              <a:t>2-1</a:t>
            </a:r>
            <a:endParaRPr lang="en-US" altLang="zh-CN" dirty="0"/>
          </a:p>
        </p:txBody>
      </p:sp>
      <p:sp>
        <p:nvSpPr>
          <p:cNvPr id="486420" name="AutoShape 20"/>
          <p:cNvSpPr>
            <a:spLocks noChangeArrowheads="1"/>
          </p:cNvSpPr>
          <p:nvPr/>
        </p:nvSpPr>
        <p:spPr bwMode="auto">
          <a:xfrm>
            <a:off x="3216275" y="5572125"/>
            <a:ext cx="6119813" cy="66516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已经将数据存入内存，但是： 怎么找到存入的数据？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pSp>
        <p:nvGrpSpPr>
          <p:cNvPr id="3" name="组合 17"/>
          <p:cNvGrpSpPr/>
          <p:nvPr/>
        </p:nvGrpSpPr>
        <p:grpSpPr bwMode="auto">
          <a:xfrm>
            <a:off x="1595438" y="857250"/>
            <a:ext cx="979170" cy="422275"/>
            <a:chOff x="1000100" y="1173499"/>
            <a:chExt cx="979914" cy="422603"/>
          </a:xfrm>
        </p:grpSpPr>
        <p:pic>
          <p:nvPicPr>
            <p:cNvPr id="19478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1286067" y="1185257"/>
              <a:ext cx="693947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22" name="直接箭头连接符 21"/>
          <p:cNvCxnSpPr>
            <a:endCxn id="486411" idx="4"/>
          </p:cNvCxnSpPr>
          <p:nvPr/>
        </p:nvCxnSpPr>
        <p:spPr>
          <a:xfrm flipV="1">
            <a:off x="6334116" y="2616273"/>
            <a:ext cx="568255" cy="31266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86413" idx="5"/>
          </p:cNvCxnSpPr>
          <p:nvPr/>
        </p:nvCxnSpPr>
        <p:spPr>
          <a:xfrm rot="16200000" flipH="1">
            <a:off x="3347078" y="3894786"/>
            <a:ext cx="425602" cy="21446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3730625" y="2919413"/>
            <a:ext cx="1079500" cy="3683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1050</a:t>
            </a:r>
            <a:endParaRPr lang="en-US" altLang="zh-CN" b="1"/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 flipH="1" flipV="1">
            <a:off x="4810115" y="3143247"/>
            <a:ext cx="2941647" cy="21431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84 -0.00185 L -0.46841 0.1032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864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00" y="5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486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8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8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8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8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21" grpId="0"/>
      <p:bldP spid="486402" grpId="0" bldLvl="0" animBg="1"/>
      <p:bldP spid="486402" grpId="1" bldLvl="0" animBg="1"/>
      <p:bldP spid="486403" grpId="0" bldLvl="0" animBg="1"/>
      <p:bldP spid="486403" grpId="1" bldLvl="0" animBg="1"/>
      <p:bldP spid="486407" grpId="0" bldLvl="0" animBg="1"/>
      <p:bldP spid="486408" grpId="0"/>
      <p:bldP spid="486408" grpId="1"/>
      <p:bldP spid="486408" grpId="2"/>
      <p:bldP spid="486411" grpId="0" bldLvl="0" animBg="1"/>
      <p:bldP spid="486413" grpId="0" bldLvl="0" animBg="1"/>
      <p:bldP spid="486414" grpId="0" bldLvl="0" animBg="1"/>
      <p:bldP spid="486420" grpId="0" bldLvl="0" animBg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15" name="Rectangle 19"/>
          <p:cNvSpPr>
            <a:spLocks noGrp="1" noChangeArrowheads="1"/>
          </p:cNvSpPr>
          <p:nvPr>
            <p:ph type="title"/>
          </p:nvPr>
        </p:nvSpPr>
        <p:spPr>
          <a:xfrm>
            <a:off x="8390890" y="285750"/>
            <a:ext cx="2098040" cy="523875"/>
          </a:xfrm>
        </p:spPr>
        <p:txBody>
          <a:bodyPr/>
          <a:lstStyle/>
          <a:p>
            <a:pPr>
              <a:defRPr/>
            </a:pPr>
            <a:r>
              <a:t>变量</a:t>
            </a:r>
            <a:r>
              <a:rPr lang="en-US" altLang="zh-CN"/>
              <a:t>2-2</a:t>
            </a:r>
            <a:endParaRPr lang="en-US" altLang="zh-CN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idx="1"/>
          </p:nvPr>
        </p:nvSpPr>
        <p:spPr>
          <a:xfrm>
            <a:off x="2308225" y="1214755"/>
            <a:ext cx="7645400" cy="415036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内存地址不好记，怎么办？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通过内存中小房间的别名找到数据存储的位置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>
                <a:sym typeface="+mn-ea"/>
              </a:rPr>
              <a:t>通过变量名可以简单快速地找到它存储的数据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90499" name="AutoShape 3"/>
          <p:cNvSpPr>
            <a:spLocks noChangeArrowheads="1"/>
          </p:cNvSpPr>
          <p:nvPr/>
        </p:nvSpPr>
        <p:spPr bwMode="gray">
          <a:xfrm>
            <a:off x="2640013" y="2349500"/>
            <a:ext cx="2160587" cy="43338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房间                   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90500" name="AutoShape 4"/>
          <p:cNvSpPr>
            <a:spLocks noChangeArrowheads="1"/>
          </p:cNvSpPr>
          <p:nvPr/>
        </p:nvSpPr>
        <p:spPr bwMode="gray">
          <a:xfrm>
            <a:off x="2640013" y="3068638"/>
            <a:ext cx="2160587" cy="433387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 房间名字             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90501" name="AutoShape 5"/>
          <p:cNvSpPr>
            <a:spLocks noChangeArrowheads="1"/>
          </p:cNvSpPr>
          <p:nvPr/>
        </p:nvSpPr>
        <p:spPr bwMode="gray">
          <a:xfrm>
            <a:off x="2640013" y="3789363"/>
            <a:ext cx="2160587" cy="433387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 房间类型            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90502" name="AutoShape 6"/>
          <p:cNvSpPr>
            <a:spLocks noChangeArrowheads="1"/>
          </p:cNvSpPr>
          <p:nvPr/>
        </p:nvSpPr>
        <p:spPr bwMode="gray">
          <a:xfrm>
            <a:off x="2640013" y="4508500"/>
            <a:ext cx="2160587" cy="43338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 入住的客人         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90503" name="AutoShape 7"/>
          <p:cNvSpPr>
            <a:spLocks noChangeArrowheads="1"/>
          </p:cNvSpPr>
          <p:nvPr/>
        </p:nvSpPr>
        <p:spPr bwMode="gray">
          <a:xfrm>
            <a:off x="6897775" y="2349428"/>
            <a:ext cx="201595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1">
            <a:spAutoFit/>
          </a:bodyPr>
          <a:lstStyle/>
          <a:p>
            <a:pPr marL="0" lvl="1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变量                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0504" name="AutoShape 8"/>
          <p:cNvSpPr>
            <a:spLocks noChangeArrowheads="1"/>
          </p:cNvSpPr>
          <p:nvPr/>
        </p:nvSpPr>
        <p:spPr bwMode="gray">
          <a:xfrm>
            <a:off x="6897140" y="3068565"/>
            <a:ext cx="199182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1">
            <a:spAutoFit/>
          </a:bodyPr>
          <a:lstStyle/>
          <a:p>
            <a:pPr marL="0" lvl="1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 变量名                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0505" name="AutoShape 9"/>
          <p:cNvSpPr>
            <a:spLocks noChangeArrowheads="1"/>
          </p:cNvSpPr>
          <p:nvPr/>
        </p:nvSpPr>
        <p:spPr bwMode="gray">
          <a:xfrm>
            <a:off x="6897298" y="3789290"/>
            <a:ext cx="196769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1">
            <a:spAutoFit/>
          </a:bodyPr>
          <a:lstStyle/>
          <a:p>
            <a:pPr marL="640080" lvl="1" indent="-64008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 变量类型       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0506" name="AutoShape 10"/>
          <p:cNvSpPr>
            <a:spLocks noChangeArrowheads="1"/>
          </p:cNvSpPr>
          <p:nvPr/>
        </p:nvSpPr>
        <p:spPr bwMode="gray">
          <a:xfrm>
            <a:off x="6888408" y="4508428"/>
            <a:ext cx="205532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1">
            <a:spAutoFit/>
          </a:bodyPr>
          <a:lstStyle/>
          <a:p>
            <a:pPr marL="0" lvl="1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 变量值                 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0507" name="AutoShape 11"/>
          <p:cNvSpPr/>
          <p:nvPr/>
        </p:nvSpPr>
        <p:spPr bwMode="auto">
          <a:xfrm>
            <a:off x="2063750" y="3213100"/>
            <a:ext cx="360363" cy="1584325"/>
          </a:xfrm>
          <a:prstGeom prst="leftBrace">
            <a:avLst>
              <a:gd name="adj1" fmla="val 36637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0508" name="AutoShape 12"/>
          <p:cNvSpPr/>
          <p:nvPr/>
        </p:nvSpPr>
        <p:spPr bwMode="auto">
          <a:xfrm>
            <a:off x="9191625" y="3201988"/>
            <a:ext cx="360363" cy="1584325"/>
          </a:xfrm>
          <a:prstGeom prst="rightBrace">
            <a:avLst>
              <a:gd name="adj1" fmla="val 36637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0514" name="Text Box 18"/>
          <p:cNvSpPr txBox="1">
            <a:spLocks noChangeArrowheads="1"/>
          </p:cNvSpPr>
          <p:nvPr/>
        </p:nvSpPr>
        <p:spPr bwMode="auto">
          <a:xfrm>
            <a:off x="5138738" y="2571750"/>
            <a:ext cx="1385887" cy="3683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b="1"/>
              <a:t>对应</a:t>
            </a:r>
            <a:endParaRPr lang="zh-CN" altLang="en-US" b="1"/>
          </a:p>
        </p:txBody>
      </p:sp>
      <p:cxnSp>
        <p:nvCxnSpPr>
          <p:cNvPr id="19" name="直接箭头连接符 18"/>
          <p:cNvCxnSpPr/>
          <p:nvPr/>
        </p:nvCxnSpPr>
        <p:spPr>
          <a:xfrm rot="10800000">
            <a:off x="4952992" y="2571744"/>
            <a:ext cx="164307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10800000">
            <a:off x="4952992" y="3286124"/>
            <a:ext cx="164307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10800000">
            <a:off x="4952993" y="4000504"/>
            <a:ext cx="164307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0800000">
            <a:off x="4952993" y="4714884"/>
            <a:ext cx="164307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组合 18"/>
          <p:cNvGrpSpPr/>
          <p:nvPr/>
        </p:nvGrpSpPr>
        <p:grpSpPr bwMode="auto">
          <a:xfrm>
            <a:off x="1595438" y="857250"/>
            <a:ext cx="979170" cy="422275"/>
            <a:chOff x="1000100" y="1173499"/>
            <a:chExt cx="979914" cy="422603"/>
          </a:xfrm>
        </p:grpSpPr>
        <p:pic>
          <p:nvPicPr>
            <p:cNvPr id="2050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Box 24"/>
            <p:cNvSpPr txBox="1"/>
            <p:nvPr/>
          </p:nvSpPr>
          <p:spPr>
            <a:xfrm>
              <a:off x="1286067" y="1185257"/>
              <a:ext cx="693947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0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04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9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9" grpId="0" bldLvl="0" animBg="1"/>
      <p:bldP spid="490500" grpId="0" bldLvl="0" animBg="1"/>
      <p:bldP spid="490501" grpId="0" bldLvl="0" animBg="1"/>
      <p:bldP spid="490502" grpId="0" bldLvl="0" animBg="1"/>
      <p:bldP spid="490503" grpId="0" bldLvl="0" animBg="1"/>
      <p:bldP spid="490504" grpId="0" bldLvl="0" animBg="1"/>
      <p:bldP spid="490505" grpId="0" bldLvl="0" animBg="1"/>
      <p:bldP spid="490506" grpId="0" bldLvl="0" animBg="1"/>
      <p:bldP spid="490507" grpId="0" bldLvl="0" animBg="1"/>
      <p:bldP spid="490508" grpId="0" bldLvl="0" animBg="1"/>
      <p:bldP spid="4905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Oval 2"/>
          <p:cNvSpPr>
            <a:spLocks noChangeArrowheads="1"/>
          </p:cNvSpPr>
          <p:nvPr/>
        </p:nvSpPr>
        <p:spPr bwMode="auto">
          <a:xfrm>
            <a:off x="1609725" y="1422400"/>
            <a:ext cx="9058275" cy="5292725"/>
          </a:xfrm>
          <a:prstGeom prst="ellipse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zh-CN" altLang="en-US" b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92547" name="Oval 3"/>
          <p:cNvSpPr>
            <a:spLocks noChangeArrowheads="1"/>
          </p:cNvSpPr>
          <p:nvPr/>
        </p:nvSpPr>
        <p:spPr bwMode="auto">
          <a:xfrm rot="497257">
            <a:off x="5789613" y="1979613"/>
            <a:ext cx="4583112" cy="2684462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2548" name="Text Box 4"/>
          <p:cNvSpPr txBox="1">
            <a:spLocks noChangeArrowheads="1"/>
          </p:cNvSpPr>
          <p:nvPr/>
        </p:nvSpPr>
        <p:spPr bwMode="auto">
          <a:xfrm>
            <a:off x="4800600" y="5213350"/>
            <a:ext cx="263144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数据属于不同类别</a:t>
            </a:r>
            <a:endParaRPr lang="zh-CN" altLang="en-US" sz="2400" b="1"/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7319963" y="2774950"/>
            <a:ext cx="847725" cy="466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     非洲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2550" name="AutoShape 6"/>
          <p:cNvSpPr>
            <a:spLocks noChangeArrowheads="1"/>
          </p:cNvSpPr>
          <p:nvPr/>
        </p:nvSpPr>
        <p:spPr bwMode="auto">
          <a:xfrm>
            <a:off x="6589713" y="4038600"/>
            <a:ext cx="3662362" cy="466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The quick brown fox     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7134225" y="5562600"/>
            <a:ext cx="977900" cy="466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      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TRUE      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5637213" y="1681163"/>
            <a:ext cx="87947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数据 </a:t>
            </a:r>
            <a:endParaRPr lang="zh-CN" altLang="en-US" sz="2400" b="1"/>
          </a:p>
        </p:txBody>
      </p:sp>
      <p:sp>
        <p:nvSpPr>
          <p:cNvPr id="492553" name="Text Box 9"/>
          <p:cNvSpPr txBox="1">
            <a:spLocks noChangeArrowheads="1"/>
          </p:cNvSpPr>
          <p:nvPr/>
        </p:nvSpPr>
        <p:spPr bwMode="auto">
          <a:xfrm>
            <a:off x="6873875" y="4594225"/>
            <a:ext cx="110109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非数值</a:t>
            </a:r>
            <a:endParaRPr lang="zh-CN" altLang="en-US" sz="2400" b="1"/>
          </a:p>
        </p:txBody>
      </p:sp>
      <p:sp>
        <p:nvSpPr>
          <p:cNvPr id="492554" name="Oval 10"/>
          <p:cNvSpPr>
            <a:spLocks noChangeArrowheads="1"/>
          </p:cNvSpPr>
          <p:nvPr/>
        </p:nvSpPr>
        <p:spPr bwMode="auto">
          <a:xfrm rot="-1007260">
            <a:off x="1714500" y="2047875"/>
            <a:ext cx="4210050" cy="2690813"/>
          </a:xfrm>
          <a:prstGeom prst="ellipse">
            <a:avLst/>
          </a:prstGeom>
          <a:solidFill>
            <a:srgbClr val="E4FCE4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endParaRPr lang="zh-CN" altLang="en-US" b="1"/>
          </a:p>
        </p:txBody>
      </p:sp>
      <p:sp>
        <p:nvSpPr>
          <p:cNvPr id="492555" name="Text Box 11"/>
          <p:cNvSpPr txBox="1">
            <a:spLocks noChangeArrowheads="1"/>
          </p:cNvSpPr>
          <p:nvPr/>
        </p:nvSpPr>
        <p:spPr bwMode="auto">
          <a:xfrm>
            <a:off x="3768725" y="4603750"/>
            <a:ext cx="79502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数值</a:t>
            </a:r>
            <a:endParaRPr lang="zh-CN" altLang="en-US" sz="2400" b="1"/>
          </a:p>
        </p:txBody>
      </p:sp>
      <p:sp>
        <p:nvSpPr>
          <p:cNvPr id="492556" name="Oval 12"/>
          <p:cNvSpPr>
            <a:spLocks noChangeArrowheads="1"/>
          </p:cNvSpPr>
          <p:nvPr/>
        </p:nvSpPr>
        <p:spPr bwMode="auto">
          <a:xfrm rot="-1872031">
            <a:off x="1878013" y="2794000"/>
            <a:ext cx="1939925" cy="1906588"/>
          </a:xfrm>
          <a:prstGeom prst="ellipse">
            <a:avLst/>
          </a:prstGeom>
          <a:solidFill>
            <a:srgbClr val="FFDDDD">
              <a:alpha val="10196"/>
            </a:srgbClr>
          </a:solidFill>
          <a:ln w="19050" algn="ctr">
            <a:solidFill>
              <a:srgbClr val="C00000"/>
            </a:solidFill>
            <a:prstDash val="dash"/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2557" name="Oval 13"/>
          <p:cNvSpPr>
            <a:spLocks noChangeArrowheads="1"/>
          </p:cNvSpPr>
          <p:nvPr/>
        </p:nvSpPr>
        <p:spPr bwMode="auto">
          <a:xfrm rot="5400000">
            <a:off x="3598069" y="2197894"/>
            <a:ext cx="2209800" cy="1928812"/>
          </a:xfrm>
          <a:prstGeom prst="ellipse">
            <a:avLst/>
          </a:prstGeom>
          <a:solidFill>
            <a:srgbClr val="FFDDDD">
              <a:alpha val="10196"/>
            </a:srgbClr>
          </a:solidFill>
          <a:ln w="19050" algn="ctr">
            <a:solidFill>
              <a:srgbClr val="C00000"/>
            </a:solidFill>
            <a:prstDash val="dash"/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2558" name="Text Box 14"/>
          <p:cNvSpPr txBox="1">
            <a:spLocks noChangeArrowheads="1"/>
          </p:cNvSpPr>
          <p:nvPr/>
        </p:nvSpPr>
        <p:spPr bwMode="auto">
          <a:xfrm>
            <a:off x="2474913" y="4146550"/>
            <a:ext cx="79502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 dirty="0"/>
              <a:t>整型</a:t>
            </a:r>
            <a:endParaRPr lang="zh-CN" altLang="en-US" sz="2400" b="1" dirty="0"/>
          </a:p>
        </p:txBody>
      </p:sp>
      <p:sp>
        <p:nvSpPr>
          <p:cNvPr id="492559" name="Text Box 15"/>
          <p:cNvSpPr txBox="1">
            <a:spLocks noChangeArrowheads="1"/>
          </p:cNvSpPr>
          <p:nvPr/>
        </p:nvSpPr>
        <p:spPr bwMode="auto">
          <a:xfrm>
            <a:off x="4738678" y="4214818"/>
            <a:ext cx="110109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 dirty="0"/>
              <a:t>非整型</a:t>
            </a:r>
            <a:endParaRPr lang="zh-CN" altLang="en-US" sz="2400" b="1" dirty="0"/>
          </a:p>
        </p:txBody>
      </p:sp>
      <p:sp>
        <p:nvSpPr>
          <p:cNvPr id="492560" name="AutoShape 16"/>
          <p:cNvSpPr>
            <a:spLocks noChangeArrowheads="1"/>
          </p:cNvSpPr>
          <p:nvPr/>
        </p:nvSpPr>
        <p:spPr bwMode="auto">
          <a:xfrm>
            <a:off x="4724400" y="5105400"/>
            <a:ext cx="1471613" cy="46672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70C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/>
              <a:t>9002.12</a:t>
            </a:r>
            <a:endParaRPr lang="en-US" altLang="zh-CN" b="1"/>
          </a:p>
        </p:txBody>
      </p:sp>
      <p:sp>
        <p:nvSpPr>
          <p:cNvPr id="492561" name="AutoShape 17"/>
          <p:cNvSpPr>
            <a:spLocks noChangeArrowheads="1"/>
          </p:cNvSpPr>
          <p:nvPr/>
        </p:nvSpPr>
        <p:spPr bwMode="auto">
          <a:xfrm>
            <a:off x="6767513" y="4800600"/>
            <a:ext cx="741362" cy="46672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70C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/>
              <a:t>999</a:t>
            </a:r>
            <a:endParaRPr lang="en-US" altLang="zh-CN" b="1"/>
          </a:p>
        </p:txBody>
      </p:sp>
      <p:sp>
        <p:nvSpPr>
          <p:cNvPr id="492562" name="AutoShape 18"/>
          <p:cNvSpPr>
            <a:spLocks noChangeArrowheads="1"/>
          </p:cNvSpPr>
          <p:nvPr/>
        </p:nvSpPr>
        <p:spPr bwMode="auto">
          <a:xfrm>
            <a:off x="4425950" y="3581400"/>
            <a:ext cx="1836738" cy="466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9/12/2003</a:t>
            </a:r>
            <a:endParaRPr lang="en-US" altLang="zh-CN" b="1" ker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2563" name="AutoShape 19"/>
          <p:cNvSpPr>
            <a:spLocks noChangeArrowheads="1"/>
          </p:cNvSpPr>
          <p:nvPr/>
        </p:nvSpPr>
        <p:spPr bwMode="auto">
          <a:xfrm>
            <a:off x="4379913" y="2895600"/>
            <a:ext cx="1106487" cy="46672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70C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/>
              <a:t>2.175</a:t>
            </a:r>
            <a:endParaRPr lang="en-US" altLang="zh-CN" b="1"/>
          </a:p>
        </p:txBody>
      </p:sp>
      <p:sp>
        <p:nvSpPr>
          <p:cNvPr id="492564" name="AutoShape 20"/>
          <p:cNvSpPr>
            <a:spLocks noChangeArrowheads="1"/>
          </p:cNvSpPr>
          <p:nvPr/>
        </p:nvSpPr>
        <p:spPr bwMode="auto">
          <a:xfrm>
            <a:off x="2374900" y="3495675"/>
            <a:ext cx="741363" cy="46672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70C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/>
              <a:t>123</a:t>
            </a:r>
            <a:endParaRPr lang="en-US" altLang="zh-CN" b="1"/>
          </a:p>
        </p:txBody>
      </p:sp>
      <p:sp>
        <p:nvSpPr>
          <p:cNvPr id="492565" name="AutoShape 21"/>
          <p:cNvSpPr>
            <a:spLocks noChangeArrowheads="1"/>
          </p:cNvSpPr>
          <p:nvPr/>
        </p:nvSpPr>
        <p:spPr bwMode="auto">
          <a:xfrm>
            <a:off x="3832225" y="4289425"/>
            <a:ext cx="823913" cy="466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    陈扬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2566" name="Oval 22"/>
          <p:cNvSpPr>
            <a:spLocks noChangeArrowheads="1"/>
          </p:cNvSpPr>
          <p:nvPr/>
        </p:nvSpPr>
        <p:spPr bwMode="auto">
          <a:xfrm>
            <a:off x="1558924" y="1428736"/>
            <a:ext cx="9109076" cy="5256213"/>
          </a:xfrm>
          <a:prstGeom prst="ellipse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zh-CN" altLang="en-US" b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92567" name="Line 23"/>
          <p:cNvSpPr>
            <a:spLocks noChangeShapeType="1"/>
          </p:cNvSpPr>
          <p:nvPr/>
        </p:nvSpPr>
        <p:spPr bwMode="auto">
          <a:xfrm>
            <a:off x="7716838" y="2362200"/>
            <a:ext cx="0" cy="2286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2568" name="Line 24"/>
          <p:cNvSpPr>
            <a:spLocks noChangeShapeType="1"/>
          </p:cNvSpPr>
          <p:nvPr/>
        </p:nvSpPr>
        <p:spPr bwMode="auto">
          <a:xfrm>
            <a:off x="3449638" y="2971800"/>
            <a:ext cx="0" cy="3048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2569" name="Line 25"/>
          <p:cNvSpPr>
            <a:spLocks noChangeShapeType="1"/>
          </p:cNvSpPr>
          <p:nvPr/>
        </p:nvSpPr>
        <p:spPr bwMode="auto">
          <a:xfrm>
            <a:off x="2524100" y="3861048"/>
            <a:ext cx="0" cy="3810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2570" name="Line 26"/>
          <p:cNvSpPr>
            <a:spLocks noChangeShapeType="1"/>
          </p:cNvSpPr>
          <p:nvPr/>
        </p:nvSpPr>
        <p:spPr bwMode="auto">
          <a:xfrm>
            <a:off x="2595538" y="4459296"/>
            <a:ext cx="228600" cy="3683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2571" name="Line 27"/>
          <p:cNvSpPr>
            <a:spLocks noChangeShapeType="1"/>
          </p:cNvSpPr>
          <p:nvPr/>
        </p:nvSpPr>
        <p:spPr bwMode="auto">
          <a:xfrm>
            <a:off x="2524100" y="4242048"/>
            <a:ext cx="0" cy="3810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2572" name="Line 28"/>
          <p:cNvSpPr>
            <a:spLocks noChangeShapeType="1"/>
          </p:cNvSpPr>
          <p:nvPr/>
        </p:nvSpPr>
        <p:spPr bwMode="auto">
          <a:xfrm>
            <a:off x="2590800" y="3990975"/>
            <a:ext cx="228600" cy="3683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2573" name="Line 29"/>
          <p:cNvSpPr>
            <a:spLocks noChangeShapeType="1"/>
          </p:cNvSpPr>
          <p:nvPr/>
        </p:nvSpPr>
        <p:spPr bwMode="auto">
          <a:xfrm>
            <a:off x="5486400" y="4459296"/>
            <a:ext cx="228600" cy="3683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2574" name="Line 30"/>
          <p:cNvSpPr>
            <a:spLocks noChangeShapeType="1"/>
          </p:cNvSpPr>
          <p:nvPr/>
        </p:nvSpPr>
        <p:spPr bwMode="auto">
          <a:xfrm>
            <a:off x="5381620" y="4242048"/>
            <a:ext cx="0" cy="3810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2575" name="Line 31"/>
          <p:cNvSpPr>
            <a:spLocks noChangeShapeType="1"/>
          </p:cNvSpPr>
          <p:nvPr/>
        </p:nvSpPr>
        <p:spPr bwMode="auto">
          <a:xfrm>
            <a:off x="5486400" y="3967163"/>
            <a:ext cx="228600" cy="3683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2576" name="Line 32"/>
          <p:cNvSpPr>
            <a:spLocks noChangeShapeType="1"/>
          </p:cNvSpPr>
          <p:nvPr/>
        </p:nvSpPr>
        <p:spPr bwMode="auto">
          <a:xfrm>
            <a:off x="7712075" y="2976562"/>
            <a:ext cx="0" cy="3810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2577" name="Line 33"/>
          <p:cNvSpPr>
            <a:spLocks noChangeShapeType="1"/>
          </p:cNvSpPr>
          <p:nvPr/>
        </p:nvSpPr>
        <p:spPr bwMode="auto">
          <a:xfrm>
            <a:off x="7796226" y="3530602"/>
            <a:ext cx="228600" cy="3683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2578" name="Text Box 34"/>
          <p:cNvSpPr txBox="1">
            <a:spLocks noChangeArrowheads="1"/>
          </p:cNvSpPr>
          <p:nvPr/>
        </p:nvSpPr>
        <p:spPr bwMode="auto">
          <a:xfrm>
            <a:off x="8256588" y="2997200"/>
            <a:ext cx="82677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char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492579" name="Line 35"/>
          <p:cNvSpPr>
            <a:spLocks noChangeShapeType="1"/>
          </p:cNvSpPr>
          <p:nvPr/>
        </p:nvSpPr>
        <p:spPr bwMode="auto">
          <a:xfrm>
            <a:off x="3452794" y="2357430"/>
            <a:ext cx="426720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2580" name="Line 36"/>
          <p:cNvSpPr>
            <a:spLocks noChangeShapeType="1"/>
          </p:cNvSpPr>
          <p:nvPr/>
        </p:nvSpPr>
        <p:spPr bwMode="auto">
          <a:xfrm>
            <a:off x="5510213" y="1905000"/>
            <a:ext cx="0" cy="4572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2581" name="Text Box 37"/>
          <p:cNvSpPr txBox="1">
            <a:spLocks noChangeArrowheads="1"/>
          </p:cNvSpPr>
          <p:nvPr/>
        </p:nvSpPr>
        <p:spPr bwMode="auto">
          <a:xfrm>
            <a:off x="7167570" y="2643182"/>
            <a:ext cx="1027112" cy="3825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2400" b="1" dirty="0"/>
              <a:t>非数值</a:t>
            </a:r>
            <a:endParaRPr lang="zh-CN" altLang="en-US" sz="2400" b="1" dirty="0"/>
          </a:p>
        </p:txBody>
      </p:sp>
      <p:sp>
        <p:nvSpPr>
          <p:cNvPr id="492582" name="Text Box 38"/>
          <p:cNvSpPr txBox="1">
            <a:spLocks noChangeArrowheads="1"/>
          </p:cNvSpPr>
          <p:nvPr/>
        </p:nvSpPr>
        <p:spPr bwMode="auto">
          <a:xfrm>
            <a:off x="3576638" y="2546350"/>
            <a:ext cx="79502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数值</a:t>
            </a:r>
            <a:endParaRPr lang="zh-CN" altLang="en-US" sz="2400" b="1"/>
          </a:p>
        </p:txBody>
      </p:sp>
      <p:sp>
        <p:nvSpPr>
          <p:cNvPr id="492583" name="Line 39"/>
          <p:cNvSpPr>
            <a:spLocks noChangeShapeType="1"/>
          </p:cNvSpPr>
          <p:nvPr/>
        </p:nvSpPr>
        <p:spPr bwMode="auto">
          <a:xfrm>
            <a:off x="2524100" y="2930522"/>
            <a:ext cx="0" cy="3683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2584" name="Text Box 40"/>
          <p:cNvSpPr txBox="1">
            <a:spLocks noChangeArrowheads="1"/>
          </p:cNvSpPr>
          <p:nvPr/>
        </p:nvSpPr>
        <p:spPr bwMode="auto">
          <a:xfrm>
            <a:off x="2174875" y="3286124"/>
            <a:ext cx="849313" cy="325438"/>
          </a:xfrm>
          <a:prstGeom prst="rect">
            <a:avLst/>
          </a:prstGeom>
          <a:noFill/>
          <a:ln w="9525" algn="ctr">
            <a:noFill/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2400" b="1" dirty="0"/>
              <a:t>整型</a:t>
            </a:r>
            <a:endParaRPr lang="zh-CN" altLang="en-US" sz="2400" b="1" dirty="0"/>
          </a:p>
        </p:txBody>
      </p:sp>
      <p:sp>
        <p:nvSpPr>
          <p:cNvPr id="492585" name="Line 41"/>
          <p:cNvSpPr>
            <a:spLocks noChangeShapeType="1"/>
          </p:cNvSpPr>
          <p:nvPr/>
        </p:nvSpPr>
        <p:spPr bwMode="auto">
          <a:xfrm>
            <a:off x="5394320" y="2930522"/>
            <a:ext cx="0" cy="3683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2586" name="Line 42"/>
          <p:cNvSpPr>
            <a:spLocks noChangeShapeType="1"/>
          </p:cNvSpPr>
          <p:nvPr/>
        </p:nvSpPr>
        <p:spPr bwMode="auto">
          <a:xfrm>
            <a:off x="2524100" y="2987675"/>
            <a:ext cx="289560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2587" name="Line 43"/>
          <p:cNvSpPr>
            <a:spLocks noChangeShapeType="1"/>
          </p:cNvSpPr>
          <p:nvPr/>
        </p:nvSpPr>
        <p:spPr bwMode="auto">
          <a:xfrm>
            <a:off x="3449638" y="2362200"/>
            <a:ext cx="0" cy="2286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2588" name="Text Box 44"/>
          <p:cNvSpPr txBox="1">
            <a:spLocks noChangeArrowheads="1"/>
          </p:cNvSpPr>
          <p:nvPr/>
        </p:nvSpPr>
        <p:spPr bwMode="auto">
          <a:xfrm>
            <a:off x="2860675" y="4025900"/>
            <a:ext cx="55499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</a:rPr>
              <a:t>int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492589" name="Text Box 45"/>
          <p:cNvSpPr txBox="1">
            <a:spLocks noChangeArrowheads="1"/>
          </p:cNvSpPr>
          <p:nvPr/>
        </p:nvSpPr>
        <p:spPr bwMode="auto">
          <a:xfrm>
            <a:off x="2854325" y="4411663"/>
            <a:ext cx="7924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</a:rPr>
              <a:t>……</a:t>
            </a:r>
            <a:endParaRPr lang="en-US" altLang="zh-CN" sz="2400" b="1">
              <a:solidFill>
                <a:srgbClr val="0000FF"/>
              </a:solidFill>
            </a:endParaRPr>
          </a:p>
        </p:txBody>
      </p:sp>
      <p:sp>
        <p:nvSpPr>
          <p:cNvPr id="492590" name="Text Box 46"/>
          <p:cNvSpPr txBox="1">
            <a:spLocks noChangeArrowheads="1"/>
          </p:cNvSpPr>
          <p:nvPr/>
        </p:nvSpPr>
        <p:spPr bwMode="auto">
          <a:xfrm>
            <a:off x="5716588" y="4394200"/>
            <a:ext cx="7924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</a:rPr>
              <a:t>……</a:t>
            </a:r>
            <a:endParaRPr lang="en-US" altLang="zh-CN" sz="2400" b="1">
              <a:solidFill>
                <a:srgbClr val="0000FF"/>
              </a:solidFill>
            </a:endParaRPr>
          </a:p>
        </p:txBody>
      </p:sp>
      <p:sp>
        <p:nvSpPr>
          <p:cNvPr id="492591" name="Text Box 47"/>
          <p:cNvSpPr txBox="1">
            <a:spLocks noChangeArrowheads="1"/>
          </p:cNvSpPr>
          <p:nvPr/>
        </p:nvSpPr>
        <p:spPr bwMode="auto">
          <a:xfrm>
            <a:off x="5707063" y="4013200"/>
            <a:ext cx="1031875" cy="4159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double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492592" name="Line 48"/>
          <p:cNvSpPr>
            <a:spLocks noChangeShapeType="1"/>
          </p:cNvSpPr>
          <p:nvPr/>
        </p:nvSpPr>
        <p:spPr bwMode="auto">
          <a:xfrm>
            <a:off x="5381620" y="3861048"/>
            <a:ext cx="0" cy="3810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2593" name="Text Box 49"/>
          <p:cNvSpPr txBox="1">
            <a:spLocks noChangeArrowheads="1"/>
          </p:cNvSpPr>
          <p:nvPr/>
        </p:nvSpPr>
        <p:spPr bwMode="auto">
          <a:xfrm>
            <a:off x="4810116" y="3257552"/>
            <a:ext cx="110109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 dirty="0"/>
              <a:t>非整型</a:t>
            </a:r>
            <a:endParaRPr lang="zh-CN" altLang="en-US" sz="2400" b="1" dirty="0"/>
          </a:p>
        </p:txBody>
      </p:sp>
      <p:sp>
        <p:nvSpPr>
          <p:cNvPr id="492594" name="Line 50"/>
          <p:cNvSpPr>
            <a:spLocks noChangeShapeType="1"/>
          </p:cNvSpPr>
          <p:nvPr/>
        </p:nvSpPr>
        <p:spPr bwMode="auto">
          <a:xfrm>
            <a:off x="7712075" y="3333752"/>
            <a:ext cx="0" cy="3810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2595" name="Line 51"/>
          <p:cNvSpPr>
            <a:spLocks noChangeShapeType="1"/>
          </p:cNvSpPr>
          <p:nvPr/>
        </p:nvSpPr>
        <p:spPr bwMode="auto">
          <a:xfrm>
            <a:off x="7810512" y="3030536"/>
            <a:ext cx="228600" cy="3683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2596" name="Text Box 52"/>
          <p:cNvSpPr txBox="1">
            <a:spLocks noChangeArrowheads="1"/>
          </p:cNvSpPr>
          <p:nvPr/>
        </p:nvSpPr>
        <p:spPr bwMode="auto">
          <a:xfrm>
            <a:off x="8256588" y="3382963"/>
            <a:ext cx="106299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String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492598" name="Text Box 54"/>
          <p:cNvSpPr txBox="1">
            <a:spLocks noChangeArrowheads="1"/>
          </p:cNvSpPr>
          <p:nvPr/>
        </p:nvSpPr>
        <p:spPr bwMode="auto">
          <a:xfrm>
            <a:off x="3273425" y="1484313"/>
            <a:ext cx="554545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                        数据类型                         </a:t>
            </a:r>
            <a:endParaRPr lang="zh-CN" altLang="en-US" sz="2400" b="1"/>
          </a:p>
        </p:txBody>
      </p:sp>
      <p:sp>
        <p:nvSpPr>
          <p:cNvPr id="492599" name="Rectangle 55"/>
          <p:cNvSpPr>
            <a:spLocks noGrp="1" noChangeArrowheads="1"/>
          </p:cNvSpPr>
          <p:nvPr>
            <p:ph type="title"/>
          </p:nvPr>
        </p:nvSpPr>
        <p:spPr>
          <a:xfrm>
            <a:off x="6395085" y="285750"/>
            <a:ext cx="4093845" cy="52387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Java</a:t>
            </a:r>
            <a:r>
              <a:rPr dirty="0"/>
              <a:t>常用数据类型</a:t>
            </a:r>
            <a:endParaRPr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28542E-6 C 0.00382 -0.03803 0.00781 -0.07582 0.00937 -0.09019 " pathEditMode="relative" ptsTypes="aA">
                                      <p:cBhvr>
                                        <p:cTn id="6" dur="2000" fill="hold"/>
                                        <p:tgtEl>
                                          <p:spTgt spid="4925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116 C 0.00834 -0.00232 0.01667 -0.00325 -0.01389 0.00533 C -0.04444 0.01368 -0.17968 0.06283 -0.18368 0.04939 C -0.18767 0.03594 -0.06823 -0.04892 -0.03784 -0.07489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4925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0" y="-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42824E-6 C -0.23889 -0.01646 -0.4776 -0.03269 -0.56285 -0.06214 C -0.64809 -0.09158 -0.57986 -0.13424 -0.51163 -0.17691 " pathEditMode="relative" ptsTypes="aaA">
                                      <p:cBhvr>
                                        <p:cTn id="10" dur="2000" fill="hold"/>
                                        <p:tgtEl>
                                          <p:spTgt spid="4925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31718E-6 L -0.09323 -0.2703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925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0" y="-13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14236E-6 C -0.08281 -0.02458 -0.16545 -0.04916 -0.16962 -0.07768 C -0.17379 -0.1062 -0.09965 -0.13866 -0.02552 -0.17088 " pathEditMode="relative" ptsTypes="aaA">
                                      <p:cBhvr>
                                        <p:cTn id="14" dur="2000" fill="hold"/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57222E-6 C 0.03629 -0.10202 0.07257 -0.20404 0.12327 -0.25783 C 0.17396 -0.31162 0.24219 -0.34524 0.30452 -0.32298 C 0.36684 -0.30072 0.43212 -0.21261 0.49757 -0.12428 " pathEditMode="relative" ptsTypes="aaaA">
                                      <p:cBhvr>
                                        <p:cTn id="16" dur="2000" fill="hold"/>
                                        <p:tgtEl>
                                          <p:spTgt spid="4925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-4.42847E-6 L 0.07501 -0.22258 " pathEditMode="relative" ptsTypes="AA">
                                      <p:cBhvr>
                                        <p:cTn id="18" dur="2000" fill="hold"/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4306E-6 C 0.07014 0.07605 0.14028 0.1521 0.15347 0.20496 C 0.16667 0.25783 0.11945 0.33017 0.07917 0.31672 C 0.03889 0.30327 -0.02483 0.21377 -0.08837 0.12428 " pathEditMode="relative" ptsTypes="aaaA">
                                      <p:cBhvr>
                                        <p:cTn id="20" dur="2000" fill="hold"/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5.28634E-6 C -0.02951 -0.07535 -0.05885 -0.1507 -0.04184 -0.19869 C -0.02483 -0.24669 0.04878 -0.28865 0.10226 -0.28865 C 0.15573 -0.28865 0.21736 -0.24367 0.27899 -0.19869 " pathEditMode="relative" ptsTypes="aaaA">
                                      <p:cBhvr>
                                        <p:cTn id="22" dur="2000" fill="hold"/>
                                        <p:tgtEl>
                                          <p:spTgt spid="4925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9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9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9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9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9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9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9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9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9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9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9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9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9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9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9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9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9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9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9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9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9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9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9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9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9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9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9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9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9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bldLvl="0" animBg="1"/>
      <p:bldP spid="492548" grpId="0"/>
      <p:bldP spid="492549" grpId="0" bldLvl="0" animBg="1"/>
      <p:bldP spid="492550" grpId="0" bldLvl="0" animBg="1"/>
      <p:bldP spid="492551" grpId="0" bldLvl="0" animBg="1"/>
      <p:bldP spid="492553" grpId="0"/>
      <p:bldP spid="492554" grpId="0" bldLvl="0" animBg="1"/>
      <p:bldP spid="492555" grpId="0"/>
      <p:bldP spid="492556" grpId="0" bldLvl="0" animBg="1"/>
      <p:bldP spid="492557" grpId="0" bldLvl="0" animBg="1"/>
      <p:bldP spid="492558" grpId="0"/>
      <p:bldP spid="492559" grpId="0"/>
      <p:bldP spid="492560" grpId="0" bldLvl="0" animBg="1"/>
      <p:bldP spid="492561" grpId="0" bldLvl="0" animBg="1"/>
      <p:bldP spid="492562" grpId="0" bldLvl="0" animBg="1"/>
      <p:bldP spid="492563" grpId="0" bldLvl="0" animBg="1"/>
      <p:bldP spid="492564" grpId="0" bldLvl="0" animBg="1"/>
      <p:bldP spid="492565" grpId="0" bldLvl="0" animBg="1"/>
      <p:bldP spid="492566" grpId="0" bldLvl="0" animBg="1"/>
      <p:bldP spid="492578" grpId="0"/>
      <p:bldP spid="492581" grpId="0" bldLvl="0" animBg="1"/>
      <p:bldP spid="492582" grpId="0"/>
      <p:bldP spid="492584" grpId="0" bldLvl="0" animBg="1"/>
      <p:bldP spid="492588" grpId="0"/>
      <p:bldP spid="492589" grpId="0"/>
      <p:bldP spid="492590" grpId="0"/>
      <p:bldP spid="492591" grpId="0" bldLvl="0" animBg="1"/>
      <p:bldP spid="492593" grpId="0"/>
      <p:bldP spid="492596" grpId="0"/>
      <p:bldP spid="4925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7436485" y="285750"/>
            <a:ext cx="3052445" cy="523875"/>
          </a:xfrm>
        </p:spPr>
        <p:txBody>
          <a:bodyPr/>
          <a:lstStyle/>
          <a:p>
            <a:pPr>
              <a:defRPr/>
            </a:pPr>
            <a:r>
              <a:t>数据类型说明</a:t>
            </a:r>
            <a:endParaRPr dirty="0"/>
          </a:p>
        </p:txBody>
      </p:sp>
      <p:graphicFrame>
        <p:nvGraphicFramePr>
          <p:cNvPr id="11" name="Group 29"/>
          <p:cNvGraphicFramePr>
            <a:graphicFrameLocks noGrp="1"/>
          </p:cNvGraphicFramePr>
          <p:nvPr/>
        </p:nvGraphicFramePr>
        <p:xfrm>
          <a:off x="2095472" y="1176334"/>
          <a:ext cx="8001000" cy="4752975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072005"/>
                <a:gridCol w="5928995"/>
              </a:tblGrid>
              <a:tr h="6168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数据类型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    明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9400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char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（字符型）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用于存储单个字符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如：性别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‘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’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‘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女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’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，电灯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‘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开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’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‘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关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’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00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int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（整型）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用于存储整数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如：一天的时间是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24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小时，一月份有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天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6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double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（双精度）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用于存储小数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如：蒙牛早餐奶的价格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1.3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元，手机待机时间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6.5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小时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00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String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（字符串）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用于存储一串字符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如：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我的爱好是踢足球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，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我喜欢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Java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程序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                 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8232</Words>
  <Application>WPS 演示</Application>
  <PresentationFormat>宽屏</PresentationFormat>
  <Paragraphs>1091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1" baseType="lpstr">
      <vt:lpstr>Arial</vt:lpstr>
      <vt:lpstr>宋体</vt:lpstr>
      <vt:lpstr>Wingdings</vt:lpstr>
      <vt:lpstr>Calibri</vt:lpstr>
      <vt:lpstr>微软雅黑</vt:lpstr>
      <vt:lpstr>Wingdings</vt:lpstr>
      <vt:lpstr>黑体</vt:lpstr>
      <vt:lpstr>Arial Unicode MS</vt:lpstr>
      <vt:lpstr>Arial</vt:lpstr>
      <vt:lpstr>Times New Roman</vt:lpstr>
      <vt:lpstr>楷体_GB2312</vt:lpstr>
      <vt:lpstr>Tahoma</vt:lpstr>
      <vt:lpstr>新宋体</vt:lpstr>
      <vt:lpstr>Office 主题_2</vt:lpstr>
      <vt:lpstr>PowerPoint 演示文稿</vt:lpstr>
      <vt:lpstr>预习检查</vt:lpstr>
      <vt:lpstr>回顾与作业点评</vt:lpstr>
      <vt:lpstr>本章目标</vt:lpstr>
      <vt:lpstr>内存如何存放数据</vt:lpstr>
      <vt:lpstr>变量2-1</vt:lpstr>
      <vt:lpstr>变量2-2</vt:lpstr>
      <vt:lpstr>Java常用数据类型</vt:lpstr>
      <vt:lpstr>数据类型说明</vt:lpstr>
      <vt:lpstr>变量声明及使用2-1</vt:lpstr>
      <vt:lpstr>变量声明及使用2-2</vt:lpstr>
      <vt:lpstr>常量</vt:lpstr>
      <vt:lpstr>数据类型举例</vt:lpstr>
      <vt:lpstr>变量命名规则2-1</vt:lpstr>
      <vt:lpstr>变量命名规则2-2</vt:lpstr>
      <vt:lpstr>常见错误3-1</vt:lpstr>
      <vt:lpstr>常见错误3-2</vt:lpstr>
      <vt:lpstr>常见错误3-3</vt:lpstr>
      <vt:lpstr>小结</vt:lpstr>
      <vt:lpstr>赋值运算符2-1</vt:lpstr>
      <vt:lpstr>赋值运算符2-2</vt:lpstr>
      <vt:lpstr>算术运算符3-1</vt:lpstr>
      <vt:lpstr>算术运算符3-2</vt:lpstr>
      <vt:lpstr>算术运算符3-3</vt:lpstr>
      <vt:lpstr>小结</vt:lpstr>
      <vt:lpstr>自动类型转换举例</vt:lpstr>
      <vt:lpstr>自动类型转换规则</vt:lpstr>
      <vt:lpstr>常见错误</vt:lpstr>
      <vt:lpstr>强制类型转换</vt:lpstr>
      <vt:lpstr>小结</vt:lpstr>
      <vt:lpstr>为什么使用关系运算符</vt:lpstr>
      <vt:lpstr>什么是关系运算符</vt:lpstr>
      <vt:lpstr>为什么需要boolean类型</vt:lpstr>
      <vt:lpstr>如何使用boolean类型</vt:lpstr>
      <vt:lpstr>运算符小结</vt:lpstr>
      <vt:lpstr>学员操作—实现购物结算2-1</vt:lpstr>
      <vt:lpstr>学员操作—实现购物结算2-2</vt:lpstr>
      <vt:lpstr>学员操作—打印购物小票</vt:lpstr>
      <vt:lpstr>共性问题集中讲解</vt:lpstr>
      <vt:lpstr>学员操作—模拟幸运抽奖2-1</vt:lpstr>
      <vt:lpstr>学员操作—模拟幸运抽奖2-2</vt:lpstr>
      <vt:lpstr>学员操作—判断折扣价格2-1</vt:lpstr>
      <vt:lpstr>学员操作—判断折扣价格2-2</vt:lpstr>
      <vt:lpstr>共性问题集中讲解</vt:lpstr>
      <vt:lpstr>总结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Qi Li</dc:creator>
  <cp:lastModifiedBy>Gree</cp:lastModifiedBy>
  <cp:revision>73</cp:revision>
  <dcterms:created xsi:type="dcterms:W3CDTF">2017-10-12T07:19:00Z</dcterms:created>
  <dcterms:modified xsi:type="dcterms:W3CDTF">2017-10-14T14:55:42Z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