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57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7FDA20-5FEB-40B0-9085-08FCE71926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A2E6AC9-8376-43BB-ABC9-EE6E59C57037}">
      <dgm:prSet phldrT="[文本]"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pPr algn="l"/>
          <a:r>
            <a:rPr lang="zh-CN" altLang="en-US" sz="2400" b="1" dirty="0"/>
            <a:t>      套用</a:t>
          </a:r>
          <a:r>
            <a:rPr lang="en-US" altLang="zh-CN" sz="2400" b="1" dirty="0"/>
            <a:t>while</a:t>
          </a:r>
          <a:r>
            <a:rPr lang="zh-CN" altLang="en-US" sz="2400" b="1" dirty="0"/>
            <a:t>语法写出代码</a:t>
          </a:r>
        </a:p>
      </dgm:t>
    </dgm:pt>
    <dgm:pt modelId="{61EB136B-22C3-4EC3-B21D-C6354F671EC5}" cxnId="{C757B789-E4B2-4BD1-8CE1-257CE501563E}" type="sibTrans">
      <dgm:prSet/>
      <dgm:spPr/>
      <dgm:t>
        <a:bodyPr/>
        <a:lstStyle/>
        <a:p>
          <a:endParaRPr lang="zh-CN" altLang="en-US" b="1"/>
        </a:p>
      </dgm:t>
    </dgm:pt>
    <dgm:pt modelId="{FDDB8B70-BFB8-41A6-9AB3-6E26F073E03C}" cxnId="{C757B789-E4B2-4BD1-8CE1-257CE501563E}" type="parTrans">
      <dgm:prSet/>
      <dgm:spPr/>
      <dgm:t>
        <a:bodyPr/>
        <a:lstStyle/>
        <a:p>
          <a:endParaRPr lang="zh-CN" altLang="en-US" b="1"/>
        </a:p>
      </dgm:t>
    </dgm:pt>
    <dgm:pt modelId="{5E3D27E7-5169-496E-98D0-82569438029E}" type="pres">
      <dgm:prSet presAssocID="{A27FDA20-5FEB-40B0-9085-08FCE7192649}" presName="Name0" presStyleCnt="0">
        <dgm:presLayoutVars>
          <dgm:dir/>
          <dgm:resizeHandles val="exact"/>
        </dgm:presLayoutVars>
      </dgm:prSet>
      <dgm:spPr/>
    </dgm:pt>
    <dgm:pt modelId="{09B5AA69-B89D-42A7-83BE-C70679FA2039}" type="pres">
      <dgm:prSet presAssocID="{1A2E6AC9-8376-43BB-ABC9-EE6E59C57037}" presName="parTxOnly" presStyleLbl="node1" presStyleIdx="0" presStyleCnt="1" custScaleX="100098" custLinFactY="25000" custLinFactNeighborX="3406" custLinFactNeighborY="100000">
        <dgm:presLayoutVars>
          <dgm:bulletEnabled val="1"/>
        </dgm:presLayoutVars>
      </dgm:prSet>
      <dgm:spPr/>
    </dgm:pt>
  </dgm:ptLst>
  <dgm:cxnLst>
    <dgm:cxn modelId="{66DDCD04-3EBF-418A-B0CC-2ADDD4716C5D}" type="presOf" srcId="{A27FDA20-5FEB-40B0-9085-08FCE7192649}" destId="{5E3D27E7-5169-496E-98D0-82569438029E}" srcOrd="0" destOrd="0" presId="urn:microsoft.com/office/officeart/2005/8/layout/hChevron3"/>
    <dgm:cxn modelId="{3E127381-29CD-4278-A448-C6ADD0951BAC}" type="presOf" srcId="{1A2E6AC9-8376-43BB-ABC9-EE6E59C57037}" destId="{09B5AA69-B89D-42A7-83BE-C70679FA2039}" srcOrd="0" destOrd="0" presId="urn:microsoft.com/office/officeart/2005/8/layout/hChevron3"/>
    <dgm:cxn modelId="{C757B789-E4B2-4BD1-8CE1-257CE501563E}" srcId="{A27FDA20-5FEB-40B0-9085-08FCE7192649}" destId="{1A2E6AC9-8376-43BB-ABC9-EE6E59C57037}" srcOrd="0" destOrd="0" parTransId="{FDDB8B70-BFB8-41A6-9AB3-6E26F073E03C}" sibTransId="{61EB136B-22C3-4EC3-B21D-C6354F671EC5}"/>
    <dgm:cxn modelId="{2C23F154-58EE-405A-8466-D840A5D48415}" type="presParOf" srcId="{5E3D27E7-5169-496E-98D0-82569438029E}" destId="{09B5AA69-B89D-42A7-83BE-C70679FA203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7FDA20-5FEB-40B0-9085-08FCE71926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A2E6AC9-8376-43BB-ABC9-EE6E59C57037}">
      <dgm:prSet phldrT="[文本]"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pPr algn="l"/>
          <a:r>
            <a:rPr lang="zh-CN" altLang="en-US" sz="2400" b="1" dirty="0"/>
            <a:t>      </a:t>
          </a:r>
          <a:r>
            <a:rPr lang="zh-CN" altLang="en-US" sz="2400" b="1" dirty="0">
              <a:ea typeface="黑体" panose="02010609060101010101" pitchFamily="49" charset="-122"/>
            </a:rPr>
            <a:t>确定循环条件和循环操作</a:t>
          </a:r>
          <a:endParaRPr lang="zh-CN" altLang="en-US" sz="2400" b="1" dirty="0"/>
        </a:p>
      </dgm:t>
    </dgm:pt>
    <dgm:pt modelId="{61EB136B-22C3-4EC3-B21D-C6354F671EC5}" cxnId="{C757B789-E4B2-4BD1-8CE1-257CE501563E}" type="sibTrans">
      <dgm:prSet/>
      <dgm:spPr/>
      <dgm:t>
        <a:bodyPr/>
        <a:lstStyle/>
        <a:p>
          <a:endParaRPr lang="zh-CN" altLang="en-US" b="1"/>
        </a:p>
      </dgm:t>
    </dgm:pt>
    <dgm:pt modelId="{FDDB8B70-BFB8-41A6-9AB3-6E26F073E03C}" cxnId="{C757B789-E4B2-4BD1-8CE1-257CE501563E}" type="parTrans">
      <dgm:prSet/>
      <dgm:spPr/>
      <dgm:t>
        <a:bodyPr/>
        <a:lstStyle/>
        <a:p>
          <a:endParaRPr lang="zh-CN" altLang="en-US" b="1"/>
        </a:p>
      </dgm:t>
    </dgm:pt>
    <dgm:pt modelId="{5E3D27E7-5169-496E-98D0-82569438029E}" type="pres">
      <dgm:prSet presAssocID="{A27FDA20-5FEB-40B0-9085-08FCE7192649}" presName="Name0" presStyleCnt="0">
        <dgm:presLayoutVars>
          <dgm:dir/>
          <dgm:resizeHandles val="exact"/>
        </dgm:presLayoutVars>
      </dgm:prSet>
      <dgm:spPr/>
    </dgm:pt>
    <dgm:pt modelId="{09B5AA69-B89D-42A7-83BE-C70679FA2039}" type="pres">
      <dgm:prSet presAssocID="{1A2E6AC9-8376-43BB-ABC9-EE6E59C57037}" presName="parTxOnly" presStyleLbl="node1" presStyleIdx="0" presStyleCnt="1" custScaleX="100098" custLinFactNeighborX="-10414" custLinFactNeighborY="12500">
        <dgm:presLayoutVars>
          <dgm:bulletEnabled val="1"/>
        </dgm:presLayoutVars>
      </dgm:prSet>
      <dgm:spPr/>
    </dgm:pt>
  </dgm:ptLst>
  <dgm:cxnLst>
    <dgm:cxn modelId="{E60CB113-AFBE-4F13-BAC1-B6E521AFA8F7}" type="presOf" srcId="{1A2E6AC9-8376-43BB-ABC9-EE6E59C57037}" destId="{09B5AA69-B89D-42A7-83BE-C70679FA2039}" srcOrd="0" destOrd="0" presId="urn:microsoft.com/office/officeart/2005/8/layout/hChevron3"/>
    <dgm:cxn modelId="{C757B789-E4B2-4BD1-8CE1-257CE501563E}" srcId="{A27FDA20-5FEB-40B0-9085-08FCE7192649}" destId="{1A2E6AC9-8376-43BB-ABC9-EE6E59C57037}" srcOrd="0" destOrd="0" parTransId="{FDDB8B70-BFB8-41A6-9AB3-6E26F073E03C}" sibTransId="{61EB136B-22C3-4EC3-B21D-C6354F671EC5}"/>
    <dgm:cxn modelId="{D2EBA9F8-7FE6-4B40-AEAD-BB57670564F0}" type="presOf" srcId="{A27FDA20-5FEB-40B0-9085-08FCE7192649}" destId="{5E3D27E7-5169-496E-98D0-82569438029E}" srcOrd="0" destOrd="0" presId="urn:microsoft.com/office/officeart/2005/8/layout/hChevron3"/>
    <dgm:cxn modelId="{DDA3032E-CFC3-46F5-BB33-A24309FEE71D}" type="presParOf" srcId="{5E3D27E7-5169-496E-98D0-82569438029E}" destId="{09B5AA69-B89D-42A7-83BE-C70679FA203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7FDA20-5FEB-40B0-9085-08FCE71926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A2E6AC9-8376-43BB-ABC9-EE6E59C57037}">
      <dgm:prSet phldrT="[文本]"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pPr algn="l"/>
          <a:r>
            <a:rPr lang="zh-CN" altLang="en-US" sz="2400" b="1" dirty="0"/>
            <a:t>      </a:t>
          </a:r>
          <a:r>
            <a:rPr lang="zh-CN" altLang="en-US" sz="2400" b="1" dirty="0">
              <a:ea typeface="黑体" panose="02010609060101010101" pitchFamily="49" charset="-122"/>
            </a:rPr>
            <a:t>检查循环是否能够退出</a:t>
          </a:r>
          <a:endParaRPr lang="zh-CN" altLang="en-US" sz="2400" b="1" dirty="0"/>
        </a:p>
      </dgm:t>
    </dgm:pt>
    <dgm:pt modelId="{61EB136B-22C3-4EC3-B21D-C6354F671EC5}" cxnId="{C757B789-E4B2-4BD1-8CE1-257CE501563E}" type="sibTrans">
      <dgm:prSet/>
      <dgm:spPr/>
      <dgm:t>
        <a:bodyPr/>
        <a:lstStyle/>
        <a:p>
          <a:endParaRPr lang="zh-CN" altLang="en-US" b="1"/>
        </a:p>
      </dgm:t>
    </dgm:pt>
    <dgm:pt modelId="{FDDB8B70-BFB8-41A6-9AB3-6E26F073E03C}" cxnId="{C757B789-E4B2-4BD1-8CE1-257CE501563E}" type="parTrans">
      <dgm:prSet/>
      <dgm:spPr/>
      <dgm:t>
        <a:bodyPr/>
        <a:lstStyle/>
        <a:p>
          <a:endParaRPr lang="zh-CN" altLang="en-US" b="1"/>
        </a:p>
      </dgm:t>
    </dgm:pt>
    <dgm:pt modelId="{5E3D27E7-5169-496E-98D0-82569438029E}" type="pres">
      <dgm:prSet presAssocID="{A27FDA20-5FEB-40B0-9085-08FCE7192649}" presName="Name0" presStyleCnt="0">
        <dgm:presLayoutVars>
          <dgm:dir/>
          <dgm:resizeHandles val="exact"/>
        </dgm:presLayoutVars>
      </dgm:prSet>
      <dgm:spPr/>
    </dgm:pt>
    <dgm:pt modelId="{09B5AA69-B89D-42A7-83BE-C70679FA2039}" type="pres">
      <dgm:prSet presAssocID="{1A2E6AC9-8376-43BB-ABC9-EE6E59C57037}" presName="parTxOnly" presStyleLbl="node1" presStyleIdx="0" presStyleCnt="1" custScaleX="100098" custLinFactY="-51666" custLinFactNeighborX="-279" custLinFactNeighborY="-100000">
        <dgm:presLayoutVars>
          <dgm:bulletEnabled val="1"/>
        </dgm:presLayoutVars>
      </dgm:prSet>
      <dgm:spPr/>
    </dgm:pt>
  </dgm:ptLst>
  <dgm:cxnLst>
    <dgm:cxn modelId="{C757B789-E4B2-4BD1-8CE1-257CE501563E}" srcId="{A27FDA20-5FEB-40B0-9085-08FCE7192649}" destId="{1A2E6AC9-8376-43BB-ABC9-EE6E59C57037}" srcOrd="0" destOrd="0" parTransId="{FDDB8B70-BFB8-41A6-9AB3-6E26F073E03C}" sibTransId="{61EB136B-22C3-4EC3-B21D-C6354F671EC5}"/>
    <dgm:cxn modelId="{2976DAC5-6DAA-4FC6-9456-E597E64606B5}" type="presOf" srcId="{1A2E6AC9-8376-43BB-ABC9-EE6E59C57037}" destId="{09B5AA69-B89D-42A7-83BE-C70679FA2039}" srcOrd="0" destOrd="0" presId="urn:microsoft.com/office/officeart/2005/8/layout/hChevron3"/>
    <dgm:cxn modelId="{3E7AADD1-76A6-4626-B09C-072DCA9C0563}" type="presOf" srcId="{A27FDA20-5FEB-40B0-9085-08FCE7192649}" destId="{5E3D27E7-5169-496E-98D0-82569438029E}" srcOrd="0" destOrd="0" presId="urn:microsoft.com/office/officeart/2005/8/layout/hChevron3"/>
    <dgm:cxn modelId="{139AD41A-E313-47E8-910B-AA05B2BFF80B}" type="presParOf" srcId="{5E3D27E7-5169-496E-98D0-82569438029E}" destId="{09B5AA69-B89D-42A7-83BE-C70679FA203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E1AD12-5113-4DC1-820E-CDC2995E8A6F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F9A359-6017-4A8A-8A71-439965ED72D2}">
      <dgm:prSet/>
      <dgm:spPr>
        <a:solidFill>
          <a:schemeClr val="accent5">
            <a:lumMod val="50000"/>
          </a:schemeClr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dgm:spPr>
      <dgm:t>
        <a:bodyPr/>
        <a:lstStyle/>
        <a:p>
          <a:pPr rtl="0"/>
          <a:r>
            <a:rPr lang="zh-CN" altLang="en-US" b="1" dirty="0">
              <a:ea typeface="黑体" panose="02010609060101010101" pitchFamily="49" charset="-122"/>
            </a:rPr>
            <a:t>逐条语句执行程序</a:t>
          </a:r>
          <a:endParaRPr lang="en-US" b="1" dirty="0"/>
        </a:p>
      </dgm:t>
    </dgm:pt>
    <dgm:pt modelId="{94A4930B-82CA-469A-859E-1662DFD2221B}" cxnId="{FFB0AD5B-95BD-44B0-9922-E4159EABDFCB}" type="parTrans">
      <dgm:prSet/>
      <dgm:spPr/>
      <dgm:t>
        <a:bodyPr/>
        <a:lstStyle/>
        <a:p>
          <a:endParaRPr lang="zh-CN" altLang="en-US"/>
        </a:p>
      </dgm:t>
    </dgm:pt>
    <dgm:pt modelId="{E2AF1A64-DAD2-463C-A30E-3BDEAF19CA82}" cxnId="{FFB0AD5B-95BD-44B0-9922-E4159EABDFCB}" type="sibTrans">
      <dgm:prSet/>
      <dgm:spPr>
        <a:solidFill>
          <a:srgbClr val="0070C0"/>
        </a:solidFill>
        <a:ln>
          <a:solidFill>
            <a:srgbClr val="00B0F0"/>
          </a:solidFill>
        </a:ln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dgm:spPr>
      <dgm:t>
        <a:bodyPr/>
        <a:lstStyle/>
        <a:p>
          <a:endParaRPr lang="zh-CN" altLang="en-US"/>
        </a:p>
      </dgm:t>
    </dgm:pt>
    <dgm:pt modelId="{60B7A184-E85E-42F2-8DD9-745FDE2F7A38}">
      <dgm:prSet/>
      <dgm:spPr>
        <a:solidFill>
          <a:schemeClr val="accent5">
            <a:lumMod val="50000"/>
          </a:schemeClr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dgm:spPr>
      <dgm:t>
        <a:bodyPr/>
        <a:lstStyle/>
        <a:p>
          <a:pPr rtl="0"/>
          <a:r>
            <a:rPr lang="zh-CN" altLang="zh-CN" b="1" dirty="0">
              <a:ea typeface="黑体" panose="02010609060101010101" pitchFamily="49" charset="-122"/>
            </a:rPr>
            <a:t>观察程序执行情况</a:t>
          </a:r>
          <a:endParaRPr lang="en-US" b="1" dirty="0"/>
        </a:p>
      </dgm:t>
    </dgm:pt>
    <dgm:pt modelId="{97B743D5-2D3C-44C6-BE00-E72D8908A3B5}" cxnId="{622E0605-AD38-4D78-9034-0A12BD6BEB7C}" type="parTrans">
      <dgm:prSet/>
      <dgm:spPr/>
      <dgm:t>
        <a:bodyPr/>
        <a:lstStyle/>
        <a:p>
          <a:endParaRPr lang="zh-CN" altLang="en-US"/>
        </a:p>
      </dgm:t>
    </dgm:pt>
    <dgm:pt modelId="{62D3E85F-315A-4119-AE6E-AA15CAC4B4B6}" cxnId="{622E0605-AD38-4D78-9034-0A12BD6BEB7C}" type="sibTrans">
      <dgm:prSet/>
      <dgm:spPr>
        <a:solidFill>
          <a:srgbClr val="0070C0"/>
        </a:solidFill>
        <a:ln>
          <a:solidFill>
            <a:srgbClr val="00B0F0"/>
          </a:solidFill>
        </a:ln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dgm:spPr>
      <dgm:t>
        <a:bodyPr/>
        <a:lstStyle/>
        <a:p>
          <a:endParaRPr lang="zh-CN" altLang="en-US"/>
        </a:p>
      </dgm:t>
    </dgm:pt>
    <dgm:pt modelId="{C4CAAD00-6FDC-4857-8CBC-D4A95556F0E4}">
      <dgm:prSet/>
      <dgm:spPr>
        <a:solidFill>
          <a:schemeClr val="accent5">
            <a:lumMod val="50000"/>
          </a:schemeClr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dgm:spPr>
      <dgm:t>
        <a:bodyPr/>
        <a:lstStyle/>
        <a:p>
          <a:pPr rtl="0"/>
          <a:r>
            <a:rPr lang="zh-CN" altLang="zh-CN" b="1" dirty="0">
              <a:ea typeface="黑体" panose="02010609060101010101" pitchFamily="49" charset="-122"/>
            </a:rPr>
            <a:t>发现问题</a:t>
          </a:r>
          <a:endParaRPr lang="en-US" b="1" dirty="0"/>
        </a:p>
      </dgm:t>
    </dgm:pt>
    <dgm:pt modelId="{54A2440D-2577-41D8-913D-1C360F5C2C5C}" cxnId="{C2EEF816-4CB3-4DBA-8687-DCBCE6F9334F}" type="parTrans">
      <dgm:prSet/>
      <dgm:spPr/>
      <dgm:t>
        <a:bodyPr/>
        <a:lstStyle/>
        <a:p>
          <a:endParaRPr lang="zh-CN" altLang="en-US"/>
        </a:p>
      </dgm:t>
    </dgm:pt>
    <dgm:pt modelId="{CCA30ADE-6BE1-4624-B8D6-C8998219D96F}" cxnId="{C2EEF816-4CB3-4DBA-8687-DCBCE6F9334F}" type="sibTrans">
      <dgm:prSet/>
      <dgm:spPr>
        <a:solidFill>
          <a:srgbClr val="0070C0"/>
        </a:solidFill>
        <a:ln>
          <a:solidFill>
            <a:srgbClr val="00B0F0"/>
          </a:solidFill>
        </a:ln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dgm:spPr>
      <dgm:t>
        <a:bodyPr/>
        <a:lstStyle/>
        <a:p>
          <a:endParaRPr lang="zh-CN" altLang="en-US"/>
        </a:p>
      </dgm:t>
    </dgm:pt>
    <dgm:pt modelId="{A3A423E3-ACC9-4A14-98AB-D9F524C707E3}">
      <dgm:prSet/>
      <dgm:spPr>
        <a:solidFill>
          <a:schemeClr val="accent5">
            <a:lumMod val="50000"/>
          </a:schemeClr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dgm:spPr>
      <dgm:t>
        <a:bodyPr/>
        <a:lstStyle/>
        <a:p>
          <a:pPr rtl="0"/>
          <a:r>
            <a:rPr lang="zh-CN" altLang="zh-CN" b="1" dirty="0">
              <a:ea typeface="黑体" panose="02010609060101010101" pitchFamily="49" charset="-122"/>
            </a:rPr>
            <a:t>解决问题</a:t>
          </a:r>
          <a:endParaRPr lang="en-US" b="1" dirty="0"/>
        </a:p>
      </dgm:t>
    </dgm:pt>
    <dgm:pt modelId="{121A6C15-B410-4E41-9C05-694B1DA2200C}" cxnId="{C41831F4-4B6A-4A25-A112-70BC88575EE4}" type="parTrans">
      <dgm:prSet/>
      <dgm:spPr/>
      <dgm:t>
        <a:bodyPr/>
        <a:lstStyle/>
        <a:p>
          <a:endParaRPr lang="zh-CN" altLang="en-US"/>
        </a:p>
      </dgm:t>
    </dgm:pt>
    <dgm:pt modelId="{35B5B0D6-4A25-4B26-8294-204980E3ECF7}" cxnId="{C41831F4-4B6A-4A25-A112-70BC88575EE4}" type="sibTrans">
      <dgm:prSet/>
      <dgm:spPr/>
      <dgm:t>
        <a:bodyPr/>
        <a:lstStyle/>
        <a:p>
          <a:endParaRPr lang="zh-CN" altLang="en-US"/>
        </a:p>
      </dgm:t>
    </dgm:pt>
    <dgm:pt modelId="{946AB1F5-AFA6-407B-BD2C-9946AB463D1A}" type="pres">
      <dgm:prSet presAssocID="{E3E1AD12-5113-4DC1-820E-CDC2995E8A6F}" presName="Name0" presStyleCnt="0">
        <dgm:presLayoutVars>
          <dgm:dir/>
          <dgm:resizeHandles val="exact"/>
        </dgm:presLayoutVars>
      </dgm:prSet>
      <dgm:spPr/>
    </dgm:pt>
    <dgm:pt modelId="{585B3497-F806-4732-BDBB-75C832824117}" type="pres">
      <dgm:prSet presAssocID="{23F9A359-6017-4A8A-8A71-439965ED72D2}" presName="node" presStyleLbl="node1" presStyleIdx="0" presStyleCnt="4">
        <dgm:presLayoutVars>
          <dgm:bulletEnabled val="1"/>
        </dgm:presLayoutVars>
      </dgm:prSet>
      <dgm:spPr/>
    </dgm:pt>
    <dgm:pt modelId="{C654CC4A-3654-48B0-AFEF-E1767C56F769}" type="pres">
      <dgm:prSet presAssocID="{E2AF1A64-DAD2-463C-A30E-3BDEAF19CA82}" presName="sibTrans" presStyleLbl="sibTrans2D1" presStyleIdx="0" presStyleCnt="3"/>
      <dgm:spPr>
        <a:prstGeom prst="chevron">
          <a:avLst/>
        </a:prstGeom>
      </dgm:spPr>
    </dgm:pt>
    <dgm:pt modelId="{FAF0A22C-F716-4D95-947F-6B35C81539C7}" type="pres">
      <dgm:prSet presAssocID="{E2AF1A64-DAD2-463C-A30E-3BDEAF19CA82}" presName="connectorText" presStyleLbl="sibTrans2D1" presStyleIdx="0" presStyleCnt="3"/>
      <dgm:spPr/>
    </dgm:pt>
    <dgm:pt modelId="{0910197F-1359-491F-9AFF-6D84CABE9A7A}" type="pres">
      <dgm:prSet presAssocID="{60B7A184-E85E-42F2-8DD9-745FDE2F7A38}" presName="node" presStyleLbl="node1" presStyleIdx="1" presStyleCnt="4">
        <dgm:presLayoutVars>
          <dgm:bulletEnabled val="1"/>
        </dgm:presLayoutVars>
      </dgm:prSet>
      <dgm:spPr/>
    </dgm:pt>
    <dgm:pt modelId="{4EE034EE-E5B1-481C-A812-B46CF0F3FFBE}" type="pres">
      <dgm:prSet presAssocID="{62D3E85F-315A-4119-AE6E-AA15CAC4B4B6}" presName="sibTrans" presStyleLbl="sibTrans2D1" presStyleIdx="1" presStyleCnt="3"/>
      <dgm:spPr>
        <a:prstGeom prst="chevron">
          <a:avLst/>
        </a:prstGeom>
      </dgm:spPr>
    </dgm:pt>
    <dgm:pt modelId="{2908542C-55AC-43E3-8505-9CC197117C24}" type="pres">
      <dgm:prSet presAssocID="{62D3E85F-315A-4119-AE6E-AA15CAC4B4B6}" presName="connectorText" presStyleLbl="sibTrans2D1" presStyleIdx="1" presStyleCnt="3"/>
      <dgm:spPr/>
    </dgm:pt>
    <dgm:pt modelId="{67B74A2D-D5D4-44EA-8B2A-90C60478F988}" type="pres">
      <dgm:prSet presAssocID="{C4CAAD00-6FDC-4857-8CBC-D4A95556F0E4}" presName="node" presStyleLbl="node1" presStyleIdx="2" presStyleCnt="4">
        <dgm:presLayoutVars>
          <dgm:bulletEnabled val="1"/>
        </dgm:presLayoutVars>
      </dgm:prSet>
      <dgm:spPr/>
    </dgm:pt>
    <dgm:pt modelId="{9F837E3B-5592-4AF4-9C57-9F0B605D3C4C}" type="pres">
      <dgm:prSet presAssocID="{CCA30ADE-6BE1-4624-B8D6-C8998219D96F}" presName="sibTrans" presStyleLbl="sibTrans2D1" presStyleIdx="2" presStyleCnt="3"/>
      <dgm:spPr>
        <a:prstGeom prst="chevron">
          <a:avLst/>
        </a:prstGeom>
      </dgm:spPr>
    </dgm:pt>
    <dgm:pt modelId="{2164279A-05E7-4632-A17D-4DA5C19D4B55}" type="pres">
      <dgm:prSet presAssocID="{CCA30ADE-6BE1-4624-B8D6-C8998219D96F}" presName="connectorText" presStyleLbl="sibTrans2D1" presStyleIdx="2" presStyleCnt="3"/>
      <dgm:spPr/>
    </dgm:pt>
    <dgm:pt modelId="{6E163ED9-38AB-4567-9340-9E845A16C62D}" type="pres">
      <dgm:prSet presAssocID="{A3A423E3-ACC9-4A14-98AB-D9F524C707E3}" presName="node" presStyleLbl="node1" presStyleIdx="3" presStyleCnt="4">
        <dgm:presLayoutVars>
          <dgm:bulletEnabled val="1"/>
        </dgm:presLayoutVars>
      </dgm:prSet>
      <dgm:spPr/>
    </dgm:pt>
  </dgm:ptLst>
  <dgm:cxnLst>
    <dgm:cxn modelId="{622E0605-AD38-4D78-9034-0A12BD6BEB7C}" srcId="{E3E1AD12-5113-4DC1-820E-CDC2995E8A6F}" destId="{60B7A184-E85E-42F2-8DD9-745FDE2F7A38}" srcOrd="1" destOrd="0" parTransId="{97B743D5-2D3C-44C6-BE00-E72D8908A3B5}" sibTransId="{62D3E85F-315A-4119-AE6E-AA15CAC4B4B6}"/>
    <dgm:cxn modelId="{C5CB200D-BCD6-411E-8436-9C4B3F4703C4}" type="presOf" srcId="{23F9A359-6017-4A8A-8A71-439965ED72D2}" destId="{585B3497-F806-4732-BDBB-75C832824117}" srcOrd="0" destOrd="0" presId="urn:microsoft.com/office/officeart/2005/8/layout/process1"/>
    <dgm:cxn modelId="{C2EEF816-4CB3-4DBA-8687-DCBCE6F9334F}" srcId="{E3E1AD12-5113-4DC1-820E-CDC2995E8A6F}" destId="{C4CAAD00-6FDC-4857-8CBC-D4A95556F0E4}" srcOrd="2" destOrd="0" parTransId="{54A2440D-2577-41D8-913D-1C360F5C2C5C}" sibTransId="{CCA30ADE-6BE1-4624-B8D6-C8998219D96F}"/>
    <dgm:cxn modelId="{4B5E5C1B-B46A-4BD5-8061-BC6F9461F4BE}" type="presOf" srcId="{E2AF1A64-DAD2-463C-A30E-3BDEAF19CA82}" destId="{FAF0A22C-F716-4D95-947F-6B35C81539C7}" srcOrd="1" destOrd="0" presId="urn:microsoft.com/office/officeart/2005/8/layout/process1"/>
    <dgm:cxn modelId="{FFB0AD5B-95BD-44B0-9922-E4159EABDFCB}" srcId="{E3E1AD12-5113-4DC1-820E-CDC2995E8A6F}" destId="{23F9A359-6017-4A8A-8A71-439965ED72D2}" srcOrd="0" destOrd="0" parTransId="{94A4930B-82CA-469A-859E-1662DFD2221B}" sibTransId="{E2AF1A64-DAD2-463C-A30E-3BDEAF19CA82}"/>
    <dgm:cxn modelId="{196F6D5D-2AFB-4E73-BF44-8531B8AFF89B}" type="presOf" srcId="{60B7A184-E85E-42F2-8DD9-745FDE2F7A38}" destId="{0910197F-1359-491F-9AFF-6D84CABE9A7A}" srcOrd="0" destOrd="0" presId="urn:microsoft.com/office/officeart/2005/8/layout/process1"/>
    <dgm:cxn modelId="{9953BC43-64B9-4160-A197-FAAC0DBFB508}" type="presOf" srcId="{CCA30ADE-6BE1-4624-B8D6-C8998219D96F}" destId="{9F837E3B-5592-4AF4-9C57-9F0B605D3C4C}" srcOrd="0" destOrd="0" presId="urn:microsoft.com/office/officeart/2005/8/layout/process1"/>
    <dgm:cxn modelId="{AF588E45-F4C4-4F94-8104-7791DF63A24E}" type="presOf" srcId="{62D3E85F-315A-4119-AE6E-AA15CAC4B4B6}" destId="{2908542C-55AC-43E3-8505-9CC197117C24}" srcOrd="1" destOrd="0" presId="urn:microsoft.com/office/officeart/2005/8/layout/process1"/>
    <dgm:cxn modelId="{FEA28551-76AB-4C68-86CA-73F2D18BCF3A}" type="presOf" srcId="{CCA30ADE-6BE1-4624-B8D6-C8998219D96F}" destId="{2164279A-05E7-4632-A17D-4DA5C19D4B55}" srcOrd="1" destOrd="0" presId="urn:microsoft.com/office/officeart/2005/8/layout/process1"/>
    <dgm:cxn modelId="{2A5CCD75-6B26-4CDB-B4ED-0F36C9DB20CF}" type="presOf" srcId="{C4CAAD00-6FDC-4857-8CBC-D4A95556F0E4}" destId="{67B74A2D-D5D4-44EA-8B2A-90C60478F988}" srcOrd="0" destOrd="0" presId="urn:microsoft.com/office/officeart/2005/8/layout/process1"/>
    <dgm:cxn modelId="{95FC2781-E5AD-4F2E-A430-4CC0344FEBE9}" type="presOf" srcId="{A3A423E3-ACC9-4A14-98AB-D9F524C707E3}" destId="{6E163ED9-38AB-4567-9340-9E845A16C62D}" srcOrd="0" destOrd="0" presId="urn:microsoft.com/office/officeart/2005/8/layout/process1"/>
    <dgm:cxn modelId="{DE443788-8C82-470D-A862-81584B5BFA99}" type="presOf" srcId="{E3E1AD12-5113-4DC1-820E-CDC2995E8A6F}" destId="{946AB1F5-AFA6-407B-BD2C-9946AB463D1A}" srcOrd="0" destOrd="0" presId="urn:microsoft.com/office/officeart/2005/8/layout/process1"/>
    <dgm:cxn modelId="{8C8F77C1-065F-400E-97AC-E029D36C85E7}" type="presOf" srcId="{E2AF1A64-DAD2-463C-A30E-3BDEAF19CA82}" destId="{C654CC4A-3654-48B0-AFEF-E1767C56F769}" srcOrd="0" destOrd="0" presId="urn:microsoft.com/office/officeart/2005/8/layout/process1"/>
    <dgm:cxn modelId="{767CE2F2-DF3C-4FE4-B81D-4C286356A26E}" type="presOf" srcId="{62D3E85F-315A-4119-AE6E-AA15CAC4B4B6}" destId="{4EE034EE-E5B1-481C-A812-B46CF0F3FFBE}" srcOrd="0" destOrd="0" presId="urn:microsoft.com/office/officeart/2005/8/layout/process1"/>
    <dgm:cxn modelId="{C41831F4-4B6A-4A25-A112-70BC88575EE4}" srcId="{E3E1AD12-5113-4DC1-820E-CDC2995E8A6F}" destId="{A3A423E3-ACC9-4A14-98AB-D9F524C707E3}" srcOrd="3" destOrd="0" parTransId="{121A6C15-B410-4E41-9C05-694B1DA2200C}" sibTransId="{35B5B0D6-4A25-4B26-8294-204980E3ECF7}"/>
    <dgm:cxn modelId="{56E7B0B4-B2B3-4C9F-8A6B-E26A7CF11A9C}" type="presParOf" srcId="{946AB1F5-AFA6-407B-BD2C-9946AB463D1A}" destId="{585B3497-F806-4732-BDBB-75C832824117}" srcOrd="0" destOrd="0" presId="urn:microsoft.com/office/officeart/2005/8/layout/process1"/>
    <dgm:cxn modelId="{2FB455EE-FADC-43EF-9874-AA2E6F820504}" type="presParOf" srcId="{946AB1F5-AFA6-407B-BD2C-9946AB463D1A}" destId="{C654CC4A-3654-48B0-AFEF-E1767C56F769}" srcOrd="1" destOrd="0" presId="urn:microsoft.com/office/officeart/2005/8/layout/process1"/>
    <dgm:cxn modelId="{CE986DFE-3354-44F5-A2EE-E27000E48464}" type="presParOf" srcId="{C654CC4A-3654-48B0-AFEF-E1767C56F769}" destId="{FAF0A22C-F716-4D95-947F-6B35C81539C7}" srcOrd="0" destOrd="0" presId="urn:microsoft.com/office/officeart/2005/8/layout/process1"/>
    <dgm:cxn modelId="{F2A5B2D7-E696-4D04-A732-20D65FBCE091}" type="presParOf" srcId="{946AB1F5-AFA6-407B-BD2C-9946AB463D1A}" destId="{0910197F-1359-491F-9AFF-6D84CABE9A7A}" srcOrd="2" destOrd="0" presId="urn:microsoft.com/office/officeart/2005/8/layout/process1"/>
    <dgm:cxn modelId="{5773C607-08D9-4DF7-90FF-88EBC2AA6749}" type="presParOf" srcId="{946AB1F5-AFA6-407B-BD2C-9946AB463D1A}" destId="{4EE034EE-E5B1-481C-A812-B46CF0F3FFBE}" srcOrd="3" destOrd="0" presId="urn:microsoft.com/office/officeart/2005/8/layout/process1"/>
    <dgm:cxn modelId="{B57FE54E-6D4A-494A-B7E6-EDFAE38DA02D}" type="presParOf" srcId="{4EE034EE-E5B1-481C-A812-B46CF0F3FFBE}" destId="{2908542C-55AC-43E3-8505-9CC197117C24}" srcOrd="0" destOrd="0" presId="urn:microsoft.com/office/officeart/2005/8/layout/process1"/>
    <dgm:cxn modelId="{EB763622-4C7E-4D1A-B4E6-97F5F609D989}" type="presParOf" srcId="{946AB1F5-AFA6-407B-BD2C-9946AB463D1A}" destId="{67B74A2D-D5D4-44EA-8B2A-90C60478F988}" srcOrd="4" destOrd="0" presId="urn:microsoft.com/office/officeart/2005/8/layout/process1"/>
    <dgm:cxn modelId="{EF8734DB-E22D-4543-ABF1-9DD1901EBDD2}" type="presParOf" srcId="{946AB1F5-AFA6-407B-BD2C-9946AB463D1A}" destId="{9F837E3B-5592-4AF4-9C57-9F0B605D3C4C}" srcOrd="5" destOrd="0" presId="urn:microsoft.com/office/officeart/2005/8/layout/process1"/>
    <dgm:cxn modelId="{1BA2C29A-1AFD-45C4-91C1-AFE6AD79AC24}" type="presParOf" srcId="{9F837E3B-5592-4AF4-9C57-9F0B605D3C4C}" destId="{2164279A-05E7-4632-A17D-4DA5C19D4B55}" srcOrd="0" destOrd="0" presId="urn:microsoft.com/office/officeart/2005/8/layout/process1"/>
    <dgm:cxn modelId="{536630D1-F0CE-4F78-A3FE-B58D780D57E6}" type="presParOf" srcId="{946AB1F5-AFA6-407B-BD2C-9946AB463D1A}" destId="{6E163ED9-38AB-4567-9340-9E845A16C62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5AA69-B89D-42A7-83BE-C70679FA2039}">
      <dsp:nvSpPr>
        <dsp:cNvPr id="0" name=""/>
        <dsp:cNvSpPr/>
      </dsp:nvSpPr>
      <dsp:spPr>
        <a:xfrm>
          <a:off x="4318" y="0"/>
          <a:ext cx="4424837" cy="571504"/>
        </a:xfrm>
        <a:prstGeom prst="homePlate">
          <a:avLst/>
        </a:prstGeom>
        <a:solidFill>
          <a:srgbClr val="0070C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      套用</a:t>
          </a:r>
          <a:r>
            <a:rPr lang="en-US" altLang="zh-CN" sz="2400" b="1" kern="1200" dirty="0"/>
            <a:t>while</a:t>
          </a:r>
          <a:r>
            <a:rPr lang="zh-CN" altLang="en-US" sz="2400" b="1" kern="1200" dirty="0"/>
            <a:t>语法写出代码</a:t>
          </a:r>
        </a:p>
      </dsp:txBody>
      <dsp:txXfrm>
        <a:off x="4318" y="0"/>
        <a:ext cx="4281961" cy="5715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5AA69-B89D-42A7-83BE-C70679FA2039}">
      <dsp:nvSpPr>
        <dsp:cNvPr id="0" name=""/>
        <dsp:cNvSpPr/>
      </dsp:nvSpPr>
      <dsp:spPr>
        <a:xfrm>
          <a:off x="0" y="0"/>
          <a:ext cx="4424837" cy="571504"/>
        </a:xfrm>
        <a:prstGeom prst="homePlate">
          <a:avLst/>
        </a:prstGeom>
        <a:solidFill>
          <a:srgbClr val="0070C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      </a:t>
          </a:r>
          <a:r>
            <a:rPr lang="zh-CN" altLang="en-US" sz="2400" b="1" kern="1200" dirty="0">
              <a:ea typeface="黑体" pitchFamily="2" charset="-122"/>
            </a:rPr>
            <a:t>确定循环条件和循环操作</a:t>
          </a:r>
          <a:endParaRPr lang="zh-CN" altLang="en-US" sz="2400" b="1" kern="1200" dirty="0"/>
        </a:p>
      </dsp:txBody>
      <dsp:txXfrm>
        <a:off x="0" y="0"/>
        <a:ext cx="4281961" cy="5715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5AA69-B89D-42A7-83BE-C70679FA2039}">
      <dsp:nvSpPr>
        <dsp:cNvPr id="0" name=""/>
        <dsp:cNvSpPr/>
      </dsp:nvSpPr>
      <dsp:spPr>
        <a:xfrm>
          <a:off x="0" y="0"/>
          <a:ext cx="4424837" cy="571504"/>
        </a:xfrm>
        <a:prstGeom prst="homePlate">
          <a:avLst/>
        </a:prstGeom>
        <a:solidFill>
          <a:srgbClr val="0070C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      </a:t>
          </a:r>
          <a:r>
            <a:rPr lang="zh-CN" altLang="en-US" sz="2400" b="1" kern="1200" dirty="0">
              <a:ea typeface="黑体" pitchFamily="2" charset="-122"/>
            </a:rPr>
            <a:t>检查循环是否能够退出</a:t>
          </a:r>
          <a:endParaRPr lang="zh-CN" altLang="en-US" sz="2400" b="1" kern="1200" dirty="0"/>
        </a:p>
      </dsp:txBody>
      <dsp:txXfrm>
        <a:off x="0" y="0"/>
        <a:ext cx="4281961" cy="5715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B3497-F806-4732-BDBB-75C832824117}">
      <dsp:nvSpPr>
        <dsp:cNvPr id="0" name=""/>
        <dsp:cNvSpPr/>
      </dsp:nvSpPr>
      <dsp:spPr>
        <a:xfrm>
          <a:off x="3578" y="1280802"/>
          <a:ext cx="1564764" cy="938858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>
              <a:ea typeface="黑体" pitchFamily="2" charset="-122"/>
            </a:rPr>
            <a:t>逐条语句执行程序</a:t>
          </a:r>
          <a:endParaRPr lang="en-US" sz="2300" b="1" kern="1200" dirty="0"/>
        </a:p>
      </dsp:txBody>
      <dsp:txXfrm>
        <a:off x="31076" y="1308300"/>
        <a:ext cx="1509768" cy="883862"/>
      </dsp:txXfrm>
    </dsp:sp>
    <dsp:sp modelId="{C654CC4A-3654-48B0-AFEF-E1767C56F769}">
      <dsp:nvSpPr>
        <dsp:cNvPr id="0" name=""/>
        <dsp:cNvSpPr/>
      </dsp:nvSpPr>
      <dsp:spPr>
        <a:xfrm>
          <a:off x="1724819" y="1556200"/>
          <a:ext cx="331730" cy="388061"/>
        </a:xfrm>
        <a:prstGeom prst="chevron">
          <a:avLst/>
        </a:prstGeom>
        <a:solidFill>
          <a:srgbClr val="0070C0"/>
        </a:solidFill>
        <a:ln>
          <a:solidFill>
            <a:srgbClr val="00B0F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1724819" y="1633812"/>
        <a:ext cx="232211" cy="232837"/>
      </dsp:txXfrm>
    </dsp:sp>
    <dsp:sp modelId="{0910197F-1359-491F-9AFF-6D84CABE9A7A}">
      <dsp:nvSpPr>
        <dsp:cNvPr id="0" name=""/>
        <dsp:cNvSpPr/>
      </dsp:nvSpPr>
      <dsp:spPr>
        <a:xfrm>
          <a:off x="2194248" y="1280802"/>
          <a:ext cx="1564764" cy="938858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300" b="1" kern="1200" dirty="0">
              <a:ea typeface="黑体" pitchFamily="2" charset="-122"/>
            </a:rPr>
            <a:t>观察程序执行情况</a:t>
          </a:r>
          <a:endParaRPr lang="en-US" sz="2300" b="1" kern="1200" dirty="0"/>
        </a:p>
      </dsp:txBody>
      <dsp:txXfrm>
        <a:off x="2221746" y="1308300"/>
        <a:ext cx="1509768" cy="883862"/>
      </dsp:txXfrm>
    </dsp:sp>
    <dsp:sp modelId="{4EE034EE-E5B1-481C-A812-B46CF0F3FFBE}">
      <dsp:nvSpPr>
        <dsp:cNvPr id="0" name=""/>
        <dsp:cNvSpPr/>
      </dsp:nvSpPr>
      <dsp:spPr>
        <a:xfrm>
          <a:off x="3915489" y="1556200"/>
          <a:ext cx="331730" cy="388061"/>
        </a:xfrm>
        <a:prstGeom prst="chevron">
          <a:avLst/>
        </a:prstGeom>
        <a:solidFill>
          <a:srgbClr val="0070C0"/>
        </a:solidFill>
        <a:ln>
          <a:solidFill>
            <a:srgbClr val="00B0F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3915489" y="1633812"/>
        <a:ext cx="232211" cy="232837"/>
      </dsp:txXfrm>
    </dsp:sp>
    <dsp:sp modelId="{67B74A2D-D5D4-44EA-8B2A-90C60478F988}">
      <dsp:nvSpPr>
        <dsp:cNvPr id="0" name=""/>
        <dsp:cNvSpPr/>
      </dsp:nvSpPr>
      <dsp:spPr>
        <a:xfrm>
          <a:off x="4384918" y="1280802"/>
          <a:ext cx="1564764" cy="938858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300" b="1" kern="1200" dirty="0">
              <a:ea typeface="黑体" pitchFamily="2" charset="-122"/>
            </a:rPr>
            <a:t>发现问题</a:t>
          </a:r>
          <a:endParaRPr lang="en-US" sz="2300" b="1" kern="1200" dirty="0"/>
        </a:p>
      </dsp:txBody>
      <dsp:txXfrm>
        <a:off x="4412416" y="1308300"/>
        <a:ext cx="1509768" cy="883862"/>
      </dsp:txXfrm>
    </dsp:sp>
    <dsp:sp modelId="{9F837E3B-5592-4AF4-9C57-9F0B605D3C4C}">
      <dsp:nvSpPr>
        <dsp:cNvPr id="0" name=""/>
        <dsp:cNvSpPr/>
      </dsp:nvSpPr>
      <dsp:spPr>
        <a:xfrm>
          <a:off x="6106159" y="1556200"/>
          <a:ext cx="331730" cy="388061"/>
        </a:xfrm>
        <a:prstGeom prst="chevron">
          <a:avLst/>
        </a:prstGeom>
        <a:solidFill>
          <a:srgbClr val="0070C0"/>
        </a:solidFill>
        <a:ln>
          <a:solidFill>
            <a:srgbClr val="00B0F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6106159" y="1633812"/>
        <a:ext cx="232211" cy="232837"/>
      </dsp:txXfrm>
    </dsp:sp>
    <dsp:sp modelId="{6E163ED9-38AB-4567-9340-9E845A16C62D}">
      <dsp:nvSpPr>
        <dsp:cNvPr id="0" name=""/>
        <dsp:cNvSpPr/>
      </dsp:nvSpPr>
      <dsp:spPr>
        <a:xfrm>
          <a:off x="6575588" y="1280802"/>
          <a:ext cx="1564764" cy="938858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300" b="1" kern="1200" dirty="0">
              <a:ea typeface="黑体" pitchFamily="2" charset="-122"/>
            </a:rPr>
            <a:t>解决问题</a:t>
          </a:r>
          <a:endParaRPr lang="en-US" sz="2300" b="1" kern="1200" dirty="0"/>
        </a:p>
      </dsp:txBody>
      <dsp:txXfrm>
        <a:off x="6603086" y="1308300"/>
        <a:ext cx="1509768" cy="883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   </a:t>
            </a:r>
            <a:r>
              <a:rPr lang="zh-CN" altLang="en-US"/>
              <a:t>正式授课前进行统一测试。测试内容为上次课布置的预习测试题。本教学环节目的是强化学员进行预习的意识，测试结果记录学员学习成绩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EAACC9-5722-492F-AEB4-1A2F0981892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20744E-48E1-4078-AB5A-27FBCBFC8C05}" type="slidenum">
              <a:rPr lang="zh-CN" altLang="en-US"/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技术顾问再次讲解从问题到程序代码的分析过程，尤其重点强调循环的几个要素是如何分析出来的。</a:t>
            </a:r>
            <a:endParaRPr lang="en-US" altLang="zh-CN" dirty="0"/>
          </a:p>
          <a:p>
            <a:r>
              <a:rPr lang="zh-CN" altLang="en-US" dirty="0"/>
              <a:t>技术顾问可以在白板上引导学员划出流程图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B06D62-D1A2-457B-B892-8C369E55C320}" type="slidenum">
              <a:rPr lang="zh-CN" altLang="en-US"/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\01 </a:t>
            </a:r>
            <a:r>
              <a:rPr lang="zh-CN" altLang="en-US"/>
              <a:t>教学演示案例</a:t>
            </a:r>
            <a:r>
              <a:rPr lang="en-US" altLang="zh-CN"/>
              <a:t>\</a:t>
            </a:r>
            <a:r>
              <a:rPr lang="zh-CN" altLang="en-US"/>
              <a:t>现场编程</a:t>
            </a:r>
            <a:r>
              <a:rPr lang="en-US" altLang="zh-CN"/>
              <a:t>\Training.java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9392C2-9F17-4E4D-801C-D358A09F6F1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9A7F92-EB28-4462-867E-83B32ED1EA9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0DF1CE-18FA-4E02-8581-82CDE09271A4}" type="slidenum">
              <a:rPr lang="zh-CN" altLang="en-US"/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教学指导：技术顾问讲解完一个步骤后，在环境中演示这个步骤的操作过程，如果这个步骤较简单，也可以与其他步骤一同演示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教学指导：技术顾问讲解完一个步骤后，在环境中演示这个步骤的操作过程，如果这个步骤较简单，也可以与其他步骤一同演示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8F7E54-1121-48E5-9CC4-CE8019444F6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教学指导：技术顾问讲解完一个步骤后，在环境中演示这个步骤的操作过程，如果这个步骤较简单，也可以与其他步骤一同演示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029748-652C-4812-96B4-EDDD2E8350D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教学指导：技术顾问讲解完一个步骤后，在环境中演示这个步骤的操作过程，如果这个步骤较简单，也可以与其他步骤一同演示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AD8228-84AB-4D07-B7E2-2F2750C3583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6B50CB-73AE-40C8-A452-4349C7A6687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F17D34-690F-4770-93EA-F5AFB91831EB}" type="slidenum">
              <a:rPr lang="zh-CN" altLang="en-US"/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49997D-674D-4BED-BC6A-A2C6CCA4D990}" type="slidenum">
              <a:rPr lang="zh-CN" altLang="en-US"/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回顾：上次课的教学内容和学员已学过的相关技术内容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作业点评：点评作业的提交情况和共性问题，目的是给学员作业反馈以促进学员完成作业的积极性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FF5A3D-2785-4E31-8224-B768A158A313}" type="slidenum">
              <a:rPr lang="zh-CN" altLang="en-US"/>
            </a:fld>
            <a:endParaRPr lang="en-US" altLang="zh-CN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技术顾问先分析为什么使用</a:t>
            </a:r>
            <a:r>
              <a:rPr lang="en-US" altLang="zh-CN" dirty="0"/>
              <a:t>do-while</a:t>
            </a:r>
            <a:r>
              <a:rPr lang="zh-CN" altLang="en-US" dirty="0"/>
              <a:t>循环，再具体实现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D327C9-4C37-4642-840F-EC4C10B334E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\01 </a:t>
            </a:r>
            <a:r>
              <a:rPr lang="zh-CN" altLang="en-US"/>
              <a:t>教学演示案例</a:t>
            </a:r>
            <a:r>
              <a:rPr lang="en-US" altLang="zh-CN"/>
              <a:t>\</a:t>
            </a:r>
            <a:r>
              <a:rPr lang="zh-CN" altLang="en-US"/>
              <a:t>现场编程</a:t>
            </a:r>
            <a:r>
              <a:rPr lang="en-US" altLang="zh-CN"/>
              <a:t>\TempTable.java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3427E3-D54F-4BC6-BFF3-5A52DA3BE25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教学指导；</a:t>
            </a:r>
            <a:endParaRPr lang="en-US" altLang="zh-CN"/>
          </a:p>
          <a:p>
            <a:r>
              <a:rPr lang="zh-CN" altLang="en-US"/>
              <a:t>总结部分</a:t>
            </a:r>
            <a:r>
              <a:rPr lang="zh-CN" altLang="zh-CN"/>
              <a:t>主要达到以下几个目的：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zh-CN" b="1"/>
              <a:t>回顾内容</a:t>
            </a:r>
            <a:r>
              <a:rPr lang="zh-CN" altLang="en-US" b="1"/>
              <a:t>。</a:t>
            </a:r>
            <a:r>
              <a:rPr lang="zh-CN" altLang="en-US">
                <a:solidFill>
                  <a:srgbClr val="C00000"/>
                </a:solidFill>
              </a:rPr>
              <a:t>注意与</a:t>
            </a:r>
            <a:r>
              <a:rPr lang="zh-CN" altLang="zh-CN">
                <a:solidFill>
                  <a:srgbClr val="C00000"/>
                </a:solidFill>
              </a:rPr>
              <a:t>与</a:t>
            </a:r>
            <a:r>
              <a:rPr lang="zh-CN" altLang="en-US">
                <a:solidFill>
                  <a:srgbClr val="C00000"/>
                </a:solidFill>
              </a:rPr>
              <a:t>本章任务和目标</a:t>
            </a:r>
            <a:r>
              <a:rPr lang="zh-CN" altLang="zh-CN">
                <a:solidFill>
                  <a:srgbClr val="C00000"/>
                </a:solidFill>
              </a:rPr>
              <a:t>不一样。</a:t>
            </a:r>
            <a:r>
              <a:rPr lang="zh-CN" altLang="en-US">
                <a:solidFill>
                  <a:srgbClr val="C00000"/>
                </a:solidFill>
              </a:rPr>
              <a:t>本章任务和目标是</a:t>
            </a:r>
            <a:r>
              <a:rPr lang="zh-CN" altLang="zh-CN"/>
              <a:t>是强调</a:t>
            </a:r>
            <a:r>
              <a:rPr lang="zh-CN" altLang="en-US"/>
              <a:t>内容概貌，学到技术，告知要学习什么；总结时，</a:t>
            </a:r>
            <a:r>
              <a:rPr lang="zh-CN" altLang="zh-CN"/>
              <a:t>要格外强调观点，把每一</a:t>
            </a:r>
            <a:r>
              <a:rPr lang="zh-CN" altLang="en-US"/>
              <a:t>个知识点</a:t>
            </a:r>
            <a:r>
              <a:rPr lang="zh-CN" altLang="zh-CN"/>
              <a:t>的观点</a:t>
            </a:r>
            <a:r>
              <a:rPr lang="zh-CN" altLang="en-US"/>
              <a:t>结论</a:t>
            </a:r>
            <a:r>
              <a:rPr lang="zh-CN" altLang="zh-CN"/>
              <a:t>都尽量突出出来。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 b="1"/>
              <a:t>2</a:t>
            </a:r>
            <a:r>
              <a:rPr lang="zh-CN" altLang="en-US" b="1"/>
              <a:t>、</a:t>
            </a:r>
            <a:r>
              <a:rPr lang="zh-CN" altLang="zh-CN" b="1"/>
              <a:t>整理逻辑</a:t>
            </a:r>
            <a:r>
              <a:rPr lang="zh-CN" altLang="en-US" b="1"/>
              <a:t>。</a:t>
            </a:r>
            <a:r>
              <a:rPr lang="zh-CN" altLang="zh-CN"/>
              <a:t>还应该把观点之间的逻辑联系梳理出来</a:t>
            </a:r>
            <a:r>
              <a:rPr lang="zh-CN" altLang="en-US"/>
              <a:t>。</a:t>
            </a:r>
            <a:r>
              <a:rPr lang="zh-CN" altLang="zh-CN"/>
              <a:t>从而使</a:t>
            </a:r>
            <a:r>
              <a:rPr lang="zh-CN" altLang="en-US"/>
              <a:t>知识</a:t>
            </a:r>
            <a:r>
              <a:rPr lang="zh-CN" altLang="zh-CN"/>
              <a:t>系统化、逻辑化。要帮助</a:t>
            </a:r>
            <a:r>
              <a:rPr lang="zh-CN" altLang="en-US"/>
              <a:t>学员</a:t>
            </a:r>
            <a:r>
              <a:rPr lang="zh-CN" altLang="zh-CN"/>
              <a:t>整清逻辑是总结的一大任务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2B4D2-C342-468B-B9FA-B5F056A907C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pPr eaLnBrk="1" hangingPunct="1"/>
            <a:r>
              <a:rPr lang="zh-CN" altLang="en-US" dirty="0"/>
              <a:t>预习作业测试题用于下次上课前进行全班同学集中测试。因此技术顾问要在本次课布置下去。布置预习测试题的目的是要求学员进行预习，保障下次学员学习质量。</a:t>
            </a:r>
            <a:endParaRPr lang="en-US" altLang="zh-CN" dirty="0"/>
          </a:p>
          <a:p>
            <a:pPr eaLnBrk="1" hangingPunct="1"/>
            <a:r>
              <a:rPr lang="zh-CN" altLang="en-US" dirty="0"/>
              <a:t>不少于</a:t>
            </a:r>
            <a:r>
              <a:rPr lang="en-US" altLang="zh-CN" dirty="0"/>
              <a:t>4</a:t>
            </a:r>
            <a:r>
              <a:rPr lang="zh-CN" altLang="en-US" dirty="0"/>
              <a:t>道题，其中至少包含一道简述题，主要了解学员对重要知识点的理解程度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04090E-D64E-40C3-B961-86ECD906704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634469-EC24-459B-BDFE-57C1B99F14B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E6FCAB-6C17-4388-8535-C2FB3A6DD3FA}" type="slidenum">
              <a:rPr lang="zh-CN" altLang="en-US"/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对比使用循环前和使用循环后的代码（突出视觉上的冲击力），让学员初步体会循环的好处。不需要展开讲解循环代码，只需要告诉学员这就是循环的一种实现形式即可</a:t>
            </a:r>
            <a:endParaRPr lang="en-US" altLang="zh-CN" dirty="0"/>
          </a:p>
          <a:p>
            <a:r>
              <a:rPr lang="zh-CN" altLang="en-US" dirty="0"/>
              <a:t>技术顾问在环境中演示效果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D07245-F62E-42BC-A102-5D402EA835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DAA2CE-2E5B-41F8-9156-3813CEFDC631}" type="slidenum">
              <a:rPr lang="zh-CN" altLang="en-US"/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教学指导：结合贴近学员生活的案例讲解循环的概念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7DB72A-37EC-4961-8FBF-2A62EB099DD0}" type="slidenum">
              <a:rPr lang="zh-CN" altLang="en-US"/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276D87-A8E5-4AB0-9CA7-EFD99963F0BA}" type="slidenum">
              <a:rPr lang="zh-CN" altLang="en-US"/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 dirty="0"/>
              <a:t>教学指导：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技术顾问带领学员分析问题和解决问题的过程，让学员理解使用程序解决现实问题的思路，逐步培养学员独立分析问题和解决问题的能力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CE58EE-6A50-4716-9A16-C576EF9DCB05}" type="slidenum">
              <a:rPr lang="zh-CN" altLang="en-US"/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教学指导：把上页分析的实现步骤画成流程图</a:t>
            </a:r>
            <a:r>
              <a:rPr lang="en-US" altLang="zh-CN"/>
              <a:t>, </a:t>
            </a:r>
            <a:r>
              <a:rPr lang="zh-CN" altLang="en-US"/>
              <a:t>然后在转化成程序代码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 descr="课工场 33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018" y="4868333"/>
            <a:ext cx="3627967" cy="77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6000751" y="4773084"/>
            <a:ext cx="2207683" cy="287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0" y="1458807"/>
            <a:ext cx="10363200" cy="1473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rgbClr val="009E64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2914227"/>
            <a:ext cx="8534400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lvl="0" indent="0" algn="ctr">
              <a:buNone/>
              <a:defRPr sz="2665" b="1" kern="1200">
                <a:solidFill>
                  <a:srgbClr val="009E64"/>
                </a:solidFill>
              </a:defRPr>
            </a:lvl1pPr>
            <a:lvl2pPr marL="0" lvl="1" indent="609600" algn="l">
              <a:buNone/>
              <a:defRPr sz="3200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200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200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200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6014"/>
            <a:ext cx="10972800" cy="942340"/>
          </a:xfrm>
        </p:spPr>
        <p:txBody>
          <a:bodyPr/>
          <a:lstStyle>
            <a:lvl1pPr>
              <a:defRPr sz="373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600" indent="-609600">
              <a:buClr>
                <a:srgbClr val="009E64"/>
              </a:buClr>
              <a:buFont typeface="Wingdings" panose="05000000000000000000" charset="0"/>
              <a:buChar char="n"/>
              <a:defRPr sz="3200" b="1"/>
            </a:lvl1pPr>
            <a:lvl2pPr marL="1066800" indent="-457200">
              <a:buClr>
                <a:srgbClr val="009E64"/>
              </a:buClr>
              <a:buSzPct val="90000"/>
              <a:buFont typeface="Wingdings" panose="05000000000000000000" charset="0"/>
              <a:buChar char="n"/>
              <a:defRPr sz="2935"/>
            </a:lvl2pPr>
            <a:lvl3pPr marL="1600200" indent="-381000">
              <a:buClr>
                <a:srgbClr val="009E64"/>
              </a:buClr>
              <a:buSzPct val="85000"/>
              <a:buFont typeface="Wingdings" panose="05000000000000000000" charset="0"/>
              <a:buChar char="u"/>
              <a:defRPr sz="2665"/>
            </a:lvl3pPr>
            <a:lvl4pPr marL="2209800" indent="-381000"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endParaRPr lang="zh-CN" altLang="en-US" noProof="1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D227809-0862-4D29-8485-DF600EBCCA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3312584" y="1123951"/>
            <a:ext cx="584326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4265">
                <a:latin typeface="微软雅黑" panose="020B0503020204020204" pitchFamily="2" charset="-122"/>
                <a:ea typeface="微软雅黑" panose="020B0503020204020204" pitchFamily="2" charset="-122"/>
              </a:rPr>
              <a:t>扫我有更多精彩课程呦</a:t>
            </a:r>
            <a:endParaRPr lang="zh-CN" altLang="en-US" sz="4265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1" descr="课工场最终蓝绿色v1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0" y="165101"/>
            <a:ext cx="1608667" cy="6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454C5C0-194E-48CB-ADD7-F29504E553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8FEE07A-67DC-4145-9590-2B346210C7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308100"/>
            <a:ext cx="10972800" cy="481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zh-CN" altLang="en-US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zh-CN" altLang="en-US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zh-CN" altLang="en-US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zh-CN" altLang="en-US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 eaLnBrk="1" hangingPunct="1">
              <a:buFont typeface="Arial" panose="020B0604020202020204" pitchFamily="34" charset="0"/>
              <a:buNone/>
              <a:defRPr sz="1600" noProof="1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10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 eaLnBrk="1" hangingPunct="1">
              <a:buFont typeface="Arial" panose="020B0604020202020204" pitchFamily="34" charset="0"/>
              <a:buNone/>
              <a:defRPr sz="1600" noProof="1" dirty="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  <a:fld id="{CF95A64F-6639-4A5B-87F3-0529C13E1CDB}" type="slidenum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1030" name="等腰三角形 6"/>
          <p:cNvSpPr>
            <a:spLocks noChangeArrowheads="1"/>
          </p:cNvSpPr>
          <p:nvPr userDrawn="1"/>
        </p:nvSpPr>
        <p:spPr bwMode="auto">
          <a:xfrm rot="5400000">
            <a:off x="-45508" y="451909"/>
            <a:ext cx="662517" cy="571500"/>
          </a:xfrm>
          <a:prstGeom prst="triangle">
            <a:avLst>
              <a:gd name="adj" fmla="val 50000"/>
            </a:avLst>
          </a:prstGeom>
          <a:solidFill>
            <a:srgbClr val="00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  <p:pic>
        <p:nvPicPr>
          <p:cNvPr id="1031" name="图片 1" descr="课工场最终蓝绿色v1-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618" y="165100"/>
            <a:ext cx="1373716" cy="59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90000"/>
        <a:buFont typeface="Wingdings" panose="05000000000000000000" pitchFamily="2" charset="2"/>
        <a:buChar char="n"/>
        <a:defRPr sz="29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85000"/>
        <a:buFont typeface="Wingdings" panose="05000000000000000000" pitchFamily="2" charset="2"/>
        <a:buChar char="u"/>
        <a:defRPr sz="266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5pPr>
      <a:lvl6pPr marL="3352800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2400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2000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1600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7600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7200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800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.xml"/><Relationship Id="rId8" Type="http://schemas.openxmlformats.org/officeDocument/2006/relationships/diagramLayout" Target="../diagrams/layout2.xml"/><Relationship Id="rId7" Type="http://schemas.openxmlformats.org/officeDocument/2006/relationships/diagramData" Target="../diagrams/data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8" Type="http://schemas.openxmlformats.org/officeDocument/2006/relationships/notesSlide" Target="../notesSlides/notesSlide8.xml"/><Relationship Id="rId17" Type="http://schemas.openxmlformats.org/officeDocument/2006/relationships/slideLayout" Target="../slideLayouts/slideLayout2.xml"/><Relationship Id="rId16" Type="http://schemas.microsoft.com/office/2007/relationships/diagramDrawing" Target="../diagrams/drawing3.xml"/><Relationship Id="rId15" Type="http://schemas.openxmlformats.org/officeDocument/2006/relationships/diagramColors" Target="../diagrams/colors3.xml"/><Relationship Id="rId14" Type="http://schemas.openxmlformats.org/officeDocument/2006/relationships/diagramQuickStyle" Target="../diagrams/quickStyle3.xml"/><Relationship Id="rId13" Type="http://schemas.openxmlformats.org/officeDocument/2006/relationships/diagramLayout" Target="../diagrams/layout3.xml"/><Relationship Id="rId12" Type="http://schemas.openxmlformats.org/officeDocument/2006/relationships/diagramData" Target="../diagrams/data3.xml"/><Relationship Id="rId11" Type="http://schemas.microsoft.com/office/2007/relationships/diagramDrawing" Target="../diagrams/drawing2.xml"/><Relationship Id="rId10" Type="http://schemas.openxmlformats.org/officeDocument/2006/relationships/diagramColors" Target="../diagrams/colors2.xml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0.jpeg"/><Relationship Id="rId3" Type="http://schemas.openxmlformats.org/officeDocument/2006/relationships/image" Target="../media/image39.jpeg"/><Relationship Id="rId2" Type="http://schemas.openxmlformats.org/officeDocument/2006/relationships/image" Target="../media/image1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jpeg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130" dirty="0">
                <a:solidFill>
                  <a:schemeClr val="tx2">
                    <a:lumMod val="75000"/>
                  </a:schemeClr>
                </a:solidFill>
                <a:cs typeface="+mn-cs"/>
                <a:sym typeface="+mn-ea"/>
              </a:rPr>
              <a:t>第五章  循环结构（一）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实现打印</a:t>
            </a:r>
            <a:r>
              <a:rPr lang="en-US" altLang="zh-CN" dirty="0"/>
              <a:t>50</a:t>
            </a:r>
            <a:r>
              <a:rPr lang="zh-CN" altLang="en-US" dirty="0"/>
              <a:t>份试卷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649229" name="Rectangle 13"/>
          <p:cNvSpPr>
            <a:spLocks noChangeArrowheads="1"/>
          </p:cNvSpPr>
          <p:nvPr/>
        </p:nvSpPr>
        <p:spPr bwMode="auto">
          <a:xfrm>
            <a:off x="2308225" y="2071688"/>
            <a:ext cx="7931150" cy="1571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分析</a:t>
            </a:r>
            <a:endParaRPr lang="en-US" altLang="zh-CN" sz="2600" b="1" dirty="0">
              <a:latin typeface="+mn-lt"/>
              <a:ea typeface="微软雅黑" panose="020B0503020204020204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+mn-lt"/>
                <a:ea typeface="微软雅黑" panose="020B0503020204020204" pitchFamily="2" charset="-122"/>
              </a:rPr>
              <a:t>是否包含重复操作</a:t>
            </a:r>
            <a:endParaRPr lang="en-US" altLang="zh-CN" sz="2400" b="1" dirty="0">
              <a:latin typeface="+mn-lt"/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解决问题</a:t>
            </a:r>
            <a:endParaRPr lang="en-US" altLang="zh-CN" sz="2600" b="1" dirty="0">
              <a:latin typeface="+mn-lt"/>
              <a:ea typeface="微软雅黑" panose="020B0503020204020204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+mn-lt"/>
                <a:ea typeface="微软雅黑" panose="020B0503020204020204" pitchFamily="2" charset="-122"/>
              </a:rPr>
              <a:t>使用</a:t>
            </a:r>
            <a:r>
              <a:rPr lang="en-US" altLang="zh-CN" sz="2400" b="1" dirty="0">
                <a:latin typeface="+mn-lt"/>
                <a:ea typeface="微软雅黑" panose="020B0503020204020204" pitchFamily="2" charset="-122"/>
              </a:rPr>
              <a:t>while</a:t>
            </a:r>
            <a:r>
              <a:rPr lang="zh-CN" altLang="en-US" sz="2400" b="1" dirty="0">
                <a:latin typeface="+mn-lt"/>
                <a:ea typeface="微软雅黑" panose="020B0503020204020204" pitchFamily="2" charset="-122"/>
              </a:rPr>
              <a:t>循环的步骤</a:t>
            </a:r>
            <a:endParaRPr lang="zh-CN" altLang="en-US" sz="2400" b="1" dirty="0">
              <a:latin typeface="+mn-lt"/>
              <a:ea typeface="微软雅黑" panose="020B0503020204020204" pitchFamily="2" charset="-122"/>
            </a:endParaRPr>
          </a:p>
        </p:txBody>
      </p:sp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6335395" y="285750"/>
            <a:ext cx="4153535" cy="523875"/>
          </a:xfrm>
        </p:spPr>
        <p:txBody>
          <a:bodyPr/>
          <a:lstStyle/>
          <a:p>
            <a:pPr>
              <a:defRPr/>
            </a:pPr>
            <a:r>
              <a:t>使用</a:t>
            </a:r>
            <a:r>
              <a:rPr lang="en-US" altLang="zh-CN"/>
              <a:t>while</a:t>
            </a:r>
            <a:r>
              <a:t>循环</a:t>
            </a:r>
            <a:r>
              <a:rPr lang="en-US" altLang="zh-CN"/>
              <a:t>4-1</a:t>
            </a:r>
            <a:endParaRPr dirty="0"/>
          </a:p>
        </p:txBody>
      </p:sp>
      <p:grpSp>
        <p:nvGrpSpPr>
          <p:cNvPr id="23558" name="组合 28"/>
          <p:cNvGrpSpPr/>
          <p:nvPr/>
        </p:nvGrpSpPr>
        <p:grpSpPr bwMode="auto">
          <a:xfrm>
            <a:off x="1666875" y="942975"/>
            <a:ext cx="993458" cy="414338"/>
            <a:chOff x="1000100" y="2528843"/>
            <a:chExt cx="993465" cy="414475"/>
          </a:xfrm>
        </p:grpSpPr>
        <p:pic>
          <p:nvPicPr>
            <p:cNvPr id="2356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1300140" y="2536625"/>
              <a:ext cx="693425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26" name="内容占位符 3"/>
          <p:cNvGraphicFramePr/>
          <p:nvPr/>
        </p:nvGraphicFramePr>
        <p:xfrm>
          <a:off x="2952728" y="5000636"/>
          <a:ext cx="4429156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8" name="内容占位符 3"/>
          <p:cNvGraphicFramePr/>
          <p:nvPr/>
        </p:nvGraphicFramePr>
        <p:xfrm>
          <a:off x="2952728" y="4286256"/>
          <a:ext cx="4429156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9" name="椭圆 28"/>
          <p:cNvSpPr/>
          <p:nvPr/>
        </p:nvSpPr>
        <p:spPr bwMode="auto">
          <a:xfrm>
            <a:off x="3024188" y="4357688"/>
            <a:ext cx="357187" cy="357187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3024188" y="5072063"/>
            <a:ext cx="357187" cy="357187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33" name="内容占位符 3"/>
          <p:cNvGraphicFramePr/>
          <p:nvPr/>
        </p:nvGraphicFramePr>
        <p:xfrm>
          <a:off x="2952728" y="5715016"/>
          <a:ext cx="4429156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4" name="椭圆 33"/>
          <p:cNvSpPr/>
          <p:nvPr/>
        </p:nvSpPr>
        <p:spPr bwMode="auto">
          <a:xfrm>
            <a:off x="3024188" y="5786438"/>
            <a:ext cx="357187" cy="357187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9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9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9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9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6" grpId="0">
        <p:bldAsOne/>
      </p:bldGraphic>
      <p:bldGraphic spid="28" grpId="0">
        <p:bldAsOne/>
      </p:bldGraphic>
      <p:bldP spid="29" grpId="0" bldLvl="0" animBg="1"/>
      <p:bldP spid="32" grpId="0" bldLvl="0" animBg="1"/>
      <p:bldGraphic spid="33" grpId="0">
        <p:bldAsOne/>
      </p:bldGraphic>
      <p:bldP spid="3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3" name="AutoShape 3"/>
          <p:cNvSpPr>
            <a:spLocks noChangeArrowheads="1"/>
          </p:cNvSpPr>
          <p:nvPr/>
        </p:nvSpPr>
        <p:spPr bwMode="auto">
          <a:xfrm>
            <a:off x="2208213" y="2214563"/>
            <a:ext cx="8031162" cy="260921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public static void main(String[]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count = 1;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while(count &lt;= 50){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打印第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 +count+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份试卷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count++;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83689" name="Rectangle 9"/>
          <p:cNvSpPr>
            <a:spLocks noGrp="1" noChangeArrowheads="1"/>
          </p:cNvSpPr>
          <p:nvPr>
            <p:ph type="title"/>
          </p:nvPr>
        </p:nvSpPr>
        <p:spPr>
          <a:xfrm>
            <a:off x="6189345" y="285750"/>
            <a:ext cx="4299585" cy="523875"/>
          </a:xfrm>
        </p:spPr>
        <p:txBody>
          <a:bodyPr/>
          <a:lstStyle/>
          <a:p>
            <a:pPr>
              <a:defRPr/>
            </a:pPr>
            <a:r>
              <a:t>使用</a:t>
            </a:r>
            <a:r>
              <a:rPr lang="en-US" altLang="zh-CN"/>
              <a:t>while</a:t>
            </a:r>
            <a:r>
              <a:t>循环</a:t>
            </a:r>
            <a:r>
              <a:rPr lang="en-US" altLang="zh-CN"/>
              <a:t>4-2</a:t>
            </a:r>
            <a:endParaRPr dirty="0"/>
          </a:p>
        </p:txBody>
      </p:sp>
      <p:sp>
        <p:nvSpPr>
          <p:cNvPr id="583684" name="AutoShape 4"/>
          <p:cNvSpPr>
            <a:spLocks noChangeArrowheads="1"/>
          </p:cNvSpPr>
          <p:nvPr/>
        </p:nvSpPr>
        <p:spPr bwMode="auto">
          <a:xfrm>
            <a:off x="2595563" y="3306763"/>
            <a:ext cx="6072187" cy="1193800"/>
          </a:xfrm>
          <a:prstGeom prst="flowChartProcess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2309813" y="1260475"/>
            <a:ext cx="6888162" cy="66833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流程图</a:t>
            </a:r>
            <a:endParaRPr lang="en-US" altLang="zh-CN" sz="2600" b="1" dirty="0">
              <a:latin typeface="+mn-lt"/>
              <a:ea typeface="微软雅黑" panose="020B0503020204020204" pitchFamily="2" charset="-122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303463" y="1247775"/>
            <a:ext cx="6888162" cy="66833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实现代码</a:t>
            </a:r>
            <a:endParaRPr lang="en-US" altLang="zh-CN" sz="2600" b="1" dirty="0">
              <a:latin typeface="+mn-lt"/>
              <a:ea typeface="微软雅黑" panose="020B0503020204020204" pitchFamily="2" charset="-122"/>
            </a:endParaRPr>
          </a:p>
        </p:txBody>
      </p:sp>
      <p:graphicFrame>
        <p:nvGraphicFramePr>
          <p:cNvPr id="31747" name="Object 2"/>
          <p:cNvGraphicFramePr>
            <a:graphicFrameLocks noChangeAspect="1"/>
          </p:cNvGraphicFramePr>
          <p:nvPr/>
        </p:nvGraphicFramePr>
        <p:xfrm>
          <a:off x="3952875" y="1214438"/>
          <a:ext cx="5214938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Picture" r:id="rId1" imgW="3746500" imgH="3505200" progId="Word.Picture.8">
                  <p:embed/>
                </p:oleObj>
              </mc:Choice>
              <mc:Fallback>
                <p:oleObj name="Picture" r:id="rId1" imgW="3746500" imgH="3505200" progId="Word.Picture.8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5" y="1214438"/>
                        <a:ext cx="5214938" cy="542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4"/>
          <p:cNvGrpSpPr/>
          <p:nvPr/>
        </p:nvGrpSpPr>
        <p:grpSpPr bwMode="auto">
          <a:xfrm>
            <a:off x="3667125" y="6000750"/>
            <a:ext cx="5143500" cy="428625"/>
            <a:chOff x="3143240" y="5143512"/>
            <a:chExt cx="514357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457206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459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3983515" y="5187962"/>
              <a:ext cx="4217094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：使用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while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循环打印试卷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8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8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3" grpId="0" bldLvl="0" animBg="1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如何用程序描述下面这个故事呢？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10281920" y="1200150"/>
            <a:ext cx="30988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9220" name="AutoShape 4"/>
          <p:cNvSpPr>
            <a:spLocks noChangeArrowheads="1"/>
          </p:cNvSpPr>
          <p:nvPr/>
        </p:nvSpPr>
        <p:spPr bwMode="auto">
          <a:xfrm>
            <a:off x="2265363" y="1854835"/>
            <a:ext cx="8188325" cy="142875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zh-CN" sz="21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老师每天检查</a:t>
            </a:r>
            <a:r>
              <a:rPr lang="zh-CN" altLang="en-US" sz="21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张浩的</a:t>
            </a:r>
            <a:r>
              <a:rPr lang="zh-CN" altLang="zh-CN" sz="21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学习</a:t>
            </a:r>
            <a:r>
              <a:rPr lang="zh-CN" altLang="en-US" sz="21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任务是否合格。</a:t>
            </a:r>
            <a:r>
              <a:rPr lang="zh-CN" altLang="zh-CN" sz="21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如果不合格，则继续进行</a:t>
            </a:r>
            <a:r>
              <a:rPr lang="zh-CN" altLang="en-US" sz="21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。</a:t>
            </a:r>
            <a:endParaRPr lang="zh-CN" altLang="en-US" sz="2100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defRPr/>
            </a:pPr>
            <a:r>
              <a:rPr lang="zh-CN" altLang="zh-CN" sz="21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老师给</a:t>
            </a:r>
            <a:r>
              <a:rPr lang="zh-CN" altLang="en-US" sz="21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张浩</a:t>
            </a:r>
            <a:r>
              <a:rPr lang="zh-CN" altLang="zh-CN" sz="21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安排</a:t>
            </a:r>
            <a:r>
              <a:rPr lang="zh-CN" altLang="en-US" sz="21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的</a:t>
            </a:r>
            <a:r>
              <a:rPr lang="zh-CN" altLang="zh-CN" sz="21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每天的学习任务</a:t>
            </a:r>
            <a:r>
              <a:rPr lang="zh-CN" altLang="en-US" sz="21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为：</a:t>
            </a:r>
            <a:r>
              <a:rPr lang="zh-CN" altLang="zh-CN" sz="21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上午阅读教材，学习理论部分，下午上机编程，掌握代码部分</a:t>
            </a:r>
            <a:endParaRPr lang="zh-CN" altLang="en-US" sz="2100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49221" name="Rectangle 5"/>
          <p:cNvSpPr>
            <a:spLocks noChangeArrowheads="1"/>
          </p:cNvSpPr>
          <p:nvPr/>
        </p:nvSpPr>
        <p:spPr bwMode="auto">
          <a:xfrm>
            <a:off x="2381250" y="2705735"/>
            <a:ext cx="3714750" cy="3571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6819900" y="2419985"/>
            <a:ext cx="3587750" cy="32702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49223" name="AutoShape 7"/>
          <p:cNvSpPr>
            <a:spLocks noChangeArrowheads="1"/>
          </p:cNvSpPr>
          <p:nvPr/>
        </p:nvSpPr>
        <p:spPr bwMode="gray">
          <a:xfrm>
            <a:off x="7381884" y="1711876"/>
            <a:ext cx="1146175" cy="408130"/>
          </a:xfrm>
          <a:prstGeom prst="wedgeRoundRectCallout">
            <a:avLst>
              <a:gd name="adj1" fmla="val -20853"/>
              <a:gd name="adj2" fmla="val -484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循环条件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649224" name="AutoShape 8"/>
          <p:cNvSpPr>
            <a:spLocks noChangeArrowheads="1"/>
          </p:cNvSpPr>
          <p:nvPr/>
        </p:nvSpPr>
        <p:spPr bwMode="gray">
          <a:xfrm>
            <a:off x="8524875" y="3426389"/>
            <a:ext cx="1142190" cy="408130"/>
          </a:xfrm>
          <a:prstGeom prst="wedgeRoundRectCallout">
            <a:avLst>
              <a:gd name="adj1" fmla="val -23296"/>
              <a:gd name="adj2" fmla="val 5223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循环操作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1992313" y="4883150"/>
            <a:ext cx="8280400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1"/>
              </a:buBlip>
            </a:pPr>
            <a:endParaRPr lang="zh-CN" altLang="en-US" sz="2000" b="1">
              <a:ea typeface="黑体" panose="02010609060101010101" pitchFamily="49" charset="-122"/>
            </a:endParaRPr>
          </a:p>
        </p:txBody>
      </p:sp>
      <p:sp>
        <p:nvSpPr>
          <p:cNvPr id="649229" name="Rectangle 13"/>
          <p:cNvSpPr>
            <a:spLocks noChangeArrowheads="1"/>
          </p:cNvSpPr>
          <p:nvPr/>
        </p:nvSpPr>
        <p:spPr bwMode="auto">
          <a:xfrm>
            <a:off x="2308225" y="3786188"/>
            <a:ext cx="7931150" cy="66833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是否存在重复操作？</a:t>
            </a:r>
            <a:endParaRPr lang="en-US" altLang="zh-CN" sz="2600" b="1" dirty="0">
              <a:latin typeface="+mn-lt"/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使用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while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循环实现</a:t>
            </a: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+mn-lt"/>
                <a:ea typeface="微软雅黑" panose="020B0503020204020204" pitchFamily="2" charset="-122"/>
              </a:rPr>
              <a:t>确定循环条件和循环操作</a:t>
            </a:r>
            <a:endParaRPr lang="en-US" altLang="zh-CN" sz="2400" b="1" dirty="0">
              <a:latin typeface="+mn-lt"/>
              <a:ea typeface="微软雅黑" panose="020B0503020204020204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+mn-lt"/>
                <a:ea typeface="微软雅黑" panose="020B0503020204020204" pitchFamily="2" charset="-122"/>
              </a:rPr>
              <a:t>套用</a:t>
            </a:r>
            <a:r>
              <a:rPr lang="en-US" altLang="zh-CN" sz="2400" b="1" dirty="0">
                <a:latin typeface="+mn-lt"/>
                <a:ea typeface="微软雅黑" panose="020B0503020204020204" pitchFamily="2" charset="-122"/>
              </a:rPr>
              <a:t>while</a:t>
            </a:r>
            <a:r>
              <a:rPr lang="zh-CN" altLang="en-US" sz="2400" b="1" dirty="0">
                <a:latin typeface="+mn-lt"/>
                <a:ea typeface="微软雅黑" panose="020B0503020204020204" pitchFamily="2" charset="-122"/>
              </a:rPr>
              <a:t>语法写出代码</a:t>
            </a:r>
            <a:endParaRPr lang="en-US" altLang="zh-CN" sz="2400" b="1" dirty="0">
              <a:latin typeface="+mn-lt"/>
              <a:ea typeface="微软雅黑" panose="020B0503020204020204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+mn-lt"/>
                <a:ea typeface="微软雅黑" panose="020B0503020204020204" pitchFamily="2" charset="-122"/>
              </a:rPr>
              <a:t>检查循环是否能够退出</a:t>
            </a:r>
            <a:endParaRPr lang="zh-CN" altLang="en-US" sz="2400" b="1" dirty="0">
              <a:latin typeface="+mn-lt"/>
              <a:ea typeface="微软雅黑" panose="020B0503020204020204" pitchFamily="2" charset="-122"/>
            </a:endParaRPr>
          </a:p>
        </p:txBody>
      </p:sp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6256655" y="285750"/>
            <a:ext cx="4232275" cy="523875"/>
          </a:xfrm>
        </p:spPr>
        <p:txBody>
          <a:bodyPr/>
          <a:lstStyle/>
          <a:p>
            <a:pPr>
              <a:defRPr/>
            </a:pPr>
            <a:r>
              <a:t>使用</a:t>
            </a:r>
            <a:r>
              <a:rPr lang="en-US" altLang="zh-CN"/>
              <a:t>while</a:t>
            </a:r>
            <a:r>
              <a:t>循环</a:t>
            </a:r>
            <a:r>
              <a:rPr lang="en-US" altLang="zh-CN"/>
              <a:t>4-3</a:t>
            </a:r>
            <a:endParaRPr dirty="0"/>
          </a:p>
        </p:txBody>
      </p:sp>
      <p:grpSp>
        <p:nvGrpSpPr>
          <p:cNvPr id="25613" name="组合 18"/>
          <p:cNvGrpSpPr/>
          <p:nvPr/>
        </p:nvGrpSpPr>
        <p:grpSpPr bwMode="auto">
          <a:xfrm>
            <a:off x="1666875" y="857250"/>
            <a:ext cx="979170" cy="422275"/>
            <a:chOff x="1000100" y="1173499"/>
            <a:chExt cx="979913" cy="422603"/>
          </a:xfrm>
        </p:grpSpPr>
        <p:pic>
          <p:nvPicPr>
            <p:cNvPr id="25624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286067" y="1185257"/>
              <a:ext cx="693946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21"/>
          <p:cNvGrpSpPr/>
          <p:nvPr/>
        </p:nvGrpSpPr>
        <p:grpSpPr bwMode="auto">
          <a:xfrm>
            <a:off x="1666875" y="3407410"/>
            <a:ext cx="993458" cy="447675"/>
            <a:chOff x="1000100" y="3235185"/>
            <a:chExt cx="993465" cy="446983"/>
          </a:xfrm>
        </p:grpSpPr>
        <p:pic>
          <p:nvPicPr>
            <p:cNvPr id="25622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300140" y="3259595"/>
              <a:ext cx="693425" cy="39816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8596330" y="2854955"/>
            <a:ext cx="424895" cy="57150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4738678" y="1988185"/>
            <a:ext cx="2159000" cy="42862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 flipV="1">
            <a:off x="6738942" y="1997699"/>
            <a:ext cx="571504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9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9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9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4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49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9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21" grpId="0" bldLvl="0" animBg="1"/>
      <p:bldP spid="649222" grpId="0" bldLvl="0" animBg="1"/>
      <p:bldP spid="649223" grpId="0" bldLvl="0" animBg="1"/>
      <p:bldP spid="649224" grpId="0" bldLvl="0" animBg="1"/>
      <p:bldP spid="2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7" name="AutoShape 3"/>
          <p:cNvSpPr>
            <a:spLocks noChangeArrowheads="1"/>
          </p:cNvSpPr>
          <p:nvPr/>
        </p:nvSpPr>
        <p:spPr bwMode="auto">
          <a:xfrm>
            <a:off x="2181225" y="1357313"/>
            <a:ext cx="6327775" cy="368807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</a:t>
            </a:r>
            <a:r>
              <a:rPr lang="en-US" altLang="zh-CN" b="1" dirty="0">
                <a:ea typeface="宋体" panose="02010600030101010101" pitchFamily="2" charset="-122"/>
              </a:rPr>
              <a:t>("</a:t>
            </a:r>
            <a:r>
              <a:rPr lang="zh-CN" altLang="en-US" b="1" dirty="0">
                <a:ea typeface="宋体" panose="02010600030101010101" pitchFamily="2" charset="-122"/>
              </a:rPr>
              <a:t>合格了吗</a:t>
            </a:r>
            <a:r>
              <a:rPr lang="en-US" altLang="zh-CN" b="1" dirty="0">
                <a:ea typeface="宋体" panose="02010600030101010101" pitchFamily="2" charset="-122"/>
              </a:rPr>
              <a:t>?(y/n)</a:t>
            </a:r>
            <a:r>
              <a:rPr lang="zh-CN" altLang="en-US" b="1" dirty="0"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ea typeface="宋体" panose="02010600030101010101" pitchFamily="2" charset="-122"/>
              </a:rPr>
              <a:t>");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String answer = </a:t>
            </a:r>
            <a:r>
              <a:rPr lang="en-US" altLang="zh-CN" b="1" dirty="0" err="1">
                <a:ea typeface="宋体" panose="02010600030101010101" pitchFamily="2" charset="-122"/>
              </a:rPr>
              <a:t>input.next</a:t>
            </a:r>
            <a:r>
              <a:rPr lang="en-US" altLang="zh-CN" b="1" dirty="0">
                <a:ea typeface="宋体" panose="02010600030101010101" pitchFamily="2" charset="-122"/>
              </a:rPr>
              <a:t>();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while(!"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y".equals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(answer))   {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	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	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</a:rPr>
              <a:t>("</a:t>
            </a:r>
            <a:r>
              <a:rPr lang="zh-CN" altLang="en-US" b="1" dirty="0">
                <a:ea typeface="宋体" panose="02010600030101010101" pitchFamily="2" charset="-122"/>
              </a:rPr>
              <a:t>上午阅读教材！</a:t>
            </a:r>
            <a:r>
              <a:rPr lang="en-US" altLang="zh-CN" b="1" dirty="0">
                <a:ea typeface="宋体" panose="02010600030101010101" pitchFamily="2" charset="-122"/>
              </a:rPr>
              <a:t>");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	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</a:rPr>
              <a:t>("</a:t>
            </a:r>
            <a:r>
              <a:rPr lang="zh-CN" altLang="en-US" b="1" dirty="0">
                <a:ea typeface="宋体" panose="02010600030101010101" pitchFamily="2" charset="-122"/>
              </a:rPr>
              <a:t>下午上机编程！</a:t>
            </a:r>
            <a:r>
              <a:rPr lang="en-US" altLang="zh-CN" b="1" dirty="0">
                <a:ea typeface="宋体" panose="02010600030101010101" pitchFamily="2" charset="-122"/>
              </a:rPr>
              <a:t>\n");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	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</a:t>
            </a:r>
            <a:r>
              <a:rPr lang="en-US" altLang="zh-CN" b="1" dirty="0">
                <a:ea typeface="宋体" panose="02010600030101010101" pitchFamily="2" charset="-122"/>
              </a:rPr>
              <a:t>("</a:t>
            </a:r>
            <a:r>
              <a:rPr lang="zh-CN" altLang="en-US" b="1" dirty="0">
                <a:ea typeface="宋体" panose="02010600030101010101" pitchFamily="2" charset="-122"/>
              </a:rPr>
              <a:t>合格了吗</a:t>
            </a:r>
            <a:r>
              <a:rPr lang="en-US" altLang="zh-CN" b="1" dirty="0">
                <a:ea typeface="宋体" panose="02010600030101010101" pitchFamily="2" charset="-122"/>
              </a:rPr>
              <a:t>?(y/n)</a:t>
            </a:r>
            <a:r>
              <a:rPr lang="zh-CN" altLang="en-US" b="1" dirty="0"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ea typeface="宋体" panose="02010600030101010101" pitchFamily="2" charset="-122"/>
              </a:rPr>
              <a:t>");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	answer =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input.next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();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		}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</a:rPr>
              <a:t>("</a:t>
            </a:r>
            <a:r>
              <a:rPr lang="zh-CN" altLang="en-US" b="1" dirty="0">
                <a:ea typeface="宋体" panose="02010600030101010101" pitchFamily="2" charset="-122"/>
              </a:rPr>
              <a:t>完成学习任务！</a:t>
            </a:r>
            <a:r>
              <a:rPr lang="en-US" altLang="zh-CN" b="1" dirty="0">
                <a:ea typeface="宋体" panose="02010600030101010101" pitchFamily="2" charset="-122"/>
              </a:rPr>
              <a:t>");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651268" name="Rectangle 4"/>
          <p:cNvSpPr>
            <a:spLocks noChangeArrowheads="1"/>
          </p:cNvSpPr>
          <p:nvPr/>
        </p:nvSpPr>
        <p:spPr bwMode="auto">
          <a:xfrm>
            <a:off x="2952750" y="2857500"/>
            <a:ext cx="4572000" cy="14287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51269" name="Rectangle 5"/>
          <p:cNvSpPr>
            <a:spLocks noChangeArrowheads="1"/>
          </p:cNvSpPr>
          <p:nvPr/>
        </p:nvSpPr>
        <p:spPr bwMode="auto">
          <a:xfrm>
            <a:off x="3238500" y="2139950"/>
            <a:ext cx="2374900" cy="3603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51270" name="AutoShape 6"/>
          <p:cNvSpPr>
            <a:spLocks noChangeArrowheads="1"/>
          </p:cNvSpPr>
          <p:nvPr/>
        </p:nvSpPr>
        <p:spPr bwMode="auto">
          <a:xfrm>
            <a:off x="6881818" y="1857293"/>
            <a:ext cx="1142190" cy="408130"/>
          </a:xfrm>
          <a:prstGeom prst="wedgeRoundRectCallout">
            <a:avLst>
              <a:gd name="adj1" fmla="val -51280"/>
              <a:gd name="adj2" fmla="val 1704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循环条件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651271" name="AutoShape 7"/>
          <p:cNvSpPr>
            <a:spLocks noChangeArrowheads="1"/>
          </p:cNvSpPr>
          <p:nvPr/>
        </p:nvSpPr>
        <p:spPr bwMode="auto">
          <a:xfrm>
            <a:off x="8328025" y="3001892"/>
            <a:ext cx="1142190" cy="408130"/>
          </a:xfrm>
          <a:prstGeom prst="wedgeRoundRectCallout">
            <a:avLst>
              <a:gd name="adj1" fmla="val -27865"/>
              <a:gd name="adj2" fmla="val 5203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循环操作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651272" name="AutoShape 8"/>
          <p:cNvSpPr>
            <a:spLocks noChangeArrowheads="1"/>
          </p:cNvSpPr>
          <p:nvPr/>
        </p:nvSpPr>
        <p:spPr bwMode="auto">
          <a:xfrm>
            <a:off x="3452813" y="949254"/>
            <a:ext cx="3641550" cy="408130"/>
          </a:xfrm>
          <a:prstGeom prst="wedgeRoundRectCallout">
            <a:avLst>
              <a:gd name="adj1" fmla="val -22360"/>
              <a:gd name="adj2" fmla="val 4873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比较两个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String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类型的值是否相等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651282" name="AutoShape 18"/>
          <p:cNvSpPr>
            <a:spLocks noChangeArrowheads="1"/>
          </p:cNvSpPr>
          <p:nvPr/>
        </p:nvSpPr>
        <p:spPr bwMode="auto">
          <a:xfrm>
            <a:off x="4167188" y="5143429"/>
            <a:ext cx="1372060" cy="408130"/>
          </a:xfrm>
          <a:prstGeom prst="wedgeRoundRectCallout">
            <a:avLst>
              <a:gd name="adj1" fmla="val -12391"/>
              <a:gd name="adj2" fmla="val -5241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避免死循环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 flipV="1">
            <a:off x="7810512" y="3260405"/>
            <a:ext cx="571504" cy="97157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16" name="图片 15" descr="示例3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63" y="2786063"/>
            <a:ext cx="239712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6285230" y="285750"/>
            <a:ext cx="4203700" cy="523875"/>
          </a:xfrm>
        </p:spPr>
        <p:txBody>
          <a:bodyPr/>
          <a:lstStyle/>
          <a:p>
            <a:pPr>
              <a:defRPr/>
            </a:pPr>
            <a:r>
              <a:t>使用</a:t>
            </a:r>
            <a:r>
              <a:rPr lang="en-US" altLang="zh-CN"/>
              <a:t>while</a:t>
            </a:r>
            <a:r>
              <a:t>循环</a:t>
            </a:r>
            <a:r>
              <a:rPr lang="en-US" altLang="zh-CN"/>
              <a:t>4-4</a:t>
            </a:r>
            <a:endParaRPr dirty="0"/>
          </a:p>
        </p:txBody>
      </p:sp>
      <p:grpSp>
        <p:nvGrpSpPr>
          <p:cNvPr id="2" name="组合 19"/>
          <p:cNvGrpSpPr/>
          <p:nvPr/>
        </p:nvGrpSpPr>
        <p:grpSpPr bwMode="auto">
          <a:xfrm>
            <a:off x="1666875" y="857250"/>
            <a:ext cx="993458" cy="414338"/>
            <a:chOff x="1000100" y="2528843"/>
            <a:chExt cx="993465" cy="414475"/>
          </a:xfrm>
        </p:grpSpPr>
        <p:pic>
          <p:nvPicPr>
            <p:cNvPr id="2665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40" y="2536625"/>
              <a:ext cx="693425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7" name="Line 15"/>
          <p:cNvSpPr>
            <a:spLocks noChangeShapeType="1"/>
          </p:cNvSpPr>
          <p:nvPr/>
        </p:nvSpPr>
        <p:spPr bwMode="auto">
          <a:xfrm flipV="1">
            <a:off x="4310050" y="1500173"/>
            <a:ext cx="71438" cy="74009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 flipV="1">
            <a:off x="5453058" y="2071678"/>
            <a:ext cx="1428760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>
            <a:off x="4667240" y="4286256"/>
            <a:ext cx="357190" cy="85725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组合 14"/>
          <p:cNvGrpSpPr/>
          <p:nvPr/>
        </p:nvGrpSpPr>
        <p:grpSpPr bwMode="auto">
          <a:xfrm>
            <a:off x="3810000" y="6000750"/>
            <a:ext cx="5572125" cy="428625"/>
            <a:chOff x="3143240" y="5143512"/>
            <a:chExt cx="5572187" cy="428628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3714744" y="5143512"/>
              <a:ext cx="5000683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6656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/>
          </p:nvSpPr>
          <p:spPr bwMode="auto">
            <a:xfrm>
              <a:off x="3985894" y="5187962"/>
              <a:ext cx="4699687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：使用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while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循环完成学习任务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5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5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5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5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7" grpId="0" bldLvl="0" animBg="1"/>
      <p:bldP spid="651268" grpId="0" bldLvl="0" animBg="1"/>
      <p:bldP spid="651269" grpId="0" bldLvl="0" animBg="1"/>
      <p:bldP spid="651270" grpId="0" bldLvl="0" animBg="1"/>
      <p:bldP spid="651271" grpId="0" bldLvl="0" animBg="1"/>
      <p:bldP spid="651272" grpId="0" bldLvl="0" animBg="1"/>
      <p:bldP spid="65128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5" name="Rectangle 3"/>
          <p:cNvSpPr>
            <a:spLocks noGrp="1" noChangeArrowheads="1"/>
          </p:cNvSpPr>
          <p:nvPr>
            <p:ph idx="1"/>
          </p:nvPr>
        </p:nvSpPr>
        <p:spPr>
          <a:xfrm>
            <a:off x="1734820" y="1214755"/>
            <a:ext cx="9521825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2012</a:t>
            </a:r>
            <a:r>
              <a:rPr lang="zh-CN" altLang="en-US" dirty="0"/>
              <a:t>年培养学员</a:t>
            </a:r>
            <a:r>
              <a:rPr lang="en-US" altLang="zh-CN" dirty="0"/>
              <a:t>25</a:t>
            </a:r>
            <a:r>
              <a:rPr lang="zh-CN" altLang="en-US" dirty="0"/>
              <a:t>万人，每年增长</a:t>
            </a:r>
            <a:r>
              <a:rPr lang="en-US" altLang="zh-CN" dirty="0"/>
              <a:t>25%</a:t>
            </a:r>
            <a:r>
              <a:rPr lang="zh-CN" altLang="en-US" dirty="0"/>
              <a:t>。请问按此增长速度，到哪一年培训学员人数将达到</a:t>
            </a:r>
            <a:r>
              <a:rPr lang="en-US" altLang="zh-CN" dirty="0"/>
              <a:t>100</a:t>
            </a:r>
            <a:r>
              <a:rPr lang="zh-CN" altLang="en-US" dirty="0"/>
              <a:t>万人？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>
                <a:sym typeface="+mn-ea"/>
              </a:rPr>
              <a:t>循环条件和循环操作分别是什么？</a:t>
            </a:r>
            <a:endParaRPr lang="zh-CN" altLang="en-US" dirty="0">
              <a:latin typeface="微软雅黑" panose="020B0503020204020204" pitchFamily="2" charset="-122"/>
            </a:endParaRPr>
          </a:p>
          <a:p>
            <a:pPr>
              <a:buNone/>
              <a:defRPr/>
            </a:pPr>
            <a:r>
              <a:rPr lang="en-US" altLang="zh-CN" dirty="0">
                <a:sym typeface="+mn-ea"/>
              </a:rPr>
              <a:t>	2013</a:t>
            </a:r>
            <a:r>
              <a:rPr lang="zh-CN" altLang="en-US" dirty="0">
                <a:sym typeface="+mn-ea"/>
              </a:rPr>
              <a:t>年培训学员数量 </a:t>
            </a:r>
            <a:r>
              <a:rPr lang="en-US" altLang="zh-CN" dirty="0">
                <a:sym typeface="+mn-ea"/>
              </a:rPr>
              <a:t>= 250000 * (1 + 0.25 ) </a:t>
            </a:r>
            <a:endParaRPr lang="en-US" altLang="zh-CN" dirty="0">
              <a:latin typeface="微软雅黑" panose="020B0503020204020204" pitchFamily="2" charset="-122"/>
            </a:endParaRPr>
          </a:p>
          <a:p>
            <a:pPr>
              <a:defRPr/>
            </a:pPr>
            <a:endParaRPr lang="en-US" altLang="zh-CN" dirty="0"/>
          </a:p>
          <a:p>
            <a:pPr>
              <a:buNone/>
              <a:defRPr/>
            </a:pPr>
            <a:r>
              <a:rPr lang="en-US" altLang="zh-CN" dirty="0">
                <a:latin typeface="微软雅黑" panose="020B0503020204020204" pitchFamily="2" charset="-122"/>
              </a:rPr>
              <a:t>	</a:t>
            </a:r>
            <a:endParaRPr lang="zh-CN" altLang="en-US" dirty="0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302750" y="285750"/>
            <a:ext cx="1186180" cy="523875"/>
          </a:xfrm>
        </p:spPr>
        <p:txBody>
          <a:bodyPr/>
          <a:lstStyle/>
          <a:p>
            <a:pPr>
              <a:defRPr/>
            </a:pPr>
            <a:r>
              <a:t>小结</a:t>
            </a:r>
            <a:endParaRPr dirty="0"/>
          </a:p>
        </p:txBody>
      </p:sp>
      <p:grpSp>
        <p:nvGrpSpPr>
          <p:cNvPr id="27653" name="组合 7"/>
          <p:cNvGrpSpPr/>
          <p:nvPr/>
        </p:nvGrpSpPr>
        <p:grpSpPr bwMode="auto">
          <a:xfrm>
            <a:off x="1666875" y="885825"/>
            <a:ext cx="1503363" cy="398780"/>
            <a:chOff x="6641147" y="5088888"/>
            <a:chExt cx="1502753" cy="398840"/>
          </a:xfrm>
        </p:grpSpPr>
        <p:pic>
          <p:nvPicPr>
            <p:cNvPr id="27657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855373" y="5088888"/>
              <a:ext cx="1288527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现场编程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1" name="组合 28"/>
          <p:cNvGrpSpPr/>
          <p:nvPr/>
        </p:nvGrpSpPr>
        <p:grpSpPr bwMode="auto">
          <a:xfrm>
            <a:off x="1681163" y="2786058"/>
            <a:ext cx="979170" cy="461963"/>
            <a:chOff x="3786182" y="3824735"/>
            <a:chExt cx="979913" cy="461521"/>
          </a:xfrm>
        </p:grpSpPr>
        <p:sp>
          <p:nvSpPr>
            <p:cNvPr id="12" name="TextBox 11"/>
            <p:cNvSpPr txBox="1"/>
            <p:nvPr/>
          </p:nvSpPr>
          <p:spPr>
            <a:xfrm>
              <a:off x="4072149" y="3856296"/>
              <a:ext cx="693946" cy="39839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3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2738415" y="5100294"/>
            <a:ext cx="6786610" cy="9220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year = 2012;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double students = 250000;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while 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8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6620" y="285750"/>
            <a:ext cx="4512310" cy="523875"/>
          </a:xfrm>
        </p:spPr>
        <p:txBody>
          <a:bodyPr/>
          <a:lstStyle/>
          <a:p>
            <a:pPr>
              <a:defRPr/>
            </a:pPr>
            <a:r>
              <a:t>为什么需要程序调试</a:t>
            </a:r>
            <a:endParaRPr dirty="0"/>
          </a:p>
        </p:txBody>
      </p:sp>
      <p:sp>
        <p:nvSpPr>
          <p:cNvPr id="695299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在编写程序过程中有时也出现错误，但不好发现和定位错误，有没有好的方法呢？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通过代码阅读或者加输出语句查找程序错误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当程序结构越来越复杂时，需要专门的技术来发现和定位错误，就是“程序调试”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28677" name="组合 7"/>
          <p:cNvGrpSpPr/>
          <p:nvPr/>
        </p:nvGrpSpPr>
        <p:grpSpPr bwMode="auto">
          <a:xfrm>
            <a:off x="1666875" y="857250"/>
            <a:ext cx="979170" cy="422275"/>
            <a:chOff x="1000100" y="1173499"/>
            <a:chExt cx="979913" cy="422603"/>
          </a:xfrm>
        </p:grpSpPr>
        <p:pic>
          <p:nvPicPr>
            <p:cNvPr id="2868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286067" y="1185257"/>
              <a:ext cx="693946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0"/>
          <p:cNvGrpSpPr/>
          <p:nvPr/>
        </p:nvGrpSpPr>
        <p:grpSpPr bwMode="auto">
          <a:xfrm>
            <a:off x="1666875" y="2636838"/>
            <a:ext cx="993458" cy="447675"/>
            <a:chOff x="1000100" y="3235185"/>
            <a:chExt cx="993465" cy="446983"/>
          </a:xfrm>
        </p:grpSpPr>
        <p:pic>
          <p:nvPicPr>
            <p:cNvPr id="28679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00140" y="3259594"/>
              <a:ext cx="693425" cy="39816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9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9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1" name="Rectangle 3"/>
          <p:cNvSpPr>
            <a:spLocks noChangeArrowheads="1"/>
          </p:cNvSpPr>
          <p:nvPr/>
        </p:nvSpPr>
        <p:spPr bwMode="auto">
          <a:xfrm>
            <a:off x="2317750" y="1285875"/>
            <a:ext cx="8064500" cy="34575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生活案例：电器调试，仪表调试 </a:t>
            </a: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当程序出错时，我们也希望</a:t>
            </a:r>
            <a:br>
              <a:rPr lang="zh-CN" altLang="en-US" sz="2600" b="1" dirty="0">
                <a:latin typeface="+mn-lt"/>
                <a:ea typeface="微软雅黑" panose="020B0503020204020204" pitchFamily="2" charset="-122"/>
              </a:rPr>
            </a:b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程序执行时忽闪一下就运行结束，怎么让程序一步一步运行？</a:t>
            </a: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</p:txBody>
      </p:sp>
      <p:graphicFrame>
        <p:nvGraphicFramePr>
          <p:cNvPr id="14" name="内容占位符 4"/>
          <p:cNvGraphicFramePr/>
          <p:nvPr/>
        </p:nvGraphicFramePr>
        <p:xfrm>
          <a:off x="1952596" y="1700808"/>
          <a:ext cx="8143932" cy="3500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2" name="组合 12"/>
          <p:cNvGrpSpPr/>
          <p:nvPr/>
        </p:nvGrpSpPr>
        <p:grpSpPr bwMode="auto">
          <a:xfrm>
            <a:off x="5087938" y="4857750"/>
            <a:ext cx="2579687" cy="1573213"/>
            <a:chOff x="3563938" y="4857760"/>
            <a:chExt cx="2736850" cy="1573203"/>
          </a:xfrm>
        </p:grpSpPr>
        <p:sp>
          <p:nvSpPr>
            <p:cNvPr id="657414" name="AutoShape 6"/>
            <p:cNvSpPr>
              <a:spLocks noChangeArrowheads="1"/>
            </p:cNvSpPr>
            <p:nvPr/>
          </p:nvSpPr>
          <p:spPr bwMode="gray">
            <a:xfrm>
              <a:off x="3946254" y="4857760"/>
              <a:ext cx="2354534" cy="40639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设置断点</a:t>
              </a:r>
              <a:endPara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29709" name="AutoShape 8"/>
            <p:cNvSpPr/>
            <p:nvPr/>
          </p:nvSpPr>
          <p:spPr bwMode="gray">
            <a:xfrm>
              <a:off x="3563938" y="4868863"/>
              <a:ext cx="227513" cy="1511300"/>
            </a:xfrm>
            <a:prstGeom prst="leftBrace">
              <a:avLst>
                <a:gd name="adj1" fmla="val 58339"/>
                <a:gd name="adj2" fmla="val 50000"/>
              </a:avLst>
            </a:prstGeom>
            <a:noFill/>
            <a:ln w="19050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buClr>
                  <a:srgbClr val="233DA9"/>
                </a:buClr>
                <a:buSzPct val="80000"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57417" name="AutoShape 9"/>
            <p:cNvSpPr>
              <a:spLocks noChangeArrowheads="1"/>
            </p:cNvSpPr>
            <p:nvPr/>
          </p:nvSpPr>
          <p:spPr bwMode="gray">
            <a:xfrm>
              <a:off x="3946254" y="5441956"/>
              <a:ext cx="2354534" cy="40481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单步运行</a:t>
              </a:r>
              <a:endPara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657418" name="AutoShape 10"/>
            <p:cNvSpPr>
              <a:spLocks noChangeArrowheads="1"/>
            </p:cNvSpPr>
            <p:nvPr/>
          </p:nvSpPr>
          <p:spPr bwMode="gray">
            <a:xfrm>
              <a:off x="3946254" y="6024566"/>
              <a:ext cx="2354534" cy="40639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观察变量</a:t>
              </a:r>
              <a:endPara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7453322" y="5143512"/>
            <a:ext cx="500066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57412" name="AutoShape 4"/>
          <p:cNvSpPr>
            <a:spLocks noChangeArrowheads="1"/>
          </p:cNvSpPr>
          <p:nvPr/>
        </p:nvSpPr>
        <p:spPr bwMode="gray">
          <a:xfrm>
            <a:off x="2566988" y="5300663"/>
            <a:ext cx="2447925" cy="74295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程序调试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57427" name="AutoShape 19"/>
          <p:cNvSpPr>
            <a:spLocks noChangeArrowheads="1"/>
          </p:cNvSpPr>
          <p:nvPr/>
        </p:nvSpPr>
        <p:spPr bwMode="auto">
          <a:xfrm>
            <a:off x="7953375" y="4857488"/>
            <a:ext cx="2551320" cy="714900"/>
          </a:xfrm>
          <a:prstGeom prst="wedgeRoundRectCallout">
            <a:avLst>
              <a:gd name="adj1" fmla="val -49973"/>
              <a:gd name="adj2" fmla="val -1888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断点：</a:t>
            </a:r>
            <a:b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</a:b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程序暂停执行的代码行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657428" name="Rectangle 20"/>
          <p:cNvSpPr>
            <a:spLocks noGrp="1" noChangeArrowheads="1"/>
          </p:cNvSpPr>
          <p:nvPr>
            <p:ph type="title"/>
          </p:nvPr>
        </p:nvSpPr>
        <p:spPr>
          <a:xfrm>
            <a:off x="6901815" y="285750"/>
            <a:ext cx="3587115" cy="523875"/>
          </a:xfrm>
        </p:spPr>
        <p:txBody>
          <a:bodyPr/>
          <a:lstStyle/>
          <a:p>
            <a:pPr>
              <a:defRPr/>
            </a:pPr>
            <a:r>
              <a:rPr dirty="0"/>
              <a:t>什么是程序调试</a:t>
            </a:r>
            <a:endParaRPr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657412" grpId="0" bldLvl="0" animBg="1"/>
      <p:bldP spid="657427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5" name="Rectangle 3"/>
          <p:cNvSpPr>
            <a:spLocks noChangeArrowheads="1"/>
          </p:cNvSpPr>
          <p:nvPr/>
        </p:nvSpPr>
        <p:spPr bwMode="auto">
          <a:xfrm>
            <a:off x="3000375" y="5013325"/>
            <a:ext cx="65516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lang="zh-CN" altLang="en-US" sz="2800" b="1">
              <a:ea typeface="黑体" panose="02010609060101010101" pitchFamily="49" charset="-122"/>
            </a:endParaRPr>
          </a:p>
        </p:txBody>
      </p:sp>
      <p:sp>
        <p:nvSpPr>
          <p:cNvPr id="658436" name="AutoShape 4"/>
          <p:cNvSpPr>
            <a:spLocks noChangeArrowheads="1"/>
          </p:cNvSpPr>
          <p:nvPr/>
        </p:nvSpPr>
        <p:spPr bwMode="auto">
          <a:xfrm>
            <a:off x="2424113" y="1928813"/>
            <a:ext cx="7305675" cy="224916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= 1;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程序调试演示，注意观察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的值：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while(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&lt; 5){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++;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58440" name="AutoShape 8"/>
          <p:cNvSpPr>
            <a:spLocks noChangeArrowheads="1"/>
          </p:cNvSpPr>
          <p:nvPr/>
        </p:nvSpPr>
        <p:spPr bwMode="auto">
          <a:xfrm>
            <a:off x="3287713" y="4878317"/>
            <a:ext cx="3567890" cy="408130"/>
          </a:xfrm>
          <a:prstGeom prst="wedgeRoundRectCallout">
            <a:avLst>
              <a:gd name="adj1" fmla="val 22811"/>
              <a:gd name="adj2" fmla="val 4803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只打印了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4</a:t>
            </a: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次！怎么查找错误呢？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658441" name="Rectangle 9"/>
          <p:cNvSpPr>
            <a:spLocks noGrp="1" noChangeArrowheads="1"/>
          </p:cNvSpPr>
          <p:nvPr>
            <p:ph type="title"/>
          </p:nvPr>
        </p:nvSpPr>
        <p:spPr>
          <a:xfrm>
            <a:off x="5659755" y="285750"/>
            <a:ext cx="4829175" cy="523875"/>
          </a:xfrm>
        </p:spPr>
        <p:txBody>
          <a:bodyPr/>
          <a:lstStyle/>
          <a:p>
            <a:pPr>
              <a:defRPr/>
            </a:pPr>
            <a:r>
              <a:rPr dirty="0"/>
              <a:t>如何进行程序调试</a:t>
            </a:r>
            <a:r>
              <a:rPr lang="en-US" altLang="zh-CN" dirty="0"/>
              <a:t>5-1</a:t>
            </a:r>
            <a:endParaRPr lang="en-US" altLang="zh-CN" dirty="0"/>
          </a:p>
        </p:txBody>
      </p:sp>
      <p:sp>
        <p:nvSpPr>
          <p:cNvPr id="658444" name="Rectangle 12"/>
          <p:cNvSpPr>
            <a:spLocks noChangeArrowheads="1"/>
          </p:cNvSpPr>
          <p:nvPr/>
        </p:nvSpPr>
        <p:spPr bwMode="auto">
          <a:xfrm>
            <a:off x="2309813" y="1281113"/>
            <a:ext cx="7319962" cy="647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顺序输出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1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～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5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这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5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个数字</a:t>
            </a: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</p:txBody>
      </p:sp>
      <p:pic>
        <p:nvPicPr>
          <p:cNvPr id="13" name="图片 12" descr="debug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88" y="4357688"/>
            <a:ext cx="24638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4"/>
          <p:cNvGrpSpPr/>
          <p:nvPr/>
        </p:nvGrpSpPr>
        <p:grpSpPr bwMode="auto">
          <a:xfrm>
            <a:off x="1666875" y="857250"/>
            <a:ext cx="979170" cy="422275"/>
            <a:chOff x="1000100" y="1173499"/>
            <a:chExt cx="979913" cy="422603"/>
          </a:xfrm>
        </p:grpSpPr>
        <p:pic>
          <p:nvPicPr>
            <p:cNvPr id="3074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286067" y="1185257"/>
              <a:ext cx="693946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3" name="Line 15"/>
          <p:cNvSpPr>
            <a:spLocks noChangeShapeType="1"/>
          </p:cNvSpPr>
          <p:nvPr/>
        </p:nvSpPr>
        <p:spPr bwMode="auto">
          <a:xfrm>
            <a:off x="6024562" y="5357826"/>
            <a:ext cx="928694" cy="64294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组合 4"/>
          <p:cNvGrpSpPr/>
          <p:nvPr/>
        </p:nvGrpSpPr>
        <p:grpSpPr bwMode="auto">
          <a:xfrm>
            <a:off x="2309813" y="6000750"/>
            <a:ext cx="3429000" cy="428625"/>
            <a:chOff x="3143240" y="5143512"/>
            <a:chExt cx="3429048" cy="428628"/>
          </a:xfrm>
        </p:grpSpPr>
        <p:sp>
          <p:nvSpPr>
            <p:cNvPr id="33" name="圆角矩形 3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 bwMode="auto">
            <a:xfrm>
              <a:off x="3714744" y="5143512"/>
              <a:ext cx="2857544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074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35"/>
            <p:cNvSpPr txBox="1"/>
            <p:nvPr/>
          </p:nvSpPr>
          <p:spPr bwMode="auto">
            <a:xfrm>
              <a:off x="3975101" y="5187962"/>
              <a:ext cx="2517810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：程序调试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5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5" grpId="0"/>
      <p:bldP spid="658436" grpId="0" bldLvl="0" animBg="1"/>
      <p:bldP spid="658440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debug1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550" y="3714750"/>
            <a:ext cx="2084388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 descr="toggle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380" y="2727325"/>
            <a:ext cx="5848350" cy="4485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0492" name="Rectangle 12"/>
          <p:cNvSpPr>
            <a:spLocks noGrp="1" noChangeArrowheads="1"/>
          </p:cNvSpPr>
          <p:nvPr>
            <p:ph type="title"/>
          </p:nvPr>
        </p:nvSpPr>
        <p:spPr>
          <a:xfrm>
            <a:off x="5671185" y="285750"/>
            <a:ext cx="4817745" cy="523875"/>
          </a:xfrm>
        </p:spPr>
        <p:txBody>
          <a:bodyPr/>
          <a:lstStyle/>
          <a:p>
            <a:pPr>
              <a:defRPr/>
            </a:pPr>
            <a:r>
              <a:rPr dirty="0"/>
              <a:t>如何进行程序调试</a:t>
            </a:r>
            <a:r>
              <a:rPr lang="en-US" altLang="zh-CN" dirty="0"/>
              <a:t>5-2</a:t>
            </a:r>
            <a:endParaRPr lang="en-US" altLang="zh-CN" dirty="0"/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步骤</a:t>
            </a:r>
            <a:r>
              <a:rPr lang="en-US" altLang="zh-CN"/>
              <a:t>1</a:t>
            </a:r>
            <a:r>
              <a:rPr lang="zh-CN" altLang="en-US"/>
              <a:t>：分析错误，设置断点 </a:t>
            </a:r>
            <a:endParaRPr lang="zh-CN" altLang="en-US"/>
          </a:p>
          <a:p>
            <a:pPr>
              <a:defRPr/>
            </a:pPr>
            <a:r>
              <a:rPr lang="zh-CN" altLang="en-US"/>
              <a:t>步骤</a:t>
            </a:r>
            <a:r>
              <a:rPr lang="en-US" altLang="zh-CN"/>
              <a:t>2</a:t>
            </a:r>
            <a:r>
              <a:rPr lang="zh-CN" altLang="en-US"/>
              <a:t>：启动调试</a:t>
            </a:r>
            <a:endParaRPr lang="zh-CN" altLang="en-US" dirty="0"/>
          </a:p>
        </p:txBody>
      </p:sp>
      <p:sp>
        <p:nvSpPr>
          <p:cNvPr id="660487" name="Oval 7"/>
          <p:cNvSpPr>
            <a:spLocks noChangeArrowheads="1"/>
          </p:cNvSpPr>
          <p:nvPr/>
        </p:nvSpPr>
        <p:spPr bwMode="auto">
          <a:xfrm>
            <a:off x="7896225" y="3925888"/>
            <a:ext cx="792163" cy="431800"/>
          </a:xfrm>
          <a:prstGeom prst="ellipse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prstDash val="sysDash"/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0488" name="AutoShape 8"/>
          <p:cNvSpPr>
            <a:spLocks noChangeArrowheads="1"/>
          </p:cNvSpPr>
          <p:nvPr/>
        </p:nvSpPr>
        <p:spPr bwMode="auto">
          <a:xfrm>
            <a:off x="8256588" y="2565329"/>
            <a:ext cx="1142190" cy="408130"/>
          </a:xfrm>
          <a:prstGeom prst="wedgeRoundRectCallout">
            <a:avLst>
              <a:gd name="adj1" fmla="val -21001"/>
              <a:gd name="adj2" fmla="val 4737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启动调试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660490" name="Oval 10"/>
          <p:cNvSpPr>
            <a:spLocks noChangeArrowheads="1"/>
          </p:cNvSpPr>
          <p:nvPr/>
        </p:nvSpPr>
        <p:spPr bwMode="auto">
          <a:xfrm>
            <a:off x="2309813" y="4014788"/>
            <a:ext cx="1811337" cy="307975"/>
          </a:xfrm>
          <a:prstGeom prst="ellipse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prstDash val="sysDash"/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0491" name="AutoShape 11"/>
          <p:cNvSpPr>
            <a:spLocks noChangeArrowheads="1"/>
          </p:cNvSpPr>
          <p:nvPr/>
        </p:nvSpPr>
        <p:spPr bwMode="auto">
          <a:xfrm>
            <a:off x="4024313" y="5086400"/>
            <a:ext cx="3017104" cy="776189"/>
          </a:xfrm>
          <a:prstGeom prst="wedgeRoundRectCallout">
            <a:avLst>
              <a:gd name="adj1" fmla="val -28375"/>
              <a:gd name="adj2" fmla="val -4940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双击对应代码行的左侧边栏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即可设置断点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H="1">
            <a:off x="8310578" y="3000372"/>
            <a:ext cx="642942" cy="92869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 flipV="1">
            <a:off x="3952860" y="4514855"/>
            <a:ext cx="642942" cy="57150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7" grpId="0" bldLvl="0" animBg="1"/>
      <p:bldP spid="660488" grpId="0" bldLvl="0" animBg="1"/>
      <p:bldP spid="660490" grpId="0" bldLvl="0" animBg="1"/>
      <p:bldP spid="660491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debug2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13" y="4245610"/>
            <a:ext cx="4214812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2541" name="Picture 13" descr="debu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3812858"/>
            <a:ext cx="4381500" cy="199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2540" name="Rectangle 12"/>
          <p:cNvSpPr>
            <a:spLocks noGrp="1" noChangeArrowheads="1"/>
          </p:cNvSpPr>
          <p:nvPr>
            <p:ph type="title"/>
          </p:nvPr>
        </p:nvSpPr>
        <p:spPr>
          <a:xfrm>
            <a:off x="5681345" y="285750"/>
            <a:ext cx="4807585" cy="523875"/>
          </a:xfrm>
        </p:spPr>
        <p:txBody>
          <a:bodyPr/>
          <a:lstStyle/>
          <a:p>
            <a:pPr>
              <a:defRPr/>
            </a:pPr>
            <a:r>
              <a:t>如何进行程序调试</a:t>
            </a:r>
            <a:r>
              <a:rPr lang="en-US" altLang="zh-CN"/>
              <a:t>5-3</a:t>
            </a:r>
            <a:endParaRPr lang="en-US" altLang="zh-CN"/>
          </a:p>
        </p:txBody>
      </p:sp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步骤</a:t>
            </a:r>
            <a:r>
              <a:rPr lang="en-US" altLang="zh-CN"/>
              <a:t>3</a:t>
            </a:r>
            <a:r>
              <a:rPr lang="zh-CN" altLang="en-US"/>
              <a:t>：单步运行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调试启动后，运行到设置断点的代码行将停住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点击</a:t>
            </a:r>
            <a:r>
              <a:rPr lang="en-US" altLang="zh-CN"/>
              <a:t>F6</a:t>
            </a:r>
            <a:r>
              <a:rPr lang="zh-CN" altLang="en-US"/>
              <a:t>键可以单步运行程序，观察程序运行过程</a:t>
            </a:r>
            <a:endParaRPr lang="zh-CN" altLang="en-US"/>
          </a:p>
          <a:p>
            <a:pPr lvl="1">
              <a:defRPr/>
            </a:pPr>
            <a:endParaRPr lang="zh-CN" altLang="en-US"/>
          </a:p>
        </p:txBody>
      </p:sp>
      <p:sp>
        <p:nvSpPr>
          <p:cNvPr id="662534" name="Oval 6"/>
          <p:cNvSpPr>
            <a:spLocks noChangeArrowheads="1"/>
          </p:cNvSpPr>
          <p:nvPr/>
        </p:nvSpPr>
        <p:spPr bwMode="auto">
          <a:xfrm rot="17400000">
            <a:off x="8983663" y="4193858"/>
            <a:ext cx="358775" cy="358775"/>
          </a:xfrm>
          <a:prstGeom prst="ellipse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prstDash val="sysDash"/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2535" name="AutoShape 7"/>
          <p:cNvSpPr>
            <a:spLocks noChangeArrowheads="1"/>
          </p:cNvSpPr>
          <p:nvPr/>
        </p:nvSpPr>
        <p:spPr bwMode="auto">
          <a:xfrm>
            <a:off x="6527800" y="3385114"/>
            <a:ext cx="2291540" cy="408130"/>
          </a:xfrm>
          <a:prstGeom prst="wedgeRoundRectCallout">
            <a:avLst>
              <a:gd name="adj1" fmla="val 21763"/>
              <a:gd name="adj2" fmla="val 5356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单击按钮，单步运行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662538" name="Oval 10"/>
          <p:cNvSpPr>
            <a:spLocks noChangeArrowheads="1"/>
          </p:cNvSpPr>
          <p:nvPr/>
        </p:nvSpPr>
        <p:spPr bwMode="auto">
          <a:xfrm rot="17400000">
            <a:off x="7783513" y="4193858"/>
            <a:ext cx="358775" cy="358775"/>
          </a:xfrm>
          <a:prstGeom prst="ellipse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prstDash val="sysDash"/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2539" name="AutoShape 11"/>
          <p:cNvSpPr>
            <a:spLocks noChangeArrowheads="1"/>
          </p:cNvSpPr>
          <p:nvPr/>
        </p:nvSpPr>
        <p:spPr bwMode="auto">
          <a:xfrm>
            <a:off x="7524750" y="5761722"/>
            <a:ext cx="2824064" cy="776189"/>
          </a:xfrm>
          <a:prstGeom prst="wedgeRoundRectCallout">
            <a:avLst>
              <a:gd name="adj1" fmla="val -23334"/>
              <a:gd name="adj2" fmla="val -511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单击“继续”按钮或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F8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，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执行时只在断点处停下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662544" name="AutoShape 16"/>
          <p:cNvSpPr>
            <a:spLocks noChangeArrowheads="1"/>
          </p:cNvSpPr>
          <p:nvPr/>
        </p:nvSpPr>
        <p:spPr bwMode="auto">
          <a:xfrm>
            <a:off x="2855913" y="5888719"/>
            <a:ext cx="1674720" cy="77619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F5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：单步跳入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F6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：单步跳过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8395669" y="3800475"/>
            <a:ext cx="642942" cy="42862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 flipV="1">
            <a:off x="8096264" y="4553273"/>
            <a:ext cx="500066" cy="114300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6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4" grpId="0" bldLvl="0" animBg="1"/>
      <p:bldP spid="662535" grpId="0" bldLvl="0" animBg="1"/>
      <p:bldP spid="662538" grpId="0" bldLvl="0" animBg="1"/>
      <p:bldP spid="662539" grpId="0" bldLvl="0" animBg="1"/>
      <p:bldP spid="66254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5810" y="285750"/>
            <a:ext cx="2103120" cy="523875"/>
          </a:xfrm>
        </p:spPr>
        <p:txBody>
          <a:bodyPr/>
          <a:lstStyle/>
          <a:p>
            <a:pPr>
              <a:defRPr/>
            </a:pPr>
            <a:r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举例说明，循环结构用于解决哪些问题？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要求使用加法运算符对</a:t>
            </a:r>
            <a:r>
              <a:rPr lang="en-US" altLang="zh-CN" dirty="0"/>
              <a:t>100</a:t>
            </a:r>
            <a:r>
              <a:rPr lang="zh-CN" altLang="en-US" dirty="0"/>
              <a:t>个数值</a:t>
            </a:r>
            <a:r>
              <a:rPr lang="en-US" altLang="zh-CN" dirty="0"/>
              <a:t>2</a:t>
            </a:r>
            <a:r>
              <a:rPr lang="zh-CN" altLang="en-US" dirty="0"/>
              <a:t>求和，请指出循环条件和循环操作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Java</a:t>
            </a:r>
            <a:r>
              <a:rPr lang="zh-CN" altLang="en-US" dirty="0"/>
              <a:t>循环结构中使用了哪些关键字？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while</a:t>
            </a:r>
            <a:r>
              <a:rPr lang="zh-CN" altLang="en-US" dirty="0"/>
              <a:t>循环的特点是什么？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程序调试有哪些步骤？</a:t>
            </a:r>
            <a:endParaRPr lang="zh-CN" altLang="en-US" dirty="0"/>
          </a:p>
        </p:txBody>
      </p:sp>
      <p:grpSp>
        <p:nvGrpSpPr>
          <p:cNvPr id="15366" name="组合 1"/>
          <p:cNvGrpSpPr/>
          <p:nvPr/>
        </p:nvGrpSpPr>
        <p:grpSpPr bwMode="auto">
          <a:xfrm>
            <a:off x="1524000" y="600075"/>
            <a:ext cx="1607185" cy="736600"/>
            <a:chOff x="0" y="600123"/>
            <a:chExt cx="1607604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04274" cy="39860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集中测试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5368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9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9" name="Rectangle 7"/>
          <p:cNvSpPr>
            <a:spLocks noGrp="1" noChangeArrowheads="1"/>
          </p:cNvSpPr>
          <p:nvPr>
            <p:ph type="title"/>
          </p:nvPr>
        </p:nvSpPr>
        <p:spPr>
          <a:xfrm>
            <a:off x="5645150" y="285750"/>
            <a:ext cx="4843780" cy="523875"/>
          </a:xfrm>
        </p:spPr>
        <p:txBody>
          <a:bodyPr/>
          <a:lstStyle/>
          <a:p>
            <a:pPr>
              <a:defRPr/>
            </a:pPr>
            <a:r>
              <a:rPr dirty="0"/>
              <a:t>如何进行程序调试</a:t>
            </a:r>
            <a:r>
              <a:rPr lang="en-US" altLang="zh-CN" dirty="0"/>
              <a:t>5-4</a:t>
            </a:r>
            <a:endParaRPr lang="en-US" altLang="zh-CN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>
          <a:xfrm>
            <a:off x="1419225" y="1214755"/>
            <a:ext cx="992505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步骤</a:t>
            </a:r>
            <a:r>
              <a:rPr lang="en-US" altLang="zh-CN" dirty="0"/>
              <a:t>4</a:t>
            </a:r>
            <a:r>
              <a:rPr lang="zh-CN" altLang="en-US" dirty="0"/>
              <a:t>：观察变量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单步运行时可以在“变量”视图中看到变量当前的值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663561" name="Picture 9" descr="debug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2865755"/>
            <a:ext cx="4381500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variable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13" y="4929505"/>
            <a:ext cx="3465512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5614035" y="285750"/>
            <a:ext cx="4874895" cy="523875"/>
          </a:xfrm>
        </p:spPr>
        <p:txBody>
          <a:bodyPr/>
          <a:lstStyle/>
          <a:p>
            <a:pPr>
              <a:defRPr/>
            </a:pPr>
            <a:r>
              <a:rPr dirty="0"/>
              <a:t>如何进行程序调试</a:t>
            </a:r>
            <a:r>
              <a:rPr lang="en-US" altLang="zh-CN" dirty="0"/>
              <a:t>5-5</a:t>
            </a:r>
            <a:endParaRPr lang="en-US" altLang="zh-CN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步骤</a:t>
            </a:r>
            <a:r>
              <a:rPr lang="en-US" altLang="zh-CN"/>
              <a:t>5</a:t>
            </a:r>
            <a:r>
              <a:rPr lang="zh-CN" altLang="en-US"/>
              <a:t>：发现问题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 变量</a:t>
            </a:r>
            <a:r>
              <a:rPr lang="en-US" altLang="zh-CN"/>
              <a:t>i</a:t>
            </a:r>
            <a:r>
              <a:rPr lang="zh-CN" altLang="en-US"/>
              <a:t>值变为</a:t>
            </a:r>
            <a:r>
              <a:rPr lang="en-US" altLang="zh-CN"/>
              <a:t>5</a:t>
            </a:r>
            <a:r>
              <a:rPr lang="zh-CN" altLang="en-US"/>
              <a:t>时就退出了循环，循环只进行</a:t>
            </a:r>
            <a:r>
              <a:rPr lang="en-US" altLang="zh-CN"/>
              <a:t>4</a:t>
            </a:r>
            <a:r>
              <a:rPr lang="zh-CN" altLang="en-US"/>
              <a:t>次</a:t>
            </a:r>
            <a:endParaRPr lang="zh-CN" altLang="en-US"/>
          </a:p>
          <a:p>
            <a:pPr lvl="1">
              <a:defRPr/>
            </a:pPr>
            <a:endParaRPr lang="zh-CN" altLang="en-US"/>
          </a:p>
          <a:p>
            <a:pPr lvl="1">
              <a:defRPr/>
            </a:pPr>
            <a:endParaRPr lang="zh-CN" altLang="en-US"/>
          </a:p>
          <a:p>
            <a:pPr lvl="1">
              <a:defRPr/>
            </a:pPr>
            <a:endParaRPr lang="zh-CN" altLang="en-US"/>
          </a:p>
          <a:p>
            <a:pPr lvl="1">
              <a:defRPr/>
            </a:pPr>
            <a:endParaRPr lang="zh-CN" altLang="en-US"/>
          </a:p>
          <a:p>
            <a:pPr>
              <a:defRPr/>
            </a:pPr>
            <a:r>
              <a:rPr lang="zh-CN" altLang="en-US"/>
              <a:t>步骤</a:t>
            </a:r>
            <a:r>
              <a:rPr lang="en-US" altLang="zh-CN"/>
              <a:t>6</a:t>
            </a:r>
            <a:r>
              <a:rPr lang="zh-CN" altLang="en-US"/>
              <a:t>：修正代码，重新运行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修改循环条件为： </a:t>
            </a:r>
            <a:r>
              <a:rPr lang="en-US" altLang="zh-CN"/>
              <a:t>i &lt;= 5</a:t>
            </a:r>
            <a:endParaRPr lang="en-US" altLang="zh-CN"/>
          </a:p>
          <a:p>
            <a:pPr>
              <a:defRPr/>
            </a:pPr>
            <a:r>
              <a:rPr lang="zh-CN" altLang="en-US"/>
              <a:t>步骤</a:t>
            </a:r>
            <a:r>
              <a:rPr lang="en-US" altLang="zh-CN"/>
              <a:t>7</a:t>
            </a:r>
            <a:r>
              <a:rPr lang="zh-CN" altLang="en-US"/>
              <a:t>：解决问题</a:t>
            </a:r>
            <a:endParaRPr lang="zh-CN" altLang="en-US" dirty="0"/>
          </a:p>
        </p:txBody>
      </p:sp>
      <p:pic>
        <p:nvPicPr>
          <p:cNvPr id="5" name="图片 4" descr="debug3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2929573"/>
            <a:ext cx="3767137" cy="171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variable1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3143885"/>
            <a:ext cx="2643188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6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9327515" y="285750"/>
            <a:ext cx="1161415" cy="523875"/>
          </a:xfrm>
        </p:spPr>
        <p:txBody>
          <a:bodyPr/>
          <a:lstStyle/>
          <a:p>
            <a:pPr>
              <a:defRPr/>
            </a:pPr>
            <a:r>
              <a:t>小结</a:t>
            </a:r>
            <a:endParaRPr dirty="0"/>
          </a:p>
        </p:txBody>
      </p:sp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程序调试的目的？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程序调试的主要方法？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704520" name="AutoShape 8"/>
          <p:cNvSpPr>
            <a:spLocks noChangeArrowheads="1"/>
          </p:cNvSpPr>
          <p:nvPr/>
        </p:nvSpPr>
        <p:spPr bwMode="auto">
          <a:xfrm>
            <a:off x="2881313" y="2205038"/>
            <a:ext cx="3744912" cy="406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找出缺陷原因，修正缺陷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04521" name="AutoShape 9"/>
          <p:cNvSpPr>
            <a:spLocks noChangeArrowheads="1"/>
          </p:cNvSpPr>
          <p:nvPr/>
        </p:nvSpPr>
        <p:spPr bwMode="auto">
          <a:xfrm>
            <a:off x="2881313" y="4225290"/>
            <a:ext cx="3657600" cy="406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设置断点、单步执行、观察变量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35847" name="组合 8"/>
          <p:cNvGrpSpPr/>
          <p:nvPr/>
        </p:nvGrpSpPr>
        <p:grpSpPr bwMode="auto">
          <a:xfrm>
            <a:off x="1636713" y="857250"/>
            <a:ext cx="950595" cy="430213"/>
            <a:chOff x="3643306" y="2500357"/>
            <a:chExt cx="950498" cy="430730"/>
          </a:xfrm>
        </p:grpSpPr>
        <p:pic>
          <p:nvPicPr>
            <p:cNvPr id="35848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3900455" y="2501947"/>
              <a:ext cx="693349" cy="39925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提问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20" grpId="0" bldLvl="0" animBg="1"/>
      <p:bldP spid="704521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3213100" y="285750"/>
            <a:ext cx="7362190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学员操作</a:t>
            </a:r>
            <a:r>
              <a:rPr lang="en-US" altLang="zh-CN" sz="3200" dirty="0"/>
              <a:t>—</a:t>
            </a:r>
            <a:r>
              <a:rPr sz="3200" dirty="0"/>
              <a:t>计算</a:t>
            </a:r>
            <a:r>
              <a:rPr lang="en-US" altLang="zh-CN" sz="3200" dirty="0"/>
              <a:t>100</a:t>
            </a:r>
            <a:r>
              <a:rPr sz="3200" dirty="0"/>
              <a:t>以内的偶数之和</a:t>
            </a:r>
            <a:r>
              <a:rPr lang="en-US" altLang="zh-CN" sz="3200" dirty="0"/>
              <a:t>2-1</a:t>
            </a:r>
            <a:endParaRPr sz="3200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训练要点</a:t>
            </a:r>
            <a:endParaRPr lang="zh-CN" altLang="en-US"/>
          </a:p>
          <a:p>
            <a:pPr lvl="1">
              <a:defRPr/>
            </a:pPr>
            <a:r>
              <a:rPr lang="en-US" altLang="zh-CN"/>
              <a:t>while</a:t>
            </a:r>
            <a:r>
              <a:rPr lang="zh-CN" altLang="en-US"/>
              <a:t>循环结构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程序调试</a:t>
            </a:r>
            <a:endParaRPr lang="zh-CN" altLang="en-US"/>
          </a:p>
          <a:p>
            <a:pPr>
              <a:defRPr/>
            </a:pPr>
            <a:r>
              <a:rPr lang="zh-CN" altLang="en-US"/>
              <a:t>需求说明</a:t>
            </a:r>
            <a:endParaRPr lang="en-US" altLang="zh-CN"/>
          </a:p>
          <a:p>
            <a:pPr lvl="1">
              <a:defRPr/>
            </a:pPr>
            <a:r>
              <a:rPr lang="zh-CN" altLang="en-US"/>
              <a:t>编程实现：计算</a:t>
            </a:r>
            <a:r>
              <a:rPr lang="en-US" altLang="zh-CN"/>
              <a:t>100</a:t>
            </a:r>
            <a:r>
              <a:rPr lang="zh-CN" altLang="en-US"/>
              <a:t>以内（包括</a:t>
            </a:r>
            <a:r>
              <a:rPr lang="en-US" altLang="zh-CN"/>
              <a:t>100</a:t>
            </a:r>
            <a:r>
              <a:rPr lang="zh-CN" altLang="en-US"/>
              <a:t>）的偶数之和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设置断点并调试程序，观察每一次循环中变量值的变化</a:t>
            </a:r>
            <a:endParaRPr lang="zh-CN" altLang="en-US"/>
          </a:p>
          <a:p>
            <a:pPr>
              <a:defRPr/>
            </a:pPr>
            <a:endParaRPr lang="zh-CN" altLang="en-US"/>
          </a:p>
          <a:p>
            <a:pPr lvl="1">
              <a:defRPr/>
            </a:pPr>
            <a:endParaRPr lang="en-US" altLang="zh-CN"/>
          </a:p>
          <a:p>
            <a:pPr lvl="1">
              <a:defRPr/>
            </a:pPr>
            <a:endParaRPr lang="en-US" altLang="zh-CN"/>
          </a:p>
          <a:p>
            <a:pPr lvl="1"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6869" name="组合 19"/>
          <p:cNvGrpSpPr/>
          <p:nvPr/>
        </p:nvGrpSpPr>
        <p:grpSpPr bwMode="auto">
          <a:xfrm>
            <a:off x="1666875" y="857250"/>
            <a:ext cx="1102995" cy="500063"/>
            <a:chOff x="6072198" y="1142984"/>
            <a:chExt cx="1103090" cy="500066"/>
          </a:xfrm>
        </p:grpSpPr>
        <p:pic>
          <p:nvPicPr>
            <p:cNvPr id="36875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2194"/>
              <a:ext cx="693480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9"/>
          <p:cNvGrpSpPr/>
          <p:nvPr/>
        </p:nvGrpSpPr>
        <p:grpSpPr bwMode="auto">
          <a:xfrm>
            <a:off x="4667250" y="5715000"/>
            <a:ext cx="2786063" cy="428625"/>
            <a:chOff x="3714744" y="5143512"/>
            <a:chExt cx="2786082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4290852" y="5187962"/>
              <a:ext cx="1630691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3119120" y="285750"/>
            <a:ext cx="7369810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学员操作</a:t>
            </a:r>
            <a:r>
              <a:rPr lang="en-US" altLang="zh-CN" sz="3200" dirty="0"/>
              <a:t>—</a:t>
            </a:r>
            <a:r>
              <a:rPr sz="3200" dirty="0"/>
              <a:t>计算</a:t>
            </a:r>
            <a:r>
              <a:rPr lang="en-US" altLang="zh-CN" sz="3200" dirty="0"/>
              <a:t>100</a:t>
            </a:r>
            <a:r>
              <a:rPr sz="3200" dirty="0"/>
              <a:t>以内的偶数之和</a:t>
            </a:r>
            <a:r>
              <a:rPr lang="en-US" altLang="zh-CN" sz="3200" dirty="0"/>
              <a:t>2-2</a:t>
            </a:r>
            <a:endParaRPr sz="3200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实现思路</a:t>
            </a:r>
            <a:endParaRPr lang="en-US" altLang="zh-CN" dirty="0"/>
          </a:p>
          <a:p>
            <a:pPr marL="857250" lvl="1" indent="-457200">
              <a:buFont typeface="+mj-lt"/>
              <a:buAutoNum type="arabicPeriod"/>
              <a:defRPr/>
            </a:pPr>
            <a:r>
              <a:rPr lang="zh-CN" altLang="en-US" dirty="0"/>
              <a:t>声明并初始化循环变量：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=0;</a:t>
            </a:r>
            <a:endParaRPr lang="en-US" altLang="zh-CN" dirty="0"/>
          </a:p>
          <a:p>
            <a:pPr marL="857250" lvl="1" indent="-457200">
              <a:buFont typeface="+mj-lt"/>
              <a:buAutoNum type="arabicPeriod"/>
              <a:defRPr/>
            </a:pPr>
            <a:r>
              <a:rPr lang="zh-CN" altLang="en-US" dirty="0"/>
              <a:t>分析循环条件和循环操作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	</a:t>
            </a:r>
            <a:r>
              <a:rPr lang="en-US" altLang="zh-CN" sz="2200" dirty="0"/>
              <a:t> </a:t>
            </a:r>
            <a:r>
              <a:rPr lang="zh-CN" altLang="en-US" sz="2200" dirty="0"/>
              <a:t>循环条件：</a:t>
            </a:r>
            <a:r>
              <a:rPr lang="en-US" altLang="en-US" sz="2200" dirty="0"/>
              <a:t>num&lt;=100</a:t>
            </a:r>
            <a:endParaRPr lang="zh-CN" altLang="en-US" sz="2200" dirty="0"/>
          </a:p>
          <a:p>
            <a:pPr marL="0" indent="0">
              <a:buNone/>
              <a:defRPr/>
            </a:pPr>
            <a:r>
              <a:rPr lang="en-US" altLang="zh-CN" sz="2200" dirty="0"/>
              <a:t>	 </a:t>
            </a:r>
            <a:r>
              <a:rPr lang="zh-CN" altLang="en-US" sz="2200" dirty="0"/>
              <a:t>循环操作：累加求和、改变循环变量的值</a:t>
            </a:r>
            <a:endParaRPr lang="en-US" altLang="zh-CN" sz="2200" dirty="0"/>
          </a:p>
          <a:p>
            <a:pPr marL="857250" lvl="1" indent="-457200">
              <a:buFont typeface="+mj-lt"/>
              <a:buAutoNum type="arabicPeriod" startAt="3"/>
              <a:defRPr/>
            </a:pPr>
            <a:r>
              <a:rPr lang="zh-CN" altLang="en-US" dirty="0"/>
              <a:t>套用</a:t>
            </a:r>
            <a:r>
              <a:rPr lang="en-US" altLang="en-US" dirty="0"/>
              <a:t>while</a:t>
            </a:r>
            <a:r>
              <a:rPr lang="zh-CN" altLang="en-US" dirty="0"/>
              <a:t>语法写出代码</a:t>
            </a:r>
            <a:endParaRPr lang="zh-CN" altLang="en-US" dirty="0"/>
          </a:p>
          <a:p>
            <a:pPr marL="857250" lvl="1" indent="-457200">
              <a:buFont typeface="+mj-lt"/>
              <a:buAutoNum type="arabicPeriod" startAt="3"/>
              <a:defRPr/>
            </a:pP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</p:txBody>
      </p:sp>
      <p:grpSp>
        <p:nvGrpSpPr>
          <p:cNvPr id="37893" name="组合 19"/>
          <p:cNvGrpSpPr/>
          <p:nvPr/>
        </p:nvGrpSpPr>
        <p:grpSpPr bwMode="auto">
          <a:xfrm>
            <a:off x="1666875" y="857250"/>
            <a:ext cx="1102995" cy="500063"/>
            <a:chOff x="6072198" y="1142984"/>
            <a:chExt cx="1103090" cy="500066"/>
          </a:xfrm>
        </p:grpSpPr>
        <p:pic>
          <p:nvPicPr>
            <p:cNvPr id="3789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2194"/>
              <a:ext cx="693480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9"/>
          <p:cNvGrpSpPr/>
          <p:nvPr/>
        </p:nvGrpSpPr>
        <p:grpSpPr bwMode="auto">
          <a:xfrm>
            <a:off x="4524375" y="5715000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087938" y="285750"/>
            <a:ext cx="5400675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学员操作</a:t>
            </a:r>
            <a:r>
              <a:rPr lang="en-US" altLang="zh-CN" sz="3200" dirty="0"/>
              <a:t>—</a:t>
            </a:r>
            <a:r>
              <a:rPr sz="3200" dirty="0"/>
              <a:t>查询商品价格</a:t>
            </a:r>
            <a:r>
              <a:rPr lang="en-US" altLang="zh-CN" sz="3200" dirty="0"/>
              <a:t>2-1</a:t>
            </a:r>
            <a:endParaRPr sz="3200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1807845" y="1214755"/>
            <a:ext cx="889635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训练要点</a:t>
            </a:r>
            <a:endParaRPr lang="zh-CN" altLang="en-US" dirty="0"/>
          </a:p>
          <a:p>
            <a:pPr lvl="1">
              <a:defRPr/>
            </a:pPr>
            <a:r>
              <a:rPr lang="en-US" altLang="zh-CN" dirty="0"/>
              <a:t>while</a:t>
            </a:r>
            <a:r>
              <a:rPr lang="zh-CN" altLang="en-US" dirty="0"/>
              <a:t>循环结构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程序调试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循环输入商品编号，显示对应的商品价格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输入“</a:t>
            </a:r>
            <a:r>
              <a:rPr lang="en-US" altLang="zh-CN" dirty="0"/>
              <a:t>n</a:t>
            </a:r>
            <a:r>
              <a:rPr lang="zh-CN" altLang="en-US" dirty="0"/>
              <a:t>“结束循环 </a:t>
            </a:r>
            <a:endParaRPr lang="zh-CN" altLang="en-US" dirty="0"/>
          </a:p>
          <a:p>
            <a:pPr lvl="1">
              <a:defRPr/>
            </a:pPr>
            <a:endParaRPr lang="zh-CN" altLang="en-US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zh-CN" altLang="en-US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8917" name="组合 19"/>
          <p:cNvGrpSpPr/>
          <p:nvPr/>
        </p:nvGrpSpPr>
        <p:grpSpPr bwMode="auto">
          <a:xfrm>
            <a:off x="1666875" y="857250"/>
            <a:ext cx="1102995" cy="500063"/>
            <a:chOff x="6072198" y="1142984"/>
            <a:chExt cx="1103090" cy="500066"/>
          </a:xfrm>
        </p:grpSpPr>
        <p:pic>
          <p:nvPicPr>
            <p:cNvPr id="389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2194"/>
              <a:ext cx="693480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4" name="图片 13" descr="查询商品价格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245" y="3963035"/>
            <a:ext cx="4298950" cy="287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/>
          <p:nvPr/>
        </p:nvGrpSpPr>
        <p:grpSpPr bwMode="auto">
          <a:xfrm>
            <a:off x="2524125" y="5572125"/>
            <a:ext cx="2786063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4290852" y="5187962"/>
              <a:ext cx="1630691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102225" y="285750"/>
            <a:ext cx="5386705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学员操作</a:t>
            </a:r>
            <a:r>
              <a:rPr lang="en-US" altLang="zh-CN" sz="3200" dirty="0"/>
              <a:t>—</a:t>
            </a:r>
            <a:r>
              <a:rPr sz="3200" dirty="0"/>
              <a:t>查询商品价格</a:t>
            </a:r>
            <a:r>
              <a:rPr lang="en-US" altLang="zh-CN" sz="3200" dirty="0"/>
              <a:t>2-2</a:t>
            </a:r>
            <a:endParaRPr sz="3200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实现思路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分析循环条件和循环操作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	</a:t>
            </a:r>
            <a:r>
              <a:rPr lang="zh-CN" altLang="en-US" sz="2400" dirty="0"/>
              <a:t>循环条件：用户输入“</a:t>
            </a:r>
            <a:r>
              <a:rPr lang="en-US" altLang="zh-CN" sz="2400" dirty="0"/>
              <a:t>n</a:t>
            </a:r>
            <a:r>
              <a:rPr lang="zh-CN" altLang="en-US" sz="2400" dirty="0"/>
              <a:t>”时退出循环</a:t>
            </a:r>
            <a:endParaRPr lang="zh-CN" altLang="en-US" sz="2400" dirty="0"/>
          </a:p>
          <a:p>
            <a:pPr marL="914400" lvl="1" indent="-457200"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循环操作：输入商品编号，显示对应的商品价格</a:t>
            </a:r>
            <a:endParaRPr lang="en-US" altLang="zh-CN" dirty="0"/>
          </a:p>
          <a:p>
            <a:pPr marL="914400" lvl="1" indent="-457200">
              <a:buFont typeface="+mj-lt"/>
              <a:buAutoNum type="arabicPeriod" startAt="2"/>
              <a:defRPr/>
            </a:pPr>
            <a:r>
              <a:rPr lang="zh-CN" altLang="en-US" dirty="0"/>
              <a:t>套用</a:t>
            </a:r>
            <a:r>
              <a:rPr lang="en-US" altLang="en-US" dirty="0"/>
              <a:t>while</a:t>
            </a:r>
            <a:r>
              <a:rPr lang="zh-CN" altLang="en-US" dirty="0"/>
              <a:t>语法写出代码</a:t>
            </a:r>
            <a:endParaRPr lang="zh-CN" altLang="en-US" dirty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循环体内使用</a:t>
            </a:r>
            <a:r>
              <a:rPr lang="en-US" altLang="zh-CN" dirty="0"/>
              <a:t>switch</a:t>
            </a:r>
            <a:endParaRPr lang="en-US" altLang="zh-CN" dirty="0"/>
          </a:p>
          <a:p>
            <a:pPr lvl="1"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9941" name="组合 19"/>
          <p:cNvGrpSpPr/>
          <p:nvPr/>
        </p:nvGrpSpPr>
        <p:grpSpPr bwMode="auto">
          <a:xfrm>
            <a:off x="1666875" y="857250"/>
            <a:ext cx="1102995" cy="500063"/>
            <a:chOff x="6072198" y="1142984"/>
            <a:chExt cx="1103090" cy="500066"/>
          </a:xfrm>
        </p:grpSpPr>
        <p:pic>
          <p:nvPicPr>
            <p:cNvPr id="39950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2194"/>
              <a:ext cx="693480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28"/>
          <p:cNvGrpSpPr/>
          <p:nvPr/>
        </p:nvGrpSpPr>
        <p:grpSpPr bwMode="auto">
          <a:xfrm>
            <a:off x="1681163" y="4518020"/>
            <a:ext cx="979170" cy="461963"/>
            <a:chOff x="3786182" y="4484495"/>
            <a:chExt cx="979913" cy="461521"/>
          </a:xfrm>
        </p:grpSpPr>
        <p:sp>
          <p:nvSpPr>
            <p:cNvPr id="30" name="TextBox 29"/>
            <p:cNvSpPr txBox="1"/>
            <p:nvPr/>
          </p:nvSpPr>
          <p:spPr>
            <a:xfrm>
              <a:off x="4072149" y="4516056"/>
              <a:ext cx="693946" cy="39839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39949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448449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19"/>
          <p:cNvGrpSpPr/>
          <p:nvPr/>
        </p:nvGrpSpPr>
        <p:grpSpPr bwMode="auto">
          <a:xfrm>
            <a:off x="4524375" y="5857875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5777230" y="285750"/>
            <a:ext cx="4711700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学员操作</a:t>
            </a:r>
            <a:r>
              <a:rPr lang="en-US" altLang="zh-CN" sz="3200" dirty="0"/>
              <a:t>—</a:t>
            </a:r>
            <a:r>
              <a:rPr sz="3200" dirty="0"/>
              <a:t>升级购物结算 </a:t>
            </a:r>
            <a:endParaRPr sz="3200"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需求说明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循环输入商品编号和购买数量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当输入</a:t>
            </a:r>
            <a:r>
              <a:rPr lang="en-US" altLang="zh-CN"/>
              <a:t>n</a:t>
            </a:r>
            <a:r>
              <a:rPr lang="zh-CN" altLang="en-US"/>
              <a:t>时结账 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结账时计算应付金额并找零 </a:t>
            </a:r>
            <a:endParaRPr lang="zh-CN" altLang="en-US" dirty="0"/>
          </a:p>
        </p:txBody>
      </p:sp>
      <p:grpSp>
        <p:nvGrpSpPr>
          <p:cNvPr id="40965" name="组合 12"/>
          <p:cNvGrpSpPr/>
          <p:nvPr/>
        </p:nvGrpSpPr>
        <p:grpSpPr bwMode="auto">
          <a:xfrm>
            <a:off x="1666875" y="879475"/>
            <a:ext cx="922019" cy="406400"/>
            <a:chOff x="3786182" y="1192962"/>
            <a:chExt cx="922025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783" y="1196772"/>
              <a:ext cx="693424" cy="3987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40973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" name="图片 16" descr="升级购物结算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5" y="3342005"/>
            <a:ext cx="4232275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/>
          <p:nvPr/>
        </p:nvGrpSpPr>
        <p:grpSpPr bwMode="auto">
          <a:xfrm>
            <a:off x="2329815" y="5976620"/>
            <a:ext cx="2786063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806" name="Rectangle 14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如何用程序讲述下面的故事？</a:t>
            </a:r>
            <a:endParaRPr lang="zh-CN" altLang="en-US" dirty="0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143250" y="1196975"/>
            <a:ext cx="59753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 sz="2400" b="1">
              <a:ea typeface="黑体" panose="02010609060101010101" pitchFamily="49" charset="-122"/>
            </a:endParaRPr>
          </a:p>
        </p:txBody>
      </p:sp>
      <p:sp>
        <p:nvSpPr>
          <p:cNvPr id="673796" name="AutoShape 4"/>
          <p:cNvSpPr>
            <a:spLocks noChangeArrowheads="1"/>
          </p:cNvSpPr>
          <p:nvPr/>
        </p:nvSpPr>
        <p:spPr bwMode="auto">
          <a:xfrm>
            <a:off x="2466975" y="2000250"/>
            <a:ext cx="7343775" cy="142875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sz="22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经过几天的学习，老师给张浩一道测试题，</a:t>
            </a:r>
            <a:endParaRPr lang="zh-CN" altLang="en-US" sz="2200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defRPr/>
            </a:pPr>
            <a:r>
              <a:rPr lang="zh-CN" altLang="en-US" sz="22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让他先上机编写程序完成，</a:t>
            </a:r>
            <a:endParaRPr lang="zh-CN" altLang="en-US" sz="2200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defRPr/>
            </a:pPr>
            <a:r>
              <a:rPr lang="zh-CN" altLang="en-US" sz="22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然后老师检查是否合格。如果不合格，则继续编写。</a:t>
            </a:r>
            <a:r>
              <a:rPr lang="en-US" altLang="zh-CN" sz="22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…… </a:t>
            </a:r>
            <a:endParaRPr lang="en-US" altLang="zh-CN" sz="2200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73797" name="AutoShape 5"/>
          <p:cNvSpPr>
            <a:spLocks noChangeArrowheads="1"/>
          </p:cNvSpPr>
          <p:nvPr/>
        </p:nvSpPr>
        <p:spPr bwMode="auto">
          <a:xfrm>
            <a:off x="7966075" y="4108450"/>
            <a:ext cx="2309813" cy="161416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do</a:t>
            </a:r>
            <a:r>
              <a:rPr lang="en-US" altLang="zh-CN" b="1" dirty="0">
                <a:ea typeface="宋体" panose="02010600030101010101" pitchFamily="2" charset="-122"/>
              </a:rPr>
              <a:t> 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  </a:t>
            </a:r>
            <a:r>
              <a:rPr lang="zh-CN" altLang="en-US" b="1" dirty="0">
                <a:ea typeface="宋体" panose="02010600030101010101" pitchFamily="2" charset="-122"/>
              </a:rPr>
              <a:t>循环操作</a:t>
            </a:r>
            <a:endParaRPr lang="zh-CN" altLang="en-US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endParaRPr lang="zh-CN" altLang="en-US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while</a:t>
            </a:r>
            <a:r>
              <a:rPr lang="en-US" altLang="zh-CN" b="1" dirty="0">
                <a:ea typeface="宋体" panose="02010600030101010101" pitchFamily="2" charset="-122"/>
              </a:rPr>
              <a:t> ( </a:t>
            </a:r>
            <a:r>
              <a:rPr lang="zh-CN" altLang="en-US" b="1" dirty="0">
                <a:ea typeface="宋体" panose="02010600030101010101" pitchFamily="2" charset="-122"/>
              </a:rPr>
              <a:t>循环条件 </a:t>
            </a:r>
            <a:r>
              <a:rPr lang="en-US" altLang="zh-CN" b="1" dirty="0">
                <a:ea typeface="宋体" panose="02010600030101010101" pitchFamily="2" charset="-122"/>
              </a:rPr>
              <a:t>);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673798" name="AutoShape 6"/>
          <p:cNvSpPr>
            <a:spLocks noChangeArrowheads="1"/>
          </p:cNvSpPr>
          <p:nvPr/>
        </p:nvSpPr>
        <p:spPr bwMode="auto">
          <a:xfrm>
            <a:off x="2133600" y="4108450"/>
            <a:ext cx="2308225" cy="161416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while</a:t>
            </a:r>
            <a:r>
              <a:rPr lang="en-US" altLang="zh-CN" b="1" dirty="0">
                <a:ea typeface="宋体" panose="02010600030101010101" pitchFamily="2" charset="-122"/>
              </a:rPr>
              <a:t> (</a:t>
            </a:r>
            <a:r>
              <a:rPr lang="zh-CN" altLang="en-US" b="1" dirty="0">
                <a:ea typeface="宋体" panose="02010600030101010101" pitchFamily="2" charset="-122"/>
              </a:rPr>
              <a:t>循环条件</a:t>
            </a:r>
            <a:r>
              <a:rPr lang="en-US" altLang="zh-CN" b="1" dirty="0">
                <a:ea typeface="宋体" panose="02010600030101010101" pitchFamily="2" charset="-122"/>
              </a:rPr>
              <a:t>){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  </a:t>
            </a:r>
            <a:r>
              <a:rPr lang="zh-CN" altLang="en-US" b="1" dirty="0">
                <a:ea typeface="宋体" panose="02010600030101010101" pitchFamily="2" charset="-122"/>
              </a:rPr>
              <a:t>循环操作</a:t>
            </a:r>
            <a:endParaRPr lang="zh-CN" altLang="en-US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endParaRPr lang="zh-CN" altLang="en-US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673799" name="AutoShape 7"/>
          <p:cNvSpPr>
            <a:spLocks noChangeArrowheads="1"/>
          </p:cNvSpPr>
          <p:nvPr/>
        </p:nvSpPr>
        <p:spPr bwMode="auto">
          <a:xfrm>
            <a:off x="4727575" y="4437063"/>
            <a:ext cx="3065463" cy="71351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Ctr="1">
            <a:spAutoFit/>
          </a:bodyPr>
          <a:lstStyle/>
          <a:p>
            <a:r>
              <a:rPr lang="en-US" altLang="zh-CN" b="1">
                <a:ea typeface="黑体" panose="02010609060101010101" pitchFamily="49" charset="-122"/>
              </a:rPr>
              <a:t>while</a:t>
            </a:r>
            <a:r>
              <a:rPr lang="zh-CN" altLang="en-US" b="1">
                <a:ea typeface="黑体" panose="02010609060101010101" pitchFamily="49" charset="-122"/>
              </a:rPr>
              <a:t>循环先判断，再执行不适合描述此故事 </a:t>
            </a:r>
            <a:endParaRPr lang="zh-CN" altLang="en-US" b="1">
              <a:ea typeface="黑体" panose="02010609060101010101" pitchFamily="49" charset="-122"/>
            </a:endParaRPr>
          </a:p>
        </p:txBody>
      </p:sp>
      <p:sp>
        <p:nvSpPr>
          <p:cNvPr id="673800" name="Rectangle 8"/>
          <p:cNvSpPr>
            <a:spLocks noChangeArrowheads="1"/>
          </p:cNvSpPr>
          <p:nvPr/>
        </p:nvSpPr>
        <p:spPr bwMode="auto">
          <a:xfrm>
            <a:off x="2809875" y="2571750"/>
            <a:ext cx="3529013" cy="3603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73802" name="WordArt 10"/>
          <p:cNvSpPr>
            <a:spLocks noChangeArrowheads="1" noChangeShapeType="1" noTextEdit="1"/>
          </p:cNvSpPr>
          <p:nvPr/>
        </p:nvSpPr>
        <p:spPr bwMode="auto">
          <a:xfrm>
            <a:off x="3863975" y="4868863"/>
            <a:ext cx="762000" cy="8651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5417"/>
              </a:avLst>
            </a:prstTxWarp>
          </a:bodyPr>
          <a:lstStyle/>
          <a:p>
            <a:r>
              <a:rPr lang="zh-CN" altLang="en-US" sz="3600" b="1" i="1" kern="10">
                <a:ln w="9525">
                  <a:solidFill>
                    <a:srgbClr val="800080"/>
                  </a:solidFill>
                  <a:round/>
                </a:ln>
                <a:gradFill rotWithShape="1">
                  <a:gsLst>
                    <a:gs pos="0">
                      <a:srgbClr val="B563C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zh-CN" altLang="en-US" sz="3600" b="1" i="1" kern="10">
              <a:ln w="9525">
                <a:solidFill>
                  <a:srgbClr val="800080"/>
                </a:solidFill>
                <a:round/>
              </a:ln>
              <a:gradFill rotWithShape="1">
                <a:gsLst>
                  <a:gs pos="0">
                    <a:srgbClr val="B563CF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3804" name="Rectangle 12"/>
          <p:cNvSpPr>
            <a:spLocks noGrp="1" noChangeArrowheads="1"/>
          </p:cNvSpPr>
          <p:nvPr>
            <p:ph type="title"/>
          </p:nvPr>
        </p:nvSpPr>
        <p:spPr>
          <a:xfrm>
            <a:off x="4820285" y="285750"/>
            <a:ext cx="5668645" cy="523875"/>
          </a:xfrm>
        </p:spPr>
        <p:txBody>
          <a:bodyPr/>
          <a:lstStyle/>
          <a:p>
            <a:pPr>
              <a:defRPr/>
            </a:pPr>
            <a:r>
              <a:t>为什么需要</a:t>
            </a:r>
            <a:r>
              <a:rPr lang="en-US" altLang="zh-CN"/>
              <a:t>do-while</a:t>
            </a:r>
            <a:r>
              <a:t>循环</a:t>
            </a:r>
            <a:endParaRPr dirty="0"/>
          </a:p>
        </p:txBody>
      </p:sp>
      <p:grpSp>
        <p:nvGrpSpPr>
          <p:cNvPr id="43020" name="组合 14"/>
          <p:cNvGrpSpPr/>
          <p:nvPr/>
        </p:nvGrpSpPr>
        <p:grpSpPr bwMode="auto">
          <a:xfrm>
            <a:off x="1666875" y="857250"/>
            <a:ext cx="979170" cy="422275"/>
            <a:chOff x="1000100" y="1173499"/>
            <a:chExt cx="979913" cy="422603"/>
          </a:xfrm>
        </p:grpSpPr>
        <p:pic>
          <p:nvPicPr>
            <p:cNvPr id="4302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286067" y="1185257"/>
              <a:ext cx="693946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AutoShape 9"/>
          <p:cNvSpPr>
            <a:spLocks noChangeArrowheads="1"/>
          </p:cNvSpPr>
          <p:nvPr/>
        </p:nvSpPr>
        <p:spPr bwMode="auto">
          <a:xfrm>
            <a:off x="5381625" y="5026955"/>
            <a:ext cx="1441450" cy="520428"/>
          </a:xfrm>
          <a:prstGeom prst="rightArrow">
            <a:avLst>
              <a:gd name="adj1" fmla="val 47056"/>
              <a:gd name="adj2" fmla="val 135912"/>
            </a:avLst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 w="9525" algn="ctr">
            <a:solidFill>
              <a:schemeClr val="accent5">
                <a:lumMod val="50000"/>
                <a:alpha val="31000"/>
              </a:schemeClr>
            </a:solidFill>
            <a:miter lim="800000"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7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7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7" grpId="0" bldLvl="0" animBg="1"/>
      <p:bldP spid="673798" grpId="0" bldLvl="0" animBg="1"/>
      <p:bldP spid="673799" grpId="0"/>
      <p:bldP spid="673800" grpId="0" bldLvl="0" animBg="1"/>
      <p:bldP spid="673802" grpId="0" animBg="1"/>
      <p:bldP spid="18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0358120" y="1158875"/>
            <a:ext cx="30988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" hangingPunct="1"/>
            <a:endParaRPr lang="zh-CN" altLang="en-US" sz="4400" b="1">
              <a:solidFill>
                <a:schemeClr val="tx2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4820" name="AutoShape 4"/>
          <p:cNvSpPr>
            <a:spLocks noChangeArrowheads="1"/>
          </p:cNvSpPr>
          <p:nvPr/>
        </p:nvSpPr>
        <p:spPr bwMode="auto">
          <a:xfrm>
            <a:off x="2424113" y="1990725"/>
            <a:ext cx="3317875" cy="1909270"/>
          </a:xfrm>
          <a:prstGeom prst="roundRect">
            <a:avLst>
              <a:gd name="adj" fmla="val 174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do</a:t>
            </a:r>
            <a:r>
              <a:rPr lang="en-US" altLang="zh-CN" b="1" dirty="0">
                <a:ea typeface="宋体" panose="02010600030101010101" pitchFamily="2" charset="-122"/>
              </a:rPr>
              <a:t> 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循环操作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zh-CN" altLang="en-US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while</a:t>
            </a:r>
            <a:r>
              <a:rPr lang="en-US" altLang="zh-CN" b="1" dirty="0">
                <a:ea typeface="宋体" panose="02010600030101010101" pitchFamily="2" charset="-122"/>
              </a:rPr>
              <a:t> ( 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循环条件 </a:t>
            </a:r>
            <a:r>
              <a:rPr lang="en-US" altLang="zh-CN" b="1" dirty="0">
                <a:ea typeface="宋体" panose="02010600030101010101" pitchFamily="2" charset="-122"/>
              </a:rPr>
              <a:t>);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674821" name="AutoShape 5"/>
          <p:cNvSpPr>
            <a:spLocks noChangeArrowheads="1"/>
          </p:cNvSpPr>
          <p:nvPr/>
        </p:nvSpPr>
        <p:spPr bwMode="auto">
          <a:xfrm>
            <a:off x="3595688" y="1428679"/>
            <a:ext cx="2291540" cy="408130"/>
          </a:xfrm>
          <a:prstGeom prst="wedgeRoundRectCallout">
            <a:avLst>
              <a:gd name="adj1" fmla="val -27579"/>
              <a:gd name="adj2" fmla="val 5225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先执行一遍循环操作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674822" name="AutoShape 6"/>
          <p:cNvSpPr>
            <a:spLocks noChangeArrowheads="1"/>
          </p:cNvSpPr>
          <p:nvPr/>
        </p:nvSpPr>
        <p:spPr bwMode="auto">
          <a:xfrm>
            <a:off x="2881313" y="4286179"/>
            <a:ext cx="4590240" cy="408130"/>
          </a:xfrm>
          <a:prstGeom prst="wedgeRoundRectCallout">
            <a:avLst>
              <a:gd name="adj1" fmla="val -28423"/>
              <a:gd name="adj2" fmla="val -5252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符合条件，循环继续执行；否则，循环退出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44038" name="Group 8"/>
          <p:cNvGrpSpPr/>
          <p:nvPr/>
        </p:nvGrpSpPr>
        <p:grpSpPr bwMode="auto">
          <a:xfrm>
            <a:off x="7319963" y="1700213"/>
            <a:ext cx="2592387" cy="2449512"/>
            <a:chOff x="3152" y="1071"/>
            <a:chExt cx="1633" cy="1543"/>
          </a:xfrm>
        </p:grpSpPr>
        <p:sp>
          <p:nvSpPr>
            <p:cNvPr id="44057" name="Line 9"/>
            <p:cNvSpPr>
              <a:spLocks noChangeShapeType="1"/>
            </p:cNvSpPr>
            <p:nvPr/>
          </p:nvSpPr>
          <p:spPr bwMode="auto">
            <a:xfrm>
              <a:off x="4105" y="2295"/>
              <a:ext cx="0" cy="3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8" name="AutoShape 10"/>
            <p:cNvSpPr>
              <a:spLocks noChangeArrowheads="1"/>
            </p:cNvSpPr>
            <p:nvPr/>
          </p:nvSpPr>
          <p:spPr bwMode="auto">
            <a:xfrm>
              <a:off x="3606" y="1380"/>
              <a:ext cx="1179" cy="236"/>
            </a:xfrm>
            <a:prstGeom prst="flowChartProcess">
              <a:avLst/>
            </a:prstGeom>
            <a:noFill/>
            <a:ln w="25400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zh-CN" altLang="en-US" sz="2000" b="1">
                  <a:ea typeface="黑体" panose="02010609060101010101" pitchFamily="49" charset="-122"/>
                </a:rPr>
                <a:t>循环操作 </a:t>
              </a:r>
              <a:endParaRPr lang="zh-CN" altLang="en-US" sz="2000" b="1">
                <a:ea typeface="黑体" panose="02010609060101010101" pitchFamily="49" charset="-122"/>
              </a:endParaRPr>
            </a:p>
          </p:txBody>
        </p:sp>
        <p:sp>
          <p:nvSpPr>
            <p:cNvPr id="44059" name="Line 11"/>
            <p:cNvSpPr>
              <a:spLocks noChangeShapeType="1"/>
            </p:cNvSpPr>
            <p:nvPr/>
          </p:nvSpPr>
          <p:spPr bwMode="auto">
            <a:xfrm flipH="1">
              <a:off x="3152" y="2069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0" name="Line 12"/>
            <p:cNvSpPr>
              <a:spLocks noChangeShapeType="1"/>
            </p:cNvSpPr>
            <p:nvPr/>
          </p:nvSpPr>
          <p:spPr bwMode="auto">
            <a:xfrm flipV="1">
              <a:off x="3152" y="1253"/>
              <a:ext cx="0" cy="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1" name="Line 13"/>
            <p:cNvSpPr>
              <a:spLocks noChangeShapeType="1"/>
            </p:cNvSpPr>
            <p:nvPr/>
          </p:nvSpPr>
          <p:spPr bwMode="auto">
            <a:xfrm>
              <a:off x="3152" y="1253"/>
              <a:ext cx="95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2" name="Line 14"/>
            <p:cNvSpPr>
              <a:spLocks noChangeShapeType="1"/>
            </p:cNvSpPr>
            <p:nvPr/>
          </p:nvSpPr>
          <p:spPr bwMode="auto">
            <a:xfrm>
              <a:off x="4105" y="1071"/>
              <a:ext cx="0" cy="3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3" name="AutoShape 15"/>
            <p:cNvSpPr>
              <a:spLocks noChangeArrowheads="1"/>
            </p:cNvSpPr>
            <p:nvPr/>
          </p:nvSpPr>
          <p:spPr bwMode="auto">
            <a:xfrm>
              <a:off x="3470" y="1888"/>
              <a:ext cx="1315" cy="394"/>
            </a:xfrm>
            <a:prstGeom prst="flowChartDecision">
              <a:avLst/>
            </a:prstGeom>
            <a:noFill/>
            <a:ln w="25400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zh-CN" altLang="en-US" sz="2000" b="1">
                  <a:ea typeface="黑体" panose="02010609060101010101" pitchFamily="49" charset="-122"/>
                </a:rPr>
                <a:t>循环条件 </a:t>
              </a:r>
              <a:endParaRPr lang="zh-CN" altLang="en-US" sz="2000" b="1">
                <a:ea typeface="黑体" panose="02010609060101010101" pitchFamily="49" charset="-122"/>
              </a:endParaRPr>
            </a:p>
          </p:txBody>
        </p:sp>
        <p:sp>
          <p:nvSpPr>
            <p:cNvPr id="44064" name="Rectangle 16"/>
            <p:cNvSpPr>
              <a:spLocks noChangeArrowheads="1"/>
            </p:cNvSpPr>
            <p:nvPr/>
          </p:nvSpPr>
          <p:spPr bwMode="auto">
            <a:xfrm>
              <a:off x="3152" y="1797"/>
              <a:ext cx="27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ea typeface="黑体" panose="02010609060101010101" pitchFamily="49" charset="-122"/>
                </a:rPr>
                <a:t>真</a:t>
              </a:r>
              <a:endParaRPr lang="zh-CN" altLang="en-US" sz="2000" b="1">
                <a:ea typeface="黑体" panose="02010609060101010101" pitchFamily="49" charset="-122"/>
              </a:endParaRPr>
            </a:p>
          </p:txBody>
        </p:sp>
        <p:sp>
          <p:nvSpPr>
            <p:cNvPr id="44065" name="Rectangle 17"/>
            <p:cNvSpPr>
              <a:spLocks noChangeArrowheads="1"/>
            </p:cNvSpPr>
            <p:nvPr/>
          </p:nvSpPr>
          <p:spPr bwMode="auto">
            <a:xfrm>
              <a:off x="4105" y="2341"/>
              <a:ext cx="27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ea typeface="黑体" panose="02010609060101010101" pitchFamily="49" charset="-122"/>
                </a:rPr>
                <a:t>假</a:t>
              </a:r>
              <a:endParaRPr lang="zh-CN" altLang="en-US" sz="2000" b="1">
                <a:ea typeface="黑体" panose="02010609060101010101" pitchFamily="49" charset="-122"/>
              </a:endParaRPr>
            </a:p>
          </p:txBody>
        </p:sp>
        <p:sp>
          <p:nvSpPr>
            <p:cNvPr id="44066" name="Line 18"/>
            <p:cNvSpPr>
              <a:spLocks noChangeShapeType="1"/>
            </p:cNvSpPr>
            <p:nvPr/>
          </p:nvSpPr>
          <p:spPr bwMode="auto">
            <a:xfrm>
              <a:off x="4105" y="1616"/>
              <a:ext cx="0" cy="2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39" name="Rectangle 20"/>
          <p:cNvSpPr>
            <a:spLocks noChangeArrowheads="1"/>
          </p:cNvSpPr>
          <p:nvPr/>
        </p:nvSpPr>
        <p:spPr bwMode="auto">
          <a:xfrm>
            <a:off x="2259013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endParaRPr lang="en-US" altLang="zh-CN" sz="360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44040" name="Rectangle 21"/>
          <p:cNvSpPr>
            <a:spLocks noChangeArrowheads="1"/>
          </p:cNvSpPr>
          <p:nvPr/>
        </p:nvSpPr>
        <p:spPr bwMode="auto">
          <a:xfrm>
            <a:off x="2279650" y="234950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endParaRPr lang="en-US" altLang="zh-CN" sz="3600" b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674839" name="Rectangle 23"/>
          <p:cNvSpPr>
            <a:spLocks noChangeArrowheads="1"/>
          </p:cNvSpPr>
          <p:nvPr/>
        </p:nvSpPr>
        <p:spPr bwMode="auto">
          <a:xfrm>
            <a:off x="2309813" y="5214938"/>
            <a:ext cx="4392612" cy="5762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特点：先执行，再判断</a:t>
            </a: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</p:txBody>
      </p:sp>
      <p:sp>
        <p:nvSpPr>
          <p:cNvPr id="674840" name="AutoShape 24"/>
          <p:cNvSpPr>
            <a:spLocks noChangeArrowheads="1"/>
          </p:cNvSpPr>
          <p:nvPr/>
        </p:nvSpPr>
        <p:spPr bwMode="auto">
          <a:xfrm>
            <a:off x="5238750" y="3643242"/>
            <a:ext cx="1372060" cy="408130"/>
          </a:xfrm>
          <a:prstGeom prst="wedgeRoundRectCallout">
            <a:avLst>
              <a:gd name="adj1" fmla="val -49457"/>
              <a:gd name="adj2" fmla="val -1605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分号不可少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5887720" y="274955"/>
            <a:ext cx="4745990" cy="523875"/>
          </a:xfrm>
        </p:spPr>
        <p:txBody>
          <a:bodyPr/>
          <a:lstStyle/>
          <a:p>
            <a:pPr>
              <a:defRPr/>
            </a:pPr>
            <a:r>
              <a:t>什么是</a:t>
            </a:r>
            <a:r>
              <a:rPr lang="en-US" altLang="zh-CN"/>
              <a:t>do-while</a:t>
            </a:r>
            <a:r>
              <a:t>循环</a:t>
            </a:r>
            <a:endParaRPr dirty="0"/>
          </a:p>
        </p:txBody>
      </p:sp>
      <p:grpSp>
        <p:nvGrpSpPr>
          <p:cNvPr id="44045" name="组合 25"/>
          <p:cNvGrpSpPr/>
          <p:nvPr/>
        </p:nvGrpSpPr>
        <p:grpSpPr bwMode="auto">
          <a:xfrm>
            <a:off x="1666875" y="873760"/>
            <a:ext cx="993458" cy="398780"/>
            <a:chOff x="1000100" y="1801921"/>
            <a:chExt cx="993465" cy="398840"/>
          </a:xfrm>
        </p:grpSpPr>
        <p:pic>
          <p:nvPicPr>
            <p:cNvPr id="44055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1300140" y="1801921"/>
              <a:ext cx="693425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9" name="Line 15"/>
          <p:cNvSpPr>
            <a:spLocks noChangeShapeType="1"/>
          </p:cNvSpPr>
          <p:nvPr/>
        </p:nvSpPr>
        <p:spPr bwMode="auto">
          <a:xfrm flipV="1">
            <a:off x="3667108" y="1856655"/>
            <a:ext cx="214314" cy="100013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>
            <a:off x="4738678" y="3739762"/>
            <a:ext cx="500066" cy="4571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 flipH="1">
            <a:off x="3881422" y="3856920"/>
            <a:ext cx="285752" cy="42862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7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21" grpId="0" bldLvl="0" animBg="1"/>
      <p:bldP spid="674822" grpId="0" bldLvl="0" animBg="1"/>
      <p:bldP spid="674839" grpId="0"/>
      <p:bldP spid="67484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1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GB" dirty="0"/>
              <a:t>分别写出运行结果</a:t>
            </a:r>
            <a:endParaRPr lang="zh-CN" altLang="en-GB" dirty="0"/>
          </a:p>
          <a:p>
            <a:pPr>
              <a:defRPr/>
            </a:pPr>
            <a:endParaRPr lang="zh-CN" altLang="en-GB" dirty="0"/>
          </a:p>
          <a:p>
            <a:pPr>
              <a:defRPr/>
            </a:pPr>
            <a:endParaRPr lang="zh-CN" altLang="en-GB" dirty="0"/>
          </a:p>
          <a:p>
            <a:pPr>
              <a:defRPr/>
            </a:pPr>
            <a:endParaRPr lang="zh-CN" altLang="en-GB" dirty="0"/>
          </a:p>
          <a:p>
            <a:pPr>
              <a:defRPr/>
            </a:pPr>
            <a:endParaRPr lang="zh-CN" altLang="en-GB" dirty="0"/>
          </a:p>
          <a:p>
            <a:pPr>
              <a:defRPr/>
            </a:pPr>
            <a:endParaRPr lang="zh-CN" altLang="en-GB" dirty="0"/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点评作业的提交情况和共性问题</a:t>
            </a:r>
            <a:endParaRPr lang="zh-CN" altLang="en-US" dirty="0"/>
          </a:p>
          <a:p>
            <a:pPr>
              <a:defRPr/>
            </a:pPr>
            <a:endParaRPr lang="zh-CN" altLang="en-GB" dirty="0"/>
          </a:p>
        </p:txBody>
      </p:sp>
      <p:sp>
        <p:nvSpPr>
          <p:cNvPr id="636946" name="Rectangle 18"/>
          <p:cNvSpPr>
            <a:spLocks noGrp="1" noChangeArrowheads="1"/>
          </p:cNvSpPr>
          <p:nvPr>
            <p:ph type="title"/>
          </p:nvPr>
        </p:nvSpPr>
        <p:spPr>
          <a:xfrm>
            <a:off x="6979285" y="285750"/>
            <a:ext cx="3509645" cy="523875"/>
          </a:xfrm>
        </p:spPr>
        <p:txBody>
          <a:bodyPr/>
          <a:lstStyle/>
          <a:p>
            <a:pPr>
              <a:defRPr/>
            </a:pPr>
            <a:r>
              <a:rPr dirty="0"/>
              <a:t>回顾与作业点评</a:t>
            </a:r>
            <a:endParaRPr dirty="0"/>
          </a:p>
        </p:txBody>
      </p:sp>
      <p:sp>
        <p:nvSpPr>
          <p:cNvPr id="636932" name="AutoShape 4"/>
          <p:cNvSpPr>
            <a:spLocks noChangeArrowheads="1"/>
          </p:cNvSpPr>
          <p:nvPr/>
        </p:nvSpPr>
        <p:spPr bwMode="auto">
          <a:xfrm>
            <a:off x="2351088" y="1772285"/>
            <a:ext cx="7739062" cy="4964690"/>
          </a:xfrm>
          <a:prstGeom prst="roundRect">
            <a:avLst>
              <a:gd name="adj" fmla="val 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switch</a:t>
            </a:r>
            <a:r>
              <a:rPr lang="en-GB" altLang="zh-CN" b="1" dirty="0">
                <a:ea typeface="宋体" panose="02010600030101010101" pitchFamily="2" charset="-122"/>
              </a:rPr>
              <a:t>(day){</a:t>
            </a:r>
            <a:endParaRPr lang="en-GB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       case </a:t>
            </a:r>
            <a:r>
              <a:rPr lang="en-GB" altLang="zh-CN" b="1" dirty="0">
                <a:ea typeface="宋体" panose="02010600030101010101" pitchFamily="2" charset="-122"/>
              </a:rPr>
              <a:t>1: </a:t>
            </a:r>
            <a:endParaRPr lang="en-GB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ea typeface="宋体" panose="02010600030101010101" pitchFamily="2" charset="-122"/>
              </a:rPr>
              <a:t>               </a:t>
            </a:r>
            <a:r>
              <a:rPr lang="en-GB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GB" altLang="zh-CN" b="1" dirty="0">
                <a:ea typeface="宋体" panose="02010600030101010101" pitchFamily="2" charset="-122"/>
              </a:rPr>
              <a:t>("</a:t>
            </a:r>
            <a:r>
              <a:rPr lang="zh-CN" altLang="en-GB" b="1" dirty="0">
                <a:ea typeface="宋体" panose="02010600030101010101" pitchFamily="2" charset="-122"/>
              </a:rPr>
              <a:t>法国大餐</a:t>
            </a:r>
            <a:r>
              <a:rPr lang="en-GB" altLang="zh-CN" b="1" dirty="0">
                <a:ea typeface="宋体" panose="02010600030101010101" pitchFamily="2" charset="-122"/>
              </a:rPr>
              <a:t>"); </a:t>
            </a:r>
            <a:endParaRPr lang="en-GB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              break;</a:t>
            </a:r>
            <a:endParaRPr lang="en-GB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ea typeface="宋体" panose="02010600030101010101" pitchFamily="2" charset="-122"/>
              </a:rPr>
              <a:t>       </a:t>
            </a:r>
            <a:r>
              <a:rPr lang="en-GB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case </a:t>
            </a:r>
            <a:r>
              <a:rPr lang="en-GB" altLang="zh-CN" b="1" dirty="0">
                <a:ea typeface="宋体" panose="02010600030101010101" pitchFamily="2" charset="-122"/>
              </a:rPr>
              <a:t>2:</a:t>
            </a:r>
            <a:endParaRPr lang="en-GB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ea typeface="宋体" panose="02010600030101010101" pitchFamily="2" charset="-122"/>
              </a:rPr>
              <a:t>       </a:t>
            </a:r>
            <a:r>
              <a:rPr lang="en-GB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case </a:t>
            </a:r>
            <a:r>
              <a:rPr lang="en-GB" altLang="zh-CN" b="1" dirty="0">
                <a:ea typeface="宋体" panose="02010600030101010101" pitchFamily="2" charset="-122"/>
              </a:rPr>
              <a:t>4:</a:t>
            </a:r>
            <a:endParaRPr lang="en-GB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ea typeface="宋体" panose="02010600030101010101" pitchFamily="2" charset="-122"/>
              </a:rPr>
              <a:t>               </a:t>
            </a:r>
            <a:r>
              <a:rPr lang="en-GB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GB" altLang="zh-CN" b="1" dirty="0">
                <a:ea typeface="宋体" panose="02010600030101010101" pitchFamily="2" charset="-122"/>
              </a:rPr>
              <a:t>("</a:t>
            </a:r>
            <a:r>
              <a:rPr lang="zh-CN" altLang="en-GB" b="1" dirty="0">
                <a:ea typeface="宋体" panose="02010600030101010101" pitchFamily="2" charset="-122"/>
              </a:rPr>
              <a:t>满汉全席</a:t>
            </a:r>
            <a:r>
              <a:rPr lang="en-GB" altLang="zh-CN" b="1" dirty="0">
                <a:ea typeface="宋体" panose="02010600030101010101" pitchFamily="2" charset="-122"/>
              </a:rPr>
              <a:t>");  </a:t>
            </a:r>
            <a:endParaRPr lang="en-GB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ea typeface="宋体" panose="02010600030101010101" pitchFamily="2" charset="-122"/>
              </a:rPr>
              <a:t>               break;</a:t>
            </a:r>
            <a:endParaRPr lang="en-GB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       case </a:t>
            </a:r>
            <a:r>
              <a:rPr lang="en-GB" altLang="zh-CN" b="1" dirty="0">
                <a:ea typeface="宋体" panose="02010600030101010101" pitchFamily="2" charset="-122"/>
              </a:rPr>
              <a:t>7:</a:t>
            </a:r>
            <a:endParaRPr lang="en-GB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ea typeface="宋体" panose="02010600030101010101" pitchFamily="2" charset="-122"/>
              </a:rPr>
              <a:t>              </a:t>
            </a:r>
            <a:r>
              <a:rPr lang="en-GB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if </a:t>
            </a:r>
            <a:r>
              <a:rPr lang="en-GB" altLang="zh-CN" b="1" dirty="0">
                <a:ea typeface="宋体" panose="02010600030101010101" pitchFamily="2" charset="-122"/>
              </a:rPr>
              <a:t>(</a:t>
            </a:r>
            <a:r>
              <a:rPr lang="en-GB" altLang="zh-CN" b="1" dirty="0" err="1">
                <a:ea typeface="宋体" panose="02010600030101010101" pitchFamily="2" charset="-122"/>
              </a:rPr>
              <a:t>weekOfMonth</a:t>
            </a:r>
            <a:r>
              <a:rPr lang="en-GB" altLang="zh-CN" b="1" dirty="0">
                <a:ea typeface="宋体" panose="02010600030101010101" pitchFamily="2" charset="-122"/>
              </a:rPr>
              <a:t> == 1) {</a:t>
            </a:r>
            <a:endParaRPr lang="en-GB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ea typeface="宋体" panose="02010600030101010101" pitchFamily="2" charset="-122"/>
              </a:rPr>
              <a:t>                        </a:t>
            </a:r>
            <a:r>
              <a:rPr lang="en-GB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GB" altLang="zh-CN" b="1" dirty="0">
                <a:ea typeface="宋体" panose="02010600030101010101" pitchFamily="2" charset="-122"/>
              </a:rPr>
              <a:t>("</a:t>
            </a:r>
            <a:r>
              <a:rPr lang="zh-CN" altLang="en-GB" b="1" dirty="0">
                <a:ea typeface="宋体" panose="02010600030101010101" pitchFamily="2" charset="-122"/>
              </a:rPr>
              <a:t>苹果餐</a:t>
            </a:r>
            <a:r>
              <a:rPr lang="en-GB" altLang="zh-CN" b="1" dirty="0">
                <a:ea typeface="宋体" panose="02010600030101010101" pitchFamily="2" charset="-122"/>
              </a:rPr>
              <a:t>");</a:t>
            </a:r>
            <a:endParaRPr lang="en-GB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ea typeface="宋体" panose="02010600030101010101" pitchFamily="2" charset="-122"/>
              </a:rPr>
              <a:t>               } </a:t>
            </a:r>
            <a:r>
              <a:rPr lang="en-GB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else</a:t>
            </a:r>
            <a:r>
              <a:rPr lang="en-GB" altLang="zh-CN" b="1" dirty="0">
                <a:ea typeface="宋体" panose="02010600030101010101" pitchFamily="2" charset="-122"/>
              </a:rPr>
              <a:t> {</a:t>
            </a:r>
            <a:endParaRPr lang="en-GB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ea typeface="宋体" panose="02010600030101010101" pitchFamily="2" charset="-122"/>
              </a:rPr>
              <a:t>                       </a:t>
            </a:r>
            <a:r>
              <a:rPr lang="en-GB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GB" altLang="zh-CN" b="1" dirty="0">
                <a:ea typeface="宋体" panose="02010600030101010101" pitchFamily="2" charset="-122"/>
              </a:rPr>
              <a:t>("</a:t>
            </a:r>
            <a:r>
              <a:rPr lang="zh-CN" altLang="en-GB" b="1" dirty="0">
                <a:ea typeface="宋体" panose="02010600030101010101" pitchFamily="2" charset="-122"/>
              </a:rPr>
              <a:t>香蕉餐</a:t>
            </a:r>
            <a:r>
              <a:rPr lang="en-GB" altLang="zh-CN" b="1" dirty="0">
                <a:ea typeface="宋体" panose="02010600030101010101" pitchFamily="2" charset="-122"/>
              </a:rPr>
              <a:t>");</a:t>
            </a:r>
            <a:endParaRPr lang="en-GB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ea typeface="宋体" panose="02010600030101010101" pitchFamily="2" charset="-122"/>
              </a:rPr>
              <a:t>               }</a:t>
            </a:r>
            <a:endParaRPr lang="en-GB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              break;</a:t>
            </a:r>
            <a:endParaRPr lang="en-GB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636934" name="AutoShape 6"/>
          <p:cNvSpPr>
            <a:spLocks noChangeArrowheads="1"/>
          </p:cNvSpPr>
          <p:nvPr/>
        </p:nvSpPr>
        <p:spPr bwMode="auto">
          <a:xfrm>
            <a:off x="7596188" y="2428803"/>
            <a:ext cx="1214437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法国大餐 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636935" name="AutoShape 7"/>
          <p:cNvSpPr>
            <a:spLocks noChangeArrowheads="1"/>
          </p:cNvSpPr>
          <p:nvPr/>
        </p:nvSpPr>
        <p:spPr bwMode="auto">
          <a:xfrm>
            <a:off x="7618413" y="2428803"/>
            <a:ext cx="103932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 香蕉餐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" name="Group 9"/>
          <p:cNvGrpSpPr/>
          <p:nvPr/>
        </p:nvGrpSpPr>
        <p:grpSpPr bwMode="auto">
          <a:xfrm>
            <a:off x="6383338" y="981075"/>
            <a:ext cx="2840037" cy="962025"/>
            <a:chOff x="3061" y="618"/>
            <a:chExt cx="1789" cy="606"/>
          </a:xfrm>
        </p:grpSpPr>
        <p:sp>
          <p:nvSpPr>
            <p:cNvPr id="636938" name="AutoShape 10"/>
            <p:cNvSpPr>
              <a:spLocks noChangeArrowheads="1"/>
            </p:cNvSpPr>
            <p:nvPr/>
          </p:nvSpPr>
          <p:spPr bwMode="auto">
            <a:xfrm>
              <a:off x="3179" y="735"/>
              <a:ext cx="1671" cy="489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marL="0" lvl="1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en-GB" altLang="zh-CN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pitchFamily="49" charset="-122"/>
                </a:rPr>
                <a:t>        </a:t>
              </a:r>
              <a:r>
                <a:rPr lang="en-GB" altLang="zh-CN" b="1" kern="0" dirty="0" err="1">
                  <a:solidFill>
                    <a:schemeClr val="bg1"/>
                  </a:solidFill>
                  <a:latin typeface="Arial" panose="020B0604020202020204"/>
                  <a:ea typeface="黑体" panose="02010609060101010101" pitchFamily="49" charset="-122"/>
                </a:rPr>
                <a:t>weekOfMonth</a:t>
              </a:r>
              <a:r>
                <a:rPr lang="en-GB" altLang="zh-CN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pitchFamily="49" charset="-122"/>
                </a:rPr>
                <a:t> = 1</a:t>
              </a:r>
              <a:endParaRPr lang="en-GB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endParaRPr>
            </a:p>
            <a:p>
              <a:pPr marL="0" lvl="1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en-GB" altLang="zh-CN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pitchFamily="49" charset="-122"/>
                </a:rPr>
                <a:t>        day = 1</a:t>
              </a:r>
              <a:endPara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636939" name="AutoShape 11"/>
            <p:cNvSpPr>
              <a:spLocks noChangeArrowheads="1"/>
            </p:cNvSpPr>
            <p:nvPr/>
          </p:nvSpPr>
          <p:spPr bwMode="gray">
            <a:xfrm>
              <a:off x="3061" y="618"/>
              <a:ext cx="430" cy="257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marL="0" lvl="1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pitchFamily="49" charset="-122"/>
                </a:rPr>
                <a:t>假设</a:t>
              </a:r>
              <a:endPara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6381750" y="1000125"/>
            <a:ext cx="2840038" cy="962025"/>
            <a:chOff x="3061" y="618"/>
            <a:chExt cx="1789" cy="606"/>
          </a:xfrm>
        </p:grpSpPr>
        <p:sp>
          <p:nvSpPr>
            <p:cNvPr id="636941" name="AutoShape 13"/>
            <p:cNvSpPr>
              <a:spLocks noChangeArrowheads="1"/>
            </p:cNvSpPr>
            <p:nvPr/>
          </p:nvSpPr>
          <p:spPr bwMode="auto">
            <a:xfrm>
              <a:off x="3179" y="735"/>
              <a:ext cx="1671" cy="489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marL="0" lvl="1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en-GB" altLang="zh-CN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pitchFamily="49" charset="-122"/>
                </a:rPr>
                <a:t>        </a:t>
              </a:r>
              <a:r>
                <a:rPr lang="en-GB" altLang="zh-CN" b="1" kern="0" dirty="0" err="1">
                  <a:solidFill>
                    <a:schemeClr val="bg1"/>
                  </a:solidFill>
                  <a:latin typeface="Arial" panose="020B0604020202020204"/>
                  <a:ea typeface="黑体" panose="02010609060101010101" pitchFamily="49" charset="-122"/>
                </a:rPr>
                <a:t>weekOfMonth</a:t>
              </a:r>
              <a:r>
                <a:rPr lang="en-GB" altLang="zh-CN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pitchFamily="49" charset="-122"/>
                </a:rPr>
                <a:t> = 2</a:t>
              </a:r>
              <a:endParaRPr lang="en-GB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endParaRPr>
            </a:p>
            <a:p>
              <a:pPr marL="0" lvl="1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en-GB" altLang="zh-CN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pitchFamily="49" charset="-122"/>
                </a:rPr>
                <a:t>        day = 7</a:t>
              </a:r>
              <a:endPara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636942" name="AutoShape 14"/>
            <p:cNvSpPr>
              <a:spLocks noChangeArrowheads="1"/>
            </p:cNvSpPr>
            <p:nvPr/>
          </p:nvSpPr>
          <p:spPr bwMode="gray">
            <a:xfrm>
              <a:off x="3061" y="618"/>
              <a:ext cx="430" cy="257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marL="0" lvl="1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pitchFamily="49" charset="-122"/>
                </a:rPr>
                <a:t>假设</a:t>
              </a:r>
              <a:endPara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endParaRPr>
            </a:p>
          </p:txBody>
        </p:sp>
      </p:grpSp>
      <p:grpSp>
        <p:nvGrpSpPr>
          <p:cNvPr id="16394" name="组合 17"/>
          <p:cNvGrpSpPr/>
          <p:nvPr/>
        </p:nvGrpSpPr>
        <p:grpSpPr bwMode="auto">
          <a:xfrm>
            <a:off x="1666875" y="885825"/>
            <a:ext cx="1456373" cy="398780"/>
            <a:chOff x="2962268" y="5103147"/>
            <a:chExt cx="1455765" cy="398840"/>
          </a:xfrm>
        </p:grpSpPr>
        <p:pic>
          <p:nvPicPr>
            <p:cNvPr id="16397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3214576" y="5103147"/>
              <a:ext cx="1203457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1" name="直接箭头连接符 20"/>
          <p:cNvCxnSpPr/>
          <p:nvPr/>
        </p:nvCxnSpPr>
        <p:spPr>
          <a:xfrm rot="5400000">
            <a:off x="7907061" y="2189444"/>
            <a:ext cx="523088" cy="180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>
            <a:off x="7899123" y="2189444"/>
            <a:ext cx="523088" cy="180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1512972" y="3715417"/>
            <a:ext cx="1484857" cy="398780"/>
            <a:chOff x="1004978" y="3858290"/>
            <a:chExt cx="1484857" cy="398780"/>
          </a:xfrm>
        </p:grpSpPr>
        <p:pic>
          <p:nvPicPr>
            <p:cNvPr id="24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1285875" y="3858290"/>
              <a:ext cx="120396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作业点评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3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2" grpId="0" bldLvl="0" animBg="1"/>
      <p:bldP spid="636932" grpId="1" bldLvl="0" animBg="1"/>
      <p:bldP spid="636934" grpId="0" bldLvl="0" animBg="1"/>
      <p:bldP spid="636934" grpId="1" bldLvl="0" animBg="1"/>
      <p:bldP spid="636934" grpId="2" bldLvl="0" animBg="1"/>
      <p:bldP spid="636935" grpId="0" bldLvl="0" animBg="1"/>
      <p:bldP spid="636935" grpId="1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8" name="AutoShape 4"/>
          <p:cNvSpPr>
            <a:spLocks noChangeArrowheads="1"/>
          </p:cNvSpPr>
          <p:nvPr/>
        </p:nvSpPr>
        <p:spPr bwMode="auto">
          <a:xfrm>
            <a:off x="2147888" y="1428750"/>
            <a:ext cx="8039100" cy="3349994"/>
          </a:xfrm>
          <a:prstGeom prst="roundRect">
            <a:avLst>
              <a:gd name="adj" fmla="val 109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do</a:t>
            </a:r>
            <a:r>
              <a:rPr lang="en-US" altLang="zh-CN" b="1" dirty="0">
                <a:ea typeface="宋体" panose="02010600030101010101" pitchFamily="2" charset="-122"/>
              </a:rPr>
              <a:t>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</a:rPr>
              <a:t>("</a:t>
            </a:r>
            <a:r>
              <a:rPr lang="zh-CN" altLang="en-US" b="1" dirty="0">
                <a:ea typeface="宋体" panose="02010600030101010101" pitchFamily="2" charset="-122"/>
              </a:rPr>
              <a:t>上机编写程序！</a:t>
            </a:r>
            <a:r>
              <a:rPr lang="en-US" altLang="zh-CN" b="1" dirty="0">
                <a:ea typeface="宋体" panose="02010600030101010101" pitchFamily="2" charset="-122"/>
              </a:rPr>
              <a:t>");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</a:t>
            </a:r>
            <a:r>
              <a:rPr lang="en-US" altLang="zh-CN" b="1" dirty="0">
                <a:ea typeface="宋体" panose="02010600030101010101" pitchFamily="2" charset="-122"/>
              </a:rPr>
              <a:t>("</a:t>
            </a:r>
            <a:r>
              <a:rPr lang="zh-CN" altLang="en-US" b="1" dirty="0">
                <a:ea typeface="宋体" panose="02010600030101010101" pitchFamily="2" charset="-122"/>
              </a:rPr>
              <a:t>合格了吗</a:t>
            </a:r>
            <a:r>
              <a:rPr lang="en-US" altLang="zh-CN" b="1" dirty="0">
                <a:ea typeface="宋体" panose="02010600030101010101" pitchFamily="2" charset="-122"/>
              </a:rPr>
              <a:t>?(y/n)");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answer = </a:t>
            </a:r>
            <a:r>
              <a:rPr lang="en-US" altLang="zh-CN" b="1" dirty="0" err="1">
                <a:ea typeface="宋体" panose="02010600030101010101" pitchFamily="2" charset="-122"/>
              </a:rPr>
              <a:t>input.next</a:t>
            </a:r>
            <a:r>
              <a:rPr lang="en-US" altLang="zh-CN" b="1" dirty="0">
                <a:ea typeface="宋体" panose="02010600030101010101" pitchFamily="2" charset="-122"/>
              </a:rPr>
              <a:t>();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</a:rPr>
              <a:t>("");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}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while(!"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y".equals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(answer));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</a:rPr>
              <a:t>("</a:t>
            </a:r>
            <a:r>
              <a:rPr lang="zh-CN" altLang="en-US" b="1" dirty="0">
                <a:ea typeface="宋体" panose="02010600030101010101" pitchFamily="2" charset="-122"/>
              </a:rPr>
              <a:t>恭喜你通过了测试！</a:t>
            </a:r>
            <a:r>
              <a:rPr lang="en-US" altLang="zh-CN" b="1" dirty="0">
                <a:ea typeface="宋体" panose="02010600030101010101" pitchFamily="2" charset="-122"/>
              </a:rPr>
              <a:t>");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676869" name="Rectangle 5"/>
          <p:cNvSpPr>
            <a:spLocks noChangeArrowheads="1"/>
          </p:cNvSpPr>
          <p:nvPr/>
        </p:nvSpPr>
        <p:spPr bwMode="auto">
          <a:xfrm>
            <a:off x="2595563" y="1857375"/>
            <a:ext cx="4464050" cy="14287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76870" name="Rectangle 6"/>
          <p:cNvSpPr>
            <a:spLocks noChangeArrowheads="1"/>
          </p:cNvSpPr>
          <p:nvPr/>
        </p:nvSpPr>
        <p:spPr bwMode="auto">
          <a:xfrm>
            <a:off x="3095625" y="3643313"/>
            <a:ext cx="2381250" cy="3571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76871" name="AutoShape 7"/>
          <p:cNvSpPr>
            <a:spLocks noChangeArrowheads="1"/>
          </p:cNvSpPr>
          <p:nvPr/>
        </p:nvSpPr>
        <p:spPr bwMode="auto">
          <a:xfrm>
            <a:off x="6024563" y="3933754"/>
            <a:ext cx="1142190" cy="408130"/>
          </a:xfrm>
          <a:prstGeom prst="wedgeRoundRectCallout">
            <a:avLst>
              <a:gd name="adj1" fmla="val -50746"/>
              <a:gd name="adj2" fmla="val 917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循环条件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676872" name="AutoShape 8"/>
          <p:cNvSpPr>
            <a:spLocks noChangeArrowheads="1"/>
          </p:cNvSpPr>
          <p:nvPr/>
        </p:nvSpPr>
        <p:spPr bwMode="auto">
          <a:xfrm>
            <a:off x="6453188" y="1071492"/>
            <a:ext cx="2291540" cy="408130"/>
          </a:xfrm>
          <a:prstGeom prst="wedgeRoundRectCallout">
            <a:avLst>
              <a:gd name="adj1" fmla="val -27329"/>
              <a:gd name="adj2" fmla="val 5143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先执行一遍循环操作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6246495" y="285750"/>
            <a:ext cx="4242435" cy="523875"/>
          </a:xfrm>
        </p:spPr>
        <p:txBody>
          <a:bodyPr/>
          <a:lstStyle/>
          <a:p>
            <a:pPr>
              <a:defRPr/>
            </a:pPr>
            <a:r>
              <a:rPr dirty="0"/>
              <a:t>使用</a:t>
            </a:r>
            <a:r>
              <a:rPr lang="en-US" altLang="zh-CN" dirty="0"/>
              <a:t>do-while</a:t>
            </a:r>
            <a:r>
              <a:rPr dirty="0"/>
              <a:t>循环</a:t>
            </a:r>
            <a:endParaRPr dirty="0"/>
          </a:p>
        </p:txBody>
      </p:sp>
      <p:grpSp>
        <p:nvGrpSpPr>
          <p:cNvPr id="2" name="组合 21"/>
          <p:cNvGrpSpPr/>
          <p:nvPr/>
        </p:nvGrpSpPr>
        <p:grpSpPr bwMode="auto">
          <a:xfrm>
            <a:off x="1666875" y="857250"/>
            <a:ext cx="993458" cy="414338"/>
            <a:chOff x="1000100" y="2528843"/>
            <a:chExt cx="993465" cy="414475"/>
          </a:xfrm>
        </p:grpSpPr>
        <p:pic>
          <p:nvPicPr>
            <p:cNvPr id="4508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300140" y="2536625"/>
              <a:ext cx="693425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5" name="Line 15"/>
          <p:cNvSpPr>
            <a:spLocks noChangeShapeType="1"/>
          </p:cNvSpPr>
          <p:nvPr/>
        </p:nvSpPr>
        <p:spPr bwMode="auto">
          <a:xfrm flipV="1">
            <a:off x="6524628" y="1571612"/>
            <a:ext cx="357190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5595934" y="4000504"/>
            <a:ext cx="428628" cy="14287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组合 14"/>
          <p:cNvGrpSpPr/>
          <p:nvPr/>
        </p:nvGrpSpPr>
        <p:grpSpPr bwMode="auto">
          <a:xfrm>
            <a:off x="3095625" y="5786438"/>
            <a:ext cx="5072063" cy="428625"/>
            <a:chOff x="3143240" y="5143512"/>
            <a:chExt cx="5072133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500629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5079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983356" y="5187962"/>
              <a:ext cx="4206298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：使用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do-while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循环结构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7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7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8" grpId="0" bldLvl="0" animBg="1"/>
      <p:bldP spid="676869" grpId="0" bldLvl="0" animBg="1"/>
      <p:bldP spid="676870" grpId="0" bldLvl="0" animBg="1"/>
      <p:bldP spid="676871" grpId="0" bldLvl="0" animBg="1"/>
      <p:bldP spid="676872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5477510" y="285750"/>
            <a:ext cx="5011420" cy="523875"/>
          </a:xfrm>
        </p:spPr>
        <p:txBody>
          <a:bodyPr/>
          <a:lstStyle/>
          <a:p>
            <a:pPr>
              <a:defRPr/>
            </a:pPr>
            <a:r>
              <a:t>比较</a:t>
            </a:r>
            <a:r>
              <a:rPr lang="en-US" altLang="zh-CN"/>
              <a:t>while</a:t>
            </a:r>
            <a:r>
              <a:t>和</a:t>
            </a:r>
            <a:r>
              <a:rPr lang="en-US" altLang="zh-CN"/>
              <a:t>do-while</a:t>
            </a:r>
            <a:endParaRPr lang="en-US" dirty="0"/>
          </a:p>
        </p:txBody>
      </p:sp>
      <p:sp>
        <p:nvSpPr>
          <p:cNvPr id="679938" name="Rectangle 2"/>
          <p:cNvSpPr>
            <a:spLocks noGrp="1" noChangeArrowheads="1"/>
          </p:cNvSpPr>
          <p:nvPr>
            <p:ph idx="1"/>
          </p:nvPr>
        </p:nvSpPr>
        <p:spPr>
          <a:xfrm>
            <a:off x="1720850" y="1214755"/>
            <a:ext cx="8879840" cy="51435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while</a:t>
            </a:r>
            <a:r>
              <a:rPr lang="zh-CN" altLang="en-US"/>
              <a:t>循环和</a:t>
            </a:r>
            <a:r>
              <a:rPr lang="en-US" altLang="zh-CN"/>
              <a:t>do-while</a:t>
            </a:r>
            <a:r>
              <a:rPr lang="zh-CN" altLang="en-US"/>
              <a:t>循环的区别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语法不同</a:t>
            </a:r>
            <a:endParaRPr lang="zh-CN" altLang="en-US"/>
          </a:p>
          <a:p>
            <a:pPr lvl="1">
              <a:defRPr/>
            </a:pPr>
            <a:endParaRPr lang="zh-CN" altLang="en-US"/>
          </a:p>
          <a:p>
            <a:pPr lvl="1">
              <a:defRPr/>
            </a:pPr>
            <a:endParaRPr lang="zh-CN" altLang="en-US"/>
          </a:p>
          <a:p>
            <a:pPr lvl="1">
              <a:defRPr/>
            </a:pPr>
            <a:endParaRPr lang="zh-CN" altLang="en-US"/>
          </a:p>
          <a:p>
            <a:pPr lvl="1">
              <a:defRPr/>
            </a:pPr>
            <a:endParaRPr lang="zh-CN" altLang="en-US"/>
          </a:p>
          <a:p>
            <a:pPr lvl="1">
              <a:defRPr/>
            </a:pPr>
            <a:r>
              <a:rPr lang="zh-CN" altLang="en-US"/>
              <a:t>执行次序不同 </a:t>
            </a:r>
            <a:endParaRPr lang="en-US" altLang="zh-CN"/>
          </a:p>
          <a:p>
            <a:pPr lvl="1">
              <a:defRPr/>
            </a:pPr>
            <a:r>
              <a:rPr lang="zh-CN" altLang="en-US"/>
              <a:t>初始情况不满足循环条件时</a:t>
            </a:r>
            <a:endParaRPr lang="zh-CN" altLang="en-US"/>
          </a:p>
          <a:p>
            <a:pPr lvl="2">
              <a:defRPr/>
            </a:pPr>
            <a:r>
              <a:rPr lang="en-US" altLang="zh-CN"/>
              <a:t>while</a:t>
            </a:r>
            <a:r>
              <a:rPr lang="zh-CN" altLang="en-US"/>
              <a:t>循环一次都不会执行</a:t>
            </a:r>
            <a:endParaRPr lang="zh-CN" altLang="en-US"/>
          </a:p>
          <a:p>
            <a:pPr lvl="2">
              <a:defRPr/>
            </a:pPr>
            <a:r>
              <a:rPr lang="en-US" altLang="zh-CN"/>
              <a:t>do-while</a:t>
            </a:r>
            <a:r>
              <a:rPr lang="zh-CN" altLang="en-US"/>
              <a:t>循环不管任何情况都至少执行一次</a:t>
            </a:r>
            <a:endParaRPr lang="zh-CN" altLang="en-US" dirty="0"/>
          </a:p>
        </p:txBody>
      </p:sp>
      <p:sp>
        <p:nvSpPr>
          <p:cNvPr id="679939" name="AutoShape 3"/>
          <p:cNvSpPr>
            <a:spLocks noChangeArrowheads="1"/>
          </p:cNvSpPr>
          <p:nvPr/>
        </p:nvSpPr>
        <p:spPr bwMode="auto">
          <a:xfrm>
            <a:off x="6743700" y="2376805"/>
            <a:ext cx="3173413" cy="1902960"/>
          </a:xfrm>
          <a:prstGeom prst="roundRect">
            <a:avLst>
              <a:gd name="adj" fmla="val 119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do</a:t>
            </a:r>
            <a:r>
              <a:rPr lang="en-US" altLang="zh-CN" b="1" dirty="0">
                <a:ea typeface="宋体" panose="02010600030101010101" pitchFamily="2" charset="-122"/>
              </a:rPr>
              <a:t> 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</a:t>
            </a:r>
            <a:r>
              <a:rPr lang="zh-CN" altLang="en-US" b="1" dirty="0">
                <a:ea typeface="宋体" panose="02010600030101010101" pitchFamily="2" charset="-122"/>
              </a:rPr>
              <a:t>循环操作</a:t>
            </a:r>
            <a:endParaRPr lang="zh-CN" altLang="en-US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zh-CN" altLang="en-US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while</a:t>
            </a:r>
            <a:r>
              <a:rPr lang="en-US" altLang="zh-CN" b="1" dirty="0">
                <a:ea typeface="宋体" panose="02010600030101010101" pitchFamily="2" charset="-122"/>
              </a:rPr>
              <a:t>( </a:t>
            </a:r>
            <a:r>
              <a:rPr lang="zh-CN" altLang="en-US" b="1" dirty="0">
                <a:ea typeface="宋体" panose="02010600030101010101" pitchFamily="2" charset="-122"/>
              </a:rPr>
              <a:t>循环条件 </a:t>
            </a:r>
            <a:r>
              <a:rPr lang="en-US" altLang="zh-CN" b="1" dirty="0">
                <a:ea typeface="宋体" panose="02010600030101010101" pitchFamily="2" charset="-122"/>
              </a:rPr>
              <a:t>) ;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679940" name="AutoShape 4"/>
          <p:cNvSpPr>
            <a:spLocks noChangeArrowheads="1"/>
          </p:cNvSpPr>
          <p:nvPr/>
        </p:nvSpPr>
        <p:spPr bwMode="auto">
          <a:xfrm>
            <a:off x="2640013" y="2376805"/>
            <a:ext cx="3173412" cy="1902960"/>
          </a:xfrm>
          <a:prstGeom prst="roundRect">
            <a:avLst>
              <a:gd name="adj" fmla="val 119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while</a:t>
            </a:r>
            <a:r>
              <a:rPr lang="en-US" altLang="zh-CN" b="1" dirty="0">
                <a:ea typeface="宋体" panose="02010600030101010101" pitchFamily="2" charset="-122"/>
              </a:rPr>
              <a:t> ( </a:t>
            </a:r>
            <a:r>
              <a:rPr lang="zh-CN" altLang="en-US" b="1" dirty="0">
                <a:ea typeface="宋体" panose="02010600030101010101" pitchFamily="2" charset="-122"/>
              </a:rPr>
              <a:t>循环条件 </a:t>
            </a:r>
            <a:r>
              <a:rPr lang="en-US" altLang="zh-CN" b="1" dirty="0">
                <a:ea typeface="宋体" panose="02010600030101010101" pitchFamily="2" charset="-122"/>
              </a:rPr>
              <a:t>) 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</a:t>
            </a:r>
            <a:r>
              <a:rPr lang="zh-CN" altLang="en-US" b="1" dirty="0">
                <a:ea typeface="宋体" panose="02010600030101010101" pitchFamily="2" charset="-122"/>
              </a:rPr>
              <a:t>循环操作</a:t>
            </a:r>
            <a:endParaRPr lang="zh-CN" altLang="en-US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zh-CN" altLang="en-US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679941" name="AutoShape 5"/>
          <p:cNvSpPr>
            <a:spLocks noChangeArrowheads="1"/>
          </p:cNvSpPr>
          <p:nvPr/>
        </p:nvSpPr>
        <p:spPr bwMode="auto">
          <a:xfrm>
            <a:off x="3863975" y="3880095"/>
            <a:ext cx="183180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先判断，再执行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679942" name="AutoShape 6"/>
          <p:cNvSpPr>
            <a:spLocks noChangeArrowheads="1"/>
          </p:cNvSpPr>
          <p:nvPr/>
        </p:nvSpPr>
        <p:spPr bwMode="auto">
          <a:xfrm>
            <a:off x="7680325" y="2799008"/>
            <a:ext cx="183180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先执行，再判断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7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41" grpId="0" bldLvl="0" animBg="1"/>
      <p:bldP spid="679942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9237345" y="285750"/>
            <a:ext cx="1251585" cy="523875"/>
          </a:xfrm>
        </p:spPr>
        <p:txBody>
          <a:bodyPr/>
          <a:lstStyle/>
          <a:p>
            <a:pPr>
              <a:defRPr/>
            </a:pPr>
            <a:r>
              <a:t>小结</a:t>
            </a:r>
            <a:endParaRPr dirty="0"/>
          </a:p>
        </p:txBody>
      </p:sp>
      <p:sp>
        <p:nvSpPr>
          <p:cNvPr id="690179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使用do-while实现：输出摄氏温度与华氏温度的对照表，要求它从摄氏温度0度到250度，每隔20度为一项，对照表中的条目不超过10条。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</a:t>
            </a:r>
            <a:r>
              <a:rPr lang="en-US" altLang="zh-CN" sz="2400" dirty="0" err="1">
                <a:latin typeface="微软雅黑" panose="020B0503020204020204" pitchFamily="2" charset="-122"/>
              </a:rPr>
              <a:t>转换关系：华氏温度</a:t>
            </a:r>
            <a:r>
              <a:rPr lang="en-US" altLang="zh-CN" sz="2400" dirty="0">
                <a:latin typeface="微软雅黑" panose="020B0503020204020204" pitchFamily="2" charset="-122"/>
              </a:rPr>
              <a:t> = </a:t>
            </a:r>
            <a:r>
              <a:rPr lang="en-US" altLang="zh-CN" sz="2400" dirty="0" err="1">
                <a:latin typeface="微软雅黑" panose="020B0503020204020204" pitchFamily="2" charset="-122"/>
              </a:rPr>
              <a:t>摄氏温度</a:t>
            </a:r>
            <a:r>
              <a:rPr lang="en-US" altLang="zh-CN" sz="2400" dirty="0">
                <a:latin typeface="微软雅黑" panose="020B0503020204020204" pitchFamily="2" charset="-122"/>
              </a:rPr>
              <a:t> * 9 / 5.0 + 32</a:t>
            </a:r>
            <a:endParaRPr lang="en-US" altLang="zh-CN" sz="2400" dirty="0">
              <a:latin typeface="微软雅黑" panose="020B0503020204020204" pitchFamily="2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sz="2800" dirty="0">
                <a:latin typeface="微软雅黑" panose="020B0503020204020204" pitchFamily="2" charset="-122"/>
              </a:rPr>
              <a:t>循环操作：计算摄氏温度，并输出对照条目</a:t>
            </a:r>
            <a:endParaRPr lang="zh-CN" altLang="en-US" sz="2800" dirty="0">
              <a:latin typeface="微软雅黑" panose="020B0503020204020204" pitchFamily="2" charset="-122"/>
            </a:endParaRPr>
          </a:p>
          <a:p>
            <a:pPr>
              <a:defRPr/>
            </a:pPr>
            <a:r>
              <a:rPr lang="zh-CN" altLang="en-US" sz="2800" dirty="0">
                <a:latin typeface="微软雅黑" panose="020B0503020204020204" pitchFamily="2" charset="-122"/>
              </a:rPr>
              <a:t>循环条件：</a:t>
            </a:r>
            <a:endParaRPr lang="en-US" altLang="zh-CN" sz="2800" dirty="0">
              <a:latin typeface="微软雅黑" panose="020B0503020204020204" pitchFamily="2" charset="-122"/>
            </a:endParaRPr>
          </a:p>
          <a:p>
            <a:pPr lvl="1">
              <a:buNone/>
              <a:defRPr/>
            </a:pPr>
            <a:r>
              <a:rPr lang="zh-CN" altLang="en-US" dirty="0">
                <a:latin typeface="微软雅黑" panose="020B0503020204020204" pitchFamily="2" charset="-122"/>
              </a:rPr>
              <a:t>条目</a:t>
            </a:r>
            <a:r>
              <a:rPr lang="en-US" altLang="zh-CN" dirty="0">
                <a:latin typeface="微软雅黑" panose="020B0503020204020204" pitchFamily="2" charset="-122"/>
              </a:rPr>
              <a:t>&lt;=10 &amp;&amp; </a:t>
            </a:r>
            <a:r>
              <a:rPr lang="zh-CN" altLang="en-US" dirty="0">
                <a:latin typeface="微软雅黑" panose="020B0503020204020204" pitchFamily="2" charset="-122"/>
              </a:rPr>
              <a:t>摄氏温度 </a:t>
            </a:r>
            <a:r>
              <a:rPr lang="en-US" altLang="zh-CN" dirty="0">
                <a:latin typeface="微软雅黑" panose="020B0503020204020204" pitchFamily="2" charset="-122"/>
              </a:rPr>
              <a:t>&lt;= 250</a:t>
            </a:r>
            <a:endParaRPr lang="en-US" altLang="zh-CN" dirty="0">
              <a:latin typeface="微软雅黑" panose="020B0503020204020204" pitchFamily="2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grpSp>
        <p:nvGrpSpPr>
          <p:cNvPr id="47109" name="组合 7"/>
          <p:cNvGrpSpPr/>
          <p:nvPr/>
        </p:nvGrpSpPr>
        <p:grpSpPr bwMode="auto">
          <a:xfrm>
            <a:off x="1666875" y="857250"/>
            <a:ext cx="1503363" cy="398780"/>
            <a:chOff x="6641147" y="5088888"/>
            <a:chExt cx="1502753" cy="398840"/>
          </a:xfrm>
        </p:grpSpPr>
        <p:pic>
          <p:nvPicPr>
            <p:cNvPr id="47113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855373" y="5088888"/>
              <a:ext cx="1288527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现场编程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1" name="组合 28"/>
          <p:cNvGrpSpPr/>
          <p:nvPr/>
        </p:nvGrpSpPr>
        <p:grpSpPr bwMode="auto">
          <a:xfrm>
            <a:off x="1681163" y="3000372"/>
            <a:ext cx="979170" cy="461963"/>
            <a:chOff x="3786182" y="3824735"/>
            <a:chExt cx="979913" cy="461521"/>
          </a:xfrm>
        </p:grpSpPr>
        <p:sp>
          <p:nvSpPr>
            <p:cNvPr id="12" name="TextBox 11"/>
            <p:cNvSpPr txBox="1"/>
            <p:nvPr/>
          </p:nvSpPr>
          <p:spPr>
            <a:xfrm>
              <a:off x="4072149" y="3856296"/>
              <a:ext cx="693946" cy="39839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3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9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5037455" y="285750"/>
            <a:ext cx="5451475" cy="523875"/>
          </a:xfrm>
        </p:spPr>
        <p:txBody>
          <a:bodyPr/>
          <a:lstStyle/>
          <a:p>
            <a:pPr>
              <a:defRPr/>
            </a:pPr>
            <a:r>
              <a:t>学员操作</a:t>
            </a:r>
            <a:r>
              <a:rPr lang="en-US" altLang="zh-CN"/>
              <a:t>—</a:t>
            </a:r>
            <a:r>
              <a:t>升级菜单切换 </a:t>
            </a:r>
            <a:endParaRPr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2308224" y="1214438"/>
            <a:ext cx="7931179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如果用户输入错误，可以重复输入直到输入正确，执行相应的操作后退出循环 </a:t>
            </a:r>
            <a:endParaRPr lang="en-US" altLang="zh-CN" dirty="0"/>
          </a:p>
        </p:txBody>
      </p:sp>
      <p:grpSp>
        <p:nvGrpSpPr>
          <p:cNvPr id="48133" name="组合 12"/>
          <p:cNvGrpSpPr/>
          <p:nvPr/>
        </p:nvGrpSpPr>
        <p:grpSpPr bwMode="auto">
          <a:xfrm>
            <a:off x="1666875" y="879475"/>
            <a:ext cx="922019" cy="406400"/>
            <a:chOff x="3786182" y="1192962"/>
            <a:chExt cx="922025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783" y="1196772"/>
              <a:ext cx="693424" cy="3987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4814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8134" name="图片 16" descr="升级菜单切换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2747010"/>
            <a:ext cx="3813175" cy="337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/>
          <p:nvPr/>
        </p:nvGrpSpPr>
        <p:grpSpPr bwMode="auto">
          <a:xfrm>
            <a:off x="4524375" y="6215063"/>
            <a:ext cx="2786063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9290685" y="285750"/>
            <a:ext cx="1198245" cy="523875"/>
          </a:xfrm>
        </p:spPr>
        <p:txBody>
          <a:bodyPr/>
          <a:lstStyle/>
          <a:p>
            <a:pPr>
              <a:defRPr/>
            </a:pPr>
            <a:r>
              <a:rPr dirty="0"/>
              <a:t>总结</a:t>
            </a:r>
            <a:endParaRPr dirty="0"/>
          </a:p>
        </p:txBody>
      </p:sp>
      <p:sp>
        <p:nvSpPr>
          <p:cNvPr id="51205" name="TextBox 4"/>
          <p:cNvSpPr txBox="1">
            <a:spLocks noChangeArrowheads="1"/>
          </p:cNvSpPr>
          <p:nvPr/>
        </p:nvSpPr>
        <p:spPr bwMode="auto">
          <a:xfrm>
            <a:off x="3673475" y="1503363"/>
            <a:ext cx="6565929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循环是指在程序中需要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重复执行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的一组语句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循环由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循环条件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循环操作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组成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endParaRPr lang="zh-CN" altLang="en-US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while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循环的特点是先判断后执行</a:t>
            </a:r>
            <a:endParaRPr lang="zh-CN" altLang="en-US" sz="20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do-while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循环的特点</a:t>
            </a:r>
            <a:endParaRPr lang="en-US" altLang="zh-CN" sz="20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程序调试的主要方法包括设置断点、单步运行和观察变量</a:t>
            </a:r>
            <a:endParaRPr lang="zh-CN" altLang="en-US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51210" name="TextBox 15"/>
          <p:cNvSpPr txBox="1">
            <a:spLocks noChangeArrowheads="1"/>
          </p:cNvSpPr>
          <p:nvPr/>
        </p:nvSpPr>
        <p:spPr bwMode="auto">
          <a:xfrm>
            <a:off x="1562081" y="3100388"/>
            <a:ext cx="181927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Java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循环结构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51211" name="AutoShape 3"/>
          <p:cNvSpPr/>
          <p:nvPr/>
        </p:nvSpPr>
        <p:spPr bwMode="auto">
          <a:xfrm>
            <a:off x="3360738" y="1692276"/>
            <a:ext cx="357187" cy="3379798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9" name="AutoShape 3"/>
          <p:cNvSpPr/>
          <p:nvPr/>
        </p:nvSpPr>
        <p:spPr bwMode="auto">
          <a:xfrm>
            <a:off x="6129338" y="4097342"/>
            <a:ext cx="142876" cy="56197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6238876" y="4006998"/>
            <a:ext cx="2714644" cy="70675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先执行，再判断</a:t>
            </a:r>
            <a:endParaRPr lang="en-US" altLang="zh-CN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endParaRPr lang="en-US" altLang="zh-CN" sz="8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循环操作至少执行一次</a:t>
            </a:r>
            <a:endParaRPr lang="zh-CN" altLang="en-US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0365" y="285750"/>
            <a:ext cx="1217930" cy="523875"/>
          </a:xfrm>
        </p:spPr>
        <p:txBody>
          <a:bodyPr/>
          <a:lstStyle/>
          <a:p>
            <a:pPr>
              <a:defRPr/>
            </a:pPr>
            <a:r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课后作业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书本后的所有本章作业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记忆本章知识点分析图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预习下一章节内容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/>
              <a:t>/49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5168"/>
            <a:ext cx="10972800" cy="944033"/>
          </a:xfrm>
        </p:spPr>
        <p:txBody>
          <a:bodyPr/>
          <a:lstStyle/>
          <a:p>
            <a:pPr eaLnBrk="1" hangingPunct="1"/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4823" name="图片 1" descr="课工场最终蓝绿色v1-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23500" y="165100"/>
            <a:ext cx="1608667" cy="694267"/>
          </a:xfrm>
        </p:spPr>
      </p:pic>
      <p:pic>
        <p:nvPicPr>
          <p:cNvPr id="34819" name="图片 6" descr="ppt01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图片 2" descr="图片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734" y="2084917"/>
            <a:ext cx="2988733" cy="392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3407834" y="1123951"/>
            <a:ext cx="5314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latin typeface="黑体" panose="02010609060101010101" pitchFamily="49" charset="-122"/>
                <a:ea typeface="微软雅黑" panose="020B0503020204020204" pitchFamily="2" charset="-122"/>
                <a:sym typeface="Arial" panose="020B0604020202020204" pitchFamily="34" charset="0"/>
              </a:rPr>
              <a:t>扫我有更多精彩课程呦</a:t>
            </a:r>
            <a:endParaRPr lang="zh-CN" altLang="en-US" sz="4000" b="1">
              <a:latin typeface="黑体" panose="02010609060101010101" pitchFamily="49" charset="-122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pic>
        <p:nvPicPr>
          <p:cNvPr id="34822" name="图片 12292" descr="C:\Users\zhixing.diao\Desktop\课工场app二维码.jpg课工场app二维码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18" y="2084917"/>
            <a:ext cx="3007783" cy="395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9" name="Rectangle 9"/>
          <p:cNvSpPr>
            <a:spLocks noGrp="1" noChangeArrowheads="1"/>
          </p:cNvSpPr>
          <p:nvPr>
            <p:ph type="title"/>
          </p:nvPr>
        </p:nvSpPr>
        <p:spPr>
          <a:xfrm>
            <a:off x="8338820" y="285750"/>
            <a:ext cx="2150110" cy="523875"/>
          </a:xfrm>
        </p:spPr>
        <p:txBody>
          <a:bodyPr/>
          <a:lstStyle/>
          <a:p>
            <a:pPr>
              <a:defRPr/>
            </a:pPr>
            <a:r>
              <a:t>本章任务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idx="1"/>
          </p:nvPr>
        </p:nvSpPr>
        <p:spPr>
          <a:xfrm>
            <a:off x="2204085" y="1214755"/>
            <a:ext cx="800862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实现</a:t>
            </a:r>
            <a:r>
              <a:rPr lang="en-US" altLang="zh-CN"/>
              <a:t>MyShopping</a:t>
            </a:r>
            <a:endParaRPr lang="en-US" altLang="zh-CN"/>
          </a:p>
          <a:p>
            <a:pPr lvl="1">
              <a:defRPr/>
            </a:pPr>
            <a:r>
              <a:rPr lang="zh-CN" altLang="en-US"/>
              <a:t>查询商品价格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升级购物结算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升级菜单切换</a:t>
            </a:r>
            <a:endParaRPr lang="zh-CN" altLang="en-US" dirty="0"/>
          </a:p>
        </p:txBody>
      </p:sp>
      <p:pic>
        <p:nvPicPr>
          <p:cNvPr id="7" name="图片 6" descr="购物结算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615" y="2139950"/>
            <a:ext cx="4298950" cy="287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升级购物结算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615" y="2568575"/>
            <a:ext cx="4232275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 descr="升级菜单切换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053" y="2997200"/>
            <a:ext cx="3813175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8387080" y="285750"/>
            <a:ext cx="2101850" cy="523875"/>
          </a:xfrm>
        </p:spPr>
        <p:txBody>
          <a:bodyPr/>
          <a:lstStyle/>
          <a:p>
            <a:pPr>
              <a:defRPr/>
            </a:pPr>
            <a:r>
              <a:t>本章目标</a:t>
            </a:r>
            <a:endParaRPr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理解循环的含义</a:t>
            </a:r>
            <a:endParaRPr lang="zh-CN" altLang="en-US"/>
          </a:p>
          <a:p>
            <a:pPr>
              <a:defRPr/>
            </a:pPr>
            <a:r>
              <a:rPr lang="zh-CN" altLang="en-US"/>
              <a:t>会使用</a:t>
            </a:r>
            <a:r>
              <a:rPr lang="en-US" altLang="zh-CN"/>
              <a:t>while</a:t>
            </a:r>
            <a:r>
              <a:rPr lang="zh-CN" altLang="en-US"/>
              <a:t>循环结构</a:t>
            </a:r>
            <a:endParaRPr lang="zh-CN" altLang="en-US"/>
          </a:p>
          <a:p>
            <a:pPr>
              <a:defRPr/>
            </a:pPr>
            <a:r>
              <a:rPr lang="zh-CN" altLang="en-US"/>
              <a:t>会使用</a:t>
            </a:r>
            <a:r>
              <a:rPr lang="en-US" altLang="zh-CN"/>
              <a:t>do-while</a:t>
            </a:r>
            <a:r>
              <a:rPr lang="zh-CN" altLang="en-US"/>
              <a:t>循环结构</a:t>
            </a:r>
            <a:endParaRPr lang="zh-CN" altLang="en-US"/>
          </a:p>
          <a:p>
            <a:pPr>
              <a:defRPr/>
            </a:pPr>
            <a:r>
              <a:rPr lang="zh-CN" altLang="en-US"/>
              <a:t>会使用调试解决简单的程序错误</a:t>
            </a: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688" y="2138363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688" y="1566863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938" y="1638300"/>
            <a:ext cx="6429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938" y="2209800"/>
            <a:ext cx="6429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2" name="Text Box 4"/>
          <p:cNvSpPr txBox="1">
            <a:spLocks noChangeArrowheads="1"/>
          </p:cNvSpPr>
          <p:nvPr/>
        </p:nvSpPr>
        <p:spPr bwMode="auto">
          <a:xfrm>
            <a:off x="3143250" y="2997200"/>
            <a:ext cx="6769100" cy="161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黑体" panose="02010609060101010101" pitchFamily="49" charset="-122"/>
              </a:rPr>
              <a:t>System.out.println(</a:t>
            </a:r>
            <a:r>
              <a:rPr lang="en-US" altLang="zh-CN" b="1"/>
              <a:t>"</a:t>
            </a:r>
            <a:r>
              <a:rPr lang="zh-CN" altLang="zh-CN" b="1">
                <a:ea typeface="黑体" panose="02010609060101010101" pitchFamily="49" charset="-122"/>
              </a:rPr>
              <a:t>第1遍写：好好学习，天天向上！</a:t>
            </a:r>
            <a:r>
              <a:rPr lang="en-US" altLang="zh-CN" b="1">
                <a:ea typeface="黑体" panose="02010609060101010101" pitchFamily="49" charset="-122"/>
              </a:rPr>
              <a:t>");</a:t>
            </a:r>
            <a:endParaRPr lang="en-US" altLang="zh-CN" b="1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黑体" panose="02010609060101010101" pitchFamily="49" charset="-122"/>
              </a:rPr>
              <a:t>System.out.println(</a:t>
            </a:r>
            <a:r>
              <a:rPr lang="en-US" altLang="zh-CN" b="1"/>
              <a:t>“</a:t>
            </a:r>
            <a:r>
              <a:rPr lang="zh-CN" altLang="zh-CN" b="1">
                <a:ea typeface="黑体" panose="02010609060101010101" pitchFamily="49" charset="-122"/>
              </a:rPr>
              <a:t>第</a:t>
            </a:r>
            <a:r>
              <a:rPr lang="zh-CN" altLang="en-US" b="1">
                <a:ea typeface="黑体" panose="02010609060101010101" pitchFamily="49" charset="-122"/>
              </a:rPr>
              <a:t>2</a:t>
            </a:r>
            <a:r>
              <a:rPr lang="zh-CN" altLang="zh-CN" b="1">
                <a:ea typeface="黑体" panose="02010609060101010101" pitchFamily="49" charset="-122"/>
              </a:rPr>
              <a:t>遍写：好好学习，天天向上！</a:t>
            </a:r>
            <a:r>
              <a:rPr lang="en-US" altLang="zh-CN" b="1">
                <a:ea typeface="黑体" panose="02010609060101010101" pitchFamily="49" charset="-122"/>
              </a:rPr>
              <a:t>");</a:t>
            </a:r>
            <a:endParaRPr lang="en-US" altLang="zh-CN" b="1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黑体" panose="02010609060101010101" pitchFamily="49" charset="-122"/>
              </a:rPr>
              <a:t>……</a:t>
            </a:r>
            <a:endParaRPr lang="en-US" altLang="zh-CN" b="1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黑体" panose="02010609060101010101" pitchFamily="49" charset="-122"/>
              </a:rPr>
              <a:t>System.out.println(</a:t>
            </a:r>
            <a:r>
              <a:rPr lang="en-US" altLang="zh-CN" b="1"/>
              <a:t>“</a:t>
            </a:r>
            <a:r>
              <a:rPr lang="zh-CN" altLang="zh-CN" b="1">
                <a:ea typeface="黑体" panose="02010609060101010101" pitchFamily="49" charset="-122"/>
              </a:rPr>
              <a:t>第1</a:t>
            </a:r>
            <a:r>
              <a:rPr lang="zh-CN" altLang="en-US" b="1">
                <a:ea typeface="黑体" panose="02010609060101010101" pitchFamily="49" charset="-122"/>
              </a:rPr>
              <a:t>0</a:t>
            </a:r>
            <a:r>
              <a:rPr lang="en-US" altLang="zh-CN" b="1">
                <a:ea typeface="黑体" panose="02010609060101010101" pitchFamily="49" charset="-122"/>
              </a:rPr>
              <a:t>0</a:t>
            </a:r>
            <a:r>
              <a:rPr lang="zh-CN" altLang="zh-CN" b="1">
                <a:ea typeface="黑体" panose="02010609060101010101" pitchFamily="49" charset="-122"/>
              </a:rPr>
              <a:t>遍写：好好学习，天天向上！</a:t>
            </a:r>
            <a:r>
              <a:rPr lang="en-US" altLang="zh-CN" b="1">
                <a:ea typeface="黑体" panose="02010609060101010101" pitchFamily="49" charset="-122"/>
              </a:rPr>
              <a:t>");</a:t>
            </a:r>
            <a:endParaRPr lang="en-US" altLang="zh-CN" b="1">
              <a:ea typeface="黑体" panose="02010609060101010101" pitchFamily="49" charset="-122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674938" y="1268413"/>
            <a:ext cx="7453312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>
                <a:ea typeface="黑体" panose="02010609060101010101" pitchFamily="49" charset="-122"/>
              </a:rPr>
              <a:t>    </a:t>
            </a:r>
            <a:endParaRPr lang="zh-CN" altLang="en-US" sz="2400" b="1">
              <a:ea typeface="黑体" panose="02010609060101010101" pitchFamily="49" charset="-122"/>
            </a:endParaRPr>
          </a:p>
        </p:txBody>
      </p:sp>
      <p:sp>
        <p:nvSpPr>
          <p:cNvPr id="642053" name="AutoShape 5"/>
          <p:cNvSpPr/>
          <p:nvPr/>
        </p:nvSpPr>
        <p:spPr bwMode="auto">
          <a:xfrm flipH="1">
            <a:off x="2711450" y="3141663"/>
            <a:ext cx="360363" cy="1366837"/>
          </a:xfrm>
          <a:prstGeom prst="rightBrace">
            <a:avLst>
              <a:gd name="adj1" fmla="val 31608"/>
              <a:gd name="adj2" fmla="val 48597"/>
            </a:avLst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2054" name="Text Box 6"/>
          <p:cNvSpPr txBox="1">
            <a:spLocks noChangeArrowheads="1"/>
          </p:cNvSpPr>
          <p:nvPr/>
        </p:nvSpPr>
        <p:spPr bwMode="auto">
          <a:xfrm>
            <a:off x="1703388" y="3573463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黑体" panose="02010609060101010101" pitchFamily="49" charset="-122"/>
              </a:rPr>
              <a:t>100</a:t>
            </a:r>
            <a:r>
              <a:rPr lang="zh-CN" altLang="en-US" b="1">
                <a:ea typeface="黑体" panose="02010609060101010101" pitchFamily="49" charset="-122"/>
              </a:rPr>
              <a:t>条</a:t>
            </a:r>
            <a:endParaRPr lang="zh-CN" altLang="en-US" b="1">
              <a:ea typeface="黑体" panose="02010609060101010101" pitchFamily="49" charset="-122"/>
            </a:endParaRPr>
          </a:p>
        </p:txBody>
      </p:sp>
      <p:sp>
        <p:nvSpPr>
          <p:cNvPr id="642064" name="AutoShape 16"/>
          <p:cNvSpPr>
            <a:spLocks noChangeArrowheads="1"/>
          </p:cNvSpPr>
          <p:nvPr/>
        </p:nvSpPr>
        <p:spPr bwMode="auto">
          <a:xfrm>
            <a:off x="3270250" y="5665788"/>
            <a:ext cx="5611813" cy="406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决定写一万遍“好好学习，天天向上！” ，怎么办？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3" name="图片 12" descr="示例1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86063"/>
            <a:ext cx="3043238" cy="283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6181725" y="285750"/>
            <a:ext cx="4307205" cy="523875"/>
          </a:xfrm>
        </p:spPr>
        <p:txBody>
          <a:bodyPr/>
          <a:lstStyle/>
          <a:p>
            <a:pPr>
              <a:defRPr/>
            </a:pPr>
            <a:r>
              <a:t>为什么需要循环</a:t>
            </a:r>
            <a:r>
              <a:rPr lang="en-US" altLang="zh-CN"/>
              <a:t>2-1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张浩</a:t>
            </a:r>
            <a:r>
              <a:rPr lang="en-US" altLang="zh-CN" sz="2400" dirty="0"/>
              <a:t>Java</a:t>
            </a:r>
            <a:r>
              <a:rPr lang="zh-CN" altLang="en-US" sz="2400" dirty="0"/>
              <a:t>考试成绩未达到自己的目标。为了表明自己勤奋学习的决心，他决定写一百遍“好好学习，天天向上！”</a:t>
            </a:r>
            <a:endParaRPr lang="zh-CN" altLang="en-US" sz="2400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19467" name="组合 16"/>
          <p:cNvGrpSpPr/>
          <p:nvPr/>
        </p:nvGrpSpPr>
        <p:grpSpPr bwMode="auto">
          <a:xfrm>
            <a:off x="1666875" y="857250"/>
            <a:ext cx="979170" cy="422275"/>
            <a:chOff x="1000100" y="1173499"/>
            <a:chExt cx="979913" cy="422603"/>
          </a:xfrm>
        </p:grpSpPr>
        <p:pic>
          <p:nvPicPr>
            <p:cNvPr id="1946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286067" y="1185257"/>
              <a:ext cx="693946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4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2" grpId="0"/>
      <p:bldP spid="642053" grpId="0" bldLvl="0" animBg="1"/>
      <p:bldP spid="642054" grpId="0"/>
      <p:bldP spid="64206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AutoShape 3"/>
          <p:cNvSpPr>
            <a:spLocks noChangeArrowheads="1"/>
          </p:cNvSpPr>
          <p:nvPr/>
        </p:nvSpPr>
        <p:spPr bwMode="auto">
          <a:xfrm>
            <a:off x="1730375" y="1916113"/>
            <a:ext cx="7088188" cy="3008015"/>
          </a:xfrm>
          <a:prstGeom prst="roundRect">
            <a:avLst>
              <a:gd name="adj" fmla="val 224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遍写：好好学习，天天向上！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(“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遍写：好好学习，天天向上！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遍写：好好学习，天天向上！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(“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4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遍写：好好学习，天天向上！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(“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9999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遍写：好好学习，天天向上！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(“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10000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遍写：好好学习，天天向上！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44100" name="AutoShape 4"/>
          <p:cNvSpPr>
            <a:spLocks noChangeArrowheads="1"/>
          </p:cNvSpPr>
          <p:nvPr/>
        </p:nvSpPr>
        <p:spPr bwMode="auto">
          <a:xfrm>
            <a:off x="5907088" y="1916113"/>
            <a:ext cx="4475162" cy="29686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= 1</a:t>
            </a:r>
            <a:r>
              <a:rPr lang="en-US" altLang="zh-CN" b="1" dirty="0">
                <a:ea typeface="宋体" panose="02010600030101010101" pitchFamily="2" charset="-122"/>
              </a:rPr>
              <a:t>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while</a:t>
            </a:r>
            <a:r>
              <a:rPr lang="en-US" altLang="zh-CN" b="1" dirty="0">
                <a:ea typeface="宋体" panose="02010600030101010101" pitchFamily="2" charset="-122"/>
              </a:rPr>
              <a:t> ( 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 &lt;= 100     </a:t>
            </a:r>
            <a:r>
              <a:rPr lang="en-US" altLang="zh-CN" b="1" dirty="0">
                <a:ea typeface="宋体" panose="02010600030101010101" pitchFamily="2" charset="-122"/>
              </a:rPr>
              <a:t>){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  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 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</a:rPr>
              <a:t>("</a:t>
            </a:r>
            <a:r>
              <a:rPr lang="zh-CN" altLang="en-US" b="1" dirty="0">
                <a:ea typeface="宋体" panose="02010600030101010101" pitchFamily="2" charset="-122"/>
              </a:rPr>
              <a:t>第</a:t>
            </a:r>
            <a:r>
              <a:rPr lang="en-US" altLang="zh-CN" b="1" dirty="0">
                <a:ea typeface="宋体" panose="02010600030101010101" pitchFamily="2" charset="-122"/>
              </a:rPr>
              <a:t>" +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+ "</a:t>
            </a:r>
            <a:r>
              <a:rPr lang="zh-CN" altLang="en-US" b="1" dirty="0">
                <a:ea typeface="宋体" panose="02010600030101010101" pitchFamily="2" charset="-122"/>
              </a:rPr>
              <a:t>遍写：</a:t>
            </a:r>
            <a:endParaRPr lang="zh-CN" altLang="en-US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ea typeface="宋体" panose="02010600030101010101" pitchFamily="2" charset="-122"/>
              </a:rPr>
              <a:t>                 好好学习，天天向上！</a:t>
            </a:r>
            <a:r>
              <a:rPr lang="en-US" altLang="zh-CN" b="1" dirty="0">
                <a:ea typeface="宋体" panose="02010600030101010101" pitchFamily="2" charset="-122"/>
              </a:rPr>
              <a:t>");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 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++;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644101" name="AutoShape 5"/>
          <p:cNvSpPr>
            <a:spLocks noChangeArrowheads="1"/>
          </p:cNvSpPr>
          <p:nvPr/>
        </p:nvSpPr>
        <p:spPr bwMode="gray">
          <a:xfrm>
            <a:off x="6738938" y="2357366"/>
            <a:ext cx="118791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i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&lt;=10000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644114" name="Rectangle 18"/>
          <p:cNvSpPr>
            <a:spLocks noChangeArrowheads="1"/>
          </p:cNvSpPr>
          <p:nvPr/>
        </p:nvSpPr>
        <p:spPr bwMode="auto">
          <a:xfrm>
            <a:off x="2349500" y="1268413"/>
            <a:ext cx="4032250" cy="7921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没有使用循环结构</a:t>
            </a: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</p:txBody>
      </p:sp>
      <p:sp>
        <p:nvSpPr>
          <p:cNvPr id="644115" name="Rectangle 19"/>
          <p:cNvSpPr>
            <a:spLocks noChangeArrowheads="1"/>
          </p:cNvSpPr>
          <p:nvPr/>
        </p:nvSpPr>
        <p:spPr bwMode="auto">
          <a:xfrm>
            <a:off x="6167438" y="1279525"/>
            <a:ext cx="4032250" cy="7921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使用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while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循环</a:t>
            </a: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6167755" y="285750"/>
            <a:ext cx="4321175" cy="523875"/>
          </a:xfrm>
        </p:spPr>
        <p:txBody>
          <a:bodyPr/>
          <a:lstStyle/>
          <a:p>
            <a:pPr>
              <a:defRPr/>
            </a:pPr>
            <a:r>
              <a:rPr dirty="0"/>
              <a:t>为什么需要循环</a:t>
            </a:r>
            <a:r>
              <a:rPr lang="en-US" altLang="zh-CN" dirty="0"/>
              <a:t>2-2</a:t>
            </a:r>
            <a:endParaRPr dirty="0"/>
          </a:p>
        </p:txBody>
      </p:sp>
      <p:pic>
        <p:nvPicPr>
          <p:cNvPr id="15" name="图片 14" descr="10000遍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857625"/>
            <a:ext cx="2805113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4"/>
          <p:cNvGrpSpPr/>
          <p:nvPr/>
        </p:nvGrpSpPr>
        <p:grpSpPr bwMode="auto">
          <a:xfrm>
            <a:off x="2166938" y="6143625"/>
            <a:ext cx="4857750" cy="428625"/>
            <a:chOff x="3143240" y="5143512"/>
            <a:chExt cx="4857818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4286314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497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982245" y="5187962"/>
              <a:ext cx="3965631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：使用循环结构解决问题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00" grpId="0" bldLvl="0" animBg="1"/>
      <p:bldP spid="644101" grpId="0" bldLvl="0" animBg="1"/>
      <p:bldP spid="6441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7834630" y="285750"/>
            <a:ext cx="2654300" cy="523875"/>
          </a:xfrm>
        </p:spPr>
        <p:txBody>
          <a:bodyPr/>
          <a:lstStyle/>
          <a:p>
            <a:pPr>
              <a:defRPr/>
            </a:pPr>
            <a:r>
              <a:t>什么是循环</a:t>
            </a:r>
            <a:endParaRPr dirty="0"/>
          </a:p>
        </p:txBody>
      </p:sp>
      <p:sp>
        <p:nvSpPr>
          <p:cNvPr id="64512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生活中的循环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循环结构的特点    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21509" name="Group 4"/>
          <p:cNvGrpSpPr/>
          <p:nvPr/>
        </p:nvGrpSpPr>
        <p:grpSpPr bwMode="auto">
          <a:xfrm>
            <a:off x="3033713" y="2219325"/>
            <a:ext cx="1585912" cy="1808163"/>
            <a:chOff x="650" y="1389"/>
            <a:chExt cx="999" cy="1139"/>
          </a:xfrm>
        </p:grpSpPr>
        <p:pic>
          <p:nvPicPr>
            <p:cNvPr id="21522" name="Picture 5" descr="MMj02889110000[1]"/>
            <p:cNvPicPr>
              <a:picLocks noChangeAspect="1" noChangeArrowheads="1" noCrop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703" y="1389"/>
              <a:ext cx="864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3" name="Rectangle 6"/>
            <p:cNvSpPr>
              <a:spLocks noChangeArrowheads="1"/>
            </p:cNvSpPr>
            <p:nvPr/>
          </p:nvSpPr>
          <p:spPr bwMode="auto">
            <a:xfrm>
              <a:off x="650" y="2296"/>
              <a:ext cx="999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ea typeface="黑体" panose="02010609060101010101" pitchFamily="49" charset="-122"/>
                </a:rPr>
                <a:t>打印</a:t>
              </a:r>
              <a:r>
                <a:rPr lang="en-US" altLang="zh-CN" b="1">
                  <a:ea typeface="黑体" panose="02010609060101010101" pitchFamily="49" charset="-122"/>
                </a:rPr>
                <a:t>50</a:t>
              </a:r>
              <a:r>
                <a:rPr lang="zh-CN" altLang="en-US" b="1">
                  <a:ea typeface="黑体" panose="02010609060101010101" pitchFamily="49" charset="-122"/>
                </a:rPr>
                <a:t>份试卷</a:t>
              </a:r>
              <a:endParaRPr lang="zh-CN" altLang="en-US" b="1">
                <a:ea typeface="黑体" panose="02010609060101010101" pitchFamily="49" charset="-122"/>
              </a:endParaRPr>
            </a:p>
          </p:txBody>
        </p:sp>
      </p:grpSp>
      <p:grpSp>
        <p:nvGrpSpPr>
          <p:cNvPr id="21510" name="Group 7"/>
          <p:cNvGrpSpPr/>
          <p:nvPr/>
        </p:nvGrpSpPr>
        <p:grpSpPr bwMode="auto">
          <a:xfrm>
            <a:off x="4994276" y="2282825"/>
            <a:ext cx="1655763" cy="1736725"/>
            <a:chOff x="1973" y="1434"/>
            <a:chExt cx="1043" cy="1094"/>
          </a:xfrm>
        </p:grpSpPr>
        <p:pic>
          <p:nvPicPr>
            <p:cNvPr id="21520" name="Picture 8" descr="pg0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" y="1434"/>
              <a:ext cx="1043" cy="782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521" name="Rectangle 9"/>
            <p:cNvSpPr>
              <a:spLocks noChangeArrowheads="1"/>
            </p:cNvSpPr>
            <p:nvPr/>
          </p:nvSpPr>
          <p:spPr bwMode="auto">
            <a:xfrm>
              <a:off x="2017" y="2296"/>
              <a:ext cx="999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ea typeface="黑体" panose="02010609060101010101" pitchFamily="49" charset="-122"/>
                </a:rPr>
                <a:t>沿操场跑</a:t>
              </a:r>
              <a:r>
                <a:rPr lang="en-US" altLang="zh-CN" b="1" dirty="0">
                  <a:ea typeface="黑体" panose="02010609060101010101" pitchFamily="49" charset="-122"/>
                </a:rPr>
                <a:t>10</a:t>
              </a:r>
              <a:r>
                <a:rPr lang="zh-CN" altLang="en-US" b="1" dirty="0">
                  <a:ea typeface="黑体" panose="02010609060101010101" pitchFamily="49" charset="-122"/>
                </a:rPr>
                <a:t>圈</a:t>
              </a:r>
              <a:endParaRPr lang="zh-CN" altLang="en-US" b="1" dirty="0">
                <a:ea typeface="黑体" panose="02010609060101010101" pitchFamily="49" charset="-122"/>
              </a:endParaRPr>
            </a:p>
          </p:txBody>
        </p:sp>
      </p:grpSp>
      <p:sp>
        <p:nvSpPr>
          <p:cNvPr id="645133" name="Text Box 13"/>
          <p:cNvSpPr txBox="1">
            <a:spLocks noChangeArrowheads="1"/>
          </p:cNvSpPr>
          <p:nvPr/>
        </p:nvSpPr>
        <p:spPr bwMode="auto">
          <a:xfrm>
            <a:off x="1992313" y="4327525"/>
            <a:ext cx="6624637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zh-CN" altLang="en-US" sz="2400" b="1">
              <a:ea typeface="黑体" panose="02010609060101010101" pitchFamily="49" charset="-122"/>
            </a:endParaRPr>
          </a:p>
        </p:txBody>
      </p:sp>
      <p:grpSp>
        <p:nvGrpSpPr>
          <p:cNvPr id="4" name="Group 14"/>
          <p:cNvGrpSpPr/>
          <p:nvPr/>
        </p:nvGrpSpPr>
        <p:grpSpPr bwMode="auto">
          <a:xfrm>
            <a:off x="3648075" y="4724400"/>
            <a:ext cx="5184775" cy="1657350"/>
            <a:chOff x="1338" y="3203"/>
            <a:chExt cx="3266" cy="817"/>
          </a:xfrm>
        </p:grpSpPr>
        <p:grpSp>
          <p:nvGrpSpPr>
            <p:cNvPr id="21516" name="Group 15"/>
            <p:cNvGrpSpPr/>
            <p:nvPr/>
          </p:nvGrpSpPr>
          <p:grpSpPr bwMode="auto">
            <a:xfrm>
              <a:off x="1338" y="3203"/>
              <a:ext cx="3266" cy="817"/>
              <a:chOff x="1338" y="3203"/>
              <a:chExt cx="3266" cy="817"/>
            </a:xfrm>
          </p:grpSpPr>
          <p:sp>
            <p:nvSpPr>
              <p:cNvPr id="645136" name="AutoShape 16"/>
              <p:cNvSpPr>
                <a:spLocks noChangeArrowheads="1"/>
              </p:cNvSpPr>
              <p:nvPr/>
            </p:nvSpPr>
            <p:spPr bwMode="auto">
              <a:xfrm>
                <a:off x="1338" y="3203"/>
                <a:ext cx="3266" cy="817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45137" name="AutoShape 17"/>
              <p:cNvSpPr>
                <a:spLocks noChangeArrowheads="1"/>
              </p:cNvSpPr>
              <p:nvPr/>
            </p:nvSpPr>
            <p:spPr bwMode="auto">
              <a:xfrm>
                <a:off x="2250" y="3285"/>
                <a:ext cx="1615" cy="256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循环条件</a:t>
                </a:r>
                <a:endPara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</p:grpSp>
        <p:sp>
          <p:nvSpPr>
            <p:cNvPr id="645138" name="AutoShape 18"/>
            <p:cNvSpPr>
              <a:spLocks noChangeArrowheads="1"/>
            </p:cNvSpPr>
            <p:nvPr/>
          </p:nvSpPr>
          <p:spPr bwMode="auto">
            <a:xfrm>
              <a:off x="2250" y="3690"/>
              <a:ext cx="1614" cy="256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循环操作</a:t>
              </a:r>
              <a:endPara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21513" name="Group 19"/>
          <p:cNvGrpSpPr/>
          <p:nvPr/>
        </p:nvGrpSpPr>
        <p:grpSpPr bwMode="auto">
          <a:xfrm>
            <a:off x="7080250" y="2205038"/>
            <a:ext cx="1873250" cy="1808163"/>
            <a:chOff x="3015" y="1389"/>
            <a:chExt cx="1180" cy="1139"/>
          </a:xfrm>
        </p:grpSpPr>
        <p:sp>
          <p:nvSpPr>
            <p:cNvPr id="21514" name="Rectangle 20"/>
            <p:cNvSpPr>
              <a:spLocks noChangeArrowheads="1"/>
            </p:cNvSpPr>
            <p:nvPr/>
          </p:nvSpPr>
          <p:spPr bwMode="auto">
            <a:xfrm>
              <a:off x="3059" y="2296"/>
              <a:ext cx="105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黑体" panose="02010609060101010101" pitchFamily="49" charset="-122"/>
                </a:rPr>
                <a:t>做</a:t>
              </a:r>
              <a:r>
                <a:rPr lang="en-US" altLang="zh-CN" b="1">
                  <a:latin typeface="黑体" panose="02010609060101010101" pitchFamily="49" charset="-122"/>
                </a:rPr>
                <a:t>100</a:t>
              </a:r>
              <a:r>
                <a:rPr lang="zh-CN" altLang="en-US" b="1">
                  <a:latin typeface="黑体" panose="02010609060101010101" pitchFamily="49" charset="-122"/>
                </a:rPr>
                <a:t>道编程题</a:t>
              </a:r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21515" name="Picture 21" descr="StudyingComput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5" y="1389"/>
              <a:ext cx="1180" cy="846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34"/>
          <p:cNvSpPr>
            <a:spLocks noGrp="1"/>
          </p:cNvSpPr>
          <p:nvPr>
            <p:ph type="title"/>
          </p:nvPr>
        </p:nvSpPr>
        <p:spPr>
          <a:xfrm>
            <a:off x="6570980" y="285750"/>
            <a:ext cx="3917950" cy="523875"/>
          </a:xfrm>
        </p:spPr>
        <p:txBody>
          <a:bodyPr/>
          <a:lstStyle/>
          <a:p>
            <a:pPr>
              <a:defRPr/>
            </a:pPr>
            <a:r>
              <a:t>什么是</a:t>
            </a:r>
            <a:r>
              <a:rPr lang="en-US" altLang="zh-CN"/>
              <a:t>while</a:t>
            </a:r>
            <a:r>
              <a:t>循环</a:t>
            </a:r>
            <a:endParaRPr dirty="0"/>
          </a:p>
        </p:txBody>
      </p:sp>
      <p:sp>
        <p:nvSpPr>
          <p:cNvPr id="647171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 lvl="1"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特点：先判断，再执行</a:t>
            </a:r>
            <a:endParaRPr lang="zh-CN" altLang="en-US" dirty="0"/>
          </a:p>
        </p:txBody>
      </p:sp>
      <p:sp>
        <p:nvSpPr>
          <p:cNvPr id="647172" name="AutoShape 4"/>
          <p:cNvSpPr>
            <a:spLocks noChangeArrowheads="1"/>
          </p:cNvSpPr>
          <p:nvPr/>
        </p:nvSpPr>
        <p:spPr bwMode="auto">
          <a:xfrm>
            <a:off x="1809750" y="1827213"/>
            <a:ext cx="3417888" cy="188975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while</a:t>
            </a:r>
            <a:r>
              <a:rPr lang="en-US" altLang="zh-CN" b="1" dirty="0">
                <a:ea typeface="宋体" panose="02010600030101010101" pitchFamily="2" charset="-122"/>
              </a:rPr>
              <a:t> ( 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循环条件 </a:t>
            </a:r>
            <a:r>
              <a:rPr lang="en-US" altLang="zh-CN" b="1" dirty="0">
                <a:ea typeface="宋体" panose="02010600030101010101" pitchFamily="2" charset="-122"/>
              </a:rPr>
              <a:t>) 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   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 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循环操作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zh-CN" altLang="en-US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647173" name="AutoShape 5"/>
          <p:cNvSpPr>
            <a:spLocks noChangeArrowheads="1"/>
          </p:cNvSpPr>
          <p:nvPr/>
        </p:nvSpPr>
        <p:spPr bwMode="auto">
          <a:xfrm>
            <a:off x="3286125" y="1092129"/>
            <a:ext cx="4590240" cy="408130"/>
          </a:xfrm>
          <a:prstGeom prst="wedgeRoundRectCallout">
            <a:avLst>
              <a:gd name="adj1" fmla="val -19979"/>
              <a:gd name="adj2" fmla="val 5127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符合条件，循环继续执行；否则，循环退出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647174" name="AutoShape 6"/>
          <p:cNvSpPr>
            <a:spLocks noChangeArrowheads="1"/>
          </p:cNvSpPr>
          <p:nvPr/>
        </p:nvSpPr>
        <p:spPr bwMode="auto">
          <a:xfrm>
            <a:off x="2355850" y="3428929"/>
            <a:ext cx="2751280" cy="408130"/>
          </a:xfrm>
          <a:prstGeom prst="wedgeRoundRectCallout">
            <a:avLst>
              <a:gd name="adj1" fmla="val -21065"/>
              <a:gd name="adj2" fmla="val -5049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循环中被重复执行的操作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647175" name="AutoShape 7"/>
          <p:cNvSpPr>
            <a:spLocks noChangeArrowheads="1"/>
          </p:cNvSpPr>
          <p:nvPr/>
        </p:nvSpPr>
        <p:spPr bwMode="auto">
          <a:xfrm>
            <a:off x="5710238" y="1841500"/>
            <a:ext cx="4457700" cy="224916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 = 1;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while</a:t>
            </a:r>
            <a:r>
              <a:rPr lang="en-US" altLang="zh-CN" b="1" dirty="0">
                <a:ea typeface="宋体" panose="02010600030101010101" pitchFamily="2" charset="-122"/>
              </a:rPr>
              <a:t> ( 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  &lt;= 100  ) {	       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</a:rPr>
              <a:t>("</a:t>
            </a:r>
            <a:r>
              <a:rPr lang="zh-CN" altLang="en-US" b="1" dirty="0">
                <a:ea typeface="宋体" panose="02010600030101010101" pitchFamily="2" charset="-122"/>
              </a:rPr>
              <a:t>第</a:t>
            </a:r>
            <a:r>
              <a:rPr lang="en-US" altLang="zh-CN" b="1" dirty="0">
                <a:ea typeface="宋体" panose="02010600030101010101" pitchFamily="2" charset="-122"/>
              </a:rPr>
              <a:t>" +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+ "</a:t>
            </a:r>
            <a:r>
              <a:rPr lang="zh-CN" altLang="en-US" b="1" dirty="0">
                <a:ea typeface="宋体" panose="02010600030101010101" pitchFamily="2" charset="-122"/>
              </a:rPr>
              <a:t>遍写：</a:t>
            </a:r>
            <a:endParaRPr lang="zh-CN" altLang="en-US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ea typeface="宋体" panose="02010600030101010101" pitchFamily="2" charset="-122"/>
              </a:rPr>
              <a:t>                 好好学习，天天向上！</a:t>
            </a:r>
            <a:r>
              <a:rPr lang="en-US" altLang="zh-CN" b="1" dirty="0">
                <a:ea typeface="宋体" panose="02010600030101010101" pitchFamily="2" charset="-122"/>
              </a:rPr>
              <a:t>");	    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 ++;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647176" name="Rectangle 8"/>
          <p:cNvSpPr>
            <a:spLocks noChangeArrowheads="1"/>
          </p:cNvSpPr>
          <p:nvPr/>
        </p:nvSpPr>
        <p:spPr bwMode="auto">
          <a:xfrm>
            <a:off x="6570663" y="2286000"/>
            <a:ext cx="1079500" cy="3095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47177" name="Rectangle 9"/>
          <p:cNvSpPr>
            <a:spLocks noChangeArrowheads="1"/>
          </p:cNvSpPr>
          <p:nvPr/>
        </p:nvSpPr>
        <p:spPr bwMode="auto">
          <a:xfrm>
            <a:off x="6142038" y="2643188"/>
            <a:ext cx="3954462" cy="64293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47178" name="AutoShape 10"/>
          <p:cNvSpPr>
            <a:spLocks noChangeArrowheads="1"/>
          </p:cNvSpPr>
          <p:nvPr/>
        </p:nvSpPr>
        <p:spPr bwMode="auto">
          <a:xfrm>
            <a:off x="2135188" y="5817235"/>
            <a:ext cx="4984750" cy="406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编码规范：缩进、换行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2" name="Group 11"/>
          <p:cNvGrpSpPr/>
          <p:nvPr/>
        </p:nvGrpSpPr>
        <p:grpSpPr bwMode="auto">
          <a:xfrm>
            <a:off x="7381875" y="4195763"/>
            <a:ext cx="2552700" cy="2376487"/>
            <a:chOff x="3379" y="2523"/>
            <a:chExt cx="1608" cy="1497"/>
          </a:xfrm>
        </p:grpSpPr>
        <p:sp>
          <p:nvSpPr>
            <p:cNvPr id="22550" name="AutoShape 12"/>
            <p:cNvSpPr>
              <a:spLocks noChangeArrowheads="1"/>
            </p:cNvSpPr>
            <p:nvPr/>
          </p:nvSpPr>
          <p:spPr bwMode="auto">
            <a:xfrm>
              <a:off x="3515" y="3430"/>
              <a:ext cx="1225" cy="236"/>
            </a:xfrm>
            <a:prstGeom prst="flowChartProcess">
              <a:avLst/>
            </a:prstGeom>
            <a:noFill/>
            <a:ln w="25400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循环操作 </a:t>
              </a:r>
              <a:endParaRPr lang="zh-CN" altLang="en-US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551" name="AutoShape 13"/>
            <p:cNvSpPr>
              <a:spLocks noChangeArrowheads="1"/>
            </p:cNvSpPr>
            <p:nvPr/>
          </p:nvSpPr>
          <p:spPr bwMode="auto">
            <a:xfrm>
              <a:off x="3470" y="2812"/>
              <a:ext cx="1270" cy="394"/>
            </a:xfrm>
            <a:prstGeom prst="flowChartDecision">
              <a:avLst/>
            </a:prstGeom>
            <a:noFill/>
            <a:ln w="25400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循环条件 </a:t>
              </a:r>
              <a:endParaRPr lang="zh-CN" altLang="en-US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552" name="Line 14"/>
            <p:cNvSpPr>
              <a:spLocks noChangeShapeType="1"/>
            </p:cNvSpPr>
            <p:nvPr/>
          </p:nvSpPr>
          <p:spPr bwMode="auto">
            <a:xfrm flipH="1">
              <a:off x="4115" y="3206"/>
              <a:ext cx="0" cy="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3" name="Line 15"/>
            <p:cNvSpPr>
              <a:spLocks noChangeShapeType="1"/>
            </p:cNvSpPr>
            <p:nvPr/>
          </p:nvSpPr>
          <p:spPr bwMode="auto">
            <a:xfrm flipH="1">
              <a:off x="3379" y="3784"/>
              <a:ext cx="736" cy="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4" name="Line 16"/>
            <p:cNvSpPr>
              <a:spLocks noChangeShapeType="1"/>
            </p:cNvSpPr>
            <p:nvPr/>
          </p:nvSpPr>
          <p:spPr bwMode="auto">
            <a:xfrm flipV="1">
              <a:off x="3379" y="2750"/>
              <a:ext cx="0" cy="10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5" name="Line 17"/>
            <p:cNvSpPr>
              <a:spLocks noChangeShapeType="1"/>
            </p:cNvSpPr>
            <p:nvPr/>
          </p:nvSpPr>
          <p:spPr bwMode="auto">
            <a:xfrm flipV="1">
              <a:off x="3379" y="2733"/>
              <a:ext cx="736" cy="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6" name="Line 18"/>
            <p:cNvSpPr>
              <a:spLocks noChangeShapeType="1"/>
            </p:cNvSpPr>
            <p:nvPr/>
          </p:nvSpPr>
          <p:spPr bwMode="auto">
            <a:xfrm>
              <a:off x="4115" y="2523"/>
              <a:ext cx="0" cy="2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7" name="Line 19"/>
            <p:cNvSpPr>
              <a:spLocks noChangeShapeType="1"/>
            </p:cNvSpPr>
            <p:nvPr/>
          </p:nvSpPr>
          <p:spPr bwMode="auto">
            <a:xfrm>
              <a:off x="4115" y="3679"/>
              <a:ext cx="0" cy="1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8" name="Line 20"/>
            <p:cNvSpPr>
              <a:spLocks noChangeShapeType="1"/>
            </p:cNvSpPr>
            <p:nvPr/>
          </p:nvSpPr>
          <p:spPr bwMode="auto">
            <a:xfrm flipH="1" flipV="1">
              <a:off x="4740" y="3022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9" name="Line 21"/>
            <p:cNvSpPr>
              <a:spLocks noChangeShapeType="1"/>
            </p:cNvSpPr>
            <p:nvPr/>
          </p:nvSpPr>
          <p:spPr bwMode="auto">
            <a:xfrm>
              <a:off x="4921" y="3022"/>
              <a:ext cx="0" cy="8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0" name="Line 22"/>
            <p:cNvSpPr>
              <a:spLocks noChangeShapeType="1"/>
            </p:cNvSpPr>
            <p:nvPr/>
          </p:nvSpPr>
          <p:spPr bwMode="auto">
            <a:xfrm flipH="1">
              <a:off x="4115" y="3915"/>
              <a:ext cx="8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1" name="Line 23"/>
            <p:cNvSpPr>
              <a:spLocks noChangeShapeType="1"/>
            </p:cNvSpPr>
            <p:nvPr/>
          </p:nvSpPr>
          <p:spPr bwMode="auto">
            <a:xfrm>
              <a:off x="4115" y="3915"/>
              <a:ext cx="0" cy="1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2" name="Rectangle 24"/>
            <p:cNvSpPr>
              <a:spLocks noChangeArrowheads="1"/>
            </p:cNvSpPr>
            <p:nvPr/>
          </p:nvSpPr>
          <p:spPr bwMode="auto">
            <a:xfrm>
              <a:off x="4129" y="3146"/>
              <a:ext cx="27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真</a:t>
              </a:r>
              <a:endParaRPr lang="zh-CN" altLang="en-US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563" name="Rectangle 25"/>
            <p:cNvSpPr>
              <a:spLocks noChangeArrowheads="1"/>
            </p:cNvSpPr>
            <p:nvPr/>
          </p:nvSpPr>
          <p:spPr bwMode="auto">
            <a:xfrm>
              <a:off x="4711" y="2783"/>
              <a:ext cx="27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假</a:t>
              </a:r>
              <a:endParaRPr lang="zh-CN" altLang="en-US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29"/>
          <p:cNvGrpSpPr/>
          <p:nvPr/>
        </p:nvGrpSpPr>
        <p:grpSpPr bwMode="auto">
          <a:xfrm>
            <a:off x="1666875" y="873760"/>
            <a:ext cx="993458" cy="398780"/>
            <a:chOff x="1000100" y="1801921"/>
            <a:chExt cx="993465" cy="398840"/>
          </a:xfrm>
        </p:grpSpPr>
        <p:pic>
          <p:nvPicPr>
            <p:cNvPr id="22548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1300140" y="1801921"/>
              <a:ext cx="693425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3427368" y="3000372"/>
            <a:ext cx="428628" cy="42862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3498806" y="1571612"/>
            <a:ext cx="500066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4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4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4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4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4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2" grpId="0" bldLvl="0" animBg="1"/>
      <p:bldP spid="647173" grpId="0" bldLvl="0" animBg="1"/>
      <p:bldP spid="647174" grpId="0" bldLvl="0" animBg="1"/>
      <p:bldP spid="647176" grpId="0" bldLvl="0" animBg="1"/>
      <p:bldP spid="647177" grpId="0" bldLvl="0" animBg="1"/>
      <p:bldP spid="647178" grpId="0" bldLvl="0" animBg="1"/>
    </p:bldLst>
  </p:timing>
</p:sld>
</file>

<file path=ppt/theme/theme1.xml><?xml version="1.0" encoding="utf-8"?>
<a:theme xmlns:a="http://schemas.openxmlformats.org/drawingml/2006/main" name="Office 主题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4849</Words>
  <Application>WPS 演示</Application>
  <PresentationFormat>宽屏</PresentationFormat>
  <Paragraphs>688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Arial</vt:lpstr>
      <vt:lpstr>宋体</vt:lpstr>
      <vt:lpstr>Wingdings</vt:lpstr>
      <vt:lpstr>Calibri</vt:lpstr>
      <vt:lpstr>微软雅黑</vt:lpstr>
      <vt:lpstr>Wingdings</vt:lpstr>
      <vt:lpstr>黑体</vt:lpstr>
      <vt:lpstr>Arial Unicode MS</vt:lpstr>
      <vt:lpstr>Arial</vt:lpstr>
      <vt:lpstr>Tahoma</vt:lpstr>
      <vt:lpstr>Times New Roman</vt:lpstr>
      <vt:lpstr>Office 主题_2</vt:lpstr>
      <vt:lpstr>Word.Picture.8</vt:lpstr>
      <vt:lpstr>PowerPoint 演示文稿</vt:lpstr>
      <vt:lpstr>预习检查</vt:lpstr>
      <vt:lpstr>回顾与作业点评</vt:lpstr>
      <vt:lpstr>本章任务</vt:lpstr>
      <vt:lpstr>本章目标</vt:lpstr>
      <vt:lpstr>为什么需要循环2-1</vt:lpstr>
      <vt:lpstr>为什么需要循环2-2</vt:lpstr>
      <vt:lpstr>什么是循环</vt:lpstr>
      <vt:lpstr>什么是while循环</vt:lpstr>
      <vt:lpstr>使用while循环4-1</vt:lpstr>
      <vt:lpstr>使用while循环4-2</vt:lpstr>
      <vt:lpstr>使用while循环4-3</vt:lpstr>
      <vt:lpstr>使用while循环4-4</vt:lpstr>
      <vt:lpstr>小结</vt:lpstr>
      <vt:lpstr>为什么需要程序调试</vt:lpstr>
      <vt:lpstr>什么是程序调试</vt:lpstr>
      <vt:lpstr>如何进行程序调试5-1</vt:lpstr>
      <vt:lpstr>如何进行程序调试5-2</vt:lpstr>
      <vt:lpstr>如何进行程序调试5-3</vt:lpstr>
      <vt:lpstr>如何进行程序调试5-4</vt:lpstr>
      <vt:lpstr>如何进行程序调试5-5</vt:lpstr>
      <vt:lpstr>小结</vt:lpstr>
      <vt:lpstr>学员操作—计算100以内的偶数之和2-1</vt:lpstr>
      <vt:lpstr>学员操作—计算100以内的偶数之和2-2</vt:lpstr>
      <vt:lpstr>学员操作—查询商品价格2-1</vt:lpstr>
      <vt:lpstr>学员操作—查询商品价格2-2</vt:lpstr>
      <vt:lpstr>学员操作—升级购物结算 </vt:lpstr>
      <vt:lpstr>为什么需要do-while循环</vt:lpstr>
      <vt:lpstr>什么是do-while循环</vt:lpstr>
      <vt:lpstr>使用do-while循环</vt:lpstr>
      <vt:lpstr>比较while和do-while</vt:lpstr>
      <vt:lpstr>小结</vt:lpstr>
      <vt:lpstr>学员操作—升级菜单切换 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Qi Li</dc:creator>
  <cp:lastModifiedBy>Gree</cp:lastModifiedBy>
  <cp:revision>54</cp:revision>
  <dcterms:created xsi:type="dcterms:W3CDTF">2017-10-12T07:19:00Z</dcterms:created>
  <dcterms:modified xsi:type="dcterms:W3CDTF">2017-10-14T15:45:02Z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