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57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en-US" altLang="zh-CN"/>
              <a:t>   </a:t>
            </a:r>
            <a:r>
              <a:rPr lang="zh-CN" altLang="en-US"/>
              <a:t>正式授课前进行统一测试。测试内容为上次课布置的预习测试题。本教学环节目的是强化学员进行预习的意识，测试结果记录学员学习成绩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806CC15-7513-4D78-8F02-3749DD375CA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\01 </a:t>
            </a:r>
            <a:r>
              <a:rPr lang="zh-CN" altLang="en-US" dirty="0"/>
              <a:t>教学演示案例</a:t>
            </a:r>
            <a:r>
              <a:rPr lang="en-US" altLang="zh-CN" dirty="0"/>
              <a:t>\</a:t>
            </a:r>
            <a:r>
              <a:rPr lang="zh-CN" altLang="en-US" dirty="0"/>
              <a:t>现场编程</a:t>
            </a:r>
            <a:r>
              <a:rPr lang="en-US" altLang="zh-CN" dirty="0"/>
              <a:t>\CalcSum.java</a:t>
            </a:r>
            <a:endParaRPr lang="en-US" altLang="zh-CN" dirty="0"/>
          </a:p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经过对前面的两个例子的分析，学员已经了解了使用</a:t>
            </a:r>
            <a:r>
              <a:rPr lang="en-US" altLang="zh-CN" dirty="0"/>
              <a:t>for</a:t>
            </a:r>
            <a:r>
              <a:rPr lang="zh-CN" altLang="en-US" dirty="0"/>
              <a:t>循环解决问题的思路，</a:t>
            </a:r>
            <a:endParaRPr lang="en-US" altLang="zh-CN" dirty="0"/>
          </a:p>
          <a:p>
            <a:r>
              <a:rPr lang="zh-CN" altLang="en-US" dirty="0"/>
              <a:t>这里可以让学员来做问题分析并提出解决办法，技术顾问对学员的分析做补充讲解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C25ECC-92F8-47B8-A176-95CAE315596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0A0BB5-802D-4DDE-B343-494D787C3E5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EB8B75-FE53-4F51-82AB-93D3A0B1DDE9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en-US" altLang="zh-CN"/>
              <a:t>xxxxxxx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1A5B04-0F64-444A-9284-320C2B30CD3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06FAFD-9EED-4E10-AC3D-E0FCB5432F97}" type="slidenum">
              <a:rPr lang="zh-CN" altLang="en-US"/>
            </a:fld>
            <a:endParaRPr lang="en-US" altLang="zh-CN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8E4A34-4A6C-40C9-A2BB-65CEA1694964}" type="slidenum">
              <a:rPr lang="zh-CN" altLang="en-US"/>
            </a:fld>
            <a:endParaRPr lang="en-US" altLang="zh-CN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</a:t>
            </a:r>
            <a:r>
              <a:rPr lang="en-US" altLang="zh-CN" dirty="0"/>
              <a:t>:</a:t>
            </a:r>
            <a:r>
              <a:rPr lang="zh-CN" altLang="en-US" dirty="0"/>
              <a:t>技术顾问演示示例</a:t>
            </a:r>
            <a:r>
              <a:rPr lang="en-US" altLang="zh-CN" dirty="0"/>
              <a:t>3</a:t>
            </a:r>
            <a:r>
              <a:rPr lang="zh-CN" altLang="en-US" dirty="0"/>
              <a:t>时加入断点调试过程，追踪循环的执行过程，让学员体会</a:t>
            </a:r>
            <a:r>
              <a:rPr lang="en-US" altLang="zh-CN" dirty="0"/>
              <a:t>break</a:t>
            </a:r>
            <a:r>
              <a:rPr lang="zh-CN" altLang="en-US" dirty="0"/>
              <a:t>的作用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5F25A3-5C7D-4A78-B5DC-8F9C68920A8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\01 </a:t>
            </a:r>
            <a:r>
              <a:rPr lang="zh-CN" altLang="en-US" dirty="0"/>
              <a:t>教学演示案例</a:t>
            </a:r>
            <a:r>
              <a:rPr lang="en-US" altLang="zh-CN" dirty="0"/>
              <a:t>\</a:t>
            </a:r>
            <a:r>
              <a:rPr lang="zh-CN" altLang="en-US" dirty="0"/>
              <a:t>现场编程</a:t>
            </a:r>
            <a:r>
              <a:rPr lang="en-US" altLang="zh-CN" dirty="0"/>
              <a:t>\TestBreak.java</a:t>
            </a:r>
            <a:endParaRPr lang="en-US" altLang="zh-CN" dirty="0"/>
          </a:p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技术顾问引导学员分析问题，可以看出问题中包含次数固定的重复操作，故采用</a:t>
            </a:r>
            <a:r>
              <a:rPr lang="en-US" altLang="zh-CN" dirty="0"/>
              <a:t>for</a:t>
            </a:r>
            <a:r>
              <a:rPr lang="zh-CN" altLang="en-US" dirty="0"/>
              <a:t>循环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技术顾问引导引导学员列出使用</a:t>
            </a:r>
            <a:r>
              <a:rPr lang="en-US" altLang="zh-CN" dirty="0"/>
              <a:t>for</a:t>
            </a:r>
            <a:r>
              <a:rPr lang="zh-CN" altLang="en-US" dirty="0"/>
              <a:t>循环的步骤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编写代码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8F8FED-FECC-4FC2-9C1A-56DD5FB8BFD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99BB6C-B53C-4F9F-9147-5A4CBB2FBFCB}" type="slidenum">
              <a:rPr lang="zh-CN" altLang="en-US"/>
            </a:fld>
            <a:endParaRPr lang="en-US" altLang="zh-CN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教学指导：技术顾问演示实例</a:t>
            </a:r>
            <a:r>
              <a:rPr lang="en-US" altLang="zh-CN" dirty="0"/>
              <a:t>4</a:t>
            </a:r>
            <a:r>
              <a:rPr lang="zh-CN" altLang="en-US" dirty="0"/>
              <a:t>时加入断点调试过程，追踪循环的执行过程，让学员体会</a:t>
            </a:r>
            <a:r>
              <a:rPr lang="en-US" altLang="zh-CN" dirty="0"/>
              <a:t>continue</a:t>
            </a:r>
            <a:r>
              <a:rPr lang="zh-CN" altLang="en-US" dirty="0"/>
              <a:t>的作用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A52707-DD6C-4B79-8E9E-0E5E85FD278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3BF756-80C5-438E-98EE-C1FEBCD33DB7}" type="slidenum">
              <a:rPr lang="zh-CN" altLang="en-US"/>
            </a:fld>
            <a:endParaRPr lang="en-US" altLang="zh-CN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教学指导：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回顾：上次课的教学内容和学员已学过的相关技术内容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作业点评：点评作业的提交情况和共性问题，目的是给学员作业反馈以促进学员完成作业的积极性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523B95-AE53-4BB2-8260-3ED4837B37BE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\01 </a:t>
            </a:r>
            <a:r>
              <a:rPr lang="zh-CN" altLang="en-US"/>
              <a:t>教学演示案例</a:t>
            </a:r>
            <a:r>
              <a:rPr lang="en-US" altLang="zh-CN"/>
              <a:t>\</a:t>
            </a:r>
            <a:r>
              <a:rPr lang="zh-CN" altLang="en-US"/>
              <a:t>现场编程</a:t>
            </a:r>
            <a:r>
              <a:rPr lang="en-US" altLang="zh-CN"/>
              <a:t>\TestContinue.java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C918CDD-6C58-4ECE-84B1-88C0511C8C7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AC9BAC-963C-4085-99C5-543D9A9220C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AC1635-9878-4BA5-94E8-32134E57F55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en-US" altLang="zh-CN"/>
              <a:t>xxxxxxx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70A67F-1C10-433F-9F5C-7E5E2A04C71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2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教学指导；</a:t>
            </a:r>
            <a:endParaRPr lang="en-US" altLang="zh-CN"/>
          </a:p>
          <a:p>
            <a:r>
              <a:rPr lang="zh-CN" altLang="en-US"/>
              <a:t>总结部分</a:t>
            </a:r>
            <a:r>
              <a:rPr lang="zh-CN" altLang="zh-CN"/>
              <a:t>主要达到以下几个目的：</a:t>
            </a:r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zh-CN" altLang="zh-CN" b="1"/>
              <a:t>回顾内容</a:t>
            </a:r>
            <a:r>
              <a:rPr lang="zh-CN" altLang="en-US" b="1"/>
              <a:t>。</a:t>
            </a:r>
            <a:r>
              <a:rPr lang="zh-CN" altLang="en-US">
                <a:solidFill>
                  <a:srgbClr val="C00000"/>
                </a:solidFill>
              </a:rPr>
              <a:t>注意与</a:t>
            </a:r>
            <a:r>
              <a:rPr lang="zh-CN" altLang="zh-CN">
                <a:solidFill>
                  <a:srgbClr val="C00000"/>
                </a:solidFill>
              </a:rPr>
              <a:t>与</a:t>
            </a:r>
            <a:r>
              <a:rPr lang="zh-CN" altLang="en-US">
                <a:solidFill>
                  <a:srgbClr val="C00000"/>
                </a:solidFill>
              </a:rPr>
              <a:t>本章任务和目标</a:t>
            </a:r>
            <a:r>
              <a:rPr lang="zh-CN" altLang="zh-CN">
                <a:solidFill>
                  <a:srgbClr val="C00000"/>
                </a:solidFill>
              </a:rPr>
              <a:t>不一样。</a:t>
            </a:r>
            <a:r>
              <a:rPr lang="zh-CN" altLang="en-US">
                <a:solidFill>
                  <a:srgbClr val="C00000"/>
                </a:solidFill>
              </a:rPr>
              <a:t>本章任务和目标是</a:t>
            </a:r>
            <a:r>
              <a:rPr lang="zh-CN" altLang="zh-CN"/>
              <a:t>是强调</a:t>
            </a:r>
            <a:r>
              <a:rPr lang="zh-CN" altLang="en-US"/>
              <a:t>内容概貌，学到技术，告知要学习什么；总结时，</a:t>
            </a:r>
            <a:r>
              <a:rPr lang="zh-CN" altLang="zh-CN"/>
              <a:t>要格外强调观点，把每一</a:t>
            </a:r>
            <a:r>
              <a:rPr lang="zh-CN" altLang="en-US"/>
              <a:t>个知识点</a:t>
            </a:r>
            <a:r>
              <a:rPr lang="zh-CN" altLang="zh-CN"/>
              <a:t>的观点</a:t>
            </a:r>
            <a:r>
              <a:rPr lang="zh-CN" altLang="en-US"/>
              <a:t>结论</a:t>
            </a:r>
            <a:r>
              <a:rPr lang="zh-CN" altLang="zh-CN"/>
              <a:t>都尽量突出出来。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 b="1"/>
              <a:t>2</a:t>
            </a:r>
            <a:r>
              <a:rPr lang="zh-CN" altLang="en-US" b="1"/>
              <a:t>、</a:t>
            </a:r>
            <a:r>
              <a:rPr lang="zh-CN" altLang="zh-CN" b="1"/>
              <a:t>整理逻辑</a:t>
            </a:r>
            <a:r>
              <a:rPr lang="zh-CN" altLang="en-US" b="1"/>
              <a:t>。</a:t>
            </a:r>
            <a:r>
              <a:rPr lang="zh-CN" altLang="zh-CN"/>
              <a:t>还应该把观点之间的逻辑联系梳理出来</a:t>
            </a:r>
            <a:r>
              <a:rPr lang="zh-CN" altLang="en-US"/>
              <a:t>。</a:t>
            </a:r>
            <a:r>
              <a:rPr lang="zh-CN" altLang="zh-CN"/>
              <a:t>从而使</a:t>
            </a:r>
            <a:r>
              <a:rPr lang="zh-CN" altLang="en-US"/>
              <a:t>知识</a:t>
            </a:r>
            <a:r>
              <a:rPr lang="zh-CN" altLang="zh-CN"/>
              <a:t>系统化、逻辑化。要帮助</a:t>
            </a:r>
            <a:r>
              <a:rPr lang="zh-CN" altLang="en-US"/>
              <a:t>学员</a:t>
            </a:r>
            <a:r>
              <a:rPr lang="zh-CN" altLang="zh-CN"/>
              <a:t>整清逻辑是总结的一大任务</a:t>
            </a:r>
            <a:r>
              <a:rPr lang="zh-CN" altLang="en-US"/>
              <a:t>。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88A5DA-383D-4D6D-9CA0-F5CF75C21C1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pPr eaLnBrk="1" hangingPunct="1"/>
            <a:r>
              <a:rPr lang="zh-CN" altLang="en-US" dirty="0"/>
              <a:t>预习作业测试题用于下次上课前进行全班同学集中测试。因此技术顾问要在本次课布置下去。布置预习测试题的目的是要求学员进行预习，保障下次学员学习质量。</a:t>
            </a:r>
            <a:endParaRPr lang="en-US" altLang="zh-CN" dirty="0"/>
          </a:p>
          <a:p>
            <a:pPr eaLnBrk="1" hangingPunct="1"/>
            <a:r>
              <a:rPr lang="zh-CN" altLang="en-US" dirty="0"/>
              <a:t>不少于</a:t>
            </a:r>
            <a:r>
              <a:rPr lang="en-US" altLang="zh-CN" dirty="0"/>
              <a:t>4</a:t>
            </a:r>
            <a:r>
              <a:rPr lang="zh-CN" altLang="en-US" dirty="0"/>
              <a:t>道题，其中至少包含一道简述题，主要了解学员对重要知识点的理解程度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04090E-D64E-40C3-B961-86ECD906704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6D9330-2D9A-4888-B6FE-3223F9148384}" type="slidenum">
              <a:rPr lang="zh-CN" altLang="en-US"/>
            </a:fld>
            <a:endParaRPr lang="en-US" altLang="zh-CN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 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A5F191-2FBC-42CF-9F5D-2C76B004E254}" type="slidenum">
              <a:rPr lang="zh-CN" altLang="en-US"/>
            </a:fld>
            <a:endParaRPr lang="en-US" altLang="zh-CN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）讲语法，有三个表达式，分别用来做什么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）讲执行顺序，对应着引例讲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）讲代码规范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技术顾问讲解从问题到程序代码的分析过程，尤其重点强调循环的几个要素是如何分析出来的。</a:t>
            </a:r>
            <a:endParaRPr lang="en-US" altLang="zh-CN" dirty="0"/>
          </a:p>
          <a:p>
            <a:r>
              <a:rPr lang="zh-CN" altLang="en-US" dirty="0"/>
              <a:t>技术顾问可以在白板上引导学员划出流程图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8CAAEA-C252-4DBE-89C3-F30FBEC2013E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D39E3C-B830-495A-A903-ABD5048CC863}" type="slidenum">
              <a:rPr lang="zh-CN" altLang="en-US"/>
            </a:fld>
            <a:endParaRPr lang="en-US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教学指导：学员刚接触</a:t>
            </a:r>
            <a:r>
              <a:rPr lang="en-US" altLang="zh-CN"/>
              <a:t>for</a:t>
            </a:r>
            <a:r>
              <a:rPr lang="zh-CN" altLang="en-US"/>
              <a:t>循环时，对各表达式的执行顺序不容易掌握，演示实例</a:t>
            </a:r>
            <a:r>
              <a:rPr lang="en-US" altLang="zh-CN"/>
              <a:t>1</a:t>
            </a:r>
            <a:r>
              <a:rPr lang="zh-CN" altLang="en-US"/>
              <a:t>时加入断点调试过程，追踪</a:t>
            </a:r>
            <a:r>
              <a:rPr lang="en-US" altLang="zh-CN"/>
              <a:t>3</a:t>
            </a:r>
            <a:r>
              <a:rPr lang="zh-CN" altLang="en-US"/>
              <a:t>个表达式的执行顺序及循环变量的变化，建议将</a:t>
            </a:r>
            <a:r>
              <a:rPr lang="en-US" altLang="zh-CN"/>
              <a:t>for</a:t>
            </a:r>
            <a:r>
              <a:rPr lang="zh-CN" altLang="en-US"/>
              <a:t>循环的三个表达式放在三行，这样，调试程序时可以清晰的看到三个表达式的执行流程。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技术顾问首先分析问题需求，得出可以使用</a:t>
            </a:r>
            <a:r>
              <a:rPr lang="en-US" altLang="zh-CN" dirty="0"/>
              <a:t>for</a:t>
            </a:r>
            <a:r>
              <a:rPr lang="zh-CN" altLang="en-US" dirty="0"/>
              <a:t>循环解决</a:t>
            </a:r>
            <a:endParaRPr lang="en-US" altLang="zh-CN" dirty="0"/>
          </a:p>
          <a:p>
            <a:r>
              <a:rPr lang="zh-CN" altLang="en-US" dirty="0"/>
              <a:t>然后分析使用</a:t>
            </a:r>
            <a:r>
              <a:rPr lang="en-US" altLang="zh-CN" dirty="0"/>
              <a:t>for</a:t>
            </a:r>
            <a:r>
              <a:rPr lang="zh-CN" altLang="en-US" dirty="0"/>
              <a:t>循环解决问题的步骤</a:t>
            </a:r>
            <a:endParaRPr lang="en-US" altLang="zh-CN" dirty="0"/>
          </a:p>
          <a:p>
            <a:r>
              <a:rPr lang="zh-CN" altLang="en-US" dirty="0"/>
              <a:t>最后转化成代码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分析问题解决问题的过程需要不断的对学员引导，让学员逐步培养能够独立分析问题解决问题的能力，这也是个习惯问题，切忌直接给学员讲代码，而忽略分析的过程。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5EC0F4-20DF-4CFB-8493-073F09CE9A6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0F3804-CEC2-413E-93EA-063885D28320}" type="slidenum">
              <a:rPr lang="zh-CN" altLang="en-US"/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2A00A6-3226-4882-83C5-53D1485580B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ppt01-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" descr="课工场 33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018" y="4868333"/>
            <a:ext cx="3627967" cy="772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 userDrawn="1"/>
        </p:nvSpPr>
        <p:spPr>
          <a:xfrm>
            <a:off x="6000751" y="4773084"/>
            <a:ext cx="2207683" cy="2878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 noProof="1"/>
          </a:p>
        </p:txBody>
      </p:sp>
      <p:sp>
        <p:nvSpPr>
          <p:cNvPr id="2051" name="标题 1"/>
          <p:cNvSpPr>
            <a:spLocks noGrp="1"/>
          </p:cNvSpPr>
          <p:nvPr>
            <p:ph type="ctrTitle"/>
          </p:nvPr>
        </p:nvSpPr>
        <p:spPr>
          <a:xfrm>
            <a:off x="914400" y="1458807"/>
            <a:ext cx="10363200" cy="1473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lvl="0" algn="ctr">
              <a:defRPr sz="6135" b="1" kern="1200">
                <a:solidFill>
                  <a:srgbClr val="009E64"/>
                </a:solidFill>
              </a:defRPr>
            </a:lvl1pPr>
          </a:lstStyle>
          <a:p>
            <a:pPr lvl="0"/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2052" name="副标题 2"/>
          <p:cNvSpPr>
            <a:spLocks noGrp="1"/>
          </p:cNvSpPr>
          <p:nvPr>
            <p:ph type="subTitle" idx="1"/>
          </p:nvPr>
        </p:nvSpPr>
        <p:spPr>
          <a:xfrm>
            <a:off x="1828800" y="2914227"/>
            <a:ext cx="8534400" cy="6375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marL="0" lvl="0" indent="0" algn="ctr">
              <a:buNone/>
              <a:defRPr sz="2665" b="1" kern="1200">
                <a:solidFill>
                  <a:srgbClr val="009E64"/>
                </a:solidFill>
              </a:defRPr>
            </a:lvl1pPr>
            <a:lvl2pPr marL="0" lvl="1" indent="609600" algn="l">
              <a:buNone/>
              <a:defRPr sz="3200" kern="1200">
                <a:solidFill>
                  <a:schemeClr val="tx1"/>
                </a:solidFill>
              </a:defRPr>
            </a:lvl2pPr>
            <a:lvl3pPr marL="0" lvl="2" indent="609600" algn="l">
              <a:buNone/>
              <a:defRPr sz="3200" kern="1200">
                <a:solidFill>
                  <a:schemeClr val="tx1"/>
                </a:solidFill>
              </a:defRPr>
            </a:lvl3pPr>
            <a:lvl4pPr marL="0" lvl="3" indent="609600" algn="l">
              <a:buNone/>
              <a:defRPr sz="3200" kern="1200">
                <a:solidFill>
                  <a:schemeClr val="tx1"/>
                </a:solidFill>
              </a:defRPr>
            </a:lvl4pPr>
            <a:lvl5pPr marL="0" lvl="4" indent="609600" algn="l">
              <a:buNone/>
              <a:defRPr sz="3200" kern="12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6014"/>
            <a:ext cx="10972800" cy="942340"/>
          </a:xfrm>
        </p:spPr>
        <p:txBody>
          <a:bodyPr/>
          <a:lstStyle>
            <a:lvl1pPr>
              <a:defRPr sz="3735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609600" indent="-609600">
              <a:buClr>
                <a:srgbClr val="009E64"/>
              </a:buClr>
              <a:buFont typeface="Wingdings" panose="05000000000000000000" charset="0"/>
              <a:buChar char="n"/>
              <a:defRPr sz="3200" b="1"/>
            </a:lvl1pPr>
            <a:lvl2pPr marL="1066800" indent="-457200">
              <a:buClr>
                <a:srgbClr val="009E64"/>
              </a:buClr>
              <a:buSzPct val="90000"/>
              <a:buFont typeface="Wingdings" panose="05000000000000000000" charset="0"/>
              <a:buChar char="n"/>
              <a:defRPr sz="2935"/>
            </a:lvl2pPr>
            <a:lvl3pPr marL="1600200" indent="-381000">
              <a:buClr>
                <a:srgbClr val="009E64"/>
              </a:buClr>
              <a:buSzPct val="85000"/>
              <a:buFont typeface="Wingdings" panose="05000000000000000000" charset="0"/>
              <a:buChar char="u"/>
              <a:defRPr sz="2665"/>
            </a:lvl3pPr>
            <a:lvl4pPr marL="2209800" indent="-381000">
              <a:defRPr/>
            </a:lvl4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endParaRPr lang="zh-CN" altLang="en-US" noProof="1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6D227809-0862-4D29-8485-DF600EBCCA6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 userDrawn="1"/>
        </p:nvSpPr>
        <p:spPr bwMode="auto">
          <a:xfrm>
            <a:off x="3312584" y="1123951"/>
            <a:ext cx="5843266" cy="74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4265">
                <a:latin typeface="微软雅黑" panose="020B0503020204020204" pitchFamily="2" charset="-122"/>
                <a:ea typeface="微软雅黑" panose="020B0503020204020204" pitchFamily="2" charset="-122"/>
              </a:rPr>
              <a:t>扫我有更多精彩课程呦</a:t>
            </a:r>
            <a:endParaRPr lang="zh-CN" altLang="en-US" sz="4265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3" name="图片 1" descr="课工场最终蓝绿色v1-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0" y="165101"/>
            <a:ext cx="1608667" cy="692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6" descr="ppt01-0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8454C5C0-194E-48CB-ADD7-F29504E5536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C8FEE07A-67DC-4145-9590-2B346210C7B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609600" y="1308100"/>
            <a:ext cx="10972800" cy="4817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zh-CN" altLang="en-US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zh-CN" altLang="en-US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zh-CN" altLang="en-US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zh-CN" altLang="en-US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ctr" eaLnBrk="1" hangingPunct="1">
              <a:buFont typeface="Arial" panose="020B0604020202020204" pitchFamily="34" charset="0"/>
              <a:buNone/>
              <a:defRPr sz="1600" noProof="1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defRPr>
            </a:lvl1pPr>
          </a:lstStyle>
          <a:p>
            <a:pPr>
              <a:defRPr/>
            </a:pPr>
          </a:p>
        </p:txBody>
      </p:sp>
      <p:sp>
        <p:nvSpPr>
          <p:cNvPr id="102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r" eaLnBrk="1" hangingPunct="1">
              <a:buFont typeface="Arial" panose="020B0604020202020204" pitchFamily="34" charset="0"/>
              <a:buNone/>
              <a:defRPr sz="1600" noProof="1" dirty="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defRPr>
            </a:lvl1pPr>
          </a:lstStyle>
          <a:p>
            <a:pPr>
              <a:defRPr/>
            </a:pPr>
            <a:fld id="{CF95A64F-6639-4A5B-87F3-0529C13E1CDB}" type="slidenum">
              <a:rPr lang="zh-CN" altLang="en-US"/>
            </a:fld>
            <a:endParaRPr lang="zh-CN" altLang="en-US">
              <a:cs typeface="+mn-cs"/>
            </a:endParaRPr>
          </a:p>
        </p:txBody>
      </p:sp>
      <p:sp>
        <p:nvSpPr>
          <p:cNvPr id="1030" name="等腰三角形 6"/>
          <p:cNvSpPr>
            <a:spLocks noChangeArrowheads="1"/>
          </p:cNvSpPr>
          <p:nvPr userDrawn="1"/>
        </p:nvSpPr>
        <p:spPr bwMode="auto">
          <a:xfrm rot="5400000">
            <a:off x="-45508" y="451909"/>
            <a:ext cx="662517" cy="571500"/>
          </a:xfrm>
          <a:prstGeom prst="triangle">
            <a:avLst>
              <a:gd name="adj" fmla="val 50000"/>
            </a:avLst>
          </a:prstGeom>
          <a:solidFill>
            <a:srgbClr val="00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宋体" panose="02010600030101010101" pitchFamily="2" charset="-122"/>
            </a:endParaRPr>
          </a:p>
        </p:txBody>
      </p:sp>
      <p:pic>
        <p:nvPicPr>
          <p:cNvPr id="1031" name="图片 1" descr="课工场最终蓝绿色v1-3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618" y="165100"/>
            <a:ext cx="1373716" cy="590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735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j-cs"/>
          <a:sym typeface="Calibri" panose="020F05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5pPr>
      <a:lvl6pPr marL="6096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6pPr>
      <a:lvl7pPr marL="12192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7pPr>
      <a:lvl8pPr marL="18288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8pPr>
      <a:lvl9pPr marL="24384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Font typeface="Wingdings" panose="05000000000000000000" pitchFamily="2" charset="2"/>
        <a:buChar char="n"/>
        <a:defRPr sz="3200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1pPr>
      <a:lvl2pPr marL="1143000" lvl="1" indent="-457200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SzPct val="90000"/>
        <a:buFont typeface="Wingdings" panose="05000000000000000000" pitchFamily="2" charset="2"/>
        <a:buChar char="n"/>
        <a:defRPr sz="2935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2pPr>
      <a:lvl3pPr marL="1828800" lvl="2" indent="-457200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SzPct val="85000"/>
        <a:buFont typeface="Wingdings" panose="05000000000000000000" pitchFamily="2" charset="2"/>
        <a:buChar char="u"/>
        <a:defRPr sz="2665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3pPr>
      <a:lvl4pPr marL="2209800" lvl="3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35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4pPr>
      <a:lvl5pPr marL="2743200" lvl="4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5pPr>
      <a:lvl6pPr marL="3352800" lvl="5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3962400" lvl="6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4572000" lvl="7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5181600" lvl="8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marL="0" lvl="0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09600" lvl="1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219200" lvl="2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828800" lvl="3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438400" lvl="4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048000" lvl="5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657600" lvl="6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4267200" lvl="7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876800" lvl="8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3.png"/><Relationship Id="rId3" Type="http://schemas.openxmlformats.org/officeDocument/2006/relationships/image" Target="../media/image9.png"/><Relationship Id="rId2" Type="http://schemas.openxmlformats.org/officeDocument/2006/relationships/image" Target="../media/image32.png"/><Relationship Id="rId1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emf"/><Relationship Id="rId1" Type="http://schemas.openxmlformats.org/officeDocument/2006/relationships/oleObject" Target="../embeddings/oleObject1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7.jpeg"/><Relationship Id="rId3" Type="http://schemas.openxmlformats.org/officeDocument/2006/relationships/image" Target="../media/image36.jpeg"/><Relationship Id="rId2" Type="http://schemas.openxmlformats.org/officeDocument/2006/relationships/image" Target="../media/image1.jpe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6130" dirty="0">
                <a:solidFill>
                  <a:schemeClr val="tx2">
                    <a:lumMod val="75000"/>
                  </a:schemeClr>
                </a:solidFill>
                <a:cs typeface="+mn-cs"/>
                <a:sym typeface="+mn-ea"/>
              </a:rPr>
              <a:t>第六章  循环结构（二）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41" name="Rectangle 5"/>
          <p:cNvSpPr>
            <a:spLocks noGrp="1" noChangeArrowheads="1"/>
          </p:cNvSpPr>
          <p:nvPr>
            <p:ph type="title"/>
          </p:nvPr>
        </p:nvSpPr>
        <p:spPr>
          <a:xfrm>
            <a:off x="5570220" y="316865"/>
            <a:ext cx="4616450" cy="523875"/>
          </a:xfrm>
        </p:spPr>
        <p:txBody>
          <a:bodyPr/>
          <a:lstStyle/>
          <a:p>
            <a:pPr>
              <a:defRPr/>
            </a:pPr>
            <a:r>
              <a:rPr dirty="0"/>
              <a:t>如何使用</a:t>
            </a:r>
            <a:r>
              <a:rPr lang="en-US" altLang="zh-CN" dirty="0"/>
              <a:t>for</a:t>
            </a:r>
            <a:r>
              <a:rPr dirty="0"/>
              <a:t>循环</a:t>
            </a:r>
            <a:r>
              <a:rPr lang="en-US" altLang="zh-CN" dirty="0"/>
              <a:t>3-3</a:t>
            </a:r>
            <a:endParaRPr lang="en-US" altLang="zh-CN" dirty="0"/>
          </a:p>
        </p:txBody>
      </p:sp>
      <p:sp>
        <p:nvSpPr>
          <p:cNvPr id="25" name="内容占位符 24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输出加法表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500747" name="AutoShape 11"/>
          <p:cNvSpPr>
            <a:spLocks noChangeArrowheads="1"/>
          </p:cNvSpPr>
          <p:nvPr/>
        </p:nvSpPr>
        <p:spPr bwMode="auto">
          <a:xfrm>
            <a:off x="2579688" y="4373563"/>
            <a:ext cx="6858000" cy="1187481"/>
          </a:xfrm>
          <a:prstGeom prst="roundRect">
            <a:avLst>
              <a:gd name="adj" fmla="val 2476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( 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= 0,  j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val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;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&lt;=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val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;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++,  j-- 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+ " + " + j + " = " + 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i+j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));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00748" name="AutoShape 12"/>
          <p:cNvSpPr>
            <a:spLocks noChangeArrowheads="1"/>
          </p:cNvSpPr>
          <p:nvPr/>
        </p:nvSpPr>
        <p:spPr bwMode="auto">
          <a:xfrm>
            <a:off x="3000375" y="2349500"/>
            <a:ext cx="4164013" cy="1566863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使用</a:t>
            </a:r>
            <a:r>
              <a:rPr lang="en-US" altLang="zh-CN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for</a:t>
            </a: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循环</a:t>
            </a:r>
            <a:endParaRPr lang="en-US" altLang="zh-CN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defRPr/>
            </a:pPr>
            <a:r>
              <a:rPr lang="en-US" altLang="zh-CN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1. </a:t>
            </a: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循环初始化：</a:t>
            </a:r>
            <a:r>
              <a:rPr lang="en-US" altLang="zh-CN" b="1" dirty="0" err="1">
                <a:latin typeface="微软雅黑" panose="020B0503020204020204" pitchFamily="2" charset="-122"/>
                <a:ea typeface="微软雅黑" panose="020B0503020204020204" pitchFamily="2" charset="-122"/>
              </a:rPr>
              <a:t>i</a:t>
            </a:r>
            <a:r>
              <a:rPr lang="en-US" altLang="zh-CN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 = 0</a:t>
            </a: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；</a:t>
            </a:r>
            <a:r>
              <a:rPr lang="en-US" altLang="zh-CN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j = </a:t>
            </a: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输入值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defRPr/>
            </a:pPr>
            <a:r>
              <a:rPr lang="en-US" altLang="zh-CN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2. </a:t>
            </a: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循环条件：</a:t>
            </a:r>
            <a:r>
              <a:rPr lang="en-US" altLang="zh-CN" b="1" dirty="0" err="1">
                <a:latin typeface="微软雅黑" panose="020B0503020204020204" pitchFamily="2" charset="-122"/>
                <a:ea typeface="微软雅黑" panose="020B0503020204020204" pitchFamily="2" charset="-122"/>
              </a:rPr>
              <a:t>i</a:t>
            </a:r>
            <a:r>
              <a:rPr lang="en-US" altLang="zh-CN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&lt;=</a:t>
            </a: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输入值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defRPr/>
            </a:pPr>
            <a:r>
              <a:rPr lang="en-US" altLang="zh-CN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3. </a:t>
            </a: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循环操作：计算</a:t>
            </a:r>
            <a:r>
              <a:rPr lang="en-US" altLang="zh-CN" b="1" dirty="0" err="1">
                <a:latin typeface="微软雅黑" panose="020B0503020204020204" pitchFamily="2" charset="-122"/>
                <a:ea typeface="微软雅黑" panose="020B0503020204020204" pitchFamily="2" charset="-122"/>
              </a:rPr>
              <a:t>i+j</a:t>
            </a:r>
            <a:endParaRPr lang="en-US" altLang="zh-CN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defRPr/>
            </a:pPr>
            <a:r>
              <a:rPr lang="en-US" altLang="zh-CN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4. </a:t>
            </a: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循环变量的改变：</a:t>
            </a:r>
            <a:r>
              <a:rPr lang="en-US" altLang="zh-CN" b="1" dirty="0" err="1">
                <a:latin typeface="微软雅黑" panose="020B0503020204020204" pitchFamily="2" charset="-122"/>
                <a:ea typeface="微软雅黑" panose="020B0503020204020204" pitchFamily="2" charset="-122"/>
              </a:rPr>
              <a:t>i</a:t>
            </a:r>
            <a:r>
              <a:rPr lang="en-US" altLang="zh-CN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++</a:t>
            </a: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，</a:t>
            </a:r>
            <a:r>
              <a:rPr lang="en-US" altLang="zh-CN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j--</a:t>
            </a:r>
            <a:endParaRPr lang="en-US" altLang="zh-CN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500750" name="AutoShape 14"/>
          <p:cNvSpPr>
            <a:spLocks noChangeArrowheads="1"/>
          </p:cNvSpPr>
          <p:nvPr/>
        </p:nvSpPr>
        <p:spPr bwMode="gray">
          <a:xfrm>
            <a:off x="6953250" y="3778349"/>
            <a:ext cx="3603844" cy="776189"/>
          </a:xfrm>
          <a:prstGeom prst="wedgeRoundRectCallout">
            <a:avLst>
              <a:gd name="adj1" fmla="val -30070"/>
              <a:gd name="adj2" fmla="val 4925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表达式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3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可以是用“，”隔开的多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个表达式，运算顺序从左到右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00751" name="AutoShape 15"/>
          <p:cNvSpPr>
            <a:spLocks noChangeArrowheads="1"/>
          </p:cNvSpPr>
          <p:nvPr/>
        </p:nvSpPr>
        <p:spPr bwMode="gray">
          <a:xfrm>
            <a:off x="4595813" y="5286474"/>
            <a:ext cx="3476844" cy="776189"/>
          </a:xfrm>
          <a:prstGeom prst="wedgeRoundRectCallout">
            <a:avLst>
              <a:gd name="adj1" fmla="val -26977"/>
              <a:gd name="adj2" fmla="val -4884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表达式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1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中可以声明多个同一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类型的值并赋值，用“，”隔开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00752" name="Rectangle 16"/>
          <p:cNvSpPr>
            <a:spLocks noChangeArrowheads="1"/>
          </p:cNvSpPr>
          <p:nvPr/>
        </p:nvSpPr>
        <p:spPr bwMode="auto">
          <a:xfrm>
            <a:off x="3144838" y="4438650"/>
            <a:ext cx="1727200" cy="369888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00753" name="Rectangle 17"/>
          <p:cNvSpPr>
            <a:spLocks noChangeArrowheads="1"/>
          </p:cNvSpPr>
          <p:nvPr/>
        </p:nvSpPr>
        <p:spPr bwMode="auto">
          <a:xfrm>
            <a:off x="5810250" y="4438650"/>
            <a:ext cx="857250" cy="369888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23563" name="图片 17" descr="加法表.TIF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74" y="840916"/>
            <a:ext cx="3143281" cy="2730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564" name="组合 18"/>
          <p:cNvGrpSpPr/>
          <p:nvPr/>
        </p:nvGrpSpPr>
        <p:grpSpPr bwMode="auto">
          <a:xfrm>
            <a:off x="1595438" y="857250"/>
            <a:ext cx="979170" cy="422275"/>
            <a:chOff x="1000100" y="1173499"/>
            <a:chExt cx="979914" cy="422603"/>
          </a:xfrm>
        </p:grpSpPr>
        <p:pic>
          <p:nvPicPr>
            <p:cNvPr id="23582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1286067" y="1185257"/>
              <a:ext cx="693947" cy="39909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组合 21"/>
          <p:cNvGrpSpPr/>
          <p:nvPr/>
        </p:nvGrpSpPr>
        <p:grpSpPr bwMode="auto">
          <a:xfrm>
            <a:off x="1595438" y="2071688"/>
            <a:ext cx="993457" cy="447675"/>
            <a:chOff x="1000100" y="3235185"/>
            <a:chExt cx="993464" cy="446983"/>
          </a:xfrm>
        </p:grpSpPr>
        <p:pic>
          <p:nvPicPr>
            <p:cNvPr id="23580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1300139" y="3259594"/>
              <a:ext cx="693425" cy="39816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分析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30" name="直接箭头连接符 29"/>
          <p:cNvCxnSpPr>
            <a:endCxn id="500750" idx="1"/>
          </p:cNvCxnSpPr>
          <p:nvPr/>
        </p:nvCxnSpPr>
        <p:spPr bwMode="auto">
          <a:xfrm rot="5400000" flipH="1" flipV="1">
            <a:off x="8167320" y="4190634"/>
            <a:ext cx="334121" cy="28575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500751" idx="4"/>
          </p:cNvCxnSpPr>
          <p:nvPr/>
        </p:nvCxnSpPr>
        <p:spPr bwMode="auto">
          <a:xfrm>
            <a:off x="6399839" y="4857760"/>
            <a:ext cx="521268" cy="43763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Freeform 12"/>
          <p:cNvSpPr/>
          <p:nvPr/>
        </p:nvSpPr>
        <p:spPr bwMode="auto">
          <a:xfrm rot="15352387" flipH="1">
            <a:off x="2348390" y="3296099"/>
            <a:ext cx="969968" cy="835708"/>
          </a:xfrm>
          <a:prstGeom prst="arc">
            <a:avLst>
              <a:gd name="adj1" fmla="val 10930154"/>
              <a:gd name="adj2" fmla="val 20509243"/>
            </a:avLst>
          </a:prstGeom>
          <a:ln w="63500"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grpSp>
        <p:nvGrpSpPr>
          <p:cNvPr id="4" name="组合 14"/>
          <p:cNvGrpSpPr/>
          <p:nvPr/>
        </p:nvGrpSpPr>
        <p:grpSpPr bwMode="auto">
          <a:xfrm>
            <a:off x="3738563" y="6215063"/>
            <a:ext cx="4572000" cy="428625"/>
            <a:chOff x="3143240" y="5143512"/>
            <a:chExt cx="4572032" cy="428628"/>
          </a:xfrm>
        </p:grpSpPr>
        <p:sp>
          <p:nvSpPr>
            <p:cNvPr id="32" name="圆角矩形 31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3578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Box 35"/>
            <p:cNvSpPr txBox="1"/>
            <p:nvPr/>
          </p:nvSpPr>
          <p:spPr bwMode="auto">
            <a:xfrm>
              <a:off x="3975889" y="5187962"/>
              <a:ext cx="2759094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2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：输出加法表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0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00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00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0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500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00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47" grpId="0" bldLvl="0" animBg="1"/>
      <p:bldP spid="500748" grpId="0" bldLvl="0" animBg="1"/>
      <p:bldP spid="500750" grpId="0" bldLvl="0" animBg="1"/>
      <p:bldP spid="500751" grpId="0" bldLvl="0" animBg="1"/>
      <p:bldP spid="500752" grpId="0" bldLvl="0" animBg="1"/>
      <p:bldP spid="500753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3" name="AutoShape 3"/>
          <p:cNvSpPr>
            <a:spLocks noChangeArrowheads="1"/>
          </p:cNvSpPr>
          <p:nvPr/>
        </p:nvSpPr>
        <p:spPr bwMode="auto">
          <a:xfrm>
            <a:off x="2633663" y="1627188"/>
            <a:ext cx="7329487" cy="152971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en-US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(;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&lt;10;i++){</a:t>
            </a:r>
            <a:endParaRPr lang="en-US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System.out.println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(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这是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"+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);</a:t>
            </a:r>
            <a:endParaRPr lang="en-US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01764" name="AutoShape 4"/>
          <p:cNvSpPr>
            <a:spLocks noChangeArrowheads="1"/>
          </p:cNvSpPr>
          <p:nvPr/>
        </p:nvSpPr>
        <p:spPr bwMode="gray">
          <a:xfrm>
            <a:off x="2711450" y="1647825"/>
            <a:ext cx="1223963" cy="36036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defRPr/>
            </a:pP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ea typeface="宋体" panose="02010600030101010101" pitchFamily="2" charset="-122"/>
              </a:rPr>
              <a:t>i</a:t>
            </a:r>
            <a:r>
              <a:rPr lang="en-US" altLang="zh-CN" b="1" dirty="0">
                <a:ea typeface="宋体" panose="02010600030101010101" pitchFamily="2" charset="-122"/>
              </a:rPr>
              <a:t>=0;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501765" name="AutoShape 5"/>
          <p:cNvSpPr>
            <a:spLocks noChangeArrowheads="1"/>
          </p:cNvSpPr>
          <p:nvPr/>
        </p:nvSpPr>
        <p:spPr bwMode="auto">
          <a:xfrm>
            <a:off x="4800600" y="928786"/>
            <a:ext cx="2058254" cy="776189"/>
          </a:xfrm>
          <a:prstGeom prst="wedgeRoundRectCallout">
            <a:avLst>
              <a:gd name="adj1" fmla="val -21647"/>
              <a:gd name="adj2" fmla="val 5083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编译错误：</a:t>
            </a:r>
            <a:endParaRPr lang="zh-CN" altLang="en-US" b="1" kern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变量 </a:t>
            </a:r>
            <a:r>
              <a:rPr lang="en-US" altLang="zh-CN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i </a:t>
            </a: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没有初始化</a:t>
            </a:r>
            <a:endParaRPr lang="zh-CN" altLang="en-US" b="1" kern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01766" name="AutoShape 6"/>
          <p:cNvSpPr>
            <a:spLocks noChangeArrowheads="1"/>
          </p:cNvSpPr>
          <p:nvPr/>
        </p:nvSpPr>
        <p:spPr bwMode="auto">
          <a:xfrm>
            <a:off x="2787650" y="4681538"/>
            <a:ext cx="7121525" cy="152971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(&lt;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初始化循环变量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&gt; ; &lt;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循环条件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&gt;  ; &lt;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修改循环变量的值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&gt;)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循环体语句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01767" name="Rectangle 7"/>
          <p:cNvSpPr>
            <a:spLocks noChangeArrowheads="1"/>
          </p:cNvSpPr>
          <p:nvPr/>
        </p:nvSpPr>
        <p:spPr bwMode="auto">
          <a:xfrm>
            <a:off x="5165725" y="4816475"/>
            <a:ext cx="215900" cy="287338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01768" name="Rectangle 8"/>
          <p:cNvSpPr>
            <a:spLocks noChangeArrowheads="1"/>
          </p:cNvSpPr>
          <p:nvPr/>
        </p:nvSpPr>
        <p:spPr bwMode="auto">
          <a:xfrm>
            <a:off x="6596063" y="4816475"/>
            <a:ext cx="215900" cy="288925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01769" name="AutoShape 9"/>
          <p:cNvSpPr>
            <a:spLocks noChangeArrowheads="1"/>
          </p:cNvSpPr>
          <p:nvPr/>
        </p:nvSpPr>
        <p:spPr bwMode="auto">
          <a:xfrm>
            <a:off x="6008688" y="5394181"/>
            <a:ext cx="1205692" cy="40813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 不能省略</a:t>
            </a:r>
            <a:endParaRPr lang="zh-CN" altLang="en-US" b="1" kern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01770" name="AutoShape 10"/>
          <p:cNvSpPr>
            <a:spLocks noChangeArrowheads="1"/>
          </p:cNvSpPr>
          <p:nvPr/>
        </p:nvSpPr>
        <p:spPr bwMode="auto">
          <a:xfrm>
            <a:off x="5289550" y="3881438"/>
            <a:ext cx="1830388" cy="4064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defRPr/>
            </a:pP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可省略</a:t>
            </a:r>
            <a:endParaRPr lang="zh-CN" altLang="en-US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11"/>
          <p:cNvGrpSpPr/>
          <p:nvPr/>
        </p:nvGrpSpPr>
        <p:grpSpPr bwMode="auto">
          <a:xfrm>
            <a:off x="4800600" y="4186238"/>
            <a:ext cx="2782888" cy="576262"/>
            <a:chOff x="2154" y="2886"/>
            <a:chExt cx="1753" cy="363"/>
          </a:xfrm>
        </p:grpSpPr>
        <p:sp>
          <p:nvSpPr>
            <p:cNvPr id="24600" name="Arc 12"/>
            <p:cNvSpPr/>
            <p:nvPr/>
          </p:nvSpPr>
          <p:spPr bwMode="auto">
            <a:xfrm flipH="1">
              <a:off x="2154" y="2886"/>
              <a:ext cx="291" cy="363"/>
            </a:xfrm>
            <a:custGeom>
              <a:avLst/>
              <a:gdLst>
                <a:gd name="T0" fmla="*/ 0 w 21603"/>
                <a:gd name="T1" fmla="*/ 0 h 21600"/>
                <a:gd name="T2" fmla="*/ 0 w 21603"/>
                <a:gd name="T3" fmla="*/ 0 h 21600"/>
                <a:gd name="T4" fmla="*/ 0 w 2160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3"/>
                <a:gd name="T10" fmla="*/ 0 h 21600"/>
                <a:gd name="T11" fmla="*/ 21603 w 2160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3" h="21600" fill="none" extrusionOk="0">
                  <a:moveTo>
                    <a:pt x="0" y="0"/>
                  </a:moveTo>
                  <a:cubicBezTo>
                    <a:pt x="1" y="0"/>
                    <a:pt x="2" y="-1"/>
                    <a:pt x="3" y="0"/>
                  </a:cubicBezTo>
                  <a:cubicBezTo>
                    <a:pt x="11932" y="0"/>
                    <a:pt x="21603" y="9670"/>
                    <a:pt x="21603" y="21600"/>
                  </a:cubicBezTo>
                </a:path>
                <a:path w="21603" h="21600" stroke="0" extrusionOk="0">
                  <a:moveTo>
                    <a:pt x="0" y="0"/>
                  </a:moveTo>
                  <a:cubicBezTo>
                    <a:pt x="1" y="0"/>
                    <a:pt x="2" y="-1"/>
                    <a:pt x="3" y="0"/>
                  </a:cubicBezTo>
                  <a:cubicBezTo>
                    <a:pt x="11932" y="0"/>
                    <a:pt x="21603" y="9670"/>
                    <a:pt x="21603" y="21600"/>
                  </a:cubicBezTo>
                  <a:lnTo>
                    <a:pt x="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DDD">
                <a:alpha val="10196"/>
              </a:srgbClr>
            </a:solidFill>
            <a:ln w="28575" algn="ctr">
              <a:solidFill>
                <a:srgbClr val="C00000"/>
              </a:solidFill>
              <a:miter lim="800000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1" name="Arc 13"/>
            <p:cNvSpPr/>
            <p:nvPr/>
          </p:nvSpPr>
          <p:spPr bwMode="auto">
            <a:xfrm>
              <a:off x="3606" y="2886"/>
              <a:ext cx="301" cy="36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DDDD">
                <a:alpha val="10196"/>
              </a:srgbClr>
            </a:solidFill>
            <a:ln w="28575" algn="ctr">
              <a:solidFill>
                <a:srgbClr val="C00000"/>
              </a:solidFill>
              <a:miter lim="800000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2" name="Line 14"/>
            <p:cNvSpPr>
              <a:spLocks noChangeShapeType="1"/>
            </p:cNvSpPr>
            <p:nvPr/>
          </p:nvSpPr>
          <p:spPr bwMode="auto">
            <a:xfrm>
              <a:off x="3016" y="2988"/>
              <a:ext cx="0" cy="261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01775" name="AutoShape 15"/>
          <p:cNvSpPr>
            <a:spLocks noChangeArrowheads="1"/>
          </p:cNvSpPr>
          <p:nvPr/>
        </p:nvSpPr>
        <p:spPr bwMode="gray">
          <a:xfrm>
            <a:off x="5024438" y="3213438"/>
            <a:ext cx="2720320" cy="1144250"/>
          </a:xfrm>
          <a:prstGeom prst="wedgeRoundRectCallout">
            <a:avLst>
              <a:gd name="adj1" fmla="val -29224"/>
              <a:gd name="adj2" fmla="val 52227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表达式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1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省略，循环变量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赋初始值在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for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语句之前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由赋值语句完成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01776" name="Line 16"/>
          <p:cNvSpPr>
            <a:spLocks noChangeShapeType="1"/>
          </p:cNvSpPr>
          <p:nvPr/>
        </p:nvSpPr>
        <p:spPr bwMode="auto">
          <a:xfrm flipH="1" flipV="1">
            <a:off x="5448300" y="5121275"/>
            <a:ext cx="936625" cy="288925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777" name="Line 17"/>
          <p:cNvSpPr>
            <a:spLocks noChangeShapeType="1"/>
          </p:cNvSpPr>
          <p:nvPr/>
        </p:nvSpPr>
        <p:spPr bwMode="auto">
          <a:xfrm flipV="1">
            <a:off x="6384925" y="5121275"/>
            <a:ext cx="360363" cy="288925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780" name="Rectangle 20"/>
          <p:cNvSpPr>
            <a:spLocks noGrp="1" noChangeArrowheads="1"/>
          </p:cNvSpPr>
          <p:nvPr>
            <p:ph type="title"/>
          </p:nvPr>
        </p:nvSpPr>
        <p:spPr>
          <a:xfrm>
            <a:off x="5879465" y="285750"/>
            <a:ext cx="4609465" cy="523875"/>
          </a:xfrm>
        </p:spPr>
        <p:txBody>
          <a:bodyPr/>
          <a:lstStyle/>
          <a:p>
            <a:pPr>
              <a:defRPr/>
            </a:pPr>
            <a:r>
              <a:rPr lang="en-US" altLang="zh-CN"/>
              <a:t>for</a:t>
            </a:r>
            <a:r>
              <a:t>循环常见问题</a:t>
            </a:r>
            <a:r>
              <a:rPr lang="en-US" altLang="zh-CN"/>
              <a:t>4-1</a:t>
            </a:r>
            <a:endParaRPr lang="en-US" altLang="zh-CN"/>
          </a:p>
        </p:txBody>
      </p:sp>
      <p:grpSp>
        <p:nvGrpSpPr>
          <p:cNvPr id="24592" name="组合 19"/>
          <p:cNvGrpSpPr/>
          <p:nvPr/>
        </p:nvGrpSpPr>
        <p:grpSpPr bwMode="auto">
          <a:xfrm>
            <a:off x="1595438" y="873125"/>
            <a:ext cx="1456372" cy="398780"/>
            <a:chOff x="2962268" y="5103147"/>
            <a:chExt cx="1455764" cy="398840"/>
          </a:xfrm>
        </p:grpSpPr>
        <p:pic>
          <p:nvPicPr>
            <p:cNvPr id="24598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3214575" y="5103147"/>
              <a:ext cx="1203457" cy="39884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代码阅读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4" name="组合 22"/>
          <p:cNvGrpSpPr/>
          <p:nvPr/>
        </p:nvGrpSpPr>
        <p:grpSpPr bwMode="auto">
          <a:xfrm>
            <a:off x="1595438" y="3958273"/>
            <a:ext cx="993457" cy="398780"/>
            <a:chOff x="1000100" y="1801921"/>
            <a:chExt cx="993464" cy="398840"/>
          </a:xfrm>
        </p:grpSpPr>
        <p:pic>
          <p:nvPicPr>
            <p:cNvPr id="2459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1300139" y="1801921"/>
              <a:ext cx="693425" cy="39884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26" name="直接箭头连接符 25"/>
          <p:cNvCxnSpPr/>
          <p:nvPr/>
        </p:nvCxnSpPr>
        <p:spPr bwMode="auto">
          <a:xfrm rot="10800000" flipH="1">
            <a:off x="4800600" y="4357695"/>
            <a:ext cx="366706" cy="40478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 bwMode="auto">
          <a:xfrm flipV="1">
            <a:off x="4024298" y="1643050"/>
            <a:ext cx="785818" cy="42862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0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0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0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01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01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0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0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5" dur="500"/>
                                        <p:tgtEl>
                                          <p:spTgt spid="5017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8" dur="500"/>
                                        <p:tgtEl>
                                          <p:spTgt spid="5017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1" dur="500"/>
                                        <p:tgtEl>
                                          <p:spTgt spid="5017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4" dur="500"/>
                                        <p:tgtEl>
                                          <p:spTgt spid="5017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0" dur="500"/>
                                        <p:tgtEl>
                                          <p:spTgt spid="5017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0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0" dur="500"/>
                                        <p:tgtEl>
                                          <p:spTgt spid="5017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64" grpId="0" bldLvl="0" animBg="1"/>
      <p:bldP spid="501765" grpId="0" bldLvl="0" animBg="1"/>
      <p:bldP spid="501766" grpId="0" bldLvl="0" animBg="1"/>
      <p:bldP spid="501767" grpId="0" bldLvl="0" animBg="1"/>
      <p:bldP spid="501767" grpId="1" bldLvl="0" animBg="1"/>
      <p:bldP spid="501768" grpId="0" bldLvl="0" animBg="1"/>
      <p:bldP spid="501768" grpId="1" bldLvl="0" animBg="1"/>
      <p:bldP spid="501769" grpId="0" bldLvl="0" animBg="1"/>
      <p:bldP spid="501769" grpId="1" bldLvl="0" animBg="1"/>
      <p:bldP spid="501770" grpId="0" bldLvl="0" animBg="1"/>
      <p:bldP spid="501770" grpId="1" bldLvl="0" animBg="1"/>
      <p:bldP spid="501775" grpId="0" bldLvl="0" animBg="1"/>
      <p:bldP spid="501776" grpId="0" bldLvl="0" animBg="1"/>
      <p:bldP spid="501776" grpId="1" bldLvl="0" animBg="1"/>
      <p:bldP spid="501777" grpId="0" bldLvl="0" animBg="1"/>
      <p:bldP spid="501777" grpId="1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1" name="AutoShape 3"/>
          <p:cNvSpPr>
            <a:spLocks noChangeArrowheads="1"/>
          </p:cNvSpPr>
          <p:nvPr/>
        </p:nvSpPr>
        <p:spPr bwMode="auto">
          <a:xfrm>
            <a:off x="2711450" y="2151063"/>
            <a:ext cx="7300913" cy="117030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en-US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=0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;;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++){</a:t>
            </a:r>
            <a:endParaRPr lang="en-US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System.out.println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(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这是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"+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);</a:t>
            </a:r>
            <a:endParaRPr lang="en-US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03813" name="AutoShape 5"/>
          <p:cNvSpPr>
            <a:spLocks noChangeArrowheads="1"/>
          </p:cNvSpPr>
          <p:nvPr/>
        </p:nvSpPr>
        <p:spPr bwMode="auto">
          <a:xfrm>
            <a:off x="3810000" y="928786"/>
            <a:ext cx="2557364" cy="776189"/>
          </a:xfrm>
          <a:prstGeom prst="wedgeRoundRectCallout">
            <a:avLst>
              <a:gd name="adj1" fmla="val -21405"/>
              <a:gd name="adj2" fmla="val 5135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编译正确，但是缺少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循环条件，造成死循环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03817" name="Rectangle 9"/>
          <p:cNvSpPr>
            <a:spLocks noGrp="1" noChangeArrowheads="1"/>
          </p:cNvSpPr>
          <p:nvPr>
            <p:ph type="title"/>
          </p:nvPr>
        </p:nvSpPr>
        <p:spPr>
          <a:xfrm>
            <a:off x="5901690" y="285750"/>
            <a:ext cx="4587240" cy="52387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for</a:t>
            </a:r>
            <a:r>
              <a:rPr dirty="0"/>
              <a:t>循环常见问题</a:t>
            </a:r>
            <a:r>
              <a:rPr lang="en-US" altLang="zh-CN" dirty="0"/>
              <a:t>4-2</a:t>
            </a:r>
            <a:endParaRPr dirty="0"/>
          </a:p>
        </p:txBody>
      </p:sp>
      <p:pic>
        <p:nvPicPr>
          <p:cNvPr id="7" name="图片 6" descr="for常见问题2.tif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5" y="3659188"/>
            <a:ext cx="2881313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607" name="组合 7"/>
          <p:cNvGrpSpPr/>
          <p:nvPr/>
        </p:nvGrpSpPr>
        <p:grpSpPr bwMode="auto">
          <a:xfrm>
            <a:off x="1595438" y="873125"/>
            <a:ext cx="1456372" cy="398780"/>
            <a:chOff x="2962268" y="5103147"/>
            <a:chExt cx="1455764" cy="398840"/>
          </a:xfrm>
        </p:grpSpPr>
        <p:pic>
          <p:nvPicPr>
            <p:cNvPr id="25609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3214575" y="5103147"/>
              <a:ext cx="1203457" cy="39884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代码阅读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11" name="直接箭头连接符 10"/>
          <p:cNvCxnSpPr>
            <a:endCxn id="503813" idx="4"/>
          </p:cNvCxnSpPr>
          <p:nvPr/>
        </p:nvCxnSpPr>
        <p:spPr bwMode="auto">
          <a:xfrm flipV="1">
            <a:off x="5469875" y="1715557"/>
            <a:ext cx="595394" cy="57043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3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5" name="AutoShape 3"/>
          <p:cNvSpPr>
            <a:spLocks noChangeArrowheads="1"/>
          </p:cNvSpPr>
          <p:nvPr/>
        </p:nvSpPr>
        <p:spPr bwMode="auto">
          <a:xfrm>
            <a:off x="2566988" y="2071688"/>
            <a:ext cx="7335837" cy="152971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en-US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=0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;i&lt;10;){</a:t>
            </a:r>
            <a:endParaRPr lang="en-US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System.out.println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(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这是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"+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</a:t>
            </a:r>
            <a:endParaRPr lang="en-US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04836" name="AutoShape 4"/>
          <p:cNvSpPr>
            <a:spLocks noChangeArrowheads="1"/>
          </p:cNvSpPr>
          <p:nvPr/>
        </p:nvSpPr>
        <p:spPr bwMode="gray">
          <a:xfrm>
            <a:off x="3071813" y="2863850"/>
            <a:ext cx="1223962" cy="369888"/>
          </a:xfrm>
          <a:prstGeom prst="roundRect">
            <a:avLst>
              <a:gd name="adj" fmla="val 293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>
              <a:defRPr/>
            </a:pPr>
            <a:r>
              <a:rPr lang="en-US" altLang="zh-CN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4837" name="AutoShape 5"/>
          <p:cNvSpPr>
            <a:spLocks noChangeArrowheads="1"/>
          </p:cNvSpPr>
          <p:nvPr/>
        </p:nvSpPr>
        <p:spPr bwMode="gray">
          <a:xfrm>
            <a:off x="5951538" y="2936968"/>
            <a:ext cx="3833720" cy="77619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省略表达式</a:t>
            </a:r>
            <a:r>
              <a:rPr lang="en-US" altLang="zh-CN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3</a:t>
            </a: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，在循环体内应设法改</a:t>
            </a:r>
            <a:endParaRPr lang="zh-CN" altLang="en-US" b="1" kern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变循环变量的值以结束循环</a:t>
            </a:r>
            <a:endParaRPr lang="zh-CN" altLang="en-US" b="1" kern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04839" name="AutoShape 7"/>
          <p:cNvSpPr>
            <a:spLocks noChangeArrowheads="1"/>
          </p:cNvSpPr>
          <p:nvPr/>
        </p:nvSpPr>
        <p:spPr bwMode="auto">
          <a:xfrm>
            <a:off x="4810125" y="1000224"/>
            <a:ext cx="4166454" cy="776189"/>
          </a:xfrm>
          <a:prstGeom prst="wedgeRoundRectCallout">
            <a:avLst>
              <a:gd name="adj1" fmla="val -27324"/>
              <a:gd name="adj2" fmla="val 4812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编译通过，但是循环变量的值无变化，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造成死循环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04843" name="Rectangle 11"/>
          <p:cNvSpPr>
            <a:spLocks noGrp="1" noChangeArrowheads="1"/>
          </p:cNvSpPr>
          <p:nvPr>
            <p:ph type="title"/>
          </p:nvPr>
        </p:nvSpPr>
        <p:spPr>
          <a:xfrm>
            <a:off x="5951855" y="285750"/>
            <a:ext cx="4537075" cy="52387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for</a:t>
            </a:r>
            <a:r>
              <a:rPr dirty="0"/>
              <a:t>循环常见问题</a:t>
            </a:r>
            <a:r>
              <a:rPr lang="en-US" altLang="zh-CN" dirty="0"/>
              <a:t>4-3</a:t>
            </a:r>
            <a:endParaRPr dirty="0"/>
          </a:p>
        </p:txBody>
      </p:sp>
      <p:pic>
        <p:nvPicPr>
          <p:cNvPr id="9" name="图片 8" descr="for常见问题3.tif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3786188"/>
            <a:ext cx="2871787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633" name="组合 9"/>
          <p:cNvGrpSpPr/>
          <p:nvPr/>
        </p:nvGrpSpPr>
        <p:grpSpPr bwMode="auto">
          <a:xfrm>
            <a:off x="1595438" y="873125"/>
            <a:ext cx="1456372" cy="398780"/>
            <a:chOff x="2962268" y="5103147"/>
            <a:chExt cx="1455764" cy="398840"/>
          </a:xfrm>
        </p:grpSpPr>
        <p:pic>
          <p:nvPicPr>
            <p:cNvPr id="26635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3214575" y="5103147"/>
              <a:ext cx="1203457" cy="39884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代码阅读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13" name="直接箭头连接符 12"/>
          <p:cNvCxnSpPr/>
          <p:nvPr/>
        </p:nvCxnSpPr>
        <p:spPr bwMode="auto">
          <a:xfrm rot="5400000" flipH="1" flipV="1">
            <a:off x="4667240" y="1785926"/>
            <a:ext cx="500066" cy="50006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0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0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36" grpId="0" bldLvl="0" animBg="1"/>
      <p:bldP spid="504837" grpId="0" bldLvl="0" animBg="1"/>
      <p:bldP spid="504839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9" name="AutoShape 3"/>
          <p:cNvSpPr>
            <a:spLocks noChangeArrowheads="1"/>
          </p:cNvSpPr>
          <p:nvPr/>
        </p:nvSpPr>
        <p:spPr bwMode="auto">
          <a:xfrm>
            <a:off x="2640013" y="1863725"/>
            <a:ext cx="7300912" cy="117030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en-US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(;;){</a:t>
            </a:r>
            <a:endParaRPr lang="en-US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(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这是测试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05860" name="AutoShape 4"/>
          <p:cNvSpPr>
            <a:spLocks noChangeArrowheads="1"/>
          </p:cNvSpPr>
          <p:nvPr/>
        </p:nvSpPr>
        <p:spPr bwMode="gray">
          <a:xfrm>
            <a:off x="4238625" y="1131161"/>
            <a:ext cx="5026434" cy="716689"/>
          </a:xfrm>
          <a:prstGeom prst="roundRect">
            <a:avLst>
              <a:gd name="adj" fmla="val 3581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表达式全省略，无条件判断，循环变量无改变，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应在循环体内设法结束循环；否则会造成死循环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05862" name="AutoShape 6"/>
          <p:cNvSpPr>
            <a:spLocks noChangeArrowheads="1"/>
          </p:cNvSpPr>
          <p:nvPr/>
        </p:nvSpPr>
        <p:spPr bwMode="auto">
          <a:xfrm>
            <a:off x="7464425" y="3000233"/>
            <a:ext cx="912320" cy="408130"/>
          </a:xfrm>
          <a:prstGeom prst="wedgeRoundRectCallout">
            <a:avLst>
              <a:gd name="adj1" fmla="val -29406"/>
              <a:gd name="adj2" fmla="val 49667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死循环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05866" name="Rectangle 10"/>
          <p:cNvSpPr>
            <a:spLocks noGrp="1" noChangeArrowheads="1"/>
          </p:cNvSpPr>
          <p:nvPr>
            <p:ph type="title"/>
          </p:nvPr>
        </p:nvSpPr>
        <p:spPr>
          <a:xfrm>
            <a:off x="6043930" y="259715"/>
            <a:ext cx="4540250" cy="523875"/>
          </a:xfrm>
        </p:spPr>
        <p:txBody>
          <a:bodyPr/>
          <a:lstStyle/>
          <a:p>
            <a:pPr>
              <a:defRPr/>
            </a:pPr>
            <a:r>
              <a:rPr lang="en-US" altLang="zh-CN"/>
              <a:t>for</a:t>
            </a:r>
            <a:r>
              <a:t>循环常见问题</a:t>
            </a:r>
            <a:r>
              <a:rPr lang="en-US" altLang="zh-CN"/>
              <a:t>4-4</a:t>
            </a:r>
            <a:endParaRPr dirty="0"/>
          </a:p>
        </p:txBody>
      </p:sp>
      <p:pic>
        <p:nvPicPr>
          <p:cNvPr id="8" name="图片 7" descr="常见问题4.tif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0" y="3487738"/>
            <a:ext cx="2862263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656" name="组合 8"/>
          <p:cNvGrpSpPr/>
          <p:nvPr/>
        </p:nvGrpSpPr>
        <p:grpSpPr bwMode="auto">
          <a:xfrm>
            <a:off x="1595438" y="873125"/>
            <a:ext cx="1456372" cy="398780"/>
            <a:chOff x="2962268" y="5103147"/>
            <a:chExt cx="1455764" cy="398840"/>
          </a:xfrm>
        </p:grpSpPr>
        <p:pic>
          <p:nvPicPr>
            <p:cNvPr id="27659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3214575" y="5103147"/>
              <a:ext cx="1203457" cy="39884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代码阅读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12" name="直接箭头连接符 11"/>
          <p:cNvCxnSpPr/>
          <p:nvPr/>
        </p:nvCxnSpPr>
        <p:spPr bwMode="auto">
          <a:xfrm rot="5400000">
            <a:off x="6951689" y="3498872"/>
            <a:ext cx="1021498" cy="83902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 bwMode="auto">
          <a:xfrm flipV="1">
            <a:off x="3524232" y="1928802"/>
            <a:ext cx="1071570" cy="2143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5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0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860" grpId="0" bldLvl="0" animBg="1"/>
      <p:bldP spid="505862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9230360" y="285750"/>
            <a:ext cx="1258570" cy="523875"/>
          </a:xfrm>
        </p:spPr>
        <p:txBody>
          <a:bodyPr/>
          <a:lstStyle/>
          <a:p>
            <a:pPr>
              <a:defRPr/>
            </a:pPr>
            <a:r>
              <a:t>小结</a:t>
            </a:r>
            <a:endParaRPr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求1~100之间不能被3整除的数之和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>
                <a:latin typeface="微软雅黑" panose="020B0503020204020204" pitchFamily="2" charset="-122"/>
              </a:rPr>
              <a:t>循环条件：</a:t>
            </a:r>
            <a:r>
              <a:rPr lang="en-US" altLang="zh-CN" dirty="0" err="1">
                <a:latin typeface="微软雅黑" panose="020B0503020204020204" pitchFamily="2" charset="-122"/>
              </a:rPr>
              <a:t>i</a:t>
            </a:r>
            <a:r>
              <a:rPr lang="en-US" altLang="zh-CN" dirty="0">
                <a:latin typeface="微软雅黑" panose="020B0503020204020204" pitchFamily="2" charset="-122"/>
              </a:rPr>
              <a:t>&lt;100</a:t>
            </a:r>
            <a:endParaRPr lang="zh-CN" altLang="en-US" dirty="0">
              <a:latin typeface="微软雅黑" panose="020B0503020204020204" pitchFamily="2" charset="-122"/>
            </a:endParaRPr>
          </a:p>
          <a:p>
            <a:pPr>
              <a:defRPr/>
            </a:pPr>
            <a:r>
              <a:rPr lang="zh-CN" altLang="en-US" dirty="0">
                <a:latin typeface="微软雅黑" panose="020B0503020204020204" pitchFamily="2" charset="-122"/>
              </a:rPr>
              <a:t>循环操作</a:t>
            </a:r>
            <a:endParaRPr lang="zh-CN" altLang="en-US" dirty="0"/>
          </a:p>
        </p:txBody>
      </p:sp>
      <p:grpSp>
        <p:nvGrpSpPr>
          <p:cNvPr id="28677" name="组合 5"/>
          <p:cNvGrpSpPr/>
          <p:nvPr/>
        </p:nvGrpSpPr>
        <p:grpSpPr bwMode="auto">
          <a:xfrm>
            <a:off x="1595438" y="857250"/>
            <a:ext cx="1503362" cy="398780"/>
            <a:chOff x="6641147" y="5088888"/>
            <a:chExt cx="1502753" cy="398840"/>
          </a:xfrm>
        </p:grpSpPr>
        <p:pic>
          <p:nvPicPr>
            <p:cNvPr id="28681" name="Picture 3" descr="C:\Users\meng.zhang\Desktop\未命名-2.png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1147" y="5098445"/>
              <a:ext cx="380996" cy="380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6855372" y="5088888"/>
              <a:ext cx="1288528" cy="39884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现场编程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1" name="组合 28"/>
          <p:cNvGrpSpPr/>
          <p:nvPr/>
        </p:nvGrpSpPr>
        <p:grpSpPr bwMode="auto">
          <a:xfrm>
            <a:off x="1681163" y="2786058"/>
            <a:ext cx="979170" cy="461963"/>
            <a:chOff x="3786182" y="3824735"/>
            <a:chExt cx="979913" cy="461521"/>
          </a:xfrm>
        </p:grpSpPr>
        <p:sp>
          <p:nvSpPr>
            <p:cNvPr id="12" name="TextBox 11"/>
            <p:cNvSpPr txBox="1"/>
            <p:nvPr/>
          </p:nvSpPr>
          <p:spPr>
            <a:xfrm>
              <a:off x="4072149" y="3856296"/>
              <a:ext cx="693946" cy="398398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提示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3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AutoShape 3"/>
          <p:cNvSpPr>
            <a:spLocks noChangeArrowheads="1"/>
          </p:cNvSpPr>
          <p:nvPr/>
        </p:nvSpPr>
        <p:spPr bwMode="auto">
          <a:xfrm>
            <a:off x="2738414" y="4987931"/>
            <a:ext cx="4643470" cy="92201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if 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% 3 != 0)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sum = sum +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8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3740150" y="285750"/>
            <a:ext cx="6748780" cy="523875"/>
          </a:xfrm>
        </p:spPr>
        <p:txBody>
          <a:bodyPr/>
          <a:lstStyle/>
          <a:p>
            <a:pPr>
              <a:defRPr/>
            </a:pPr>
            <a:r>
              <a:rPr sz="3200" dirty="0"/>
              <a:t>学员操作</a:t>
            </a:r>
            <a:r>
              <a:rPr lang="en-US" altLang="zh-CN" sz="3200" dirty="0"/>
              <a:t>—</a:t>
            </a:r>
            <a:r>
              <a:rPr sz="3200" dirty="0"/>
              <a:t>计算</a:t>
            </a:r>
            <a:r>
              <a:rPr lang="en-US" altLang="zh-CN" sz="3200" dirty="0"/>
              <a:t>100</a:t>
            </a:r>
            <a:r>
              <a:rPr sz="3200" dirty="0"/>
              <a:t>以内的奇数之和</a:t>
            </a:r>
            <a:endParaRPr sz="3200" dirty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需求说明</a:t>
            </a:r>
            <a:endParaRPr lang="zh-CN" altLang="en-US"/>
          </a:p>
          <a:p>
            <a:pPr lvl="1">
              <a:defRPr/>
            </a:pPr>
            <a:r>
              <a:rPr lang="zh-CN" altLang="en-US"/>
              <a:t>计算</a:t>
            </a:r>
            <a:r>
              <a:rPr lang="en-US"/>
              <a:t>100</a:t>
            </a:r>
            <a:r>
              <a:rPr lang="zh-CN" altLang="en-US"/>
              <a:t>以内的奇数之和，并设置断点调试程序，追踪</a:t>
            </a:r>
            <a:r>
              <a:rPr lang="en-US"/>
              <a:t>3</a:t>
            </a:r>
            <a:r>
              <a:rPr lang="zh-CN" altLang="en-US"/>
              <a:t>个表达式的执行顺序及循环变量的变化</a:t>
            </a:r>
            <a:endParaRPr lang="zh-CN" altLang="en-US" dirty="0"/>
          </a:p>
        </p:txBody>
      </p:sp>
      <p:grpSp>
        <p:nvGrpSpPr>
          <p:cNvPr id="29701" name="组合 12"/>
          <p:cNvGrpSpPr/>
          <p:nvPr/>
        </p:nvGrpSpPr>
        <p:grpSpPr bwMode="auto">
          <a:xfrm>
            <a:off x="1666875" y="879475"/>
            <a:ext cx="922019" cy="406400"/>
            <a:chOff x="3786182" y="1192962"/>
            <a:chExt cx="922025" cy="406350"/>
          </a:xfrm>
        </p:grpSpPr>
        <p:sp>
          <p:nvSpPr>
            <p:cNvPr id="15" name="TextBox 14"/>
            <p:cNvSpPr txBox="1"/>
            <p:nvPr/>
          </p:nvSpPr>
          <p:spPr>
            <a:xfrm>
              <a:off x="4014783" y="1196772"/>
              <a:ext cx="693424" cy="39873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29708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19"/>
          <p:cNvGrpSpPr/>
          <p:nvPr/>
        </p:nvGrpSpPr>
        <p:grpSpPr bwMode="auto">
          <a:xfrm>
            <a:off x="4381500" y="5429250"/>
            <a:ext cx="2786063" cy="428625"/>
            <a:chOff x="3714744" y="5143512"/>
            <a:chExt cx="2786082" cy="428628"/>
          </a:xfrm>
        </p:grpSpPr>
        <p:sp>
          <p:nvSpPr>
            <p:cNvPr id="12" name="圆角矩形 11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 bwMode="auto">
            <a:xfrm>
              <a:off x="3973668" y="5187962"/>
              <a:ext cx="2198385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4934585" y="285750"/>
            <a:ext cx="5554345" cy="523875"/>
          </a:xfrm>
        </p:spPr>
        <p:txBody>
          <a:bodyPr/>
          <a:lstStyle/>
          <a:p>
            <a:pPr>
              <a:defRPr/>
            </a:pPr>
            <a:r>
              <a:rPr sz="3200" dirty="0"/>
              <a:t>学员操作</a:t>
            </a:r>
            <a:r>
              <a:rPr lang="en-US" altLang="zh-CN" sz="3200" dirty="0"/>
              <a:t>—</a:t>
            </a:r>
            <a:r>
              <a:rPr sz="3200" dirty="0"/>
              <a:t>计算顾客比例 </a:t>
            </a:r>
            <a:r>
              <a:rPr lang="en-US" altLang="zh-CN" sz="3200" dirty="0"/>
              <a:t>2-1</a:t>
            </a:r>
            <a:endParaRPr sz="3200" dirty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1666875" y="1214755"/>
            <a:ext cx="8822055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训练要点</a:t>
            </a:r>
            <a:endParaRPr lang="zh-CN" altLang="en-US"/>
          </a:p>
          <a:p>
            <a:pPr lvl="1">
              <a:defRPr/>
            </a:pPr>
            <a:r>
              <a:rPr lang="en-US" altLang="zh-CN"/>
              <a:t>for</a:t>
            </a:r>
            <a:r>
              <a:rPr lang="zh-CN" altLang="en-US"/>
              <a:t>循环结构</a:t>
            </a:r>
            <a:endParaRPr lang="zh-CN" altLang="en-US"/>
          </a:p>
          <a:p>
            <a:pPr lvl="1">
              <a:defRPr/>
            </a:pPr>
            <a:endParaRPr lang="zh-CN" altLang="en-US"/>
          </a:p>
          <a:p>
            <a:pPr>
              <a:defRPr/>
            </a:pPr>
            <a:r>
              <a:rPr lang="zh-CN" altLang="en-US"/>
              <a:t>需求说明</a:t>
            </a:r>
            <a:endParaRPr lang="en-US" altLang="zh-CN"/>
          </a:p>
          <a:p>
            <a:pPr lvl="1">
              <a:defRPr/>
            </a:pPr>
            <a:r>
              <a:rPr lang="zh-CN" altLang="en-US"/>
              <a:t>商场对顾客的年龄层次进行调查</a:t>
            </a:r>
            <a:endParaRPr lang="zh-CN" altLang="en-US"/>
          </a:p>
          <a:p>
            <a:pPr lvl="1">
              <a:defRPr/>
            </a:pPr>
            <a:r>
              <a:rPr lang="zh-CN" altLang="en-US"/>
              <a:t>计算各年龄层次的顾客比例</a:t>
            </a:r>
            <a:endParaRPr lang="zh-CN" altLang="en-US"/>
          </a:p>
          <a:p>
            <a:pPr lvl="1">
              <a:defRPr/>
            </a:pPr>
            <a:endParaRPr lang="zh-CN" altLang="en-US"/>
          </a:p>
          <a:p>
            <a:pPr lvl="1">
              <a:defRPr/>
            </a:pPr>
            <a:endParaRPr lang="en-US" altLang="zh-CN"/>
          </a:p>
          <a:p>
            <a:pPr lvl="1">
              <a:defRPr/>
            </a:pPr>
            <a:endParaRPr lang="en-US" altLang="zh-CN"/>
          </a:p>
          <a:p>
            <a:pPr lvl="1">
              <a:defRPr/>
            </a:pPr>
            <a:endParaRPr lang="zh-CN" altLang="en-US"/>
          </a:p>
          <a:p>
            <a:pPr>
              <a:defRPr/>
            </a:pPr>
            <a:endParaRPr lang="en-US" altLang="zh-CN"/>
          </a:p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30725" name="组合 19"/>
          <p:cNvGrpSpPr/>
          <p:nvPr/>
        </p:nvGrpSpPr>
        <p:grpSpPr bwMode="auto">
          <a:xfrm>
            <a:off x="1666875" y="857250"/>
            <a:ext cx="1102995" cy="500063"/>
            <a:chOff x="6072198" y="1142984"/>
            <a:chExt cx="1103090" cy="500066"/>
          </a:xfrm>
        </p:grpSpPr>
        <p:pic>
          <p:nvPicPr>
            <p:cNvPr id="30732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6481808" y="1172194"/>
              <a:ext cx="693480" cy="39878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14" name="图片 13" descr="计算年龄层次比例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493" y="2143125"/>
            <a:ext cx="2938462" cy="328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19"/>
          <p:cNvGrpSpPr/>
          <p:nvPr/>
        </p:nvGrpSpPr>
        <p:grpSpPr bwMode="auto">
          <a:xfrm>
            <a:off x="5167313" y="5786438"/>
            <a:ext cx="2786062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4290852" y="5187962"/>
              <a:ext cx="1630692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讲解需求说明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4855210" y="285750"/>
            <a:ext cx="5633720" cy="523875"/>
          </a:xfrm>
        </p:spPr>
        <p:txBody>
          <a:bodyPr/>
          <a:lstStyle/>
          <a:p>
            <a:pPr>
              <a:defRPr/>
            </a:pPr>
            <a:r>
              <a:rPr sz="3200" dirty="0"/>
              <a:t>学员操作</a:t>
            </a:r>
            <a:r>
              <a:rPr lang="en-US" altLang="zh-CN" sz="3200" dirty="0"/>
              <a:t>—</a:t>
            </a:r>
            <a:r>
              <a:rPr sz="3200" dirty="0"/>
              <a:t>计算顾客比例 </a:t>
            </a:r>
            <a:r>
              <a:rPr lang="en-US" altLang="zh-CN" sz="3200" dirty="0"/>
              <a:t>2-2</a:t>
            </a:r>
            <a:endParaRPr sz="3200" dirty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实现思路</a:t>
            </a:r>
            <a:endParaRPr lang="zh-CN" altLang="en-US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/>
              <a:t>分析问题：有重复操作且重复次数固定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/>
              <a:t>利用</a:t>
            </a:r>
            <a:r>
              <a:rPr lang="en-US" altLang="zh-CN" dirty="0"/>
              <a:t>for</a:t>
            </a:r>
            <a:r>
              <a:rPr lang="zh-CN" altLang="en-US" dirty="0"/>
              <a:t>循环录入顾客年龄</a:t>
            </a:r>
            <a:endParaRPr lang="zh-CN" altLang="en-US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/>
              <a:t>计算不同年龄层次的顾客比例</a:t>
            </a:r>
            <a:endParaRPr lang="en-US" altLang="zh-CN" dirty="0"/>
          </a:p>
          <a:p>
            <a:pPr lvl="1">
              <a:defRPr/>
            </a:pPr>
            <a:endParaRPr lang="zh-CN" altLang="en-US" dirty="0"/>
          </a:p>
          <a:p>
            <a:pPr lvl="1"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确定循环条件和循环体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31749" name="组合 19"/>
          <p:cNvGrpSpPr/>
          <p:nvPr/>
        </p:nvGrpSpPr>
        <p:grpSpPr bwMode="auto">
          <a:xfrm>
            <a:off x="1666875" y="857250"/>
            <a:ext cx="1102995" cy="500063"/>
            <a:chOff x="6072198" y="1142984"/>
            <a:chExt cx="1103090" cy="500066"/>
          </a:xfrm>
        </p:grpSpPr>
        <p:pic>
          <p:nvPicPr>
            <p:cNvPr id="31758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6481808" y="1172194"/>
              <a:ext cx="693480" cy="39878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组合 28"/>
          <p:cNvGrpSpPr/>
          <p:nvPr/>
        </p:nvGrpSpPr>
        <p:grpSpPr bwMode="auto">
          <a:xfrm>
            <a:off x="1681163" y="3181350"/>
            <a:ext cx="979170" cy="461963"/>
            <a:chOff x="3786182" y="3824735"/>
            <a:chExt cx="979913" cy="461521"/>
          </a:xfrm>
        </p:grpSpPr>
        <p:sp>
          <p:nvSpPr>
            <p:cNvPr id="30" name="TextBox 29"/>
            <p:cNvSpPr txBox="1"/>
            <p:nvPr/>
          </p:nvSpPr>
          <p:spPr>
            <a:xfrm>
              <a:off x="4072149" y="3856296"/>
              <a:ext cx="693946" cy="398398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提示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31757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组合 19"/>
          <p:cNvGrpSpPr/>
          <p:nvPr/>
        </p:nvGrpSpPr>
        <p:grpSpPr bwMode="auto">
          <a:xfrm>
            <a:off x="4595813" y="5643563"/>
            <a:ext cx="2786062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973667" y="5187962"/>
              <a:ext cx="2198386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25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6360795" y="285750"/>
            <a:ext cx="4128135" cy="523875"/>
          </a:xfrm>
        </p:spPr>
        <p:txBody>
          <a:bodyPr/>
          <a:lstStyle/>
          <a:p>
            <a:pPr>
              <a:defRPr/>
            </a:pPr>
            <a:r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常见问题及解决办法</a:t>
            </a:r>
            <a:endParaRPr lang="en-US" altLang="zh-CN"/>
          </a:p>
          <a:p>
            <a:pPr>
              <a:defRPr/>
            </a:pPr>
            <a:r>
              <a:rPr lang="zh-CN" altLang="en-US"/>
              <a:t>代码规范问题</a:t>
            </a:r>
            <a:endParaRPr lang="zh-CN" altLang="en-US"/>
          </a:p>
          <a:p>
            <a:pPr>
              <a:defRPr/>
            </a:pPr>
            <a:r>
              <a:rPr lang="zh-CN" altLang="en-US"/>
              <a:t>调试技巧</a:t>
            </a:r>
            <a:endParaRPr lang="en-US" altLang="zh-CN"/>
          </a:p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32773" name="组合 29"/>
          <p:cNvGrpSpPr/>
          <p:nvPr/>
        </p:nvGrpSpPr>
        <p:grpSpPr bwMode="auto">
          <a:xfrm>
            <a:off x="3381375" y="3214688"/>
            <a:ext cx="5929313" cy="2058988"/>
            <a:chOff x="1857356" y="3214688"/>
            <a:chExt cx="5929353" cy="2058989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2775" name="组合 7"/>
            <p:cNvGrpSpPr/>
            <p:nvPr/>
          </p:nvGrpSpPr>
          <p:grpSpPr bwMode="auto">
            <a:xfrm>
              <a:off x="1924031" y="3214688"/>
              <a:ext cx="5862678" cy="2058989"/>
              <a:chOff x="2066315" y="2227264"/>
              <a:chExt cx="5862756" cy="2059018"/>
            </a:xfrm>
          </p:grpSpPr>
          <p:grpSp>
            <p:nvGrpSpPr>
              <p:cNvPr id="32776" name="组合 19"/>
              <p:cNvGrpSpPr/>
              <p:nvPr/>
            </p:nvGrpSpPr>
            <p:grpSpPr bwMode="auto">
              <a:xfrm>
                <a:off x="2066315" y="2227264"/>
                <a:ext cx="5862756" cy="2059018"/>
                <a:chOff x="2066296" y="2227167"/>
                <a:chExt cx="5862795" cy="2059104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32781" name="组合 17"/>
                <p:cNvGrpSpPr/>
                <p:nvPr/>
              </p:nvGrpSpPr>
              <p:grpSpPr bwMode="auto">
                <a:xfrm>
                  <a:off x="2066296" y="2227167"/>
                  <a:ext cx="5148401" cy="2059104"/>
                  <a:chOff x="2066296" y="2084291"/>
                  <a:chExt cx="5148401" cy="2059104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662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2" charset="-122"/>
                      <a:ea typeface="微软雅黑" panose="020B0503020204020204" pitchFamily="2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2777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66125" y="285750"/>
            <a:ext cx="2122805" cy="523875"/>
          </a:xfrm>
        </p:spPr>
        <p:txBody>
          <a:bodyPr/>
          <a:lstStyle/>
          <a:p>
            <a:pPr>
              <a:defRPr/>
            </a:pPr>
            <a:r>
              <a:t>预习检查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什么时候选用</a:t>
            </a:r>
            <a:r>
              <a:rPr lang="en-US" altLang="zh-CN" dirty="0"/>
              <a:t>for</a:t>
            </a:r>
            <a:r>
              <a:rPr lang="zh-CN" altLang="en-US" dirty="0"/>
              <a:t>循环结构？</a:t>
            </a:r>
            <a:endParaRPr lang="zh-CN" altLang="en-US" dirty="0"/>
          </a:p>
          <a:p>
            <a:pPr>
              <a:defRPr/>
            </a:pPr>
            <a:r>
              <a:rPr lang="zh-CN" altLang="en-US" dirty="0"/>
              <a:t>简述</a:t>
            </a:r>
            <a:r>
              <a:rPr lang="en-US" altLang="zh-CN" dirty="0"/>
              <a:t>for</a:t>
            </a:r>
            <a:r>
              <a:rPr lang="zh-CN" altLang="en-US" dirty="0"/>
              <a:t>循环结构的执行顺序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for</a:t>
            </a:r>
            <a:r>
              <a:rPr lang="zh-CN" altLang="en-US" dirty="0"/>
              <a:t>关键字后括号中最多有几个表达式，各有什么作用？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for</a:t>
            </a:r>
            <a:r>
              <a:rPr lang="zh-CN" altLang="en-US" dirty="0"/>
              <a:t>循环结构中可以出现</a:t>
            </a:r>
            <a:r>
              <a:rPr lang="en-US" altLang="zh-CN" dirty="0"/>
              <a:t>break</a:t>
            </a:r>
            <a:r>
              <a:rPr lang="zh-CN" altLang="en-US" dirty="0"/>
              <a:t>关键字吗？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根据代码的运行结果，写出合适的</a:t>
            </a:r>
            <a:r>
              <a:rPr lang="en-US" altLang="zh-CN" dirty="0"/>
              <a:t>for</a:t>
            </a:r>
            <a:r>
              <a:rPr lang="zh-CN" altLang="en-US" dirty="0"/>
              <a:t>语句</a:t>
            </a:r>
            <a:endParaRPr lang="en-US" altLang="zh-CN" dirty="0"/>
          </a:p>
        </p:txBody>
      </p:sp>
      <p:grpSp>
        <p:nvGrpSpPr>
          <p:cNvPr id="15366" name="组合 1"/>
          <p:cNvGrpSpPr/>
          <p:nvPr/>
        </p:nvGrpSpPr>
        <p:grpSpPr bwMode="auto">
          <a:xfrm>
            <a:off x="1524000" y="600075"/>
            <a:ext cx="1607185" cy="736600"/>
            <a:chOff x="0" y="600123"/>
            <a:chExt cx="1607604" cy="736273"/>
          </a:xfrm>
        </p:grpSpPr>
        <p:sp>
          <p:nvSpPr>
            <p:cNvPr id="14" name="TextBox 13"/>
            <p:cNvSpPr txBox="1"/>
            <p:nvPr/>
          </p:nvSpPr>
          <p:spPr>
            <a:xfrm>
              <a:off x="403330" y="620752"/>
              <a:ext cx="1204274" cy="39860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集中测试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5368" name="Picture 16" descr="C:\Users\meng.zhang\Desktop\ACCP7.0模版图标规范\s副本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123"/>
              <a:ext cx="500066" cy="512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9" name="Picture 1" descr="C:\Users\meng.zhang\Desktop\ACCP7.0模版图标规范\user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55" y="833775"/>
              <a:ext cx="502621" cy="502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52794" y="4214818"/>
            <a:ext cx="1233494" cy="711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8" name="Rectangle 6"/>
          <p:cNvSpPr>
            <a:spLocks noChangeArrowheads="1"/>
          </p:cNvSpPr>
          <p:nvPr/>
        </p:nvSpPr>
        <p:spPr bwMode="auto">
          <a:xfrm>
            <a:off x="2330450" y="1195388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描述</a:t>
            </a:r>
            <a:r>
              <a:rPr lang="en-US" altLang="zh-CN" sz="2600" b="1" dirty="0">
                <a:latin typeface="+mn-lt"/>
                <a:ea typeface="微软雅黑" panose="020B0503020204020204" pitchFamily="2" charset="-122"/>
              </a:rPr>
              <a:t>4000</a:t>
            </a: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米长跑比赛</a:t>
            </a:r>
            <a:endParaRPr lang="zh-CN" altLang="en-US" sz="2600" b="1" dirty="0">
              <a:latin typeface="+mn-lt"/>
              <a:ea typeface="微软雅黑" panose="020B0503020204020204" pitchFamily="2" charset="-122"/>
            </a:endParaRPr>
          </a:p>
        </p:txBody>
      </p:sp>
      <p:sp>
        <p:nvSpPr>
          <p:cNvPr id="509955" name="AutoShape 3"/>
          <p:cNvSpPr>
            <a:spLocks noChangeArrowheads="1"/>
          </p:cNvSpPr>
          <p:nvPr/>
        </p:nvSpPr>
        <p:spPr bwMode="auto">
          <a:xfrm>
            <a:off x="2481263" y="2060575"/>
            <a:ext cx="7015162" cy="368807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= 2;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switch(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case 1: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星期一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    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break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case 2: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星期二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   break;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其他语句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09956" name="AutoShape 4"/>
          <p:cNvSpPr>
            <a:spLocks noChangeArrowheads="1"/>
          </p:cNvSpPr>
          <p:nvPr/>
        </p:nvSpPr>
        <p:spPr bwMode="auto">
          <a:xfrm>
            <a:off x="5016500" y="4652963"/>
            <a:ext cx="3702050" cy="4064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>
              <a:defRPr/>
            </a:pPr>
            <a:r>
              <a:rPr lang="zh-CN" altLang="en-US" b="1">
                <a:ea typeface="宋体" panose="02010600030101010101" pitchFamily="2" charset="-122"/>
              </a:rPr>
              <a:t>遇到</a:t>
            </a:r>
            <a:r>
              <a:rPr lang="en-US" altLang="zh-CN" b="1">
                <a:ea typeface="宋体" panose="02010600030101010101" pitchFamily="2" charset="-122"/>
              </a:rPr>
              <a:t>break</a:t>
            </a:r>
            <a:r>
              <a:rPr lang="zh-CN" altLang="en-US" b="1">
                <a:ea typeface="宋体" panose="02010600030101010101" pitchFamily="2" charset="-122"/>
              </a:rPr>
              <a:t>，立即跳出</a:t>
            </a:r>
            <a:r>
              <a:rPr lang="en-US" altLang="zh-CN" b="1">
                <a:ea typeface="宋体" panose="02010600030101010101" pitchFamily="2" charset="-122"/>
              </a:rPr>
              <a:t>switch</a:t>
            </a:r>
            <a:r>
              <a:rPr lang="zh-CN" altLang="en-US" b="1">
                <a:ea typeface="宋体" panose="02010600030101010101" pitchFamily="2" charset="-122"/>
              </a:rPr>
              <a:t>语句</a:t>
            </a:r>
            <a:endParaRPr lang="zh-CN" altLang="en-US" b="1">
              <a:ea typeface="宋体" panose="02010600030101010101" pitchFamily="2" charset="-122"/>
            </a:endParaRPr>
          </a:p>
        </p:txBody>
      </p:sp>
      <p:sp>
        <p:nvSpPr>
          <p:cNvPr id="509957" name="Rectangle 5"/>
          <p:cNvSpPr>
            <a:spLocks noChangeArrowheads="1"/>
          </p:cNvSpPr>
          <p:nvPr/>
        </p:nvSpPr>
        <p:spPr bwMode="auto">
          <a:xfrm>
            <a:off x="2309813" y="1206500"/>
            <a:ext cx="8229600" cy="79216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回顾</a:t>
            </a:r>
            <a:r>
              <a:rPr lang="en-US" altLang="zh-CN" sz="2600" b="1" dirty="0">
                <a:latin typeface="+mn-lt"/>
                <a:ea typeface="微软雅黑" panose="020B0503020204020204" pitchFamily="2" charset="-122"/>
              </a:rPr>
              <a:t>break</a:t>
            </a: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用于</a:t>
            </a:r>
            <a:r>
              <a:rPr lang="en-US" altLang="zh-CN" sz="2600" b="1" dirty="0">
                <a:latin typeface="+mn-lt"/>
                <a:ea typeface="微软雅黑" panose="020B0503020204020204" pitchFamily="2" charset="-122"/>
              </a:rPr>
              <a:t>switch</a:t>
            </a: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语句</a:t>
            </a:r>
            <a:endParaRPr lang="zh-CN" altLang="en-US" sz="2600" b="1" dirty="0">
              <a:latin typeface="+mn-lt"/>
              <a:ea typeface="微软雅黑" panose="020B0503020204020204" pitchFamily="2" charset="-122"/>
            </a:endParaRPr>
          </a:p>
        </p:txBody>
      </p:sp>
      <p:sp>
        <p:nvSpPr>
          <p:cNvPr id="509959" name="AutoShape 7"/>
          <p:cNvSpPr>
            <a:spLocks noChangeArrowheads="1"/>
          </p:cNvSpPr>
          <p:nvPr/>
        </p:nvSpPr>
        <p:spPr bwMode="auto">
          <a:xfrm>
            <a:off x="2595563" y="2286000"/>
            <a:ext cx="4065587" cy="224916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for 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= 0;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&lt;10;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++)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跑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400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米；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09960" name="Text Box 8"/>
          <p:cNvSpPr txBox="1">
            <a:spLocks noChangeArrowheads="1"/>
          </p:cNvSpPr>
          <p:nvPr/>
        </p:nvSpPr>
        <p:spPr bwMode="auto">
          <a:xfrm>
            <a:off x="2809875" y="3071813"/>
            <a:ext cx="3240088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  <a:ea typeface="黑体" panose="02010609060101010101" pitchFamily="49" charset="-122"/>
              </a:rPr>
              <a:t> </a:t>
            </a:r>
            <a:r>
              <a:rPr lang="en-US" altLang="zh-CN" b="1">
                <a:solidFill>
                  <a:srgbClr val="FF0000"/>
                </a:solidFill>
                <a:ea typeface="黑体" panose="02010609060101010101" pitchFamily="49" charset="-122"/>
              </a:rPr>
              <a:t>if</a:t>
            </a:r>
            <a:r>
              <a:rPr lang="en-US" altLang="zh-CN" b="1">
                <a:solidFill>
                  <a:srgbClr val="0000FF"/>
                </a:solidFill>
                <a:ea typeface="黑体" panose="02010609060101010101" pitchFamily="49" charset="-122"/>
              </a:rPr>
              <a:t> </a:t>
            </a:r>
            <a:r>
              <a:rPr lang="en-US" altLang="zh-CN" b="1"/>
              <a:t>( </a:t>
            </a:r>
            <a:r>
              <a:rPr lang="zh-CN" altLang="en-US" b="1">
                <a:solidFill>
                  <a:srgbClr val="FF0000"/>
                </a:solidFill>
                <a:ea typeface="黑体" panose="02010609060101010101" pitchFamily="49" charset="-122"/>
              </a:rPr>
              <a:t>不能坚持 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 b="1">
                <a:solidFill>
                  <a:srgbClr val="FF0000"/>
                </a:solidFill>
                <a:ea typeface="黑体" panose="02010609060101010101" pitchFamily="49" charset="-122"/>
              </a:rPr>
              <a:t>{</a:t>
            </a:r>
            <a:endParaRPr lang="en-US" altLang="zh-CN" b="1">
              <a:solidFill>
                <a:srgbClr val="FF0000"/>
              </a:solidFill>
              <a:ea typeface="黑体" panose="02010609060101010101" pitchFamily="49" charset="-122"/>
            </a:endParaRPr>
          </a:p>
          <a:p>
            <a:pPr eaLnBrk="1" hangingPunct="1"/>
            <a:r>
              <a:rPr lang="en-US" altLang="zh-CN" b="1">
                <a:solidFill>
                  <a:srgbClr val="FF0000"/>
                </a:solidFill>
                <a:ea typeface="黑体" panose="02010609060101010101" pitchFamily="49" charset="-122"/>
              </a:rPr>
              <a:t>         break;     //</a:t>
            </a:r>
            <a:r>
              <a:rPr lang="zh-CN" altLang="en-US" b="1">
                <a:solidFill>
                  <a:srgbClr val="FF0000"/>
                </a:solidFill>
                <a:ea typeface="黑体" panose="02010609060101010101" pitchFamily="49" charset="-122"/>
              </a:rPr>
              <a:t>退出比赛</a:t>
            </a:r>
            <a:endParaRPr lang="zh-CN" altLang="en-US" b="1">
              <a:solidFill>
                <a:srgbClr val="FF0000"/>
              </a:solidFill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b="1">
                <a:solidFill>
                  <a:srgbClr val="FF0000"/>
                </a:solidFill>
                <a:ea typeface="黑体" panose="02010609060101010101" pitchFamily="49" charset="-122"/>
              </a:rPr>
              <a:t> </a:t>
            </a:r>
            <a:r>
              <a:rPr lang="en-US" altLang="zh-CN" b="1">
                <a:solidFill>
                  <a:srgbClr val="FF0000"/>
                </a:solidFill>
                <a:ea typeface="黑体" panose="02010609060101010101" pitchFamily="49" charset="-122"/>
              </a:rPr>
              <a:t>}</a:t>
            </a:r>
            <a:endParaRPr lang="en-US" altLang="zh-CN" b="1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pic>
        <p:nvPicPr>
          <p:cNvPr id="509962" name="Picture 10" descr="runni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688" y="2276475"/>
            <a:ext cx="1822450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9963" name="AutoShape 11"/>
          <p:cNvSpPr>
            <a:spLocks noChangeArrowheads="1"/>
          </p:cNvSpPr>
          <p:nvPr/>
        </p:nvSpPr>
        <p:spPr bwMode="gray">
          <a:xfrm>
            <a:off x="7607300" y="908388"/>
            <a:ext cx="1442700" cy="1144250"/>
          </a:xfrm>
          <a:prstGeom prst="wedgeRoundRectCallout">
            <a:avLst>
              <a:gd name="adj1" fmla="val 18935"/>
              <a:gd name="adj2" fmla="val 5077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第</a:t>
            </a:r>
            <a:r>
              <a:rPr lang="en-US" altLang="zh-CN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8</a:t>
            </a: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圈，</a:t>
            </a:r>
            <a:endParaRPr lang="zh-CN" altLang="en-US" b="1" kern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快累死了</a:t>
            </a:r>
            <a:r>
              <a:rPr lang="en-US" altLang="zh-CN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…</a:t>
            </a:r>
            <a:endParaRPr lang="en-US" altLang="zh-CN" b="1" kern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我要退出</a:t>
            </a:r>
            <a:r>
              <a:rPr lang="en-US" altLang="zh-CN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…</a:t>
            </a:r>
            <a:endParaRPr lang="en-US" altLang="zh-CN" b="1" kern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09964" name="Rectangle 12"/>
          <p:cNvSpPr>
            <a:spLocks noGrp="1" noChangeArrowheads="1"/>
          </p:cNvSpPr>
          <p:nvPr>
            <p:ph type="title"/>
          </p:nvPr>
        </p:nvSpPr>
        <p:spPr>
          <a:xfrm>
            <a:off x="5625465" y="285750"/>
            <a:ext cx="4863465" cy="523875"/>
          </a:xfrm>
        </p:spPr>
        <p:txBody>
          <a:bodyPr/>
          <a:lstStyle/>
          <a:p>
            <a:pPr>
              <a:defRPr/>
            </a:pPr>
            <a:r>
              <a:t>为什么需要</a:t>
            </a:r>
            <a:r>
              <a:rPr lang="en-US" altLang="zh-CN"/>
              <a:t>break</a:t>
            </a:r>
            <a:r>
              <a:t>语句</a:t>
            </a:r>
            <a:endParaRPr dirty="0"/>
          </a:p>
        </p:txBody>
      </p:sp>
      <p:cxnSp>
        <p:nvCxnSpPr>
          <p:cNvPr id="12" name="直接箭头连接符 11"/>
          <p:cNvCxnSpPr/>
          <p:nvPr/>
        </p:nvCxnSpPr>
        <p:spPr bwMode="auto">
          <a:xfrm rot="16200000" flipH="1">
            <a:off x="8801077" y="2152686"/>
            <a:ext cx="652019" cy="49000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Freeform 12"/>
          <p:cNvSpPr/>
          <p:nvPr/>
        </p:nvSpPr>
        <p:spPr bwMode="auto">
          <a:xfrm rot="6247613">
            <a:off x="3387767" y="4371095"/>
            <a:ext cx="1472730" cy="896763"/>
          </a:xfrm>
          <a:prstGeom prst="arc">
            <a:avLst>
              <a:gd name="adj1" fmla="val 10930154"/>
              <a:gd name="adj2" fmla="val 17542"/>
            </a:avLst>
          </a:prstGeom>
          <a:ln w="63500"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9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09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09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9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09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09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09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099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099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55" grpId="0" bldLvl="0" animBg="1"/>
      <p:bldP spid="509955" grpId="1" bldLvl="0" animBg="1"/>
      <p:bldP spid="509956" grpId="0" bldLvl="0" animBg="1"/>
      <p:bldP spid="509956" grpId="1" bldLvl="0" animBg="1"/>
      <p:bldP spid="509957" grpId="0" build="allAtOnce"/>
      <p:bldP spid="509959" grpId="0" bldLvl="0" animBg="1"/>
      <p:bldP spid="509963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3" name="Rectangle 13"/>
          <p:cNvSpPr>
            <a:spLocks noGrp="1" noChangeArrowheads="1"/>
          </p:cNvSpPr>
          <p:nvPr>
            <p:ph type="title"/>
          </p:nvPr>
        </p:nvSpPr>
        <p:spPr>
          <a:xfrm>
            <a:off x="6503670" y="285750"/>
            <a:ext cx="3985260" cy="523875"/>
          </a:xfrm>
        </p:spPr>
        <p:txBody>
          <a:bodyPr/>
          <a:lstStyle/>
          <a:p>
            <a:pPr>
              <a:defRPr/>
            </a:pPr>
            <a:r>
              <a:t>什么是</a:t>
            </a:r>
            <a:r>
              <a:rPr lang="en-US" altLang="zh-CN"/>
              <a:t>break</a:t>
            </a:r>
            <a:r>
              <a:t>语句</a:t>
            </a:r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>
          <a:xfrm>
            <a:off x="1626870" y="1214755"/>
            <a:ext cx="9328785" cy="51435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break</a:t>
            </a:r>
            <a:r>
              <a:rPr lang="zh-CN" altLang="en-US"/>
              <a:t>：改变程序控制流</a:t>
            </a:r>
            <a:endParaRPr lang="zh-CN" altLang="en-US"/>
          </a:p>
          <a:p>
            <a:pPr lvl="1">
              <a:defRPr/>
            </a:pPr>
            <a:r>
              <a:rPr lang="zh-CN" altLang="en-US"/>
              <a:t>用于</a:t>
            </a:r>
            <a:r>
              <a:rPr lang="en-US" altLang="zh-CN"/>
              <a:t>do-while</a:t>
            </a:r>
            <a:r>
              <a:rPr lang="zh-CN" altLang="en-US"/>
              <a:t>、</a:t>
            </a:r>
            <a:r>
              <a:rPr lang="en-US" altLang="zh-CN"/>
              <a:t>while</a:t>
            </a:r>
            <a:r>
              <a:rPr lang="zh-CN" altLang="en-US"/>
              <a:t>、</a:t>
            </a:r>
            <a:r>
              <a:rPr lang="en-US" altLang="zh-CN"/>
              <a:t>for</a:t>
            </a:r>
            <a:r>
              <a:rPr lang="zh-CN" altLang="en-US"/>
              <a:t>中时，可跳出循环而执行循环后面的语句</a:t>
            </a:r>
            <a:endParaRPr lang="zh-CN" altLang="en-US" dirty="0"/>
          </a:p>
        </p:txBody>
      </p:sp>
      <p:sp>
        <p:nvSpPr>
          <p:cNvPr id="512004" name="AutoShape 4"/>
          <p:cNvSpPr>
            <a:spLocks noChangeArrowheads="1"/>
          </p:cNvSpPr>
          <p:nvPr/>
        </p:nvSpPr>
        <p:spPr bwMode="auto">
          <a:xfrm>
            <a:off x="2660650" y="2741613"/>
            <a:ext cx="6675438" cy="3335290"/>
          </a:xfrm>
          <a:prstGeom prst="roundRect">
            <a:avLst>
              <a:gd name="adj" fmla="val 339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while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(…)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     break;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2595563" y="4468813"/>
            <a:ext cx="2136775" cy="1889125"/>
            <a:chOff x="663" y="2113"/>
            <a:chExt cx="1724" cy="1510"/>
          </a:xfrm>
        </p:grpSpPr>
        <p:grpSp>
          <p:nvGrpSpPr>
            <p:cNvPr id="34826" name="Group 6"/>
            <p:cNvGrpSpPr/>
            <p:nvPr/>
          </p:nvGrpSpPr>
          <p:grpSpPr bwMode="auto">
            <a:xfrm>
              <a:off x="1701" y="2113"/>
              <a:ext cx="683" cy="1225"/>
              <a:chOff x="1701" y="2113"/>
              <a:chExt cx="683" cy="1225"/>
            </a:xfrm>
          </p:grpSpPr>
          <p:sp>
            <p:nvSpPr>
              <p:cNvPr id="34829" name="Line 7"/>
              <p:cNvSpPr>
                <a:spLocks noChangeShapeType="1"/>
              </p:cNvSpPr>
              <p:nvPr/>
            </p:nvSpPr>
            <p:spPr bwMode="auto">
              <a:xfrm>
                <a:off x="1701" y="2139"/>
                <a:ext cx="681" cy="0"/>
              </a:xfrm>
              <a:prstGeom prst="line">
                <a:avLst/>
              </a:prstGeom>
              <a:noFill/>
              <a:ln w="28575" algn="ctr">
                <a:solidFill>
                  <a:srgbClr val="C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30" name="Line 8"/>
              <p:cNvSpPr>
                <a:spLocks noChangeShapeType="1"/>
              </p:cNvSpPr>
              <p:nvPr/>
            </p:nvSpPr>
            <p:spPr bwMode="auto">
              <a:xfrm>
                <a:off x="2384" y="2113"/>
                <a:ext cx="0" cy="1225"/>
              </a:xfrm>
              <a:prstGeom prst="line">
                <a:avLst/>
              </a:prstGeom>
              <a:noFill/>
              <a:ln w="28575" algn="ctr">
                <a:solidFill>
                  <a:srgbClr val="C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4827" name="Line 9"/>
            <p:cNvSpPr>
              <a:spLocks noChangeShapeType="1"/>
            </p:cNvSpPr>
            <p:nvPr/>
          </p:nvSpPr>
          <p:spPr bwMode="auto">
            <a:xfrm flipH="1">
              <a:off x="663" y="3338"/>
              <a:ext cx="1724" cy="0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28" name="Line 10"/>
            <p:cNvSpPr>
              <a:spLocks noChangeShapeType="1"/>
            </p:cNvSpPr>
            <p:nvPr/>
          </p:nvSpPr>
          <p:spPr bwMode="auto">
            <a:xfrm>
              <a:off x="673" y="3351"/>
              <a:ext cx="0" cy="272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2011" name="Text Box 11"/>
          <p:cNvSpPr txBox="1">
            <a:spLocks noChangeArrowheads="1"/>
          </p:cNvSpPr>
          <p:nvPr/>
        </p:nvSpPr>
        <p:spPr bwMode="auto">
          <a:xfrm>
            <a:off x="5094923" y="4486275"/>
            <a:ext cx="45974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ea typeface="黑体" panose="02010609060101010101" pitchFamily="49" charset="-122"/>
              </a:rPr>
              <a:t>跳出整个循环</a:t>
            </a:r>
            <a:endParaRPr lang="zh-CN" altLang="en-US" b="1">
              <a:ea typeface="黑体" panose="02010609060101010101" pitchFamily="49" charset="-122"/>
            </a:endParaRPr>
          </a:p>
        </p:txBody>
      </p:sp>
      <p:sp>
        <p:nvSpPr>
          <p:cNvPr id="512012" name="AutoShape 12"/>
          <p:cNvSpPr>
            <a:spLocks noChangeArrowheads="1"/>
          </p:cNvSpPr>
          <p:nvPr/>
        </p:nvSpPr>
        <p:spPr bwMode="auto">
          <a:xfrm>
            <a:off x="5165725" y="2879824"/>
            <a:ext cx="2327494" cy="776189"/>
          </a:xfrm>
          <a:prstGeom prst="wedgeRoundRectCallout">
            <a:avLst>
              <a:gd name="adj1" fmla="val -23046"/>
              <a:gd name="adj2" fmla="val 5016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break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通常在循环中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与条件语句一起使用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14" name="直接箭头连接符 13"/>
          <p:cNvCxnSpPr>
            <a:stCxn id="512012" idx="4"/>
          </p:cNvCxnSpPr>
          <p:nvPr/>
        </p:nvCxnSpPr>
        <p:spPr bwMode="auto">
          <a:xfrm rot="5400000">
            <a:off x="6580846" y="3477684"/>
            <a:ext cx="557398" cy="91560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2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4" grpId="0" bldLvl="0" animBg="1"/>
      <p:bldP spid="512011" grpId="0"/>
      <p:bldP spid="512012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7" name="Rectangle 9"/>
          <p:cNvSpPr>
            <a:spLocks noGrp="1" noChangeArrowheads="1"/>
          </p:cNvSpPr>
          <p:nvPr>
            <p:ph type="title"/>
          </p:nvPr>
        </p:nvSpPr>
        <p:spPr>
          <a:xfrm>
            <a:off x="5206365" y="285750"/>
            <a:ext cx="5282565" cy="523875"/>
          </a:xfrm>
        </p:spPr>
        <p:txBody>
          <a:bodyPr/>
          <a:lstStyle/>
          <a:p>
            <a:pPr>
              <a:defRPr/>
            </a:pPr>
            <a:r>
              <a:t>如何使用</a:t>
            </a:r>
            <a:r>
              <a:rPr lang="en-US" altLang="zh-CN"/>
              <a:t>break</a:t>
            </a:r>
            <a:r>
              <a:t>语句</a:t>
            </a:r>
            <a:r>
              <a:rPr lang="en-US" altLang="zh-CN"/>
              <a:t>2-1</a:t>
            </a:r>
            <a:endParaRPr dirty="0"/>
          </a:p>
        </p:txBody>
      </p:sp>
      <p:sp>
        <p:nvSpPr>
          <p:cNvPr id="514061" name="Rectangle 13"/>
          <p:cNvSpPr>
            <a:spLocks noChangeArrowheads="1"/>
          </p:cNvSpPr>
          <p:nvPr/>
        </p:nvSpPr>
        <p:spPr bwMode="auto">
          <a:xfrm>
            <a:off x="2308225" y="1214438"/>
            <a:ext cx="7716865" cy="489585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循环录入某学生</a:t>
            </a:r>
            <a:r>
              <a:rPr lang="en-US" altLang="zh-CN" sz="2600" b="1" dirty="0">
                <a:latin typeface="+mn-lt"/>
                <a:ea typeface="微软雅黑" panose="020B0503020204020204" pitchFamily="2" charset="-122"/>
              </a:rPr>
              <a:t>5</a:t>
            </a: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门课的成绩并计算平均分。如果某分数录入为负，停止录入并提示录入错误</a:t>
            </a:r>
            <a:endParaRPr lang="zh-CN" altLang="en-US" sz="2600" b="1" dirty="0">
              <a:latin typeface="+mn-lt"/>
              <a:ea typeface="微软雅黑" panose="020B0503020204020204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endParaRPr lang="zh-CN" altLang="en-US" sz="2600" b="1" dirty="0">
              <a:latin typeface="+mn-lt"/>
              <a:ea typeface="微软雅黑" panose="020B0503020204020204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endParaRPr lang="zh-CN" altLang="en-US" sz="2600" b="1" dirty="0">
              <a:latin typeface="+mn-lt"/>
              <a:ea typeface="微软雅黑" panose="020B0503020204020204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endParaRPr lang="en-US" altLang="zh-CN" sz="2600" b="1" dirty="0">
              <a:latin typeface="+mn-lt"/>
              <a:ea typeface="微软雅黑" panose="020B0503020204020204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endParaRPr lang="zh-CN" altLang="en-US" sz="2600" b="1" dirty="0">
              <a:latin typeface="+mn-lt"/>
              <a:ea typeface="微软雅黑" panose="020B0503020204020204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endParaRPr lang="zh-CN" altLang="en-US" sz="2600" b="1" dirty="0">
              <a:latin typeface="+mn-lt"/>
              <a:ea typeface="微软雅黑" panose="020B0503020204020204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循环录入成绩，判断录入正确性。录入错误，使用</a:t>
            </a:r>
            <a:r>
              <a:rPr lang="en-US" altLang="zh-CN" sz="2600" b="1" dirty="0">
                <a:latin typeface="+mn-lt"/>
                <a:ea typeface="微软雅黑" panose="020B0503020204020204" pitchFamily="2" charset="-122"/>
              </a:rPr>
              <a:t>break</a:t>
            </a: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语句立刻跳出循环；否则，累加求和</a:t>
            </a:r>
            <a:endParaRPr lang="zh-CN" altLang="en-US" sz="2600" b="1" dirty="0">
              <a:latin typeface="+mn-lt"/>
              <a:ea typeface="微软雅黑" panose="020B0503020204020204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endParaRPr lang="zh-CN" altLang="en-US" sz="2600" b="1" dirty="0">
              <a:latin typeface="+mn-lt"/>
              <a:ea typeface="微软雅黑" panose="020B0503020204020204" pitchFamily="2" charset="-122"/>
            </a:endParaRPr>
          </a:p>
        </p:txBody>
      </p:sp>
      <p:pic>
        <p:nvPicPr>
          <p:cNvPr id="35845" name="图片 7" descr="break演示.tif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063" y="2286000"/>
            <a:ext cx="2881312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846" name="组合 8"/>
          <p:cNvGrpSpPr/>
          <p:nvPr/>
        </p:nvGrpSpPr>
        <p:grpSpPr bwMode="auto">
          <a:xfrm>
            <a:off x="1595438" y="857250"/>
            <a:ext cx="979170" cy="422275"/>
            <a:chOff x="1000100" y="1173499"/>
            <a:chExt cx="979914" cy="422603"/>
          </a:xfrm>
        </p:grpSpPr>
        <p:pic>
          <p:nvPicPr>
            <p:cNvPr id="35850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1286067" y="1185257"/>
              <a:ext cx="693947" cy="39909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组合 11"/>
          <p:cNvGrpSpPr/>
          <p:nvPr/>
        </p:nvGrpSpPr>
        <p:grpSpPr bwMode="auto">
          <a:xfrm>
            <a:off x="1595438" y="3933825"/>
            <a:ext cx="993457" cy="447675"/>
            <a:chOff x="1000100" y="3235185"/>
            <a:chExt cx="993464" cy="446983"/>
          </a:xfrm>
        </p:grpSpPr>
        <p:pic>
          <p:nvPicPr>
            <p:cNvPr id="35848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300139" y="3259595"/>
              <a:ext cx="693425" cy="39816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分析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40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5" name="AutoShape 3"/>
          <p:cNvSpPr>
            <a:spLocks noChangeArrowheads="1"/>
          </p:cNvSpPr>
          <p:nvPr/>
        </p:nvSpPr>
        <p:spPr bwMode="auto">
          <a:xfrm>
            <a:off x="1885950" y="1376363"/>
            <a:ext cx="8353425" cy="4068613"/>
          </a:xfrm>
          <a:prstGeom prst="roundRect">
            <a:avLst>
              <a:gd name="adj" fmla="val 86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533400"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//……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533400">
              <a:lnSpc>
                <a:spcPct val="130000"/>
              </a:lnSpc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for(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int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= 0;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&lt; 5;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++){ 	    //循环5次录入5门课成绩  </a:t>
            </a:r>
            <a:endParaRPr lang="en-US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533400"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System.out.print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("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请输入第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 + (i+1) + "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门课的成绩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： ");</a:t>
            </a:r>
            <a:endParaRPr lang="en-US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533400"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score =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input.nextInt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();</a:t>
            </a:r>
            <a:endParaRPr lang="en-US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533400">
              <a:lnSpc>
                <a:spcPct val="130000"/>
              </a:lnSpc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if(score &lt; 0){	   //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输入负数</a:t>
            </a:r>
            <a:endParaRPr lang="en-US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533400">
              <a:lnSpc>
                <a:spcPct val="130000"/>
              </a:lnSpc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isNegative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= true;</a:t>
            </a:r>
            <a:endParaRPr lang="en-US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533400">
              <a:lnSpc>
                <a:spcPct val="130000"/>
              </a:lnSpc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	</a:t>
            </a:r>
            <a:r>
              <a:rPr lang="en-US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        break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;</a:t>
            </a:r>
            <a:endParaRPr lang="en-US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533400">
              <a:lnSpc>
                <a:spcPct val="130000"/>
              </a:lnSpc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	}</a:t>
            </a:r>
            <a:endParaRPr lang="en-US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533400">
              <a:lnSpc>
                <a:spcPct val="130000"/>
              </a:lnSpc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sum = sum + score;    	   //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累加求和</a:t>
            </a:r>
            <a:endParaRPr lang="en-US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533400">
              <a:lnSpc>
                <a:spcPct val="130000"/>
              </a:lnSpc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}</a:t>
            </a:r>
            <a:endParaRPr lang="en-US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533400"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//…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循环外的语句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15076" name="Rectangle 4"/>
          <p:cNvSpPr>
            <a:spLocks noChangeArrowheads="1"/>
          </p:cNvSpPr>
          <p:nvPr/>
        </p:nvSpPr>
        <p:spPr bwMode="auto">
          <a:xfrm>
            <a:off x="2390775" y="2857500"/>
            <a:ext cx="6265863" cy="142875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15077" name="AutoShape 5"/>
          <p:cNvSpPr>
            <a:spLocks noChangeArrowheads="1"/>
          </p:cNvSpPr>
          <p:nvPr/>
        </p:nvSpPr>
        <p:spPr bwMode="auto">
          <a:xfrm>
            <a:off x="6313488" y="4653061"/>
            <a:ext cx="4241384" cy="776189"/>
          </a:xfrm>
          <a:prstGeom prst="wedgeRoundRectCallout">
            <a:avLst>
              <a:gd name="adj1" fmla="val -27565"/>
              <a:gd name="adj2" fmla="val -4719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对录入的分数进行判断。如果小于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0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，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标记出错状态，并立即跳出整个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for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循环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15081" name="Rectangle 9"/>
          <p:cNvSpPr>
            <a:spLocks noGrp="1" noChangeArrowheads="1"/>
          </p:cNvSpPr>
          <p:nvPr>
            <p:ph type="title"/>
          </p:nvPr>
        </p:nvSpPr>
        <p:spPr>
          <a:xfrm>
            <a:off x="5227320" y="285750"/>
            <a:ext cx="5261610" cy="523875"/>
          </a:xfrm>
        </p:spPr>
        <p:txBody>
          <a:bodyPr/>
          <a:lstStyle/>
          <a:p>
            <a:pPr>
              <a:defRPr/>
            </a:pPr>
            <a:r>
              <a:rPr dirty="0"/>
              <a:t>如何使用</a:t>
            </a:r>
            <a:r>
              <a:rPr lang="en-US" altLang="zh-CN" dirty="0"/>
              <a:t>break</a:t>
            </a:r>
            <a:r>
              <a:rPr dirty="0"/>
              <a:t>语句</a:t>
            </a:r>
            <a:r>
              <a:rPr lang="en-US" altLang="zh-CN" dirty="0"/>
              <a:t>2-2</a:t>
            </a:r>
            <a:endParaRPr dirty="0"/>
          </a:p>
        </p:txBody>
      </p:sp>
      <p:grpSp>
        <p:nvGrpSpPr>
          <p:cNvPr id="36871" name="组合 11"/>
          <p:cNvGrpSpPr/>
          <p:nvPr/>
        </p:nvGrpSpPr>
        <p:grpSpPr bwMode="auto">
          <a:xfrm>
            <a:off x="1595438" y="857250"/>
            <a:ext cx="993457" cy="414338"/>
            <a:chOff x="1000100" y="2528843"/>
            <a:chExt cx="993464" cy="414475"/>
          </a:xfrm>
        </p:grpSpPr>
        <p:pic>
          <p:nvPicPr>
            <p:cNvPr id="36885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300139" y="2536625"/>
              <a:ext cx="693425" cy="39891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9" name="Freeform 12"/>
          <p:cNvSpPr/>
          <p:nvPr/>
        </p:nvSpPr>
        <p:spPr bwMode="auto">
          <a:xfrm rot="6247613">
            <a:off x="3533127" y="4001861"/>
            <a:ext cx="1628321" cy="1140296"/>
          </a:xfrm>
          <a:prstGeom prst="arc">
            <a:avLst>
              <a:gd name="adj1" fmla="val 10930154"/>
              <a:gd name="adj2" fmla="val 17542"/>
            </a:avLst>
          </a:prstGeom>
          <a:ln w="63500"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cxnSp>
        <p:nvCxnSpPr>
          <p:cNvPr id="20" name="直接箭头连接符 19"/>
          <p:cNvCxnSpPr>
            <a:endCxn id="515077" idx="4"/>
          </p:cNvCxnSpPr>
          <p:nvPr/>
        </p:nvCxnSpPr>
        <p:spPr bwMode="auto">
          <a:xfrm>
            <a:off x="7903212" y="4016299"/>
            <a:ext cx="885703" cy="65833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" name="组合 14"/>
          <p:cNvGrpSpPr/>
          <p:nvPr/>
        </p:nvGrpSpPr>
        <p:grpSpPr bwMode="auto">
          <a:xfrm>
            <a:off x="3881438" y="6000750"/>
            <a:ext cx="4572000" cy="428625"/>
            <a:chOff x="3143240" y="5143512"/>
            <a:chExt cx="4572032" cy="428628"/>
          </a:xfrm>
        </p:grpSpPr>
        <p:sp>
          <p:nvSpPr>
            <p:cNvPr id="22" name="圆角矩形 21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" name="圆角矩形 22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6883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 bwMode="auto">
            <a:xfrm>
              <a:off x="3977477" y="5187962"/>
              <a:ext cx="3000396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3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：录入学生成绩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5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075" grpId="0" bldLvl="0" animBg="1"/>
      <p:bldP spid="515076" grpId="0" bldLvl="0" animBg="1"/>
      <p:bldP spid="515077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2308225" y="1214438"/>
            <a:ext cx="7431113" cy="51435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1~10</a:t>
            </a:r>
            <a:r>
              <a:rPr lang="zh-CN" altLang="en-US" dirty="0"/>
              <a:t>之间的整数相加，得到累加值大于</a:t>
            </a:r>
            <a:r>
              <a:rPr lang="en-US" altLang="zh-CN" dirty="0"/>
              <a:t>20</a:t>
            </a:r>
            <a:r>
              <a:rPr lang="zh-CN" altLang="en-US" dirty="0"/>
              <a:t>的当前数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>
                <a:latin typeface="微软雅黑" panose="020B0503020204020204" pitchFamily="2" charset="-122"/>
              </a:rPr>
              <a:t>使用循环进行累加，从</a:t>
            </a:r>
            <a:r>
              <a:rPr lang="en-US" altLang="zh-CN" dirty="0">
                <a:latin typeface="微软雅黑" panose="020B0503020204020204" pitchFamily="2" charset="-122"/>
              </a:rPr>
              <a:t>1</a:t>
            </a:r>
            <a:r>
              <a:rPr lang="zh-CN" altLang="en-US" dirty="0">
                <a:latin typeface="微软雅黑" panose="020B0503020204020204" pitchFamily="2" charset="-122"/>
              </a:rPr>
              <a:t>到</a:t>
            </a:r>
            <a:r>
              <a:rPr lang="en-US" altLang="zh-CN" dirty="0">
                <a:latin typeface="微软雅黑" panose="020B0503020204020204" pitchFamily="2" charset="-122"/>
              </a:rPr>
              <a:t>10</a:t>
            </a:r>
            <a:endParaRPr lang="en-US" altLang="zh-CN" dirty="0">
              <a:latin typeface="微软雅黑" panose="020B0503020204020204" pitchFamily="2" charset="-122"/>
            </a:endParaRPr>
          </a:p>
          <a:p>
            <a:pPr>
              <a:defRPr/>
            </a:pPr>
            <a:r>
              <a:rPr lang="zh-CN" altLang="en-US" dirty="0">
                <a:latin typeface="微软雅黑" panose="020B0503020204020204" pitchFamily="2" charset="-122"/>
              </a:rPr>
              <a:t>判断累加值是否大于</a:t>
            </a:r>
            <a:r>
              <a:rPr lang="en-US" altLang="zh-CN" dirty="0">
                <a:latin typeface="微软雅黑" panose="020B0503020204020204" pitchFamily="2" charset="-122"/>
              </a:rPr>
              <a:t>20</a:t>
            </a:r>
            <a:endParaRPr lang="en-US" altLang="zh-CN" dirty="0">
              <a:latin typeface="微软雅黑" panose="020B0503020204020204" pitchFamily="2" charset="-122"/>
            </a:endParaRPr>
          </a:p>
          <a:p>
            <a:pPr>
              <a:defRPr/>
            </a:pPr>
            <a:r>
              <a:rPr lang="zh-CN" altLang="en-US" dirty="0">
                <a:latin typeface="微软雅黑" panose="020B0503020204020204" pitchFamily="2" charset="-122"/>
              </a:rPr>
              <a:t>如果大于</a:t>
            </a:r>
            <a:r>
              <a:rPr lang="en-US" altLang="zh-CN" dirty="0">
                <a:latin typeface="微软雅黑" panose="020B0503020204020204" pitchFamily="2" charset="-122"/>
              </a:rPr>
              <a:t>20</a:t>
            </a:r>
            <a:r>
              <a:rPr lang="zh-CN" altLang="en-US" dirty="0">
                <a:latin typeface="微软雅黑" panose="020B0503020204020204" pitchFamily="2" charset="-122"/>
              </a:rPr>
              <a:t>，则跳出循环，并打印当前值</a:t>
            </a:r>
            <a:endParaRPr lang="zh-CN" altLang="en-US" dirty="0">
              <a:latin typeface="微软雅黑" panose="020B0503020204020204" pitchFamily="2" charset="-122"/>
            </a:endParaRPr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516107" name="Rectangle 11"/>
          <p:cNvSpPr>
            <a:spLocks noGrp="1" noChangeArrowheads="1"/>
          </p:cNvSpPr>
          <p:nvPr>
            <p:ph type="title"/>
          </p:nvPr>
        </p:nvSpPr>
        <p:spPr>
          <a:xfrm>
            <a:off x="9204325" y="285750"/>
            <a:ext cx="1284605" cy="523875"/>
          </a:xfrm>
        </p:spPr>
        <p:txBody>
          <a:bodyPr/>
          <a:lstStyle/>
          <a:p>
            <a:pPr>
              <a:defRPr/>
            </a:pPr>
            <a:r>
              <a:t>小结</a:t>
            </a:r>
            <a:endParaRPr dirty="0"/>
          </a:p>
        </p:txBody>
      </p:sp>
      <p:grpSp>
        <p:nvGrpSpPr>
          <p:cNvPr id="37893" name="组合 11"/>
          <p:cNvGrpSpPr/>
          <p:nvPr/>
        </p:nvGrpSpPr>
        <p:grpSpPr bwMode="auto">
          <a:xfrm>
            <a:off x="1595438" y="857250"/>
            <a:ext cx="1503362" cy="398780"/>
            <a:chOff x="6641147" y="5088888"/>
            <a:chExt cx="1502753" cy="398840"/>
          </a:xfrm>
        </p:grpSpPr>
        <p:pic>
          <p:nvPicPr>
            <p:cNvPr id="37897" name="Picture 3" descr="C:\Users\meng.zhang\Desktop\未命名-2.png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1147" y="5098445"/>
              <a:ext cx="380996" cy="380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6855372" y="5088888"/>
              <a:ext cx="1288528" cy="39884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现场编程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1" name="组合 28"/>
          <p:cNvGrpSpPr/>
          <p:nvPr/>
        </p:nvGrpSpPr>
        <p:grpSpPr bwMode="auto">
          <a:xfrm>
            <a:off x="1681163" y="2500306"/>
            <a:ext cx="979170" cy="461963"/>
            <a:chOff x="3786182" y="3824735"/>
            <a:chExt cx="979913" cy="461521"/>
          </a:xfrm>
        </p:grpSpPr>
        <p:sp>
          <p:nvSpPr>
            <p:cNvPr id="12" name="TextBox 11"/>
            <p:cNvSpPr txBox="1"/>
            <p:nvPr/>
          </p:nvSpPr>
          <p:spPr>
            <a:xfrm>
              <a:off x="4072149" y="3856296"/>
              <a:ext cx="693946" cy="398398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提示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3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1285868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循环录入</a:t>
            </a:r>
            <a:r>
              <a:rPr lang="en-US" altLang="zh-CN" dirty="0"/>
              <a:t>Java</a:t>
            </a:r>
            <a:r>
              <a:rPr lang="zh-CN" altLang="en-US" dirty="0"/>
              <a:t>课的学生成绩，统计分数大于等于</a:t>
            </a:r>
            <a:r>
              <a:rPr lang="en-US" altLang="zh-CN" dirty="0"/>
              <a:t>80</a:t>
            </a:r>
            <a:r>
              <a:rPr lang="zh-CN" altLang="en-US" dirty="0"/>
              <a:t>分的学生比例</a:t>
            </a:r>
            <a:endParaRPr lang="zh-CN" altLang="en-US" dirty="0"/>
          </a:p>
        </p:txBody>
      </p:sp>
      <p:sp>
        <p:nvSpPr>
          <p:cNvPr id="519176" name="Rectangle 8"/>
          <p:cNvSpPr>
            <a:spLocks noGrp="1" noChangeArrowheads="1"/>
          </p:cNvSpPr>
          <p:nvPr>
            <p:ph type="title"/>
          </p:nvPr>
        </p:nvSpPr>
        <p:spPr>
          <a:xfrm>
            <a:off x="4843780" y="285750"/>
            <a:ext cx="5645150" cy="523875"/>
          </a:xfrm>
        </p:spPr>
        <p:txBody>
          <a:bodyPr/>
          <a:lstStyle/>
          <a:p>
            <a:pPr>
              <a:defRPr/>
            </a:pPr>
            <a:r>
              <a:t>为什么需要</a:t>
            </a:r>
            <a:r>
              <a:rPr lang="en-US" altLang="zh-CN"/>
              <a:t>continue</a:t>
            </a:r>
            <a:r>
              <a:t>语句</a:t>
            </a:r>
            <a:endParaRPr dirty="0"/>
          </a:p>
        </p:txBody>
      </p:sp>
      <p:pic>
        <p:nvPicPr>
          <p:cNvPr id="38918" name="图片 6" descr="continue演示.tif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59" y="2276464"/>
            <a:ext cx="2881312" cy="253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919" name="组合 7"/>
          <p:cNvGrpSpPr/>
          <p:nvPr/>
        </p:nvGrpSpPr>
        <p:grpSpPr bwMode="auto">
          <a:xfrm>
            <a:off x="1595438" y="857250"/>
            <a:ext cx="979170" cy="422275"/>
            <a:chOff x="1000100" y="1173499"/>
            <a:chExt cx="979914" cy="422603"/>
          </a:xfrm>
        </p:grpSpPr>
        <p:pic>
          <p:nvPicPr>
            <p:cNvPr id="38921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286067" y="1185257"/>
              <a:ext cx="693947" cy="39909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 bwMode="auto">
          <a:xfrm>
            <a:off x="1595406" y="2786058"/>
            <a:ext cx="993457" cy="447675"/>
            <a:chOff x="1000100" y="3235185"/>
            <a:chExt cx="993464" cy="446983"/>
          </a:xfrm>
        </p:grpSpPr>
        <p:pic>
          <p:nvPicPr>
            <p:cNvPr id="14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300139" y="3259595"/>
              <a:ext cx="693425" cy="39816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分析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6" name="内容占位符 12"/>
          <p:cNvSpPr txBox="1"/>
          <p:nvPr/>
        </p:nvSpPr>
        <p:spPr bwMode="auto">
          <a:xfrm>
            <a:off x="2309786" y="3143248"/>
            <a:ext cx="5072098" cy="2500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2" charset="-122"/>
                <a:cs typeface="+mn-cs"/>
              </a:rPr>
              <a:t>通过循环，获得分数大于等于</a:t>
            </a: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2" charset="-122"/>
                <a:cs typeface="+mn-cs"/>
              </a:rPr>
              <a:t>80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2" charset="-122"/>
                <a:cs typeface="+mn-cs"/>
              </a:rPr>
              <a:t>分的学生人数</a:t>
            </a: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2" charset="-122"/>
                <a:cs typeface="+mn-cs"/>
              </a:rPr>
              <a:t>num</a:t>
            </a:r>
            <a:endParaRPr kumimoji="0" lang="en-US" altLang="zh-CN" sz="2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2" charset="-122"/>
                <a:cs typeface="+mn-cs"/>
              </a:rPr>
              <a:t>判断：如果成绩</a:t>
            </a: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2" charset="-122"/>
                <a:cs typeface="+mn-cs"/>
              </a:rPr>
              <a:t>&lt;80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2" charset="-122"/>
                <a:cs typeface="+mn-cs"/>
              </a:rPr>
              <a:t>，不执行</a:t>
            </a: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2" charset="-122"/>
                <a:cs typeface="+mn-cs"/>
              </a:rPr>
              <a:t>num++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2" charset="-122"/>
                <a:cs typeface="+mn-cs"/>
              </a:rPr>
              <a:t>，直接进入下一次循环</a:t>
            </a: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2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209" name="Rectangle 17"/>
          <p:cNvSpPr>
            <a:spLocks noGrp="1" noChangeArrowheads="1"/>
          </p:cNvSpPr>
          <p:nvPr>
            <p:ph type="title"/>
          </p:nvPr>
        </p:nvSpPr>
        <p:spPr>
          <a:xfrm>
            <a:off x="5786120" y="285750"/>
            <a:ext cx="4702810" cy="523875"/>
          </a:xfrm>
        </p:spPr>
        <p:txBody>
          <a:bodyPr/>
          <a:lstStyle/>
          <a:p>
            <a:pPr>
              <a:defRPr/>
            </a:pPr>
            <a:r>
              <a:rPr dirty="0"/>
              <a:t>什么是</a:t>
            </a:r>
            <a:r>
              <a:rPr lang="en-US" altLang="zh-CN" dirty="0"/>
              <a:t>continue</a:t>
            </a:r>
            <a:r>
              <a:rPr dirty="0"/>
              <a:t>语句</a:t>
            </a:r>
            <a:endParaRPr dirty="0"/>
          </a:p>
        </p:txBody>
      </p:sp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continue </a:t>
            </a:r>
            <a:r>
              <a:rPr lang="zh-CN" altLang="en-US"/>
              <a:t>：只能用在循环里</a:t>
            </a:r>
            <a:endParaRPr lang="zh-CN" altLang="en-US"/>
          </a:p>
          <a:p>
            <a:pPr>
              <a:defRPr/>
            </a:pPr>
            <a:r>
              <a:rPr lang="en-US" altLang="zh-CN"/>
              <a:t>continue </a:t>
            </a:r>
            <a:r>
              <a:rPr lang="zh-CN" altLang="en-US"/>
              <a:t>作用：跳过循环体中剩余的语句而执行下一次循环</a:t>
            </a:r>
            <a:endParaRPr lang="zh-CN" altLang="en-US"/>
          </a:p>
          <a:p>
            <a:pPr>
              <a:defRPr/>
            </a:pPr>
            <a:endParaRPr lang="zh-CN" altLang="en-US" dirty="0"/>
          </a:p>
        </p:txBody>
      </p:sp>
      <p:sp>
        <p:nvSpPr>
          <p:cNvPr id="520196" name="AutoShape 4"/>
          <p:cNvSpPr>
            <a:spLocks noChangeArrowheads="1"/>
          </p:cNvSpPr>
          <p:nvPr/>
        </p:nvSpPr>
        <p:spPr bwMode="auto">
          <a:xfrm>
            <a:off x="2357438" y="2924175"/>
            <a:ext cx="3594100" cy="3342808"/>
          </a:xfrm>
          <a:prstGeom prst="roundRect">
            <a:avLst>
              <a:gd name="adj" fmla="val 724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while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(…)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     continue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3273425" y="2924175"/>
            <a:ext cx="1166813" cy="2017713"/>
            <a:chOff x="4085" y="866"/>
            <a:chExt cx="866" cy="1455"/>
          </a:xfrm>
        </p:grpSpPr>
        <p:sp>
          <p:nvSpPr>
            <p:cNvPr id="39949" name="Line 6"/>
            <p:cNvSpPr>
              <a:spLocks noChangeShapeType="1"/>
            </p:cNvSpPr>
            <p:nvPr/>
          </p:nvSpPr>
          <p:spPr bwMode="auto">
            <a:xfrm flipH="1">
              <a:off x="4694" y="2321"/>
              <a:ext cx="257" cy="0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9950" name="Group 7"/>
            <p:cNvGrpSpPr/>
            <p:nvPr/>
          </p:nvGrpSpPr>
          <p:grpSpPr bwMode="auto">
            <a:xfrm>
              <a:off x="4085" y="866"/>
              <a:ext cx="859" cy="1451"/>
              <a:chOff x="4105" y="890"/>
              <a:chExt cx="859" cy="1451"/>
            </a:xfrm>
          </p:grpSpPr>
          <p:grpSp>
            <p:nvGrpSpPr>
              <p:cNvPr id="39951" name="Group 8"/>
              <p:cNvGrpSpPr/>
              <p:nvPr/>
            </p:nvGrpSpPr>
            <p:grpSpPr bwMode="auto">
              <a:xfrm>
                <a:off x="4105" y="890"/>
                <a:ext cx="859" cy="1451"/>
                <a:chOff x="1701" y="2069"/>
                <a:chExt cx="683" cy="1225"/>
              </a:xfrm>
            </p:grpSpPr>
            <p:sp>
              <p:nvSpPr>
                <p:cNvPr id="39953" name="Line 9"/>
                <p:cNvSpPr>
                  <a:spLocks noChangeShapeType="1"/>
                </p:cNvSpPr>
                <p:nvPr/>
              </p:nvSpPr>
              <p:spPr bwMode="auto">
                <a:xfrm>
                  <a:off x="1701" y="2069"/>
                  <a:ext cx="681" cy="0"/>
                </a:xfrm>
                <a:prstGeom prst="line">
                  <a:avLst/>
                </a:prstGeom>
                <a:noFill/>
                <a:ln w="28575" algn="ctr">
                  <a:solidFill>
                    <a:srgbClr val="C000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54" name="Line 10"/>
                <p:cNvSpPr>
                  <a:spLocks noChangeShapeType="1"/>
                </p:cNvSpPr>
                <p:nvPr/>
              </p:nvSpPr>
              <p:spPr bwMode="auto">
                <a:xfrm>
                  <a:off x="2384" y="2069"/>
                  <a:ext cx="0" cy="1225"/>
                </a:xfrm>
                <a:prstGeom prst="line">
                  <a:avLst/>
                </a:prstGeom>
                <a:noFill/>
                <a:ln w="28575" algn="ctr">
                  <a:solidFill>
                    <a:srgbClr val="C000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9952" name="Line 11"/>
              <p:cNvSpPr>
                <a:spLocks noChangeShapeType="1"/>
              </p:cNvSpPr>
              <p:nvPr/>
            </p:nvSpPr>
            <p:spPr bwMode="auto">
              <a:xfrm>
                <a:off x="4111" y="890"/>
                <a:ext cx="0" cy="181"/>
              </a:xfrm>
              <a:prstGeom prst="line">
                <a:avLst/>
              </a:prstGeom>
              <a:noFill/>
              <a:ln w="28575" algn="ctr">
                <a:solidFill>
                  <a:srgbClr val="C00000"/>
                </a:solidFill>
                <a:miter lim="800000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20204" name="Text Box 12"/>
          <p:cNvSpPr txBox="1">
            <a:spLocks noChangeArrowheads="1"/>
          </p:cNvSpPr>
          <p:nvPr/>
        </p:nvSpPr>
        <p:spPr bwMode="auto">
          <a:xfrm>
            <a:off x="4612323" y="3141663"/>
            <a:ext cx="459740" cy="208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ea typeface="黑体" panose="02010609060101010101" pitchFamily="49" charset="-122"/>
              </a:rPr>
              <a:t>继续下一次循环</a:t>
            </a:r>
            <a:endParaRPr lang="zh-CN" altLang="en-US" b="1">
              <a:ea typeface="黑体" panose="02010609060101010101" pitchFamily="49" charset="-122"/>
            </a:endParaRPr>
          </a:p>
        </p:txBody>
      </p:sp>
      <p:sp>
        <p:nvSpPr>
          <p:cNvPr id="520205" name="AutoShape 13"/>
          <p:cNvSpPr>
            <a:spLocks noChangeArrowheads="1"/>
          </p:cNvSpPr>
          <p:nvPr/>
        </p:nvSpPr>
        <p:spPr bwMode="auto">
          <a:xfrm>
            <a:off x="3452813" y="5786536"/>
            <a:ext cx="3017104" cy="776189"/>
          </a:xfrm>
          <a:prstGeom prst="wedgeRoundRectCallout">
            <a:avLst>
              <a:gd name="adj1" fmla="val -22457"/>
              <a:gd name="adj2" fmla="val -5157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通常与条件语句一起使用，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加速循环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20206" name="AutoShape 14"/>
          <p:cNvSpPr>
            <a:spLocks noChangeArrowheads="1"/>
          </p:cNvSpPr>
          <p:nvPr/>
        </p:nvSpPr>
        <p:spPr bwMode="auto">
          <a:xfrm>
            <a:off x="6527800" y="2924175"/>
            <a:ext cx="3903663" cy="296862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for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= 0;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&lt;10;i++){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接收学员成绩；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（成绩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&lt;80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）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不累加，继续接收下一个成绩</a:t>
            </a:r>
            <a:endParaRPr lang="en-US" altLang="zh-CN" b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        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continue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; 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累加计数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20208" name="Text Box 16"/>
          <p:cNvSpPr txBox="1">
            <a:spLocks noChangeArrowheads="1"/>
          </p:cNvSpPr>
          <p:nvPr/>
        </p:nvSpPr>
        <p:spPr bwMode="auto">
          <a:xfrm>
            <a:off x="5880100" y="3789363"/>
            <a:ext cx="863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ea typeface="黑体" panose="02010609060101010101" pitchFamily="49" charset="-122"/>
              </a:rPr>
              <a:t>示例</a:t>
            </a:r>
            <a:endParaRPr lang="zh-CN" altLang="en-US" b="1">
              <a:ea typeface="黑体" panose="02010609060101010101" pitchFamily="49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 bwMode="auto">
          <a:xfrm>
            <a:off x="3881422" y="5000638"/>
            <a:ext cx="857257" cy="785817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rot="10800000">
            <a:off x="5381620" y="4357694"/>
            <a:ext cx="1643074" cy="1588"/>
          </a:xfrm>
          <a:prstGeom prst="straightConnector1">
            <a:avLst/>
          </a:prstGeom>
          <a:ln w="63500" cmpd="sng">
            <a:solidFill>
              <a:schemeClr val="accent5">
                <a:lumMod val="50000"/>
              </a:schemeClr>
            </a:solidFill>
            <a:headEnd type="triangl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0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0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20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20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204" grpId="0"/>
      <p:bldP spid="520205" grpId="0" bldLvl="0" animBg="1"/>
      <p:bldP spid="520206" grpId="0" bldLvl="0" animBg="1"/>
      <p:bldP spid="52020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AutoShape 2"/>
          <p:cNvSpPr>
            <a:spLocks noChangeArrowheads="1"/>
          </p:cNvSpPr>
          <p:nvPr/>
        </p:nvSpPr>
        <p:spPr bwMode="auto">
          <a:xfrm>
            <a:off x="2273300" y="1328738"/>
            <a:ext cx="8048625" cy="4057899"/>
          </a:xfrm>
          <a:prstGeom prst="roundRect">
            <a:avLst>
              <a:gd name="adj" fmla="val 40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533400">
              <a:lnSpc>
                <a:spcPct val="130000"/>
              </a:lnSpc>
              <a:defRPr/>
            </a:pPr>
            <a:r>
              <a:rPr lang="zh-CN" altLang="en-US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for 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int i = 0; i &lt; total; i++) {</a:t>
            </a:r>
            <a:endParaRPr lang="en-US" altLang="zh-CN" b="1" dirty="0" err="1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533400">
              <a:lnSpc>
                <a:spcPct val="130000"/>
              </a:lnSpc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System.out.print("</a:t>
            </a:r>
            <a:r>
              <a:rPr lang="zh-CN" altLang="en-US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请输入第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 + (i + 1) + "</a:t>
            </a:r>
            <a:r>
              <a:rPr lang="zh-CN" altLang="en-US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位学生的成绩：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");</a:t>
            </a:r>
            <a:endParaRPr lang="en-US" altLang="zh-CN" b="1" dirty="0" err="1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533400">
              <a:lnSpc>
                <a:spcPct val="130000"/>
              </a:lnSpc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score = input.nextInt();</a:t>
            </a:r>
            <a:endParaRPr lang="en-US" altLang="zh-CN" b="1" dirty="0" err="1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533400">
              <a:lnSpc>
                <a:spcPct val="130000"/>
              </a:lnSpc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if (score &lt; 80) {</a:t>
            </a:r>
            <a:endParaRPr lang="en-US" altLang="zh-CN" b="1" dirty="0" err="1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533400">
              <a:lnSpc>
                <a:spcPct val="130000"/>
              </a:lnSpc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	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continue</a:t>
            </a:r>
            <a:r>
              <a:rPr lang="en-US" altLang="zh-CN" b="1" dirty="0" err="1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endParaRPr lang="en-US" altLang="zh-CN" b="1" dirty="0" err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defTabSz="533400">
              <a:lnSpc>
                <a:spcPct val="130000"/>
              </a:lnSpc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533400"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num++;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533400"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533400">
              <a:lnSpc>
                <a:spcPct val="130000"/>
              </a:lnSpc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System.out.println("80</a:t>
            </a:r>
            <a:r>
              <a:rPr lang="zh-CN" altLang="en-US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分以上的学生人数是：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 + num);</a:t>
            </a:r>
            <a:endParaRPr lang="en-US" altLang="zh-CN" b="1" dirty="0" err="1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533400"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double rate = num *1.0 / total * 100; </a:t>
            </a:r>
            <a:r>
              <a:rPr lang="en-US" altLang="zh-CN" b="1" dirty="0">
                <a:ea typeface="宋体" panose="02010600030101010101" pitchFamily="2" charset="-122"/>
              </a:rPr>
              <a:t>//</a:t>
            </a:r>
            <a:r>
              <a:rPr lang="zh-CN" altLang="en-US" b="1" dirty="0">
                <a:ea typeface="宋体" panose="02010600030101010101" pitchFamily="2" charset="-122"/>
              </a:rPr>
              <a:t>计算比例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533400">
              <a:lnSpc>
                <a:spcPct val="130000"/>
              </a:lnSpc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System.out.println("80</a:t>
            </a:r>
            <a:r>
              <a:rPr lang="zh-CN" altLang="en-US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分以上的学生所占的比例为：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 + rate + "%");</a:t>
            </a:r>
            <a:endParaRPr lang="en-US" altLang="zh-CN" b="1" dirty="0" err="1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27363" name="Rectangle 3"/>
          <p:cNvSpPr>
            <a:spLocks noChangeArrowheads="1"/>
          </p:cNvSpPr>
          <p:nvPr/>
        </p:nvSpPr>
        <p:spPr bwMode="auto">
          <a:xfrm>
            <a:off x="2855913" y="2428875"/>
            <a:ext cx="4897437" cy="1154113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27365" name="AutoShape 5"/>
          <p:cNvSpPr>
            <a:spLocks noChangeArrowheads="1"/>
          </p:cNvSpPr>
          <p:nvPr/>
        </p:nvSpPr>
        <p:spPr bwMode="auto">
          <a:xfrm>
            <a:off x="6467475" y="3357661"/>
            <a:ext cx="4190584" cy="776189"/>
          </a:xfrm>
          <a:prstGeom prst="wedgeRoundRectCallout">
            <a:avLst>
              <a:gd name="adj1" fmla="val -50238"/>
              <a:gd name="adj2" fmla="val -2611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对录入的分数进行判断，如果小于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80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，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跳出本次循环，执行下一次循环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27366" name="Rectangle 6"/>
          <p:cNvSpPr>
            <a:spLocks noGrp="1" noChangeArrowheads="1"/>
          </p:cNvSpPr>
          <p:nvPr>
            <p:ph type="title"/>
          </p:nvPr>
        </p:nvSpPr>
        <p:spPr>
          <a:xfrm>
            <a:off x="5104765" y="333375"/>
            <a:ext cx="5217160" cy="523875"/>
          </a:xfrm>
        </p:spPr>
        <p:txBody>
          <a:bodyPr/>
          <a:lstStyle/>
          <a:p>
            <a:pPr>
              <a:defRPr/>
            </a:pPr>
            <a:r>
              <a:rPr dirty="0"/>
              <a:t>如何使用</a:t>
            </a:r>
            <a:r>
              <a:rPr lang="en-US" altLang="zh-CN" dirty="0"/>
              <a:t>continue</a:t>
            </a:r>
            <a:r>
              <a:rPr dirty="0"/>
              <a:t>语句</a:t>
            </a:r>
            <a:endParaRPr dirty="0"/>
          </a:p>
        </p:txBody>
      </p:sp>
      <p:grpSp>
        <p:nvGrpSpPr>
          <p:cNvPr id="40967" name="组合 11"/>
          <p:cNvGrpSpPr/>
          <p:nvPr/>
        </p:nvGrpSpPr>
        <p:grpSpPr bwMode="auto">
          <a:xfrm>
            <a:off x="1595438" y="857250"/>
            <a:ext cx="993457" cy="414338"/>
            <a:chOff x="1000100" y="2528843"/>
            <a:chExt cx="993464" cy="414475"/>
          </a:xfrm>
        </p:grpSpPr>
        <p:pic>
          <p:nvPicPr>
            <p:cNvPr id="40981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300139" y="2536625"/>
              <a:ext cx="693425" cy="39891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6" name="Freeform 12"/>
          <p:cNvSpPr/>
          <p:nvPr/>
        </p:nvSpPr>
        <p:spPr bwMode="auto">
          <a:xfrm rot="5025980" flipH="1">
            <a:off x="4158586" y="1610609"/>
            <a:ext cx="1409398" cy="1484234"/>
          </a:xfrm>
          <a:prstGeom prst="arc">
            <a:avLst>
              <a:gd name="adj1" fmla="val 10930154"/>
              <a:gd name="adj2" fmla="val 20116802"/>
            </a:avLst>
          </a:prstGeom>
          <a:ln w="63500"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cxnSp>
        <p:nvCxnSpPr>
          <p:cNvPr id="17" name="直接箭头连接符 16"/>
          <p:cNvCxnSpPr/>
          <p:nvPr/>
        </p:nvCxnSpPr>
        <p:spPr bwMode="auto">
          <a:xfrm>
            <a:off x="5953124" y="3000372"/>
            <a:ext cx="857257" cy="35718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" name="组合 14"/>
          <p:cNvGrpSpPr/>
          <p:nvPr/>
        </p:nvGrpSpPr>
        <p:grpSpPr bwMode="auto">
          <a:xfrm>
            <a:off x="3452813" y="6000750"/>
            <a:ext cx="4929187" cy="428625"/>
            <a:chOff x="3143240" y="5143512"/>
            <a:chExt cx="4929256" cy="428628"/>
          </a:xfrm>
        </p:grpSpPr>
        <p:sp>
          <p:nvSpPr>
            <p:cNvPr id="19" name="圆角矩形 18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" name="圆角矩形 22"/>
            <p:cNvSpPr/>
            <p:nvPr/>
          </p:nvSpPr>
          <p:spPr bwMode="auto">
            <a:xfrm>
              <a:off x="3714744" y="5143512"/>
              <a:ext cx="435775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40979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 bwMode="auto">
            <a:xfrm>
              <a:off x="3982562" y="5187962"/>
              <a:ext cx="4050722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4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：统计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80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分以上学生比例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2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62" grpId="0" bldLvl="0" animBg="1"/>
      <p:bldP spid="527363" grpId="0" bldLvl="0" animBg="1"/>
      <p:bldP spid="527365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6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0" y="285750"/>
            <a:ext cx="5091430" cy="523875"/>
          </a:xfrm>
        </p:spPr>
        <p:txBody>
          <a:bodyPr/>
          <a:lstStyle/>
          <a:p>
            <a:pPr>
              <a:defRPr/>
            </a:pPr>
            <a:r>
              <a:t>对比</a:t>
            </a:r>
            <a:r>
              <a:rPr lang="en-US" altLang="zh-CN"/>
              <a:t>break</a:t>
            </a:r>
            <a:r>
              <a:t>和</a:t>
            </a:r>
            <a:r>
              <a:rPr lang="en-US" altLang="zh-CN"/>
              <a:t>continue</a:t>
            </a:r>
            <a:endParaRPr lang="en-US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使用场合</a:t>
            </a:r>
            <a:endParaRPr lang="zh-CN" altLang="en-US"/>
          </a:p>
          <a:p>
            <a:pPr lvl="1">
              <a:defRPr/>
            </a:pPr>
            <a:r>
              <a:rPr lang="en-US" altLang="zh-CN"/>
              <a:t>break</a:t>
            </a:r>
            <a:r>
              <a:rPr lang="zh-CN" altLang="en-US"/>
              <a:t>常用于</a:t>
            </a:r>
            <a:r>
              <a:rPr lang="en-US" altLang="zh-CN"/>
              <a:t>switch</a:t>
            </a:r>
            <a:r>
              <a:rPr lang="zh-CN" altLang="en-US"/>
              <a:t>结构和循环结构中</a:t>
            </a:r>
            <a:endParaRPr lang="zh-CN" altLang="en-US"/>
          </a:p>
          <a:p>
            <a:pPr lvl="1">
              <a:defRPr/>
            </a:pPr>
            <a:r>
              <a:rPr lang="en-US" altLang="zh-CN"/>
              <a:t>continue</a:t>
            </a:r>
            <a:r>
              <a:rPr lang="zh-CN" altLang="en-US"/>
              <a:t>一般用于循环结构中</a:t>
            </a:r>
            <a:endParaRPr lang="zh-CN" altLang="en-US"/>
          </a:p>
          <a:p>
            <a:pPr>
              <a:defRPr/>
            </a:pPr>
            <a:r>
              <a:rPr lang="zh-CN" altLang="en-US"/>
              <a:t>作用（循环结构中）</a:t>
            </a:r>
            <a:endParaRPr lang="zh-CN" altLang="en-US"/>
          </a:p>
          <a:p>
            <a:pPr lvl="1">
              <a:defRPr/>
            </a:pPr>
            <a:r>
              <a:rPr lang="en-US" altLang="zh-CN"/>
              <a:t>break</a:t>
            </a:r>
            <a:r>
              <a:rPr lang="zh-CN" altLang="en-US"/>
              <a:t>语句终止某个循环，程序跳转到循环块外的下一条语句</a:t>
            </a:r>
            <a:endParaRPr lang="zh-CN" altLang="en-US"/>
          </a:p>
          <a:p>
            <a:pPr lvl="1">
              <a:defRPr/>
            </a:pPr>
            <a:r>
              <a:rPr lang="en-US" altLang="zh-CN"/>
              <a:t>continue</a:t>
            </a:r>
            <a:r>
              <a:rPr lang="zh-CN" altLang="en-US"/>
              <a:t>跳出本次循环，进入下一次循环 </a:t>
            </a:r>
            <a:endParaRPr lang="zh-CN" altLang="en-US" dirty="0"/>
          </a:p>
        </p:txBody>
      </p:sp>
      <p:sp>
        <p:nvSpPr>
          <p:cNvPr id="6" name="AutoShape 2"/>
          <p:cNvSpPr>
            <a:spLocks noChangeArrowheads="1"/>
          </p:cNvSpPr>
          <p:nvPr/>
        </p:nvSpPr>
        <p:spPr bwMode="auto">
          <a:xfrm>
            <a:off x="2595538" y="5635639"/>
            <a:ext cx="7072362" cy="785818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>
              <a:defRPr/>
            </a:pPr>
            <a:r>
              <a:rPr lang="en-US" altLang="zh-CN" b="1" dirty="0"/>
              <a:t>return</a:t>
            </a:r>
            <a:r>
              <a:rPr lang="zh-CN" altLang="en-US" b="1" dirty="0"/>
              <a:t>：结束当前方法的执行并退出，返回到调用该方法的语句处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1967230" y="1214755"/>
            <a:ext cx="8468995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求</a:t>
            </a:r>
            <a:r>
              <a:rPr lang="en-US" altLang="zh-CN" dirty="0"/>
              <a:t>1~10</a:t>
            </a:r>
            <a:r>
              <a:rPr lang="zh-CN" altLang="en-US" dirty="0"/>
              <a:t>之间的所有偶数和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使用循环进行累加，循环的范围是从</a:t>
            </a:r>
            <a:r>
              <a:rPr lang="en-US" altLang="zh-CN" dirty="0"/>
              <a:t>1</a:t>
            </a:r>
            <a:r>
              <a:rPr lang="zh-CN" altLang="en-US" dirty="0"/>
              <a:t>至</a:t>
            </a:r>
            <a:r>
              <a:rPr lang="en-US" altLang="zh-CN" dirty="0"/>
              <a:t>10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判断当前数是否为偶数</a:t>
            </a:r>
            <a:endParaRPr lang="zh-CN" altLang="en-US" dirty="0"/>
          </a:p>
          <a:p>
            <a:pPr>
              <a:defRPr/>
            </a:pPr>
            <a:r>
              <a:rPr lang="zh-CN" altLang="en-US" dirty="0"/>
              <a:t>如果为奇数跳过，执行下一个循环。如果为偶数，进行累加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540675" name="Rectangle 3"/>
          <p:cNvSpPr>
            <a:spLocks noGrp="1" noChangeArrowheads="1"/>
          </p:cNvSpPr>
          <p:nvPr>
            <p:ph type="title"/>
          </p:nvPr>
        </p:nvSpPr>
        <p:spPr>
          <a:xfrm>
            <a:off x="9253855" y="285750"/>
            <a:ext cx="1235075" cy="523875"/>
          </a:xfrm>
        </p:spPr>
        <p:txBody>
          <a:bodyPr/>
          <a:lstStyle/>
          <a:p>
            <a:pPr>
              <a:defRPr/>
            </a:pPr>
            <a:r>
              <a:t>小结</a:t>
            </a:r>
            <a:endParaRPr dirty="0"/>
          </a:p>
        </p:txBody>
      </p:sp>
      <p:grpSp>
        <p:nvGrpSpPr>
          <p:cNvPr id="43013" name="组合 5"/>
          <p:cNvGrpSpPr/>
          <p:nvPr/>
        </p:nvGrpSpPr>
        <p:grpSpPr bwMode="auto">
          <a:xfrm>
            <a:off x="1595438" y="857250"/>
            <a:ext cx="1503362" cy="398780"/>
            <a:chOff x="6641147" y="5088888"/>
            <a:chExt cx="1502753" cy="398840"/>
          </a:xfrm>
        </p:grpSpPr>
        <p:pic>
          <p:nvPicPr>
            <p:cNvPr id="43017" name="Picture 3" descr="C:\Users\meng.zhang\Desktop\未命名-2.png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1147" y="5098445"/>
              <a:ext cx="380996" cy="380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6855372" y="5088888"/>
              <a:ext cx="1288528" cy="39884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现场编程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1" name="组合 28"/>
          <p:cNvGrpSpPr/>
          <p:nvPr/>
        </p:nvGrpSpPr>
        <p:grpSpPr bwMode="auto">
          <a:xfrm>
            <a:off x="1681163" y="2143116"/>
            <a:ext cx="979170" cy="461963"/>
            <a:chOff x="3786182" y="3824735"/>
            <a:chExt cx="979913" cy="461521"/>
          </a:xfrm>
        </p:grpSpPr>
        <p:sp>
          <p:nvSpPr>
            <p:cNvPr id="13" name="TextBox 12"/>
            <p:cNvSpPr txBox="1"/>
            <p:nvPr/>
          </p:nvSpPr>
          <p:spPr>
            <a:xfrm>
              <a:off x="4072149" y="3856296"/>
              <a:ext cx="693946" cy="398398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提示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4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7" name="Rectangle 3"/>
          <p:cNvSpPr>
            <a:spLocks noGrp="1" noChangeArrowheads="1"/>
          </p:cNvSpPr>
          <p:nvPr>
            <p:ph idx="1"/>
          </p:nvPr>
        </p:nvSpPr>
        <p:spPr>
          <a:xfrm>
            <a:off x="2059940" y="1214755"/>
            <a:ext cx="8429625" cy="5143500"/>
          </a:xfrm>
        </p:spPr>
        <p:txBody>
          <a:bodyPr/>
          <a:lstStyle/>
          <a:p>
            <a:pPr>
              <a:defRPr/>
            </a:pPr>
            <a:r>
              <a:rPr lang="en-GB" altLang="zh-CN" dirty="0"/>
              <a:t>while</a:t>
            </a:r>
            <a:r>
              <a:rPr lang="zh-CN" altLang="en-GB" dirty="0"/>
              <a:t>循环和</a:t>
            </a:r>
            <a:r>
              <a:rPr lang="en-GB" altLang="zh-CN" dirty="0"/>
              <a:t>do-while</a:t>
            </a:r>
            <a:r>
              <a:rPr lang="zh-CN" altLang="en-GB" dirty="0"/>
              <a:t>循环之间的异同？</a:t>
            </a:r>
            <a:endParaRPr lang="en-GB" altLang="zh-CN" dirty="0"/>
          </a:p>
          <a:p>
            <a:pPr>
              <a:defRPr/>
            </a:pPr>
            <a:r>
              <a:rPr lang="zh-CN" altLang="en-GB" dirty="0"/>
              <a:t>代码填空</a:t>
            </a:r>
            <a:r>
              <a:rPr lang="en-GB" altLang="zh-CN" dirty="0"/>
              <a:t>: </a:t>
            </a:r>
            <a:r>
              <a:rPr lang="zh-CN" altLang="en-GB" dirty="0"/>
              <a:t>实现整数反转</a:t>
            </a:r>
            <a:endParaRPr lang="en-GB" altLang="zh-CN" dirty="0"/>
          </a:p>
          <a:p>
            <a:pPr>
              <a:defRPr/>
            </a:pPr>
            <a:endParaRPr lang="en-GB" altLang="zh-CN" dirty="0"/>
          </a:p>
          <a:p>
            <a:pPr>
              <a:defRPr/>
            </a:pPr>
            <a:endParaRPr lang="en-GB" altLang="zh-CN" dirty="0"/>
          </a:p>
          <a:p>
            <a:pPr>
              <a:defRPr/>
            </a:pPr>
            <a:endParaRPr lang="en-GB" altLang="zh-CN" dirty="0"/>
          </a:p>
          <a:p>
            <a:pPr>
              <a:defRPr/>
            </a:pPr>
            <a:endParaRPr lang="en-GB" altLang="zh-CN" dirty="0"/>
          </a:p>
          <a:p>
            <a:pPr>
              <a:defRPr/>
            </a:pPr>
            <a:endParaRPr lang="en-GB" altLang="zh-CN" dirty="0"/>
          </a:p>
          <a:p>
            <a:pPr>
              <a:defRPr/>
            </a:pPr>
            <a:endParaRPr lang="en-GB" altLang="zh-CN" dirty="0"/>
          </a:p>
          <a:p>
            <a:pPr>
              <a:defRPr/>
            </a:pPr>
            <a:r>
              <a:rPr lang="zh-CN" altLang="en-GB" dirty="0"/>
              <a:t>程序调试有哪几个步骤？</a:t>
            </a:r>
            <a:endParaRPr lang="zh-CN" altLang="en-GB" dirty="0"/>
          </a:p>
        </p:txBody>
      </p:sp>
      <p:sp>
        <p:nvSpPr>
          <p:cNvPr id="487433" name="Rectangle 9"/>
          <p:cNvSpPr>
            <a:spLocks noGrp="1" noChangeArrowheads="1"/>
          </p:cNvSpPr>
          <p:nvPr>
            <p:ph type="title"/>
          </p:nvPr>
        </p:nvSpPr>
        <p:spPr>
          <a:xfrm>
            <a:off x="6955155" y="285750"/>
            <a:ext cx="3533775" cy="523875"/>
          </a:xfrm>
        </p:spPr>
        <p:txBody>
          <a:bodyPr/>
          <a:lstStyle/>
          <a:p>
            <a:pPr>
              <a:defRPr/>
            </a:pPr>
            <a:r>
              <a:t>回顾与作业点评</a:t>
            </a:r>
            <a:endParaRPr dirty="0"/>
          </a:p>
        </p:txBody>
      </p:sp>
      <p:sp>
        <p:nvSpPr>
          <p:cNvPr id="487428" name="AutoShape 4"/>
          <p:cNvSpPr>
            <a:spLocks noChangeArrowheads="1"/>
          </p:cNvSpPr>
          <p:nvPr/>
        </p:nvSpPr>
        <p:spPr bwMode="auto">
          <a:xfrm>
            <a:off x="3359150" y="2287905"/>
            <a:ext cx="6223635" cy="369125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public class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H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uiwen {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public static void main(String[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] args) {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int val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= 12345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r_digit;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System.out.print("反转后的整数是：");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while(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_______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){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_____________________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_____________________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_____________________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}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}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487429" name="AutoShape 5"/>
          <p:cNvSpPr>
            <a:spLocks noChangeArrowheads="1"/>
          </p:cNvSpPr>
          <p:nvPr/>
        </p:nvSpPr>
        <p:spPr bwMode="auto">
          <a:xfrm>
            <a:off x="3501082" y="3861698"/>
            <a:ext cx="4322763" cy="1498612"/>
          </a:xfrm>
          <a:prstGeom prst="roundRect">
            <a:avLst>
              <a:gd name="adj" fmla="val 1929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>
              <a:lnSpc>
                <a:spcPct val="110000"/>
              </a:lnSpc>
              <a:defRPr/>
            </a:pPr>
            <a:r>
              <a:rPr lang="zh-CN" altLang="zh-CN" b="1" dirty="0">
                <a:ea typeface="宋体" panose="02010600030101010101" pitchFamily="2" charset="-122"/>
              </a:rPr>
              <a:t>while(val!=0)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zh-CN" altLang="zh-CN" b="1" dirty="0">
                <a:ea typeface="宋体" panose="02010600030101010101" pitchFamily="2" charset="-122"/>
              </a:rPr>
              <a:t>{</a:t>
            </a:r>
            <a:endParaRPr lang="zh-CN" altLang="zh-CN" b="1" dirty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zh-CN" b="1" dirty="0">
                <a:ea typeface="宋体" panose="02010600030101010101" pitchFamily="2" charset="-122"/>
              </a:rPr>
              <a:t>      </a:t>
            </a:r>
            <a:r>
              <a:rPr lang="en-US" altLang="zh-CN" b="1" dirty="0">
                <a:ea typeface="宋体" panose="02010600030101010101" pitchFamily="2" charset="-122"/>
              </a:rPr>
              <a:t>      </a:t>
            </a:r>
            <a:r>
              <a:rPr lang="zh-CN" altLang="zh-CN" b="1" dirty="0">
                <a:ea typeface="宋体" panose="02010600030101010101" pitchFamily="2" charset="-122"/>
              </a:rPr>
              <a:t>r_digit = val %10;</a:t>
            </a:r>
            <a:endParaRPr lang="en-US" altLang="zh-CN" b="1" dirty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zh-CN" b="1" dirty="0">
                <a:ea typeface="宋体" panose="02010600030101010101" pitchFamily="2" charset="-122"/>
              </a:rPr>
              <a:t>       </a:t>
            </a:r>
            <a:r>
              <a:rPr lang="en-US" altLang="zh-CN" b="1" dirty="0">
                <a:ea typeface="宋体" panose="02010600030101010101" pitchFamily="2" charset="-122"/>
              </a:rPr>
              <a:t>     </a:t>
            </a:r>
            <a:r>
              <a:rPr lang="zh-CN" altLang="zh-CN" b="1" dirty="0">
                <a:ea typeface="宋体" panose="02010600030101010101" pitchFamily="2" charset="-122"/>
              </a:rPr>
              <a:t>System.out.print(r_digit);</a:t>
            </a:r>
            <a:endParaRPr lang="zh-CN" altLang="zh-CN" b="1" dirty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zh-CN" b="1" dirty="0">
                <a:ea typeface="宋体" panose="02010600030101010101" pitchFamily="2" charset="-122"/>
              </a:rPr>
              <a:t>      </a:t>
            </a:r>
            <a:r>
              <a:rPr lang="en-US" altLang="zh-CN" b="1" dirty="0">
                <a:ea typeface="宋体" panose="02010600030101010101" pitchFamily="2" charset="-122"/>
              </a:rPr>
              <a:t>      </a:t>
            </a:r>
            <a:r>
              <a:rPr lang="zh-CN" altLang="zh-CN" b="1" dirty="0">
                <a:ea typeface="宋体" panose="02010600030101010101" pitchFamily="2" charset="-122"/>
              </a:rPr>
              <a:t>val = val /10;</a:t>
            </a:r>
            <a:endParaRPr lang="zh-CN" altLang="zh-CN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zh-CN" b="1" dirty="0">
                <a:ea typeface="宋体" panose="02010600030101010101" pitchFamily="2" charset="-122"/>
              </a:rPr>
              <a:t> }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grpSp>
        <p:nvGrpSpPr>
          <p:cNvPr id="16391" name="组合 6"/>
          <p:cNvGrpSpPr/>
          <p:nvPr/>
        </p:nvGrpSpPr>
        <p:grpSpPr bwMode="auto">
          <a:xfrm>
            <a:off x="1595438" y="857250"/>
            <a:ext cx="950595" cy="430213"/>
            <a:chOff x="3643306" y="2500357"/>
            <a:chExt cx="950498" cy="430730"/>
          </a:xfrm>
        </p:grpSpPr>
        <p:pic>
          <p:nvPicPr>
            <p:cNvPr id="16392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3900455" y="2501947"/>
              <a:ext cx="693349" cy="399259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提问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512972" y="814977"/>
            <a:ext cx="1484857" cy="398780"/>
            <a:chOff x="1004978" y="3858290"/>
            <a:chExt cx="1484857" cy="398780"/>
          </a:xfrm>
        </p:grpSpPr>
        <p:pic>
          <p:nvPicPr>
            <p:cNvPr id="14" name="Picture 6" descr="\\prdsoftlab\Softlab\034\05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4978" y="3927478"/>
              <a:ext cx="406395" cy="295272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1285875" y="3858290"/>
              <a:ext cx="120396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作业点评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8" grpId="0" bldLvl="0" animBg="1"/>
      <p:bldP spid="487429" grpId="0" bldLvl="0" animBg="1"/>
      <p:bldP spid="487429" grpId="1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4152900" y="285750"/>
            <a:ext cx="6336030" cy="523875"/>
          </a:xfrm>
        </p:spPr>
        <p:txBody>
          <a:bodyPr/>
          <a:lstStyle/>
          <a:p>
            <a:pPr>
              <a:defRPr/>
            </a:pPr>
            <a:r>
              <a:rPr sz="3200" dirty="0"/>
              <a:t>学员操作</a:t>
            </a:r>
            <a:r>
              <a:rPr lang="en-US" altLang="zh-CN" sz="3200" dirty="0"/>
              <a:t>—</a:t>
            </a:r>
            <a:r>
              <a:rPr sz="3200" dirty="0"/>
              <a:t>循环录入会员信息 </a:t>
            </a:r>
            <a:r>
              <a:rPr lang="en-US" altLang="zh-CN" sz="3200" dirty="0"/>
              <a:t>2-1</a:t>
            </a:r>
            <a:endParaRPr sz="3200" dirty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1667510" y="1214755"/>
            <a:ext cx="896874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训练要点</a:t>
            </a:r>
            <a:endParaRPr lang="zh-CN" altLang="en-US" dirty="0"/>
          </a:p>
          <a:p>
            <a:pPr lvl="1">
              <a:defRPr/>
            </a:pPr>
            <a:r>
              <a:rPr lang="en-US" altLang="zh-CN" dirty="0"/>
              <a:t>for</a:t>
            </a:r>
            <a:r>
              <a:rPr lang="zh-CN" altLang="en-US" dirty="0"/>
              <a:t>循环结构</a:t>
            </a:r>
            <a:endParaRPr lang="zh-CN" altLang="en-US" dirty="0"/>
          </a:p>
          <a:p>
            <a:pPr lvl="1">
              <a:defRPr/>
            </a:pPr>
            <a:r>
              <a:rPr lang="en-US" altLang="zh-CN" dirty="0"/>
              <a:t>continue</a:t>
            </a:r>
            <a:r>
              <a:rPr lang="zh-CN" altLang="en-US" dirty="0"/>
              <a:t>语句</a:t>
            </a:r>
            <a:endParaRPr lang="zh-CN" altLang="en-US" dirty="0"/>
          </a:p>
          <a:p>
            <a:pPr lvl="1">
              <a:defRPr/>
            </a:pPr>
            <a:endParaRPr lang="zh-CN" altLang="en-US" dirty="0"/>
          </a:p>
          <a:p>
            <a:pPr lvl="1">
              <a:defRPr/>
            </a:pPr>
            <a:endParaRPr lang="zh-CN" altLang="en-US" dirty="0"/>
          </a:p>
          <a:p>
            <a:pPr>
              <a:defRPr/>
            </a:pPr>
            <a:r>
              <a:rPr lang="zh-CN" altLang="en-US" dirty="0"/>
              <a:t>需求说明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循环录入</a:t>
            </a:r>
            <a:r>
              <a:rPr lang="en-US" altLang="zh-CN" dirty="0"/>
              <a:t>3</a:t>
            </a:r>
            <a:r>
              <a:rPr lang="zh-CN" altLang="en-US" dirty="0"/>
              <a:t>位会员的信息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会员号合法，显示录入</a:t>
            </a:r>
            <a:endParaRPr lang="en-US" altLang="zh-CN" dirty="0"/>
          </a:p>
          <a:p>
            <a:pPr lvl="1">
              <a:buNone/>
              <a:defRPr/>
            </a:pPr>
            <a:r>
              <a:rPr lang="zh-CN" altLang="en-US" dirty="0"/>
              <a:t>    信息；否则显示录入失败</a:t>
            </a:r>
            <a:endParaRPr lang="zh-CN" altLang="en-US" dirty="0"/>
          </a:p>
          <a:p>
            <a:pPr lvl="1">
              <a:defRPr/>
            </a:pPr>
            <a:endParaRPr lang="zh-CN" altLang="en-US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zh-CN" altLang="en-US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44037" name="组合 19"/>
          <p:cNvGrpSpPr/>
          <p:nvPr/>
        </p:nvGrpSpPr>
        <p:grpSpPr bwMode="auto">
          <a:xfrm>
            <a:off x="1666875" y="857250"/>
            <a:ext cx="1102995" cy="500063"/>
            <a:chOff x="6072198" y="1142984"/>
            <a:chExt cx="1103090" cy="500066"/>
          </a:xfrm>
        </p:grpSpPr>
        <p:pic>
          <p:nvPicPr>
            <p:cNvPr id="44044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6481808" y="1172194"/>
              <a:ext cx="693480" cy="39878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15" name="图片 14" descr="录入顾客信息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168" y="1143000"/>
            <a:ext cx="3822700" cy="484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19"/>
          <p:cNvGrpSpPr/>
          <p:nvPr/>
        </p:nvGrpSpPr>
        <p:grpSpPr bwMode="auto">
          <a:xfrm>
            <a:off x="5238750" y="6143625"/>
            <a:ext cx="2786063" cy="428625"/>
            <a:chOff x="3714744" y="5143512"/>
            <a:chExt cx="278608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4290852" y="5187962"/>
              <a:ext cx="1630691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讲解需求说明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4182110" y="277495"/>
            <a:ext cx="6358890" cy="523875"/>
          </a:xfrm>
        </p:spPr>
        <p:txBody>
          <a:bodyPr/>
          <a:lstStyle/>
          <a:p>
            <a:pPr>
              <a:defRPr/>
            </a:pPr>
            <a:r>
              <a:rPr sz="3200" dirty="0"/>
              <a:t>学员操作</a:t>
            </a:r>
            <a:r>
              <a:rPr lang="en-US" altLang="zh-CN" sz="3200" dirty="0"/>
              <a:t>—</a:t>
            </a:r>
            <a:r>
              <a:rPr sz="3200" dirty="0"/>
              <a:t>循环录入会员信息 </a:t>
            </a:r>
            <a:r>
              <a:rPr lang="en-US" altLang="zh-CN" sz="3200" dirty="0"/>
              <a:t>2-2</a:t>
            </a:r>
            <a:endParaRPr sz="3200" dirty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实现思路</a:t>
            </a:r>
            <a:endParaRPr lang="zh-CN" altLang="en-US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/>
              <a:t>分析问题：有重复操作且重复次数确定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/>
              <a:t>循环录入</a:t>
            </a:r>
            <a:r>
              <a:rPr lang="en-US" altLang="zh-CN" dirty="0"/>
              <a:t>3</a:t>
            </a:r>
            <a:r>
              <a:rPr lang="zh-CN" altLang="en-US" dirty="0"/>
              <a:t>位会员信息</a:t>
            </a:r>
            <a:endParaRPr lang="zh-CN" altLang="en-US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/>
              <a:t>会员号无效，利用</a:t>
            </a:r>
            <a:r>
              <a:rPr lang="en-US" altLang="zh-CN" dirty="0"/>
              <a:t>continue</a:t>
            </a:r>
            <a:r>
              <a:rPr lang="zh-CN" altLang="en-US" dirty="0"/>
              <a:t> 实现程序跳转</a:t>
            </a:r>
            <a:endParaRPr lang="zh-CN" altLang="en-US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使用</a:t>
            </a:r>
            <a:r>
              <a:rPr lang="en-US" altLang="zh-CN" dirty="0"/>
              <a:t>continue</a:t>
            </a:r>
            <a:r>
              <a:rPr lang="zh-CN" altLang="en-US" dirty="0"/>
              <a:t>语句</a:t>
            </a:r>
            <a:endParaRPr lang="zh-CN" altLang="en-US" dirty="0"/>
          </a:p>
          <a:p>
            <a:pPr lvl="1"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45061" name="组合 19"/>
          <p:cNvGrpSpPr/>
          <p:nvPr/>
        </p:nvGrpSpPr>
        <p:grpSpPr bwMode="auto">
          <a:xfrm>
            <a:off x="1666875" y="857250"/>
            <a:ext cx="1102995" cy="500063"/>
            <a:chOff x="6072198" y="1142984"/>
            <a:chExt cx="1103090" cy="500066"/>
          </a:xfrm>
        </p:grpSpPr>
        <p:pic>
          <p:nvPicPr>
            <p:cNvPr id="45070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6481808" y="1172194"/>
              <a:ext cx="693480" cy="39878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组合 28"/>
          <p:cNvGrpSpPr/>
          <p:nvPr/>
        </p:nvGrpSpPr>
        <p:grpSpPr bwMode="auto">
          <a:xfrm>
            <a:off x="1681163" y="4254500"/>
            <a:ext cx="979170" cy="461963"/>
            <a:chOff x="3786182" y="3824735"/>
            <a:chExt cx="979913" cy="461521"/>
          </a:xfrm>
        </p:grpSpPr>
        <p:sp>
          <p:nvSpPr>
            <p:cNvPr id="30" name="TextBox 29"/>
            <p:cNvSpPr txBox="1"/>
            <p:nvPr/>
          </p:nvSpPr>
          <p:spPr>
            <a:xfrm>
              <a:off x="4072149" y="3856296"/>
              <a:ext cx="693946" cy="398398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提示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45069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组合 19"/>
          <p:cNvGrpSpPr/>
          <p:nvPr/>
        </p:nvGrpSpPr>
        <p:grpSpPr bwMode="auto">
          <a:xfrm>
            <a:off x="4667250" y="5643563"/>
            <a:ext cx="2786063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973668" y="5187962"/>
              <a:ext cx="2198385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25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4782820" y="302895"/>
            <a:ext cx="5594350" cy="523875"/>
          </a:xfrm>
        </p:spPr>
        <p:txBody>
          <a:bodyPr/>
          <a:lstStyle/>
          <a:p>
            <a:pPr>
              <a:defRPr/>
            </a:pPr>
            <a:r>
              <a:rPr sz="3200" dirty="0"/>
              <a:t>学员操作</a:t>
            </a:r>
            <a:r>
              <a:rPr lang="en-US" altLang="zh-CN" sz="3200" dirty="0"/>
              <a:t>—</a:t>
            </a:r>
            <a:r>
              <a:rPr sz="3200" dirty="0"/>
              <a:t>验证用户登录信息</a:t>
            </a:r>
            <a:r>
              <a:rPr dirty="0"/>
              <a:t> </a:t>
            </a:r>
            <a:endParaRPr dirty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需求说明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用户登录验证，验证次数最多</a:t>
            </a:r>
            <a:r>
              <a:rPr lang="en-US" altLang="zh-CN" dirty="0"/>
              <a:t>3</a:t>
            </a:r>
            <a:r>
              <a:rPr lang="zh-CN" altLang="en-US" dirty="0"/>
              <a:t>次</a:t>
            </a:r>
            <a:endParaRPr lang="zh-CN" altLang="en-US" dirty="0"/>
          </a:p>
        </p:txBody>
      </p:sp>
      <p:grpSp>
        <p:nvGrpSpPr>
          <p:cNvPr id="46085" name="组合 12"/>
          <p:cNvGrpSpPr/>
          <p:nvPr/>
        </p:nvGrpSpPr>
        <p:grpSpPr bwMode="auto">
          <a:xfrm>
            <a:off x="1666875" y="879475"/>
            <a:ext cx="922019" cy="406400"/>
            <a:chOff x="3786182" y="1192962"/>
            <a:chExt cx="922025" cy="406350"/>
          </a:xfrm>
        </p:grpSpPr>
        <p:sp>
          <p:nvSpPr>
            <p:cNvPr id="15" name="TextBox 14"/>
            <p:cNvSpPr txBox="1"/>
            <p:nvPr/>
          </p:nvSpPr>
          <p:spPr>
            <a:xfrm>
              <a:off x="4014783" y="1196772"/>
              <a:ext cx="693424" cy="39873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46095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6086" name="图片 18" descr="登陆信息验证1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2357438"/>
            <a:ext cx="2862263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7" name="图片 19" descr="登陆信息验证3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0" y="2428875"/>
            <a:ext cx="3062288" cy="333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8" name="图片 20" descr="登录信息验证2.t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4143375"/>
            <a:ext cx="2871788" cy="246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19"/>
          <p:cNvGrpSpPr/>
          <p:nvPr/>
        </p:nvGrpSpPr>
        <p:grpSpPr bwMode="auto">
          <a:xfrm>
            <a:off x="5881688" y="6072188"/>
            <a:ext cx="2786062" cy="428625"/>
            <a:chOff x="3714744" y="5143512"/>
            <a:chExt cx="2786082" cy="428628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 bwMode="auto">
            <a:xfrm>
              <a:off x="3973667" y="5187962"/>
              <a:ext cx="2198386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635" y="285750"/>
            <a:ext cx="4011295" cy="523875"/>
          </a:xfrm>
        </p:spPr>
        <p:txBody>
          <a:bodyPr/>
          <a:lstStyle/>
          <a:p>
            <a:pPr>
              <a:defRPr/>
            </a:pPr>
            <a:r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常见问题及解决办法</a:t>
            </a:r>
            <a:endParaRPr lang="en-US" altLang="zh-CN"/>
          </a:p>
          <a:p>
            <a:pPr>
              <a:defRPr/>
            </a:pPr>
            <a:r>
              <a:rPr lang="zh-CN" altLang="en-US"/>
              <a:t>代码规范问题</a:t>
            </a:r>
            <a:endParaRPr lang="zh-CN" altLang="en-US"/>
          </a:p>
          <a:p>
            <a:pPr>
              <a:defRPr/>
            </a:pPr>
            <a:r>
              <a:rPr lang="zh-CN" altLang="en-US"/>
              <a:t>调试技巧</a:t>
            </a:r>
            <a:endParaRPr lang="en-US" altLang="zh-CN"/>
          </a:p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47109" name="组合 29"/>
          <p:cNvGrpSpPr/>
          <p:nvPr/>
        </p:nvGrpSpPr>
        <p:grpSpPr bwMode="auto">
          <a:xfrm>
            <a:off x="3381375" y="3214688"/>
            <a:ext cx="5929313" cy="2058988"/>
            <a:chOff x="1857356" y="3214688"/>
            <a:chExt cx="5929353" cy="2058989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47111" name="组合 7"/>
            <p:cNvGrpSpPr/>
            <p:nvPr/>
          </p:nvGrpSpPr>
          <p:grpSpPr bwMode="auto">
            <a:xfrm>
              <a:off x="1924031" y="3214688"/>
              <a:ext cx="5862678" cy="2058989"/>
              <a:chOff x="2066315" y="2227264"/>
              <a:chExt cx="5862756" cy="2059018"/>
            </a:xfrm>
          </p:grpSpPr>
          <p:grpSp>
            <p:nvGrpSpPr>
              <p:cNvPr id="47112" name="组合 19"/>
              <p:cNvGrpSpPr/>
              <p:nvPr/>
            </p:nvGrpSpPr>
            <p:grpSpPr bwMode="auto">
              <a:xfrm>
                <a:off x="2066315" y="2227264"/>
                <a:ext cx="5862756" cy="2059018"/>
                <a:chOff x="2066296" y="2227167"/>
                <a:chExt cx="5862795" cy="2059104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47117" name="组合 17"/>
                <p:cNvGrpSpPr/>
                <p:nvPr/>
              </p:nvGrpSpPr>
              <p:grpSpPr bwMode="auto">
                <a:xfrm>
                  <a:off x="2066296" y="2227167"/>
                  <a:ext cx="5148401" cy="2059104"/>
                  <a:chOff x="2066296" y="2084291"/>
                  <a:chExt cx="5148401" cy="2059104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662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2" charset="-122"/>
                      <a:ea typeface="微软雅黑" panose="020B0503020204020204" pitchFamily="2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47113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4" name="Rectangle 6"/>
          <p:cNvSpPr>
            <a:spLocks noGrp="1" noChangeArrowheads="1"/>
          </p:cNvSpPr>
          <p:nvPr>
            <p:ph type="title"/>
          </p:nvPr>
        </p:nvSpPr>
        <p:spPr>
          <a:xfrm>
            <a:off x="6607810" y="285750"/>
            <a:ext cx="3881120" cy="523875"/>
          </a:xfrm>
        </p:spPr>
        <p:txBody>
          <a:bodyPr/>
          <a:lstStyle/>
          <a:p>
            <a:pPr>
              <a:defRPr/>
            </a:pPr>
            <a:r>
              <a:t>循环结构总结</a:t>
            </a:r>
            <a:r>
              <a:rPr lang="en-US" altLang="zh-CN"/>
              <a:t>2-1</a:t>
            </a:r>
            <a:endParaRPr lang="en-US" altLang="zh-CN"/>
          </a:p>
        </p:txBody>
      </p:sp>
      <p:sp>
        <p:nvSpPr>
          <p:cNvPr id="529411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到目前为止所学的循环结构有哪些？ </a:t>
            </a:r>
            <a:endParaRPr lang="zh-CN" altLang="en-US"/>
          </a:p>
        </p:txBody>
      </p:sp>
      <p:pic>
        <p:nvPicPr>
          <p:cNvPr id="529413" name="Picture 5" descr="未命名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2133600"/>
            <a:ext cx="6238875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8134" name="组合 7"/>
          <p:cNvGrpSpPr/>
          <p:nvPr/>
        </p:nvGrpSpPr>
        <p:grpSpPr bwMode="auto">
          <a:xfrm>
            <a:off x="1595438" y="857250"/>
            <a:ext cx="950595" cy="430213"/>
            <a:chOff x="3643306" y="2500357"/>
            <a:chExt cx="950498" cy="430730"/>
          </a:xfrm>
        </p:grpSpPr>
        <p:pic>
          <p:nvPicPr>
            <p:cNvPr id="48141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3900455" y="2501947"/>
              <a:ext cx="693349" cy="399259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提问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 bwMode="auto">
          <a:xfrm>
            <a:off x="2566988" y="4352925"/>
            <a:ext cx="7375525" cy="561975"/>
            <a:chOff x="1042988" y="4352925"/>
            <a:chExt cx="7375525" cy="561975"/>
          </a:xfrm>
        </p:grpSpPr>
        <p:sp>
          <p:nvSpPr>
            <p:cNvPr id="529416" name="AutoShape 8"/>
            <p:cNvSpPr>
              <a:spLocks noChangeArrowheads="1"/>
            </p:cNvSpPr>
            <p:nvPr/>
          </p:nvSpPr>
          <p:spPr bwMode="auto">
            <a:xfrm>
              <a:off x="1042988" y="4508500"/>
              <a:ext cx="7375525" cy="4064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>
                <a:defRPr/>
              </a:pPr>
              <a:r>
                <a:rPr lang="zh-CN" altLang="en-US" b="1">
                  <a:latin typeface="微软雅黑" panose="020B0503020204020204" pitchFamily="2" charset="-122"/>
                  <a:ea typeface="微软雅黑" panose="020B0503020204020204" pitchFamily="2" charset="-122"/>
                </a:rPr>
                <a:t>需要多次重复执行一个或多个任务的问题考虑使用循环来解决</a:t>
              </a:r>
              <a:endParaRPr lang="zh-CN" altLang="en-US" b="1"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sp>
          <p:nvSpPr>
            <p:cNvPr id="48140" name="AutoShape 4"/>
            <p:cNvSpPr>
              <a:spLocks noChangeArrowheads="1"/>
            </p:cNvSpPr>
            <p:nvPr/>
          </p:nvSpPr>
          <p:spPr bwMode="gray">
            <a:xfrm>
              <a:off x="7877175" y="4352925"/>
              <a:ext cx="357188" cy="3603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000" b="1">
                  <a:solidFill>
                    <a:srgbClr val="0C83B8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!</a:t>
              </a:r>
              <a:endParaRPr lang="en-US" altLang="zh-CN" sz="2000" b="1">
                <a:solidFill>
                  <a:srgbClr val="0C83B8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 bwMode="auto">
          <a:xfrm>
            <a:off x="2566988" y="5013325"/>
            <a:ext cx="7416800" cy="925513"/>
            <a:chOff x="1042988" y="5013325"/>
            <a:chExt cx="7416800" cy="925513"/>
          </a:xfrm>
        </p:grpSpPr>
        <p:sp>
          <p:nvSpPr>
            <p:cNvPr id="529415" name="AutoShape 7"/>
            <p:cNvSpPr>
              <a:spLocks noChangeArrowheads="1"/>
            </p:cNvSpPr>
            <p:nvPr/>
          </p:nvSpPr>
          <p:spPr bwMode="auto">
            <a:xfrm>
              <a:off x="1042988" y="5229225"/>
              <a:ext cx="7404100" cy="709613"/>
            </a:xfrm>
            <a:prstGeom prst="roundRect">
              <a:avLst>
                <a:gd name="adj" fmla="val 758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>
                <a:defRPr/>
              </a:pPr>
              <a:r>
                <a:rPr lang="zh-CN" altLang="en-US" b="1" dirty="0">
                  <a:latin typeface="微软雅黑" panose="020B0503020204020204" pitchFamily="2" charset="-122"/>
                  <a:ea typeface="微软雅黑" panose="020B0503020204020204" pitchFamily="2" charset="-122"/>
                </a:rPr>
                <a:t>无论哪一种循环结构，都有</a:t>
              </a:r>
              <a:r>
                <a:rPr lang="en-US" altLang="zh-CN" b="1" dirty="0">
                  <a:latin typeface="微软雅黑" panose="020B0503020204020204" pitchFamily="2" charset="-122"/>
                  <a:ea typeface="微软雅黑" panose="020B0503020204020204" pitchFamily="2" charset="-122"/>
                </a:rPr>
                <a:t>4</a:t>
              </a:r>
              <a:r>
                <a:rPr lang="zh-CN" altLang="en-US" b="1" dirty="0">
                  <a:latin typeface="微软雅黑" panose="020B0503020204020204" pitchFamily="2" charset="-122"/>
                  <a:ea typeface="微软雅黑" panose="020B0503020204020204" pitchFamily="2" charset="-122"/>
                </a:rPr>
                <a:t>个必不可少的部分：初始部分、循环条件、循环体、迭代部分</a:t>
              </a:r>
              <a:endPara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sp>
          <p:nvSpPr>
            <p:cNvPr id="48138" name="AutoShape 4"/>
            <p:cNvSpPr>
              <a:spLocks noChangeArrowheads="1"/>
            </p:cNvSpPr>
            <p:nvPr/>
          </p:nvSpPr>
          <p:spPr bwMode="gray">
            <a:xfrm>
              <a:off x="8102600" y="5013325"/>
              <a:ext cx="357188" cy="3603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000" b="1">
                  <a:solidFill>
                    <a:srgbClr val="0C83B8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!</a:t>
              </a:r>
              <a:endParaRPr lang="en-US" altLang="zh-CN" sz="2000" b="1">
                <a:solidFill>
                  <a:srgbClr val="0C83B8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478905" y="285750"/>
            <a:ext cx="3940810" cy="523875"/>
          </a:xfrm>
        </p:spPr>
        <p:txBody>
          <a:bodyPr/>
          <a:lstStyle/>
          <a:p>
            <a:pPr>
              <a:defRPr/>
            </a:pPr>
            <a:r>
              <a:t>循环结构总结</a:t>
            </a:r>
            <a:r>
              <a:rPr lang="en-US" altLang="zh-CN"/>
              <a:t>2-2</a:t>
            </a:r>
            <a:endParaRPr lang="en-US" altLang="zh-CN"/>
          </a:p>
        </p:txBody>
      </p:sp>
      <p:sp>
        <p:nvSpPr>
          <p:cNvPr id="532483" name="Rectangle 3"/>
          <p:cNvSpPr>
            <a:spLocks noGrp="1" noChangeArrowheads="1"/>
          </p:cNvSpPr>
          <p:nvPr>
            <p:ph idx="1"/>
          </p:nvPr>
        </p:nvSpPr>
        <p:spPr>
          <a:xfrm>
            <a:off x="1289050" y="1214755"/>
            <a:ext cx="929386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区别</a:t>
            </a:r>
            <a:r>
              <a:rPr lang="en-US" altLang="zh-CN" dirty="0"/>
              <a:t>1</a:t>
            </a:r>
            <a:r>
              <a:rPr lang="zh-CN" altLang="en-US" dirty="0"/>
              <a:t>：语法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r>
              <a:rPr lang="zh-CN" altLang="en-US" dirty="0"/>
              <a:t>区别</a:t>
            </a:r>
            <a:r>
              <a:rPr lang="en-US" altLang="zh-CN" dirty="0"/>
              <a:t>2</a:t>
            </a:r>
            <a:r>
              <a:rPr lang="zh-CN" altLang="en-US" dirty="0"/>
              <a:t>：执行顺序 </a:t>
            </a:r>
            <a:endParaRPr lang="zh-CN" altLang="en-US" dirty="0"/>
          </a:p>
          <a:p>
            <a:pPr lvl="1">
              <a:defRPr/>
            </a:pPr>
            <a:r>
              <a:rPr lang="en-US" altLang="zh-CN" dirty="0"/>
              <a:t>while </a:t>
            </a:r>
            <a:r>
              <a:rPr lang="zh-CN" altLang="en-US" dirty="0"/>
              <a:t>循环：先判断，再执行</a:t>
            </a:r>
            <a:endParaRPr lang="zh-CN" altLang="en-US" dirty="0"/>
          </a:p>
          <a:p>
            <a:pPr lvl="1">
              <a:defRPr/>
            </a:pPr>
            <a:r>
              <a:rPr lang="en-US" altLang="zh-CN" dirty="0"/>
              <a:t>do-while</a:t>
            </a:r>
            <a:r>
              <a:rPr lang="zh-CN" altLang="en-US" dirty="0"/>
              <a:t>循环：先执行，再判断</a:t>
            </a:r>
            <a:endParaRPr lang="zh-CN" altLang="en-US" dirty="0"/>
          </a:p>
          <a:p>
            <a:pPr lvl="1">
              <a:defRPr/>
            </a:pPr>
            <a:r>
              <a:rPr lang="en-US" altLang="zh-CN" dirty="0"/>
              <a:t>for</a:t>
            </a:r>
            <a:r>
              <a:rPr lang="zh-CN" altLang="en-US" dirty="0"/>
              <a:t>循环：先判断，再执行</a:t>
            </a:r>
            <a:endParaRPr lang="zh-CN" altLang="en-US" dirty="0"/>
          </a:p>
          <a:p>
            <a:pPr>
              <a:defRPr/>
            </a:pPr>
            <a:r>
              <a:rPr lang="zh-CN" altLang="en-US" dirty="0"/>
              <a:t>区别</a:t>
            </a:r>
            <a:r>
              <a:rPr lang="en-US" altLang="zh-CN" dirty="0"/>
              <a:t>3</a:t>
            </a:r>
            <a:r>
              <a:rPr lang="zh-CN" altLang="en-US" dirty="0"/>
              <a:t>：适用情况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循环次数确定的情况，通常选用</a:t>
            </a:r>
            <a:r>
              <a:rPr lang="en-US" altLang="zh-CN" dirty="0"/>
              <a:t>for</a:t>
            </a:r>
            <a:r>
              <a:rPr lang="zh-CN" altLang="en-US" dirty="0"/>
              <a:t>循环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循环次数不确定的情况，通常选用</a:t>
            </a:r>
            <a:r>
              <a:rPr lang="en-US" altLang="zh-CN" dirty="0"/>
              <a:t>while</a:t>
            </a:r>
            <a:r>
              <a:rPr lang="zh-CN" altLang="en-US" dirty="0"/>
              <a:t>或</a:t>
            </a:r>
            <a:r>
              <a:rPr lang="en-US" altLang="zh-CN" dirty="0"/>
              <a:t>do-while</a:t>
            </a:r>
            <a:r>
              <a:rPr lang="zh-CN" altLang="en-US" dirty="0"/>
              <a:t>循环</a:t>
            </a:r>
            <a:endParaRPr lang="zh-CN" altLang="en-US" dirty="0"/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1524000" y="-184150"/>
            <a:ext cx="3098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32484" name="Object 2"/>
          <p:cNvGraphicFramePr>
            <a:graphicFrameLocks noChangeAspect="1"/>
          </p:cNvGraphicFramePr>
          <p:nvPr/>
        </p:nvGraphicFramePr>
        <p:xfrm>
          <a:off x="5222875" y="1089660"/>
          <a:ext cx="4968875" cy="133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7" name="图片" r:id="rId1" imgW="4528185" imgH="1220470" progId="Word.Picture.8">
                  <p:embed/>
                </p:oleObj>
              </mc:Choice>
              <mc:Fallback>
                <p:oleObj name="图片" r:id="rId1" imgW="4528185" imgH="1220470" progId="Word.Picture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875" y="1089660"/>
                        <a:ext cx="4968875" cy="1338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32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32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32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32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3381356" y="2034123"/>
            <a:ext cx="2500330" cy="2061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for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循环结构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跳出循环的语句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68610" name="标题 1"/>
          <p:cNvSpPr>
            <a:spLocks noGrp="1"/>
          </p:cNvSpPr>
          <p:nvPr>
            <p:ph type="title"/>
          </p:nvPr>
        </p:nvSpPr>
        <p:spPr>
          <a:xfrm>
            <a:off x="9276715" y="285750"/>
            <a:ext cx="1211580" cy="551180"/>
          </a:xfrm>
        </p:spPr>
        <p:txBody>
          <a:bodyPr/>
          <a:lstStyle/>
          <a:p>
            <a:pPr>
              <a:defRPr/>
            </a:pPr>
            <a:r>
              <a:t>总结</a:t>
            </a:r>
          </a:p>
        </p:txBody>
      </p:sp>
      <p:sp>
        <p:nvSpPr>
          <p:cNvPr id="51204" name="TextBox 4"/>
          <p:cNvSpPr txBox="1">
            <a:spLocks noChangeArrowheads="1"/>
          </p:cNvSpPr>
          <p:nvPr/>
        </p:nvSpPr>
        <p:spPr bwMode="auto">
          <a:xfrm>
            <a:off x="4938739" y="1965874"/>
            <a:ext cx="2300269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确定循环次数</a:t>
            </a:r>
            <a:endParaRPr lang="en-US" altLang="zh-CN" sz="1600" b="1" dirty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特点：</a:t>
            </a: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先判断，再执行</a:t>
            </a:r>
            <a:endParaRPr lang="zh-CN" altLang="en-US" sz="1600" b="1" dirty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51209" name="TextBox 15"/>
          <p:cNvSpPr txBox="1">
            <a:spLocks noChangeArrowheads="1"/>
          </p:cNvSpPr>
          <p:nvPr/>
        </p:nvSpPr>
        <p:spPr bwMode="auto">
          <a:xfrm>
            <a:off x="1524000" y="2584450"/>
            <a:ext cx="1819275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for</a:t>
            </a:r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循环结构</a:t>
            </a:r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algn="ctr" eaLnBrk="1" hangingPunct="1"/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与跳转语句</a:t>
            </a:r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51210" name="AutoShape 3"/>
          <p:cNvSpPr/>
          <p:nvPr/>
        </p:nvSpPr>
        <p:spPr bwMode="auto">
          <a:xfrm>
            <a:off x="3167042" y="2083349"/>
            <a:ext cx="214314" cy="1736724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3" name="AutoShape 3"/>
          <p:cNvSpPr/>
          <p:nvPr/>
        </p:nvSpPr>
        <p:spPr bwMode="auto">
          <a:xfrm>
            <a:off x="4702166" y="2034123"/>
            <a:ext cx="179388" cy="571504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5" name="TextBox 4"/>
          <p:cNvSpPr txBox="1">
            <a:spLocks noChangeArrowheads="1"/>
          </p:cNvSpPr>
          <p:nvPr/>
        </p:nvSpPr>
        <p:spPr bwMode="auto">
          <a:xfrm>
            <a:off x="5095868" y="3105693"/>
            <a:ext cx="4764087" cy="132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break</a:t>
            </a: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：循环结构中遇到</a:t>
            </a:r>
            <a:r>
              <a:rPr lang="en-US" altLang="zh-CN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break</a:t>
            </a: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语句，将会跳出其所在的循环，执行该循环结构后的第一条语句</a:t>
            </a:r>
            <a:endParaRPr lang="en-US" altLang="zh-CN" sz="1600" b="1" dirty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continue</a:t>
            </a: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：结束本次循环，进入下一次循环的条件判断</a:t>
            </a:r>
            <a:endParaRPr lang="zh-CN" altLang="en-US" sz="1600" b="1" dirty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16" name="AutoShape 3"/>
          <p:cNvSpPr/>
          <p:nvPr/>
        </p:nvSpPr>
        <p:spPr bwMode="auto">
          <a:xfrm>
            <a:off x="4952992" y="3173941"/>
            <a:ext cx="142876" cy="1146197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13545" y="285750"/>
            <a:ext cx="1174750" cy="523875"/>
          </a:xfrm>
        </p:spPr>
        <p:txBody>
          <a:bodyPr/>
          <a:lstStyle/>
          <a:p>
            <a:pPr>
              <a:defRPr/>
            </a:pPr>
            <a:r>
              <a:t>作业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课后作业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书本后的所有本章作业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记忆本章知识点分析图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预习下一章节内容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/>
              <a:t>/49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 noChangeArrowheads="1"/>
          </p:cNvSpPr>
          <p:nvPr>
            <p:ph type="title"/>
          </p:nvPr>
        </p:nvSpPr>
        <p:spPr>
          <a:xfrm>
            <a:off x="609600" y="275168"/>
            <a:ext cx="10972800" cy="944033"/>
          </a:xfrm>
        </p:spPr>
        <p:txBody>
          <a:bodyPr/>
          <a:lstStyle/>
          <a:p>
            <a:pPr eaLnBrk="1" hangingPunct="1"/>
            <a:endParaRPr lang="zh-CN" altLang="en-US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34823" name="图片 1" descr="课工场最终蓝绿色v1-3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223500" y="165100"/>
            <a:ext cx="1608667" cy="694267"/>
          </a:xfrm>
        </p:spPr>
      </p:pic>
      <p:pic>
        <p:nvPicPr>
          <p:cNvPr id="34819" name="图片 6" descr="ppt01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图片 2" descr="图片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734" y="2084917"/>
            <a:ext cx="2988733" cy="3926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3407834" y="1123951"/>
            <a:ext cx="53142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latin typeface="黑体" panose="02010609060101010101" pitchFamily="49" charset="-122"/>
                <a:ea typeface="微软雅黑" panose="020B0503020204020204" pitchFamily="2" charset="-122"/>
                <a:sym typeface="Arial" panose="020B0604020202020204" pitchFamily="34" charset="0"/>
              </a:rPr>
              <a:t>扫我有更多精彩课程呦</a:t>
            </a:r>
            <a:endParaRPr lang="zh-CN" altLang="en-US" sz="4000" b="1">
              <a:latin typeface="黑体" panose="02010609060101010101" pitchFamily="49" charset="-122"/>
              <a:ea typeface="微软雅黑" panose="020B0503020204020204" pitchFamily="2" charset="-122"/>
              <a:sym typeface="Arial" panose="020B0604020202020204" pitchFamily="34" charset="0"/>
            </a:endParaRPr>
          </a:p>
        </p:txBody>
      </p:sp>
      <p:pic>
        <p:nvPicPr>
          <p:cNvPr id="34822" name="图片 12292" descr="C:\Users\zhixing.diao\Desktop\课工场app二维码.jpg课工场app二维码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18" y="2084917"/>
            <a:ext cx="3007783" cy="3951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ldLvl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79460" y="285750"/>
            <a:ext cx="2109470" cy="523875"/>
          </a:xfrm>
        </p:spPr>
        <p:txBody>
          <a:bodyPr/>
          <a:lstStyle/>
          <a:p>
            <a:pPr>
              <a:defRPr/>
            </a:pPr>
            <a:r>
              <a:t>本章任务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idx="1"/>
          </p:nvPr>
        </p:nvSpPr>
        <p:spPr>
          <a:xfrm>
            <a:off x="1194435" y="1214755"/>
            <a:ext cx="9331325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实现</a:t>
            </a:r>
            <a:r>
              <a:rPr lang="en-US" altLang="zh-CN" dirty="0" err="1"/>
              <a:t>MyShopping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统计顾客的年龄层次比例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循环录入会员信息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登录时用户信息验证</a:t>
            </a:r>
            <a:endParaRPr lang="zh-CN" altLang="en-US" dirty="0"/>
          </a:p>
        </p:txBody>
      </p:sp>
      <p:pic>
        <p:nvPicPr>
          <p:cNvPr id="7" name="图片 6" descr="登陆信息验证.tif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3333115"/>
            <a:ext cx="3062288" cy="333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 descr="录入顾客信息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425" y="1643063"/>
            <a:ext cx="3822700" cy="484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 descr="计算年龄层次比例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313" y="2357438"/>
            <a:ext cx="2938462" cy="328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8362315" y="285750"/>
            <a:ext cx="2126615" cy="523875"/>
          </a:xfrm>
        </p:spPr>
        <p:txBody>
          <a:bodyPr/>
          <a:lstStyle/>
          <a:p>
            <a:pPr>
              <a:defRPr/>
            </a:pPr>
            <a:r>
              <a:t>本章目标</a:t>
            </a:r>
            <a:endParaRPr dirty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1513840" y="1221105"/>
            <a:ext cx="860298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会使用</a:t>
            </a:r>
            <a:r>
              <a:rPr lang="en-US" altLang="zh-CN"/>
              <a:t>for</a:t>
            </a:r>
            <a:r>
              <a:rPr lang="zh-CN" altLang="en-US"/>
              <a:t>循环结构</a:t>
            </a:r>
            <a:endParaRPr lang="zh-CN" altLang="en-US"/>
          </a:p>
          <a:p>
            <a:pPr>
              <a:defRPr/>
            </a:pPr>
            <a:r>
              <a:rPr lang="zh-CN" altLang="en-US"/>
              <a:t>会在程序中使用</a:t>
            </a:r>
            <a:r>
              <a:rPr lang="en-US" altLang="zh-CN"/>
              <a:t>break</a:t>
            </a:r>
            <a:r>
              <a:rPr lang="zh-CN" altLang="en-US"/>
              <a:t>和</a:t>
            </a:r>
            <a:r>
              <a:rPr lang="en-US" altLang="zh-CN"/>
              <a:t>continue</a:t>
            </a:r>
            <a:endParaRPr lang="zh-CN" altLang="en-US"/>
          </a:p>
          <a:p>
            <a:pPr>
              <a:defRPr/>
            </a:pPr>
            <a:endParaRPr lang="zh-CN" altLang="en-US" dirty="0"/>
          </a:p>
        </p:txBody>
      </p:sp>
      <p:pic>
        <p:nvPicPr>
          <p:cNvPr id="12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1638300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995363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0" y="1709738"/>
            <a:ext cx="642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回顾问题：输出</a:t>
            </a:r>
            <a:r>
              <a:rPr lang="en-US" altLang="zh-CN" dirty="0"/>
              <a:t>100</a:t>
            </a:r>
            <a:r>
              <a:rPr lang="zh-CN" altLang="en-US" dirty="0"/>
              <a:t>次“好好学习！”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10137458" y="2279650"/>
            <a:ext cx="30988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endParaRPr lang="zh-CN" altLang="en-US" sz="4400" b="1">
              <a:solidFill>
                <a:schemeClr val="tx2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2711450" y="5013325"/>
            <a:ext cx="15843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549" name="AutoShape 5"/>
          <p:cNvSpPr>
            <a:spLocks noChangeArrowheads="1"/>
          </p:cNvSpPr>
          <p:nvPr/>
        </p:nvSpPr>
        <p:spPr bwMode="auto">
          <a:xfrm>
            <a:off x="1703388" y="3066535"/>
            <a:ext cx="4249737" cy="1915556"/>
          </a:xfrm>
          <a:prstGeom prst="roundRect">
            <a:avLst>
              <a:gd name="adj" fmla="val 2304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=0;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while(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&lt;100){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179705" lvl="1">
              <a:lnSpc>
                <a:spcPct val="130000"/>
              </a:lnSpc>
              <a:defRPr/>
            </a:pP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(</a:t>
            </a:r>
            <a:r>
              <a:rPr lang="zh-CN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"好好学习！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");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179705" lvl="1">
              <a:lnSpc>
                <a:spcPct val="130000"/>
              </a:lnSpc>
              <a:defRPr/>
            </a:pP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++;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}   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92550" name="AutoShape 6"/>
          <p:cNvSpPr>
            <a:spLocks noChangeArrowheads="1"/>
          </p:cNvSpPr>
          <p:nvPr/>
        </p:nvSpPr>
        <p:spPr bwMode="auto">
          <a:xfrm>
            <a:off x="5951538" y="3071813"/>
            <a:ext cx="4449762" cy="192881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anchor="ctr"/>
          <a:lstStyle/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for(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=0;i&lt;100;i++){ 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179705" lvl="1">
              <a:lnSpc>
                <a:spcPct val="130000"/>
              </a:lnSpc>
              <a:defRPr/>
            </a:pP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(</a:t>
            </a:r>
            <a:r>
              <a:rPr lang="zh-CN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"好好学习！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");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92558" name="AutoShape 14"/>
          <p:cNvSpPr>
            <a:spLocks noChangeArrowheads="1"/>
          </p:cNvSpPr>
          <p:nvPr/>
        </p:nvSpPr>
        <p:spPr bwMode="auto">
          <a:xfrm>
            <a:off x="2351088" y="2133458"/>
            <a:ext cx="2173430" cy="408130"/>
          </a:xfrm>
          <a:prstGeom prst="wedgeRoundRectCallout">
            <a:avLst>
              <a:gd name="adj1" fmla="val -15026"/>
              <a:gd name="adj2" fmla="val 5146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使用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while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循环结构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492559" name="AutoShape 15"/>
          <p:cNvSpPr>
            <a:spLocks noChangeArrowheads="1"/>
          </p:cNvSpPr>
          <p:nvPr/>
        </p:nvSpPr>
        <p:spPr bwMode="auto">
          <a:xfrm>
            <a:off x="7680325" y="2060433"/>
            <a:ext cx="1906730" cy="408130"/>
          </a:xfrm>
          <a:prstGeom prst="wedgeRoundRectCallout">
            <a:avLst>
              <a:gd name="adj1" fmla="val -26566"/>
              <a:gd name="adj2" fmla="val 5281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使用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for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循环结构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492560" name="AutoShape 16"/>
          <p:cNvSpPr>
            <a:spLocks noChangeArrowheads="1"/>
          </p:cNvSpPr>
          <p:nvPr/>
        </p:nvSpPr>
        <p:spPr bwMode="auto">
          <a:xfrm>
            <a:off x="4667250" y="2500168"/>
            <a:ext cx="2355042" cy="40813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 特点：循环次数固定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6266180" y="285750"/>
            <a:ext cx="4222750" cy="523875"/>
          </a:xfrm>
        </p:spPr>
        <p:txBody>
          <a:bodyPr/>
          <a:lstStyle/>
          <a:p>
            <a:pPr>
              <a:defRPr/>
            </a:pPr>
            <a:r>
              <a:t>为什么使用</a:t>
            </a:r>
            <a:r>
              <a:rPr lang="en-US" altLang="zh-CN"/>
              <a:t>for</a:t>
            </a:r>
            <a:r>
              <a:t>循环</a:t>
            </a:r>
            <a:endParaRPr dirty="0"/>
          </a:p>
        </p:txBody>
      </p:sp>
      <p:cxnSp>
        <p:nvCxnSpPr>
          <p:cNvPr id="15" name="直接箭头连接符 14"/>
          <p:cNvCxnSpPr/>
          <p:nvPr/>
        </p:nvCxnSpPr>
        <p:spPr bwMode="auto">
          <a:xfrm rot="5400000">
            <a:off x="2988447" y="2750339"/>
            <a:ext cx="571504" cy="2143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 bwMode="auto">
          <a:xfrm rot="5400000">
            <a:off x="8131983" y="2750339"/>
            <a:ext cx="642942" cy="1428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rot="10800000">
            <a:off x="5167306" y="4714884"/>
            <a:ext cx="1643074" cy="1588"/>
          </a:xfrm>
          <a:prstGeom prst="straightConnector1">
            <a:avLst/>
          </a:prstGeom>
          <a:ln w="63500" cmpd="sng">
            <a:solidFill>
              <a:schemeClr val="accent5">
                <a:lumMod val="50000"/>
              </a:schemeClr>
            </a:solidFill>
            <a:headEnd type="triangl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 bwMode="auto">
          <a:xfrm rot="5400000">
            <a:off x="4702959" y="2964653"/>
            <a:ext cx="500066" cy="42862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 bwMode="auto">
          <a:xfrm>
            <a:off x="4524375" y="5084763"/>
            <a:ext cx="2643188" cy="915987"/>
            <a:chOff x="3000375" y="5084763"/>
            <a:chExt cx="2643188" cy="915987"/>
          </a:xfrm>
        </p:grpSpPr>
        <p:sp>
          <p:nvSpPr>
            <p:cNvPr id="492552" name="AutoShape 8"/>
            <p:cNvSpPr>
              <a:spLocks noChangeArrowheads="1"/>
            </p:cNvSpPr>
            <p:nvPr/>
          </p:nvSpPr>
          <p:spPr bwMode="auto">
            <a:xfrm>
              <a:off x="3000375" y="5214938"/>
              <a:ext cx="2643188" cy="785812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latin typeface="微软雅黑" panose="020B0503020204020204" pitchFamily="2" charset="-122"/>
                  <a:ea typeface="微软雅黑" panose="020B0503020204020204" pitchFamily="2" charset="-122"/>
                </a:rPr>
                <a:t> </a:t>
              </a:r>
              <a:r>
                <a:rPr lang="en-US" altLang="zh-CN" b="1" dirty="0">
                  <a:latin typeface="微软雅黑" panose="020B0503020204020204" pitchFamily="2" charset="-122"/>
                  <a:ea typeface="微软雅黑" panose="020B0503020204020204" pitchFamily="2" charset="-122"/>
                </a:rPr>
                <a:t>for</a:t>
              </a:r>
              <a:r>
                <a:rPr lang="zh-CN" altLang="en-US" b="1" dirty="0">
                  <a:latin typeface="微软雅黑" panose="020B0503020204020204" pitchFamily="2" charset="-122"/>
                  <a:ea typeface="微软雅黑" panose="020B0503020204020204" pitchFamily="2" charset="-122"/>
                </a:rPr>
                <a:t>比</a:t>
              </a:r>
              <a:r>
                <a:rPr lang="en-US" altLang="zh-CN" b="1" dirty="0">
                  <a:latin typeface="微软雅黑" panose="020B0503020204020204" pitchFamily="2" charset="-122"/>
                  <a:ea typeface="微软雅黑" panose="020B0503020204020204" pitchFamily="2" charset="-122"/>
                </a:rPr>
                <a:t>while</a:t>
              </a:r>
              <a:r>
                <a:rPr lang="zh-CN" altLang="en-US" b="1" dirty="0">
                  <a:latin typeface="微软雅黑" panose="020B0503020204020204" pitchFamily="2" charset="-122"/>
                  <a:ea typeface="微软雅黑" panose="020B0503020204020204" pitchFamily="2" charset="-122"/>
                </a:rPr>
                <a:t>更简洁</a:t>
              </a:r>
              <a:endPara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sp>
          <p:nvSpPr>
            <p:cNvPr id="19474" name="AutoShape 4"/>
            <p:cNvSpPr>
              <a:spLocks noChangeArrowheads="1"/>
            </p:cNvSpPr>
            <p:nvPr/>
          </p:nvSpPr>
          <p:spPr bwMode="gray">
            <a:xfrm>
              <a:off x="5108575" y="5084763"/>
              <a:ext cx="357188" cy="3603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000" b="1">
                  <a:solidFill>
                    <a:srgbClr val="0C83B8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!</a:t>
              </a:r>
              <a:endParaRPr lang="en-US" altLang="zh-CN" sz="2000" b="1">
                <a:solidFill>
                  <a:srgbClr val="0C83B8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2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9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2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9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9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9" grpId="0" bldLvl="0" animBg="1"/>
      <p:bldP spid="492550" grpId="0" bldLvl="0" animBg="1"/>
      <p:bldP spid="492558" grpId="0" bldLvl="0" animBg="1"/>
      <p:bldP spid="492559" grpId="0" bldLvl="0" animBg="1"/>
      <p:bldP spid="492560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601" name="AutoShape 9"/>
          <p:cNvSpPr>
            <a:spLocks noChangeArrowheads="1"/>
          </p:cNvSpPr>
          <p:nvPr/>
        </p:nvSpPr>
        <p:spPr bwMode="auto">
          <a:xfrm>
            <a:off x="2435225" y="4164013"/>
            <a:ext cx="7031038" cy="1172317"/>
          </a:xfrm>
          <a:prstGeom prst="roundRect">
            <a:avLst>
              <a:gd name="adj" fmla="val 29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for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( 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= 0 ;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&lt; 100 ;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++  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(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"好好学习！"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}   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31" name="标题 30"/>
          <p:cNvSpPr>
            <a:spLocks noGrp="1"/>
          </p:cNvSpPr>
          <p:nvPr>
            <p:ph type="title"/>
          </p:nvPr>
        </p:nvSpPr>
        <p:spPr>
          <a:xfrm>
            <a:off x="7186930" y="285750"/>
            <a:ext cx="3302000" cy="523875"/>
          </a:xfrm>
        </p:spPr>
        <p:txBody>
          <a:bodyPr/>
          <a:lstStyle/>
          <a:p>
            <a:pPr>
              <a:defRPr/>
            </a:pPr>
            <a:r>
              <a:t>什么是</a:t>
            </a:r>
            <a:r>
              <a:rPr lang="en-US" altLang="zh-CN"/>
              <a:t>for</a:t>
            </a:r>
            <a:r>
              <a:t>循环</a:t>
            </a:r>
            <a:endParaRPr dirty="0"/>
          </a:p>
        </p:txBody>
      </p:sp>
      <p:sp>
        <p:nvSpPr>
          <p:cNvPr id="32" name="内容占位符 31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for</a:t>
            </a:r>
            <a:r>
              <a:rPr lang="zh-CN" altLang="en-US"/>
              <a:t>循环的语法和执行顺序</a:t>
            </a:r>
            <a:endParaRPr lang="zh-CN" altLang="en-US"/>
          </a:p>
          <a:p>
            <a:pPr>
              <a:defRPr/>
            </a:pPr>
            <a:endParaRPr lang="zh-CN" altLang="en-US" dirty="0"/>
          </a:p>
        </p:txBody>
      </p:sp>
      <p:sp>
        <p:nvSpPr>
          <p:cNvPr id="20486" name="Line 4"/>
          <p:cNvSpPr>
            <a:spLocks noChangeShapeType="1"/>
          </p:cNvSpPr>
          <p:nvPr/>
        </p:nvSpPr>
        <p:spPr bwMode="auto">
          <a:xfrm>
            <a:off x="2854325" y="3792538"/>
            <a:ext cx="302577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7" name="AutoShape 5"/>
          <p:cNvSpPr>
            <a:spLocks noChangeArrowheads="1"/>
          </p:cNvSpPr>
          <p:nvPr/>
        </p:nvSpPr>
        <p:spPr bwMode="auto">
          <a:xfrm>
            <a:off x="6527800" y="3289300"/>
            <a:ext cx="1871663" cy="609600"/>
          </a:xfrm>
          <a:prstGeom prst="wedgeRectCallout">
            <a:avLst>
              <a:gd name="adj1" fmla="val -50764"/>
              <a:gd name="adj2" fmla="val 1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1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20488" name="Text Box 6"/>
          <p:cNvSpPr txBox="1">
            <a:spLocks noChangeArrowheads="1"/>
          </p:cNvSpPr>
          <p:nvPr/>
        </p:nvSpPr>
        <p:spPr bwMode="auto">
          <a:xfrm>
            <a:off x="2424113" y="2636838"/>
            <a:ext cx="7775575" cy="1529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400" b="1">
                <a:solidFill>
                  <a:srgbClr val="FF0000"/>
                </a:solidFill>
                <a:ea typeface="黑体" panose="02010609060101010101" pitchFamily="49" charset="-122"/>
              </a:rPr>
              <a:t>for</a:t>
            </a:r>
            <a:r>
              <a:rPr lang="en-US" altLang="zh-CN" sz="2000" b="1">
                <a:ea typeface="黑体" panose="02010609060101010101" pitchFamily="49" charset="-122"/>
              </a:rPr>
              <a:t>( </a:t>
            </a:r>
            <a:r>
              <a:rPr lang="en-US" altLang="zh-CN" sz="2000">
                <a:ea typeface="黑体" panose="02010609060101010101" pitchFamily="49" charset="-122"/>
              </a:rPr>
              <a:t>                         </a:t>
            </a:r>
            <a:r>
              <a:rPr lang="en-US" altLang="zh-CN" sz="2400" b="1">
                <a:ea typeface="黑体" panose="02010609060101010101" pitchFamily="49" charset="-122"/>
              </a:rPr>
              <a:t>;</a:t>
            </a:r>
            <a:r>
              <a:rPr lang="en-US" altLang="zh-CN" sz="2400">
                <a:ea typeface="黑体" panose="02010609060101010101" pitchFamily="49" charset="-122"/>
              </a:rPr>
              <a:t>                        </a:t>
            </a:r>
            <a:r>
              <a:rPr lang="en-US" altLang="zh-CN" sz="2400" b="1">
                <a:ea typeface="黑体" panose="02010609060101010101" pitchFamily="49" charset="-122"/>
              </a:rPr>
              <a:t>;</a:t>
            </a:r>
            <a:r>
              <a:rPr lang="en-US" altLang="zh-CN" sz="2400">
                <a:ea typeface="黑体" panose="02010609060101010101" pitchFamily="49" charset="-122"/>
              </a:rPr>
              <a:t>                        </a:t>
            </a:r>
            <a:r>
              <a:rPr lang="en-US" altLang="zh-CN" sz="2000" b="1">
                <a:ea typeface="黑体" panose="02010609060101010101" pitchFamily="49" charset="-122"/>
              </a:rPr>
              <a:t>){</a:t>
            </a:r>
            <a:endParaRPr lang="en-US" altLang="zh-CN" sz="2000" b="1"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400">
                <a:ea typeface="黑体" panose="02010609060101010101" pitchFamily="49" charset="-122"/>
              </a:rPr>
              <a:t>                           </a:t>
            </a:r>
            <a:r>
              <a:rPr lang="en-US" altLang="zh-CN" sz="2400" b="1">
                <a:ea typeface="黑体" panose="02010609060101010101" pitchFamily="49" charset="-122"/>
              </a:rPr>
              <a:t>;</a:t>
            </a:r>
            <a:endParaRPr lang="en-US" altLang="zh-CN" sz="2400" b="1"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400" b="1">
                <a:ea typeface="黑体" panose="02010609060101010101" pitchFamily="49" charset="-122"/>
              </a:rPr>
              <a:t>} </a:t>
            </a:r>
            <a:endParaRPr lang="en-US" altLang="zh-CN" sz="2400" b="1">
              <a:ea typeface="黑体" panose="02010609060101010101" pitchFamily="49" charset="-122"/>
            </a:endParaRPr>
          </a:p>
        </p:txBody>
      </p:sp>
      <p:sp>
        <p:nvSpPr>
          <p:cNvPr id="494599" name="AutoShape 7"/>
          <p:cNvSpPr>
            <a:spLocks noChangeArrowheads="1"/>
          </p:cNvSpPr>
          <p:nvPr/>
        </p:nvSpPr>
        <p:spPr bwMode="gray">
          <a:xfrm>
            <a:off x="5842000" y="2277918"/>
            <a:ext cx="1344122" cy="40813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条件为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true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494600" name="AutoShape 8"/>
          <p:cNvSpPr>
            <a:spLocks noChangeArrowheads="1"/>
          </p:cNvSpPr>
          <p:nvPr/>
        </p:nvSpPr>
        <p:spPr bwMode="gray">
          <a:xfrm>
            <a:off x="4943475" y="3285981"/>
            <a:ext cx="1601932" cy="40813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循环体被执行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494603" name="Text Box 11"/>
          <p:cNvSpPr txBox="1">
            <a:spLocks noChangeArrowheads="1"/>
          </p:cNvSpPr>
          <p:nvPr/>
        </p:nvSpPr>
        <p:spPr bwMode="auto">
          <a:xfrm>
            <a:off x="2644775" y="2706688"/>
            <a:ext cx="245300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ea typeface="黑体" panose="02010609060101010101" pitchFamily="49" charset="-122"/>
              </a:rPr>
              <a:t>       表达式</a:t>
            </a:r>
            <a:r>
              <a:rPr lang="en-US" altLang="zh-CN" sz="2400" b="1">
                <a:ea typeface="黑体" panose="02010609060101010101" pitchFamily="49" charset="-122"/>
              </a:rPr>
              <a:t>1       </a:t>
            </a:r>
            <a:endParaRPr lang="en-US" altLang="zh-CN" sz="2400" b="1">
              <a:ea typeface="黑体" panose="02010609060101010101" pitchFamily="49" charset="-122"/>
            </a:endParaRPr>
          </a:p>
        </p:txBody>
      </p:sp>
      <p:sp>
        <p:nvSpPr>
          <p:cNvPr id="494604" name="Text Box 12"/>
          <p:cNvSpPr txBox="1">
            <a:spLocks noChangeArrowheads="1"/>
          </p:cNvSpPr>
          <p:nvPr/>
        </p:nvSpPr>
        <p:spPr bwMode="auto">
          <a:xfrm>
            <a:off x="4533900" y="2713038"/>
            <a:ext cx="245300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ea typeface="黑体" panose="02010609060101010101" pitchFamily="49" charset="-122"/>
              </a:rPr>
              <a:t>       表达式</a:t>
            </a:r>
            <a:r>
              <a:rPr lang="en-US" altLang="zh-CN" sz="2400" b="1">
                <a:ea typeface="黑体" panose="02010609060101010101" pitchFamily="49" charset="-122"/>
              </a:rPr>
              <a:t>2       </a:t>
            </a:r>
            <a:endParaRPr lang="en-US" altLang="zh-CN" sz="2400" b="1">
              <a:ea typeface="黑体" panose="02010609060101010101" pitchFamily="49" charset="-122"/>
            </a:endParaRPr>
          </a:p>
        </p:txBody>
      </p:sp>
      <p:sp>
        <p:nvSpPr>
          <p:cNvPr id="494605" name="Text Box 13"/>
          <p:cNvSpPr txBox="1">
            <a:spLocks noChangeArrowheads="1"/>
          </p:cNvSpPr>
          <p:nvPr/>
        </p:nvSpPr>
        <p:spPr bwMode="auto">
          <a:xfrm>
            <a:off x="6792913" y="2706688"/>
            <a:ext cx="219964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ea typeface="黑体" panose="02010609060101010101" pitchFamily="49" charset="-122"/>
              </a:rPr>
              <a:t>       表达式</a:t>
            </a:r>
            <a:r>
              <a:rPr lang="en-US" altLang="zh-CN" sz="2400" b="1">
                <a:ea typeface="黑体" panose="02010609060101010101" pitchFamily="49" charset="-122"/>
              </a:rPr>
              <a:t>3    </a:t>
            </a:r>
            <a:endParaRPr lang="en-US" altLang="zh-CN" sz="2400" b="1">
              <a:ea typeface="黑体" panose="02010609060101010101" pitchFamily="49" charset="-122"/>
            </a:endParaRPr>
          </a:p>
        </p:txBody>
      </p:sp>
      <p:sp>
        <p:nvSpPr>
          <p:cNvPr id="494606" name="Rectangle 14"/>
          <p:cNvSpPr>
            <a:spLocks noChangeArrowheads="1"/>
          </p:cNvSpPr>
          <p:nvPr/>
        </p:nvSpPr>
        <p:spPr bwMode="auto">
          <a:xfrm>
            <a:off x="3095625" y="4224338"/>
            <a:ext cx="881063" cy="369887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4607" name="Rectangle 15"/>
          <p:cNvSpPr>
            <a:spLocks noChangeArrowheads="1"/>
          </p:cNvSpPr>
          <p:nvPr/>
        </p:nvSpPr>
        <p:spPr bwMode="auto">
          <a:xfrm>
            <a:off x="4295775" y="4224338"/>
            <a:ext cx="935038" cy="369887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4608" name="Rectangle 16"/>
          <p:cNvSpPr>
            <a:spLocks noChangeArrowheads="1"/>
          </p:cNvSpPr>
          <p:nvPr/>
        </p:nvSpPr>
        <p:spPr bwMode="auto">
          <a:xfrm>
            <a:off x="5445125" y="4224338"/>
            <a:ext cx="577850" cy="369887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4609" name="Rectangle 17"/>
          <p:cNvSpPr>
            <a:spLocks noChangeArrowheads="1"/>
          </p:cNvSpPr>
          <p:nvPr/>
        </p:nvSpPr>
        <p:spPr bwMode="auto">
          <a:xfrm>
            <a:off x="3024188" y="4630738"/>
            <a:ext cx="3816350" cy="369887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1822450" y="3189288"/>
            <a:ext cx="371221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         循环操作      </a:t>
            </a:r>
            <a:endParaRPr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94611" name="AutoShape 19"/>
          <p:cNvSpPr>
            <a:spLocks noChangeArrowheads="1"/>
          </p:cNvSpPr>
          <p:nvPr/>
        </p:nvSpPr>
        <p:spPr bwMode="auto">
          <a:xfrm>
            <a:off x="3095625" y="2714625"/>
            <a:ext cx="1597025" cy="407988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参数初始化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94612" name="AutoShape 20"/>
          <p:cNvSpPr>
            <a:spLocks noChangeArrowheads="1"/>
          </p:cNvSpPr>
          <p:nvPr/>
        </p:nvSpPr>
        <p:spPr bwMode="auto">
          <a:xfrm>
            <a:off x="5086350" y="2667000"/>
            <a:ext cx="1439863" cy="4064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条件判断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94613" name="AutoShape 21"/>
          <p:cNvSpPr>
            <a:spLocks noChangeArrowheads="1"/>
          </p:cNvSpPr>
          <p:nvPr/>
        </p:nvSpPr>
        <p:spPr bwMode="auto">
          <a:xfrm>
            <a:off x="7085013" y="2667000"/>
            <a:ext cx="1890712" cy="4064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更新循环变量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grpSp>
        <p:nvGrpSpPr>
          <p:cNvPr id="20502" name="组合 27"/>
          <p:cNvGrpSpPr/>
          <p:nvPr/>
        </p:nvGrpSpPr>
        <p:grpSpPr bwMode="auto">
          <a:xfrm>
            <a:off x="1595438" y="857885"/>
            <a:ext cx="993457" cy="398780"/>
            <a:chOff x="1000100" y="1801921"/>
            <a:chExt cx="993464" cy="398840"/>
          </a:xfrm>
        </p:grpSpPr>
        <p:pic>
          <p:nvPicPr>
            <p:cNvPr id="20513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1300139" y="1801921"/>
              <a:ext cx="693425" cy="39884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4" name="椭圆 33"/>
          <p:cNvSpPr/>
          <p:nvPr/>
        </p:nvSpPr>
        <p:spPr bwMode="auto">
          <a:xfrm>
            <a:off x="3595688" y="2214563"/>
            <a:ext cx="428625" cy="428625"/>
          </a:xfrm>
          <a:prstGeom prst="ellipse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</a:rPr>
              <a:t>1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7" name="椭圆 36"/>
          <p:cNvSpPr/>
          <p:nvPr/>
        </p:nvSpPr>
        <p:spPr bwMode="auto">
          <a:xfrm>
            <a:off x="5310188" y="2214563"/>
            <a:ext cx="428625" cy="428625"/>
          </a:xfrm>
          <a:prstGeom prst="ellipse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</a:rPr>
              <a:t>2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8" name="椭圆 37"/>
          <p:cNvSpPr/>
          <p:nvPr/>
        </p:nvSpPr>
        <p:spPr bwMode="auto">
          <a:xfrm>
            <a:off x="7881938" y="2286000"/>
            <a:ext cx="428625" cy="428625"/>
          </a:xfrm>
          <a:prstGeom prst="ellipse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</a:rPr>
              <a:t>4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9" name="椭圆 38"/>
          <p:cNvSpPr/>
          <p:nvPr/>
        </p:nvSpPr>
        <p:spPr bwMode="auto">
          <a:xfrm>
            <a:off x="2595563" y="3214688"/>
            <a:ext cx="428625" cy="428625"/>
          </a:xfrm>
          <a:prstGeom prst="ellipse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</a:rPr>
              <a:t>3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6" name="Freeform 12"/>
          <p:cNvSpPr/>
          <p:nvPr/>
        </p:nvSpPr>
        <p:spPr bwMode="auto">
          <a:xfrm rot="6247613">
            <a:off x="6063166" y="2724595"/>
            <a:ext cx="969968" cy="835708"/>
          </a:xfrm>
          <a:prstGeom prst="arc">
            <a:avLst>
              <a:gd name="adj1" fmla="val 10930154"/>
              <a:gd name="adj2" fmla="val 20509243"/>
            </a:avLst>
          </a:prstGeom>
          <a:ln w="63500"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grpSp>
        <p:nvGrpSpPr>
          <p:cNvPr id="2" name="组合 1"/>
          <p:cNvGrpSpPr/>
          <p:nvPr/>
        </p:nvGrpSpPr>
        <p:grpSpPr bwMode="auto">
          <a:xfrm>
            <a:off x="2551113" y="5678488"/>
            <a:ext cx="6654800" cy="585787"/>
            <a:chOff x="1027113" y="5678488"/>
            <a:chExt cx="6654800" cy="585787"/>
          </a:xfrm>
        </p:grpSpPr>
        <p:sp>
          <p:nvSpPr>
            <p:cNvPr id="494602" name="AutoShape 10"/>
            <p:cNvSpPr>
              <a:spLocks noChangeArrowheads="1"/>
            </p:cNvSpPr>
            <p:nvPr/>
          </p:nvSpPr>
          <p:spPr bwMode="auto">
            <a:xfrm>
              <a:off x="1027113" y="5857875"/>
              <a:ext cx="6654800" cy="406400"/>
            </a:xfrm>
            <a:prstGeom prst="roundRect">
              <a:avLst>
                <a:gd name="adj" fmla="val 8435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latin typeface="微软雅黑" panose="020B0503020204020204" pitchFamily="2" charset="-122"/>
                  <a:ea typeface="微软雅黑" panose="020B0503020204020204" pitchFamily="2" charset="-122"/>
                </a:rPr>
                <a:t> 代码规范：格式对齐、代码的缩进</a:t>
              </a:r>
              <a:endPara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sp>
          <p:nvSpPr>
            <p:cNvPr id="20512" name="AutoShape 4"/>
            <p:cNvSpPr>
              <a:spLocks noChangeArrowheads="1"/>
            </p:cNvSpPr>
            <p:nvPr/>
          </p:nvSpPr>
          <p:spPr bwMode="gray">
            <a:xfrm>
              <a:off x="6875463" y="5678488"/>
              <a:ext cx="357187" cy="35877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000" b="1">
                  <a:solidFill>
                    <a:srgbClr val="0C83B8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!</a:t>
              </a:r>
              <a:endParaRPr lang="en-US" altLang="zh-CN" sz="2000" b="1">
                <a:solidFill>
                  <a:srgbClr val="0C83B8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4946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00"/>
                                        <p:tgtEl>
                                          <p:spTgt spid="4946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2" dur="500"/>
                                        <p:tgtEl>
                                          <p:spTgt spid="4946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4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9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000" fill="hold"/>
                                        <p:tgtEl>
                                          <p:spTgt spid="4946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0" dur="500"/>
                                        <p:tgtEl>
                                          <p:spTgt spid="4946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94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9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9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3" dur="500"/>
                                        <p:tgtEl>
                                          <p:spTgt spid="4946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9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5" dur="500"/>
                                        <p:tgtEl>
                                          <p:spTgt spid="4946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9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601" grpId="0" bldLvl="0" animBg="1"/>
      <p:bldP spid="494603" grpId="0"/>
      <p:bldP spid="494603" grpId="1"/>
      <p:bldP spid="494604" grpId="0"/>
      <p:bldP spid="494605" grpId="0"/>
      <p:bldP spid="494606" grpId="0" bldLvl="0" animBg="1"/>
      <p:bldP spid="494606" grpId="1" bldLvl="0" animBg="1"/>
      <p:bldP spid="494607" grpId="0" bldLvl="0" animBg="1"/>
      <p:bldP spid="494607" grpId="1" bldLvl="0" animBg="1"/>
      <p:bldP spid="494608" grpId="0" bldLvl="0" animBg="1"/>
      <p:bldP spid="494609" grpId="0" bldLvl="0" animBg="1"/>
      <p:bldP spid="494609" grpId="1" bldLvl="0" animBg="1"/>
      <p:bldP spid="494611" grpId="0" bldLvl="0" animBg="1"/>
      <p:bldP spid="494612" grpId="0" bldLvl="0" animBg="1"/>
      <p:bldP spid="494613" grpId="0" bldLvl="0" animBg="1"/>
      <p:bldP spid="34" grpId="0" bldLvl="0" animBg="1"/>
      <p:bldP spid="37" grpId="0" bldLvl="0" animBg="1"/>
      <p:bldP spid="38" grpId="0" bldLvl="0" animBg="1"/>
      <p:bldP spid="39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内容占位符 16"/>
          <p:cNvSpPr>
            <a:spLocks noGrp="1"/>
          </p:cNvSpPr>
          <p:nvPr>
            <p:ph idx="1"/>
          </p:nvPr>
        </p:nvSpPr>
        <p:spPr>
          <a:xfrm>
            <a:off x="1895475" y="1268095"/>
            <a:ext cx="8344535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循环输入某同学</a:t>
            </a:r>
            <a:r>
              <a:rPr lang="en-US" altLang="zh-CN" dirty="0"/>
              <a:t>S1</a:t>
            </a:r>
            <a:r>
              <a:rPr lang="zh-CN" altLang="en-US" dirty="0"/>
              <a:t>结业考试的</a:t>
            </a:r>
            <a:r>
              <a:rPr lang="en-US" altLang="zh-CN" dirty="0"/>
              <a:t>5</a:t>
            </a:r>
            <a:r>
              <a:rPr lang="zh-CN" altLang="en-US" dirty="0"/>
              <a:t>门课成绩，并计算平均分</a:t>
            </a:r>
            <a:endParaRPr lang="zh-CN" altLang="en-US" dirty="0"/>
          </a:p>
        </p:txBody>
      </p:sp>
      <p:sp>
        <p:nvSpPr>
          <p:cNvPr id="496645" name="Rectangle 5"/>
          <p:cNvSpPr>
            <a:spLocks noChangeArrowheads="1"/>
          </p:cNvSpPr>
          <p:nvPr/>
        </p:nvSpPr>
        <p:spPr bwMode="auto">
          <a:xfrm>
            <a:off x="2286021" y="2928934"/>
            <a:ext cx="6810375" cy="6477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循环次数固定</a:t>
            </a:r>
            <a:endParaRPr lang="en-US" altLang="zh-CN" sz="2600" b="1" dirty="0">
              <a:latin typeface="+mn-lt"/>
              <a:ea typeface="微软雅黑" panose="020B0503020204020204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使用</a:t>
            </a:r>
            <a:r>
              <a:rPr lang="en-US" altLang="zh-CN" sz="2600" b="1" dirty="0">
                <a:latin typeface="+mn-lt"/>
                <a:ea typeface="微软雅黑" panose="020B0503020204020204" pitchFamily="2" charset="-122"/>
              </a:rPr>
              <a:t>for</a:t>
            </a: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循环结构的步骤</a:t>
            </a:r>
            <a:endParaRPr lang="zh-CN" altLang="en-US" sz="2600" b="1" dirty="0">
              <a:latin typeface="+mn-lt"/>
              <a:ea typeface="微软雅黑" panose="020B0503020204020204" pitchFamily="2" charset="-122"/>
            </a:endParaRPr>
          </a:p>
          <a:p>
            <a:pPr marL="914400" lvl="1" indent="-4572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+mj-lt"/>
              <a:buAutoNum type="arabicPeriod"/>
              <a:defRPr/>
            </a:pPr>
            <a:r>
              <a:rPr lang="zh-CN" altLang="en-US" sz="2400" b="1" dirty="0">
                <a:latin typeface="+mn-lt"/>
                <a:ea typeface="微软雅黑" panose="020B0503020204020204" pitchFamily="2" charset="-122"/>
              </a:rPr>
              <a:t>分析循环条件和循环操作</a:t>
            </a:r>
            <a:endParaRPr lang="zh-CN" altLang="en-US" sz="2400" b="1" dirty="0">
              <a:latin typeface="+mn-lt"/>
              <a:ea typeface="微软雅黑" panose="020B0503020204020204" pitchFamily="2" charset="-122"/>
            </a:endParaRPr>
          </a:p>
          <a:p>
            <a:pPr marL="914400" lvl="1" indent="-4572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+mj-lt"/>
              <a:buAutoNum type="arabicPeriod"/>
              <a:defRPr/>
            </a:pPr>
            <a:r>
              <a:rPr lang="zh-CN" altLang="en-US" sz="2400" b="1" dirty="0">
                <a:latin typeface="+mn-lt"/>
                <a:ea typeface="微软雅黑" panose="020B0503020204020204" pitchFamily="2" charset="-122"/>
              </a:rPr>
              <a:t>套用</a:t>
            </a:r>
            <a:r>
              <a:rPr lang="en-US" altLang="zh-CN" sz="2400" b="1" dirty="0">
                <a:latin typeface="+mn-lt"/>
                <a:ea typeface="微软雅黑" panose="020B0503020204020204" pitchFamily="2" charset="-122"/>
              </a:rPr>
              <a:t>for</a:t>
            </a:r>
            <a:r>
              <a:rPr lang="zh-CN" altLang="en-US" sz="2400" b="1" dirty="0">
                <a:latin typeface="+mn-lt"/>
                <a:ea typeface="微软雅黑" panose="020B0503020204020204" pitchFamily="2" charset="-122"/>
              </a:rPr>
              <a:t>语法写出代码</a:t>
            </a:r>
            <a:endParaRPr lang="zh-CN" altLang="en-US" sz="2400" b="1" dirty="0">
              <a:latin typeface="+mn-lt"/>
              <a:ea typeface="微软雅黑" panose="020B0503020204020204" pitchFamily="2" charset="-122"/>
            </a:endParaRPr>
          </a:p>
          <a:p>
            <a:pPr marL="914400" lvl="1" indent="-4572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+mj-lt"/>
              <a:buAutoNum type="arabicPeriod"/>
              <a:defRPr/>
            </a:pPr>
            <a:r>
              <a:rPr lang="zh-CN" altLang="en-US" sz="2400" b="1" dirty="0">
                <a:latin typeface="+mn-lt"/>
                <a:ea typeface="微软雅黑" panose="020B0503020204020204" pitchFamily="2" charset="-122"/>
              </a:rPr>
              <a:t>检查循环是否能够退出</a:t>
            </a:r>
            <a:endParaRPr lang="zh-CN" altLang="en-US" sz="2400" b="1" dirty="0">
              <a:latin typeface="+mn-lt"/>
              <a:ea typeface="微软雅黑" panose="020B0503020204020204" pitchFamily="2" charset="-122"/>
            </a:endParaRPr>
          </a:p>
        </p:txBody>
      </p:sp>
      <p:sp>
        <p:nvSpPr>
          <p:cNvPr id="496646" name="AutoShape 6"/>
          <p:cNvSpPr>
            <a:spLocks noChangeArrowheads="1"/>
          </p:cNvSpPr>
          <p:nvPr/>
        </p:nvSpPr>
        <p:spPr bwMode="gray">
          <a:xfrm>
            <a:off x="3024166" y="5500707"/>
            <a:ext cx="1644650" cy="414337"/>
          </a:xfrm>
          <a:prstGeom prst="rightArrow">
            <a:avLst>
              <a:gd name="adj1" fmla="val 71583"/>
              <a:gd name="adj2" fmla="val 8125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ea typeface="宋体" panose="02010600030101010101" pitchFamily="2" charset="-122"/>
              </a:rPr>
              <a:t>结合问题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496649" name="Rectangle 9"/>
          <p:cNvSpPr>
            <a:spLocks noGrp="1" noChangeArrowheads="1"/>
          </p:cNvSpPr>
          <p:nvPr>
            <p:ph type="title"/>
          </p:nvPr>
        </p:nvSpPr>
        <p:spPr>
          <a:xfrm>
            <a:off x="5939790" y="285750"/>
            <a:ext cx="4549140" cy="523875"/>
          </a:xfrm>
        </p:spPr>
        <p:txBody>
          <a:bodyPr/>
          <a:lstStyle/>
          <a:p>
            <a:pPr>
              <a:defRPr/>
            </a:pPr>
            <a:r>
              <a:t>如何使用</a:t>
            </a:r>
            <a:r>
              <a:rPr lang="en-US" altLang="zh-CN"/>
              <a:t>for</a:t>
            </a:r>
            <a:r>
              <a:t>循环</a:t>
            </a:r>
            <a:r>
              <a:rPr lang="en-US" altLang="zh-CN"/>
              <a:t>3-1</a:t>
            </a:r>
            <a:endParaRPr lang="en-US" altLang="zh-CN"/>
          </a:p>
        </p:txBody>
      </p:sp>
      <p:grpSp>
        <p:nvGrpSpPr>
          <p:cNvPr id="21511" name="组合 10"/>
          <p:cNvGrpSpPr/>
          <p:nvPr/>
        </p:nvGrpSpPr>
        <p:grpSpPr bwMode="auto">
          <a:xfrm>
            <a:off x="1595438" y="857250"/>
            <a:ext cx="979170" cy="422275"/>
            <a:chOff x="1000100" y="1173499"/>
            <a:chExt cx="979914" cy="422603"/>
          </a:xfrm>
        </p:grpSpPr>
        <p:pic>
          <p:nvPicPr>
            <p:cNvPr id="21517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286067" y="1185257"/>
              <a:ext cx="693947" cy="39909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组合 13"/>
          <p:cNvGrpSpPr/>
          <p:nvPr/>
        </p:nvGrpSpPr>
        <p:grpSpPr bwMode="auto">
          <a:xfrm>
            <a:off x="1595438" y="2285992"/>
            <a:ext cx="993457" cy="447675"/>
            <a:chOff x="1000100" y="3235185"/>
            <a:chExt cx="993464" cy="446983"/>
          </a:xfrm>
        </p:grpSpPr>
        <p:pic>
          <p:nvPicPr>
            <p:cNvPr id="21515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300139" y="3259594"/>
              <a:ext cx="693425" cy="39816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分析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496644" name="AutoShape 4"/>
          <p:cNvSpPr>
            <a:spLocks noChangeArrowheads="1"/>
          </p:cNvSpPr>
          <p:nvPr/>
        </p:nvSpPr>
        <p:spPr bwMode="auto">
          <a:xfrm>
            <a:off x="4810103" y="5365026"/>
            <a:ext cx="4214813" cy="77777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46800" rIns="0" bIns="46800" anchor="ctr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rgbClr val="FFC000"/>
                </a:solidFill>
                <a:latin typeface="Arial" panose="020B0604020202020204"/>
                <a:ea typeface="黑体" panose="02010609060101010101" pitchFamily="49" charset="-122"/>
              </a:rPr>
              <a:t>循环条件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：循环的次数不足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5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，继续循环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rgbClr val="FFC000"/>
                </a:solidFill>
                <a:latin typeface="Arial" panose="020B0604020202020204"/>
                <a:ea typeface="黑体" panose="02010609060101010101" pitchFamily="49" charset="-122"/>
              </a:rPr>
              <a:t>循环操作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：录入成绩，计算成绩之和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pic>
        <p:nvPicPr>
          <p:cNvPr id="21514" name="图片 18" descr="图6.2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942" y="1785926"/>
            <a:ext cx="3573462" cy="250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6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96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966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66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966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9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9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46" grpId="0" bldLvl="0" animBg="1"/>
      <p:bldP spid="496644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7" name="AutoShape 3"/>
          <p:cNvSpPr>
            <a:spLocks noChangeArrowheads="1"/>
          </p:cNvSpPr>
          <p:nvPr/>
        </p:nvSpPr>
        <p:spPr bwMode="auto">
          <a:xfrm>
            <a:off x="2497138" y="1611313"/>
            <a:ext cx="7702550" cy="3349212"/>
          </a:xfrm>
          <a:prstGeom prst="roundRect">
            <a:avLst>
              <a:gd name="adj" fmla="val 1052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省略声明变量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          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for(int i = 0; i &lt; 5; i++){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循环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5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次录入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5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门课成绩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System.out.print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请输入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5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门功课中第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 + (i+1) +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门课的成绩：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score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input.nextInt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();  	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录入成绩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sum = sum + score;        	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计算成绩和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b="1" dirty="0" err="1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avg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= sum / 5;                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计算平均分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(name +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的平均分是：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 +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avg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497668" name="Rectangle 4"/>
          <p:cNvSpPr>
            <a:spLocks noChangeArrowheads="1"/>
          </p:cNvSpPr>
          <p:nvPr/>
        </p:nvSpPr>
        <p:spPr bwMode="auto">
          <a:xfrm>
            <a:off x="2524125" y="2301875"/>
            <a:ext cx="7677150" cy="1820863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7669" name="AutoShape 5"/>
          <p:cNvSpPr>
            <a:spLocks noChangeArrowheads="1"/>
          </p:cNvSpPr>
          <p:nvPr/>
        </p:nvSpPr>
        <p:spPr bwMode="auto">
          <a:xfrm>
            <a:off x="7753350" y="1071900"/>
            <a:ext cx="2233910" cy="1144250"/>
          </a:xfrm>
          <a:prstGeom prst="wedgeRoundRectCallout">
            <a:avLst>
              <a:gd name="adj1" fmla="val -50563"/>
              <a:gd name="adj2" fmla="val 2351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初始值：</a:t>
            </a:r>
            <a:r>
              <a:rPr lang="en-US" altLang="zh-CN" b="1" kern="0" dirty="0" err="1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i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= 0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循环条件：</a:t>
            </a:r>
            <a:r>
              <a:rPr lang="en-US" altLang="zh-CN" b="1" kern="0" dirty="0" err="1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i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&lt;5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循环变量改变：</a:t>
            </a:r>
            <a:r>
              <a:rPr lang="en-US" altLang="zh-CN" b="1" kern="0" dirty="0" err="1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i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++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497670" name="AutoShape 6"/>
          <p:cNvSpPr>
            <a:spLocks noChangeArrowheads="1"/>
          </p:cNvSpPr>
          <p:nvPr/>
        </p:nvSpPr>
        <p:spPr bwMode="auto">
          <a:xfrm>
            <a:off x="8118475" y="4163870"/>
            <a:ext cx="1958800" cy="408130"/>
          </a:xfrm>
          <a:prstGeom prst="wedgeRoundRectCallout">
            <a:avLst>
              <a:gd name="adj1" fmla="val -22150"/>
              <a:gd name="adj2" fmla="val -5247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循环操作执行</a:t>
            </a:r>
            <a:r>
              <a:rPr lang="en-US" altLang="zh-CN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5</a:t>
            </a: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次</a:t>
            </a:r>
            <a:endParaRPr lang="zh-CN" altLang="en-US" b="1" kern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497674" name="Rectangle 10"/>
          <p:cNvSpPr>
            <a:spLocks noGrp="1" noChangeArrowheads="1"/>
          </p:cNvSpPr>
          <p:nvPr>
            <p:ph type="title"/>
          </p:nvPr>
        </p:nvSpPr>
        <p:spPr>
          <a:xfrm>
            <a:off x="5702935" y="268605"/>
            <a:ext cx="4552950" cy="523875"/>
          </a:xfrm>
        </p:spPr>
        <p:txBody>
          <a:bodyPr/>
          <a:lstStyle/>
          <a:p>
            <a:pPr>
              <a:defRPr/>
            </a:pPr>
            <a:r>
              <a:t>如何使用</a:t>
            </a:r>
            <a:r>
              <a:rPr lang="en-US" altLang="zh-CN"/>
              <a:t>for</a:t>
            </a:r>
            <a:r>
              <a:t>循环</a:t>
            </a:r>
            <a:r>
              <a:rPr lang="en-US" altLang="zh-CN"/>
              <a:t>3-2</a:t>
            </a:r>
            <a:endParaRPr lang="en-US" altLang="zh-CN"/>
          </a:p>
        </p:txBody>
      </p:sp>
      <p:grpSp>
        <p:nvGrpSpPr>
          <p:cNvPr id="22536" name="组合 11"/>
          <p:cNvGrpSpPr/>
          <p:nvPr/>
        </p:nvGrpSpPr>
        <p:grpSpPr bwMode="auto">
          <a:xfrm>
            <a:off x="1595438" y="857250"/>
            <a:ext cx="993457" cy="414338"/>
            <a:chOff x="1000100" y="2528843"/>
            <a:chExt cx="993464" cy="414475"/>
          </a:xfrm>
        </p:grpSpPr>
        <p:pic>
          <p:nvPicPr>
            <p:cNvPr id="22548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300139" y="2536625"/>
              <a:ext cx="693425" cy="39891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16" name="直接箭头连接符 15"/>
          <p:cNvCxnSpPr/>
          <p:nvPr/>
        </p:nvCxnSpPr>
        <p:spPr bwMode="auto">
          <a:xfrm flipV="1">
            <a:off x="7096132" y="1785926"/>
            <a:ext cx="642942" cy="50006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497670" idx="4"/>
          </p:cNvCxnSpPr>
          <p:nvPr/>
        </p:nvCxnSpPr>
        <p:spPr bwMode="auto">
          <a:xfrm rot="16200000" flipH="1">
            <a:off x="9770133" y="3735337"/>
            <a:ext cx="486754" cy="34910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" name="组合 14"/>
          <p:cNvGrpSpPr/>
          <p:nvPr/>
        </p:nvGrpSpPr>
        <p:grpSpPr bwMode="auto">
          <a:xfrm>
            <a:off x="3738563" y="5715000"/>
            <a:ext cx="4786312" cy="428625"/>
            <a:chOff x="3143240" y="5143512"/>
            <a:chExt cx="4786363" cy="428628"/>
          </a:xfrm>
        </p:grpSpPr>
        <p:sp>
          <p:nvSpPr>
            <p:cNvPr id="19" name="圆角矩形 18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圆角矩形 19"/>
            <p:cNvSpPr/>
            <p:nvPr/>
          </p:nvSpPr>
          <p:spPr bwMode="auto">
            <a:xfrm>
              <a:off x="3714744" y="5143512"/>
              <a:ext cx="4214859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2546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 bwMode="auto">
            <a:xfrm>
              <a:off x="3981608" y="5187962"/>
              <a:ext cx="3887511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1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：计算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门课程的平均分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97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67" grpId="0" bldLvl="0" animBg="1"/>
      <p:bldP spid="497668" grpId="0" bldLvl="0" animBg="1"/>
      <p:bldP spid="497669" grpId="0" bldLvl="0" animBg="1"/>
      <p:bldP spid="497670" grpId="0" bldLvl="0" animBg="1"/>
    </p:bldLst>
  </p:timing>
</p:sld>
</file>

<file path=ppt/theme/theme1.xml><?xml version="1.0" encoding="utf-8"?>
<a:theme xmlns:a="http://schemas.openxmlformats.org/drawingml/2006/main" name="Office 主题_2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5503</Words>
  <Application>WPS 演示</Application>
  <PresentationFormat>宽屏</PresentationFormat>
  <Paragraphs>724</Paragraphs>
  <Slides>38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0" baseType="lpstr">
      <vt:lpstr>Arial</vt:lpstr>
      <vt:lpstr>宋体</vt:lpstr>
      <vt:lpstr>Wingdings</vt:lpstr>
      <vt:lpstr>Calibri</vt:lpstr>
      <vt:lpstr>微软雅黑</vt:lpstr>
      <vt:lpstr>Wingdings</vt:lpstr>
      <vt:lpstr>黑体</vt:lpstr>
      <vt:lpstr>Arial Unicode MS</vt:lpstr>
      <vt:lpstr>Times New Roman</vt:lpstr>
      <vt:lpstr>Arial</vt:lpstr>
      <vt:lpstr>Office 主题_2</vt:lpstr>
      <vt:lpstr>Word.Picture.8</vt:lpstr>
      <vt:lpstr>PowerPoint 演示文稿</vt:lpstr>
      <vt:lpstr>预习检查</vt:lpstr>
      <vt:lpstr>回顾与作业点评</vt:lpstr>
      <vt:lpstr>本章任务</vt:lpstr>
      <vt:lpstr>本章目标</vt:lpstr>
      <vt:lpstr>为什么使用for循环</vt:lpstr>
      <vt:lpstr>什么是for循环</vt:lpstr>
      <vt:lpstr>如何使用for循环3-1</vt:lpstr>
      <vt:lpstr>如何使用for循环3-2</vt:lpstr>
      <vt:lpstr>如何使用for循环3-3</vt:lpstr>
      <vt:lpstr>for循环常见问题4-1</vt:lpstr>
      <vt:lpstr>for循环常见问题4-2</vt:lpstr>
      <vt:lpstr>for循环常见问题4-3</vt:lpstr>
      <vt:lpstr>for循环常见问题4-4</vt:lpstr>
      <vt:lpstr>小结</vt:lpstr>
      <vt:lpstr>学员操作—计算100以内的奇数之和</vt:lpstr>
      <vt:lpstr>学员操作—计算顾客比例 2-1</vt:lpstr>
      <vt:lpstr>学员操作—计算顾客比例 2-2</vt:lpstr>
      <vt:lpstr>共性问题集中讲解</vt:lpstr>
      <vt:lpstr>为什么需要break语句</vt:lpstr>
      <vt:lpstr>什么是break语句</vt:lpstr>
      <vt:lpstr>如何使用break语句2-1</vt:lpstr>
      <vt:lpstr>如何使用break语句2-2</vt:lpstr>
      <vt:lpstr>小结</vt:lpstr>
      <vt:lpstr>为什么需要continue语句</vt:lpstr>
      <vt:lpstr>什么是continue语句</vt:lpstr>
      <vt:lpstr>如何使用continue语句</vt:lpstr>
      <vt:lpstr>对比break和continue</vt:lpstr>
      <vt:lpstr>小结</vt:lpstr>
      <vt:lpstr>学员操作—循环录入会员信息 2-1</vt:lpstr>
      <vt:lpstr>学员操作—循环录入会员信息 2-2</vt:lpstr>
      <vt:lpstr>学员操作—验证用户登录信息 </vt:lpstr>
      <vt:lpstr>共性问题集中讲解</vt:lpstr>
      <vt:lpstr>循环结构总结2-1</vt:lpstr>
      <vt:lpstr>循环结构总结2-2</vt:lpstr>
      <vt:lpstr>总结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 Qi Li</dc:creator>
  <cp:lastModifiedBy>Gree</cp:lastModifiedBy>
  <cp:revision>52</cp:revision>
  <dcterms:created xsi:type="dcterms:W3CDTF">2017-10-12T07:19:00Z</dcterms:created>
  <dcterms:modified xsi:type="dcterms:W3CDTF">2017-10-14T16:04:14Z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