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57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44777D-5DC5-4FCA-855A-F08E34C5F20D}" type="slidenum">
              <a:rPr lang="zh-CN" altLang="en-US"/>
            </a:fld>
            <a:endParaRPr lang="en-US" altLang="zh-CN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教学指导：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回顾：上次课的教学内容和学员已学过的相关技术内容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作业点评：点评作业的提交情况和共性问题，目的是给学员作业反馈以促进学员完成作业的积极性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170398-2010-4CA2-B313-D881047F6760}" type="slidenum">
              <a:rPr lang="zh-CN" altLang="en-US" smtClean="0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6717B5-D1BC-42E0-90BD-3668CE8711EA}" type="slidenum">
              <a:rPr lang="zh-CN" altLang="en-US" smtClean="0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5164C3-ABA0-4CEB-A89A-AE0EA91C7074}" type="slidenum">
              <a:rPr lang="zh-CN" altLang="en-US"/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先通过</a:t>
            </a:r>
            <a:r>
              <a:rPr lang="en-US" altLang="zh-CN" dirty="0"/>
              <a:t>PPT</a:t>
            </a:r>
            <a:r>
              <a:rPr lang="zh-CN" altLang="en-US" dirty="0"/>
              <a:t>看一下关键的实现思路和代码结构，然后进入环境演示整体实现效果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代码中出现的变量和数组技术顾问要解释一下）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730F24-0522-4694-9005-AE8A85B5A465}" type="slidenum">
              <a:rPr lang="zh-CN" altLang="en-US"/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先通过</a:t>
            </a:r>
            <a:r>
              <a:rPr lang="en-US" altLang="zh-CN" dirty="0"/>
              <a:t>PPT</a:t>
            </a:r>
            <a:r>
              <a:rPr lang="zh-CN" altLang="en-US" dirty="0"/>
              <a:t>看一下关键的实现思路和代码结构，然后进入环境演示整体实现效果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代码中出现的变量和数组技术顾问要解释一下）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2F0464-B5B8-403C-947A-4E3F06DBB21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883C92-32CC-41F5-9A6A-37A48602FA1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教学指导；</a:t>
            </a:r>
            <a:endParaRPr lang="en-US" altLang="zh-CN"/>
          </a:p>
          <a:p>
            <a:r>
              <a:rPr lang="zh-CN" altLang="en-US"/>
              <a:t>总结部分</a:t>
            </a:r>
            <a:r>
              <a:rPr lang="zh-CN" altLang="zh-CN"/>
              <a:t>主要达到以下几个目的：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zh-CN" b="1"/>
              <a:t>回顾内容</a:t>
            </a:r>
            <a:r>
              <a:rPr lang="zh-CN" altLang="en-US" b="1"/>
              <a:t>。</a:t>
            </a:r>
            <a:r>
              <a:rPr lang="zh-CN" altLang="en-US">
                <a:solidFill>
                  <a:srgbClr val="C00000"/>
                </a:solidFill>
              </a:rPr>
              <a:t>注意与</a:t>
            </a:r>
            <a:r>
              <a:rPr lang="zh-CN" altLang="zh-CN">
                <a:solidFill>
                  <a:srgbClr val="C00000"/>
                </a:solidFill>
              </a:rPr>
              <a:t>与</a:t>
            </a:r>
            <a:r>
              <a:rPr lang="zh-CN" altLang="en-US">
                <a:solidFill>
                  <a:srgbClr val="C00000"/>
                </a:solidFill>
              </a:rPr>
              <a:t>本章任务和目标</a:t>
            </a:r>
            <a:r>
              <a:rPr lang="zh-CN" altLang="zh-CN">
                <a:solidFill>
                  <a:srgbClr val="C00000"/>
                </a:solidFill>
              </a:rPr>
              <a:t>不一样。</a:t>
            </a:r>
            <a:r>
              <a:rPr lang="zh-CN" altLang="en-US">
                <a:solidFill>
                  <a:srgbClr val="C00000"/>
                </a:solidFill>
              </a:rPr>
              <a:t>本章任务和目标是</a:t>
            </a:r>
            <a:r>
              <a:rPr lang="zh-CN" altLang="zh-CN"/>
              <a:t>是强调</a:t>
            </a:r>
            <a:r>
              <a:rPr lang="zh-CN" altLang="en-US"/>
              <a:t>内容概貌，学到技术，告知要学习什么；总结时，</a:t>
            </a:r>
            <a:r>
              <a:rPr lang="zh-CN" altLang="zh-CN"/>
              <a:t>要格外强调观点，把每一</a:t>
            </a:r>
            <a:r>
              <a:rPr lang="zh-CN" altLang="en-US"/>
              <a:t>个知识点</a:t>
            </a:r>
            <a:r>
              <a:rPr lang="zh-CN" altLang="zh-CN"/>
              <a:t>的观点</a:t>
            </a:r>
            <a:r>
              <a:rPr lang="zh-CN" altLang="en-US"/>
              <a:t>结论</a:t>
            </a:r>
            <a:r>
              <a:rPr lang="zh-CN" altLang="zh-CN"/>
              <a:t>都尽量突出出来。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 b="1"/>
              <a:t>2</a:t>
            </a:r>
            <a:r>
              <a:rPr lang="zh-CN" altLang="en-US" b="1"/>
              <a:t>、</a:t>
            </a:r>
            <a:r>
              <a:rPr lang="zh-CN" altLang="zh-CN" b="1"/>
              <a:t>整理逻辑</a:t>
            </a:r>
            <a:r>
              <a:rPr lang="zh-CN" altLang="en-US" b="1"/>
              <a:t>。</a:t>
            </a:r>
            <a:r>
              <a:rPr lang="zh-CN" altLang="zh-CN"/>
              <a:t>还应该把观点之间的逻辑联系梳理出来</a:t>
            </a:r>
            <a:r>
              <a:rPr lang="zh-CN" altLang="en-US"/>
              <a:t>。</a:t>
            </a:r>
            <a:r>
              <a:rPr lang="zh-CN" altLang="zh-CN"/>
              <a:t>从而使</a:t>
            </a:r>
            <a:r>
              <a:rPr lang="zh-CN" altLang="en-US"/>
              <a:t>知识</a:t>
            </a:r>
            <a:r>
              <a:rPr lang="zh-CN" altLang="zh-CN"/>
              <a:t>系统化、逻辑化。要帮助</a:t>
            </a:r>
            <a:r>
              <a:rPr lang="zh-CN" altLang="en-US"/>
              <a:t>学员</a:t>
            </a:r>
            <a:r>
              <a:rPr lang="zh-CN" altLang="zh-CN"/>
              <a:t>整清逻辑是总结的一大任务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A5D49D-4D85-44EE-A120-CAD655A0716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pPr eaLnBrk="1" hangingPunct="1"/>
            <a:r>
              <a:rPr lang="zh-CN" altLang="en-US" dirty="0"/>
              <a:t>预习作业测试题用于下次上课前进行全班同学集中测试。因此技术顾问要在本次课布置下去。布置预习测试题的目的是要求学员进行预习，保障下次学员学习质量。</a:t>
            </a:r>
            <a:endParaRPr lang="en-US" altLang="zh-CN" dirty="0"/>
          </a:p>
          <a:p>
            <a:pPr eaLnBrk="1" hangingPunct="1"/>
            <a:r>
              <a:rPr lang="zh-CN" altLang="en-US" dirty="0"/>
              <a:t>不少于</a:t>
            </a:r>
            <a:r>
              <a:rPr lang="en-US" altLang="zh-CN" dirty="0"/>
              <a:t>4</a:t>
            </a:r>
            <a:r>
              <a:rPr lang="zh-CN" altLang="en-US" dirty="0"/>
              <a:t>道题，其中至少包含一道简述题，主要了解学员对重要知识点的理解程度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04090E-D64E-40C3-B961-86ECD906704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技术顾问重点分析此问题为什么要使用二重循环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702781-0B9A-488F-B175-9ED78468C45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9756B5-75DD-4A76-BFB7-4B4EC2FCC60A}" type="slidenum">
              <a:rPr lang="zh-CN" altLang="en-US"/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先通过</a:t>
            </a:r>
            <a:r>
              <a:rPr lang="en-US" altLang="zh-CN" dirty="0"/>
              <a:t>PPT</a:t>
            </a:r>
            <a:r>
              <a:rPr lang="zh-CN" altLang="en-US" dirty="0"/>
              <a:t>看一下关键的实现思路和代码结构，然后进入环境演示整体实现效果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代码中出现的两个数组技术顾问要解释一下）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CAB85F-9AE0-4420-8E7A-D68D7F41CD1F}" type="slidenum">
              <a:rPr lang="zh-CN" altLang="en-US"/>
            </a:fld>
            <a:endParaRPr lang="en-US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xxxxxxx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E601E6-0ADC-4847-8F4B-0831B1DAC18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BC7F44-256A-4CF2-97C0-AB630C92E75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xxxxxxx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89ECF5-4170-4D2E-BF36-527AA1B0FCBE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102B90-40DD-4622-88EC-BEA096C714CA}" type="slidenum">
              <a:rPr lang="zh-CN" altLang="en-US" smtClean="0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此处如果没有人员的现场排队，备课前准备动画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在画图中几个不同颜色的矩形比较，用选择工具即可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04AAA6-2D7D-4094-ADBA-1B9B9347DC60}" type="slidenum">
              <a:rPr lang="zh-CN" altLang="en-US" smtClean="0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ppt01-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" descr="课工场 33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018" y="4868333"/>
            <a:ext cx="3627967" cy="772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6000751" y="4773084"/>
            <a:ext cx="2207683" cy="287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 noProof="1"/>
          </a:p>
        </p:txBody>
      </p:sp>
      <p:sp>
        <p:nvSpPr>
          <p:cNvPr id="2051" name="标题 1"/>
          <p:cNvSpPr>
            <a:spLocks noGrp="1"/>
          </p:cNvSpPr>
          <p:nvPr>
            <p:ph type="ctrTitle"/>
          </p:nvPr>
        </p:nvSpPr>
        <p:spPr>
          <a:xfrm>
            <a:off x="914400" y="1458807"/>
            <a:ext cx="10363200" cy="1473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6135" b="1" kern="1200">
                <a:solidFill>
                  <a:srgbClr val="009E64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</p:nvPr>
        </p:nvSpPr>
        <p:spPr>
          <a:xfrm>
            <a:off x="1828800" y="2914227"/>
            <a:ext cx="8534400" cy="6375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lvl="0" indent="0" algn="ctr">
              <a:buNone/>
              <a:defRPr sz="2665" b="1" kern="1200">
                <a:solidFill>
                  <a:srgbClr val="009E64"/>
                </a:solidFill>
              </a:defRPr>
            </a:lvl1pPr>
            <a:lvl2pPr marL="0" lvl="1" indent="609600" algn="l">
              <a:buNone/>
              <a:defRPr sz="3200" kern="1200">
                <a:solidFill>
                  <a:schemeClr val="tx1"/>
                </a:solidFill>
              </a:defRPr>
            </a:lvl2pPr>
            <a:lvl3pPr marL="0" lvl="2" indent="609600" algn="l">
              <a:buNone/>
              <a:defRPr sz="3200" kern="1200">
                <a:solidFill>
                  <a:schemeClr val="tx1"/>
                </a:solidFill>
              </a:defRPr>
            </a:lvl3pPr>
            <a:lvl4pPr marL="0" lvl="3" indent="609600" algn="l">
              <a:buNone/>
              <a:defRPr sz="3200" kern="1200">
                <a:solidFill>
                  <a:schemeClr val="tx1"/>
                </a:solidFill>
              </a:defRPr>
            </a:lvl4pPr>
            <a:lvl5pPr marL="0" lvl="4" indent="609600" algn="l">
              <a:buNone/>
              <a:defRPr sz="3200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6014"/>
            <a:ext cx="10972800" cy="942340"/>
          </a:xfrm>
        </p:spPr>
        <p:txBody>
          <a:bodyPr/>
          <a:lstStyle>
            <a:lvl1pPr>
              <a:defRPr sz="3735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09600" indent="-609600">
              <a:buClr>
                <a:srgbClr val="009E64"/>
              </a:buClr>
              <a:buFont typeface="Wingdings" panose="05000000000000000000" charset="0"/>
              <a:buChar char="n"/>
              <a:defRPr sz="3200" b="1"/>
            </a:lvl1pPr>
            <a:lvl2pPr marL="1066800" indent="-457200">
              <a:buClr>
                <a:srgbClr val="009E64"/>
              </a:buClr>
              <a:buSzPct val="90000"/>
              <a:buFont typeface="Wingdings" panose="05000000000000000000" charset="0"/>
              <a:buChar char="n"/>
              <a:defRPr sz="2935"/>
            </a:lvl2pPr>
            <a:lvl3pPr marL="1600200" indent="-381000">
              <a:buClr>
                <a:srgbClr val="009E64"/>
              </a:buClr>
              <a:buSzPct val="85000"/>
              <a:buFont typeface="Wingdings" panose="05000000000000000000" charset="0"/>
              <a:buChar char="u"/>
              <a:defRPr sz="2665"/>
            </a:lvl3pPr>
            <a:lvl4pPr marL="2209800" indent="-381000">
              <a:defRPr/>
            </a:lvl4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endParaRPr lang="zh-CN" altLang="en-US" noProof="1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6D227809-0862-4D29-8485-DF600EBCCA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 userDrawn="1"/>
        </p:nvSpPr>
        <p:spPr bwMode="auto">
          <a:xfrm>
            <a:off x="3312584" y="1123951"/>
            <a:ext cx="5843266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4265">
                <a:latin typeface="微软雅黑" panose="020B0503020204020204" pitchFamily="2" charset="-122"/>
                <a:ea typeface="微软雅黑" panose="020B0503020204020204" pitchFamily="2" charset="-122"/>
              </a:rPr>
              <a:t>扫我有更多精彩课程呦</a:t>
            </a:r>
            <a:endParaRPr lang="zh-CN" altLang="en-US" sz="4265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" name="图片 1" descr="课工场最终蓝绿色v1-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0" y="165101"/>
            <a:ext cx="1608667" cy="69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6" descr="ppt01-0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8454C5C0-194E-48CB-ADD7-F29504E553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C8FEE07A-67DC-4145-9590-2B346210C7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09600" y="1308100"/>
            <a:ext cx="10972800" cy="481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zh-CN" altLang="en-US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zh-CN" altLang="en-US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zh-CN" altLang="en-US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zh-CN" altLang="en-US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 eaLnBrk="1" hangingPunct="1">
              <a:buFont typeface="Arial" panose="020B0604020202020204" pitchFamily="34" charset="0"/>
              <a:buNone/>
              <a:defRPr sz="1600" noProof="1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</a:p>
        </p:txBody>
      </p:sp>
      <p:sp>
        <p:nvSpPr>
          <p:cNvPr id="10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r" eaLnBrk="1" hangingPunct="1">
              <a:buFont typeface="Arial" panose="020B0604020202020204" pitchFamily="34" charset="0"/>
              <a:buNone/>
              <a:defRPr sz="1600" noProof="1" dirty="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  <a:fld id="{CF95A64F-6639-4A5B-87F3-0529C13E1CDB}" type="slidenum">
              <a:rPr lang="zh-CN" altLang="en-US"/>
            </a:fld>
            <a:endParaRPr lang="zh-CN" altLang="en-US">
              <a:cs typeface="+mn-cs"/>
            </a:endParaRPr>
          </a:p>
        </p:txBody>
      </p:sp>
      <p:sp>
        <p:nvSpPr>
          <p:cNvPr id="1030" name="等腰三角形 6"/>
          <p:cNvSpPr>
            <a:spLocks noChangeArrowheads="1"/>
          </p:cNvSpPr>
          <p:nvPr userDrawn="1"/>
        </p:nvSpPr>
        <p:spPr bwMode="auto">
          <a:xfrm rot="5400000">
            <a:off x="-45508" y="451909"/>
            <a:ext cx="662517" cy="571500"/>
          </a:xfrm>
          <a:prstGeom prst="triangle">
            <a:avLst>
              <a:gd name="adj" fmla="val 50000"/>
            </a:avLst>
          </a:prstGeom>
          <a:solidFill>
            <a:srgbClr val="00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</p:txBody>
      </p:sp>
      <p:pic>
        <p:nvPicPr>
          <p:cNvPr id="1031" name="图片 1" descr="课工场最终蓝绿色v1-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618" y="165100"/>
            <a:ext cx="1373716" cy="59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73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5pPr>
      <a:lvl6pPr marL="6096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6pPr>
      <a:lvl7pPr marL="12192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7pPr>
      <a:lvl8pPr marL="18288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8pPr>
      <a:lvl9pPr marL="24384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Font typeface="Wingdings" panose="05000000000000000000" pitchFamily="2" charset="2"/>
        <a:buChar char="n"/>
        <a:defRPr sz="3200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1pPr>
      <a:lvl2pPr marL="1143000" lvl="1" indent="-4572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90000"/>
        <a:buFont typeface="Wingdings" panose="05000000000000000000" pitchFamily="2" charset="2"/>
        <a:buChar char="n"/>
        <a:defRPr sz="293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2pPr>
      <a:lvl3pPr marL="1828800" lvl="2" indent="-4572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85000"/>
        <a:buFont typeface="Wingdings" panose="05000000000000000000" pitchFamily="2" charset="2"/>
        <a:buChar char="u"/>
        <a:defRPr sz="266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3pPr>
      <a:lvl4pPr marL="2209800" lvl="3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35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4pPr>
      <a:lvl5pPr marL="2743200" lvl="4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5pPr>
      <a:lvl6pPr marL="3352800" lvl="5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3962400" lvl="6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4572000" lvl="7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5181600" lvl="8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600" lvl="1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19200" lvl="2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828800" lvl="3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38400" lvl="4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48000" lvl="5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657600" lvl="6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267200" lvl="7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876800" lvl="8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0.jpeg"/><Relationship Id="rId3" Type="http://schemas.openxmlformats.org/officeDocument/2006/relationships/image" Target="../media/image29.jpeg"/><Relationship Id="rId2" Type="http://schemas.openxmlformats.org/officeDocument/2006/relationships/image" Target="../media/image1.jpe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130" dirty="0">
                <a:solidFill>
                  <a:schemeClr val="tx2">
                    <a:lumMod val="75000"/>
                  </a:schemeClr>
                </a:solidFill>
                <a:cs typeface="+mn-cs"/>
                <a:sym typeface="+mn-ea"/>
              </a:rPr>
              <a:t>第八章  循环结构进阶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1060" y="285750"/>
            <a:ext cx="5817870" cy="523875"/>
          </a:xfrm>
        </p:spPr>
        <p:txBody>
          <a:bodyPr/>
          <a:lstStyle/>
          <a:p>
            <a:pPr>
              <a:defRPr/>
            </a:pPr>
            <a:r>
              <a:rPr sz="3200" dirty="0"/>
              <a:t>学员操作</a:t>
            </a:r>
            <a:r>
              <a:rPr lang="en-US" altLang="zh-CN" sz="3200" dirty="0"/>
              <a:t>—</a:t>
            </a:r>
            <a:r>
              <a:rPr sz="3200" dirty="0"/>
              <a:t>打印直角三角形</a:t>
            </a:r>
            <a:r>
              <a:rPr lang="en-US" altLang="zh-CN" sz="3200" dirty="0"/>
              <a:t>2-1</a:t>
            </a:r>
            <a:endParaRPr sz="3200" dirty="0"/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>
          <a:xfrm>
            <a:off x="1595120" y="1214755"/>
            <a:ext cx="917829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训练要点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二重循环及循环条件的设定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使用</a:t>
            </a:r>
            <a:r>
              <a:rPr lang="en-US" dirty="0"/>
              <a:t>Scanner</a:t>
            </a:r>
            <a:r>
              <a:rPr lang="zh-CN" altLang="en-US" dirty="0"/>
              <a:t>对象接收用户输入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需求说明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从控制台输入直角三角形的高度</a:t>
            </a:r>
            <a:endParaRPr lang="en-US" altLang="zh-CN" dirty="0"/>
          </a:p>
          <a:p>
            <a:pPr lvl="1">
              <a:buNone/>
              <a:defRPr/>
            </a:pPr>
            <a:r>
              <a:rPr lang="zh-CN" altLang="en-US" dirty="0"/>
              <a:t>  （行数）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每行 * 的数目依次为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7…</a:t>
            </a:r>
            <a:endParaRPr lang="zh-CN" altLang="en-US" dirty="0"/>
          </a:p>
        </p:txBody>
      </p:sp>
      <p:grpSp>
        <p:nvGrpSpPr>
          <p:cNvPr id="25605" name="组合 19"/>
          <p:cNvGrpSpPr/>
          <p:nvPr/>
        </p:nvGrpSpPr>
        <p:grpSpPr bwMode="auto">
          <a:xfrm>
            <a:off x="1595438" y="857250"/>
            <a:ext cx="1102996" cy="500063"/>
            <a:chOff x="6072198" y="1142984"/>
            <a:chExt cx="1103092" cy="500066"/>
          </a:xfrm>
        </p:grpSpPr>
        <p:pic>
          <p:nvPicPr>
            <p:cNvPr id="25612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481809" y="1172194"/>
              <a:ext cx="693481" cy="39878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1" name="图片 10" descr="图9.4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010" y="1554480"/>
            <a:ext cx="2565400" cy="278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9"/>
          <p:cNvGrpSpPr/>
          <p:nvPr/>
        </p:nvGrpSpPr>
        <p:grpSpPr bwMode="auto">
          <a:xfrm>
            <a:off x="4095750" y="5000625"/>
            <a:ext cx="2786063" cy="428625"/>
            <a:chOff x="3714744" y="5143510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0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4290852" y="5187960"/>
              <a:ext cx="1630691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</a:fld>
            <a:r>
              <a:rPr lang="en-US" altLang="zh-CN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32960" y="285750"/>
            <a:ext cx="5855970" cy="523875"/>
          </a:xfrm>
        </p:spPr>
        <p:txBody>
          <a:bodyPr/>
          <a:lstStyle/>
          <a:p>
            <a:pPr>
              <a:defRPr/>
            </a:pPr>
            <a:r>
              <a:rPr sz="3200" dirty="0"/>
              <a:t>学员操作</a:t>
            </a:r>
            <a:r>
              <a:rPr lang="en-US" altLang="zh-CN" sz="3200" dirty="0"/>
              <a:t>—</a:t>
            </a:r>
            <a:r>
              <a:rPr sz="3200" dirty="0"/>
              <a:t>打印直角三角形</a:t>
            </a:r>
            <a:r>
              <a:rPr lang="en-US" altLang="zh-CN" sz="3200" dirty="0"/>
              <a:t>2-2</a:t>
            </a:r>
            <a:endParaRPr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实现思路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外层循环控制行数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分析每行打印的内容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每一行打印字符</a:t>
            </a:r>
            <a:r>
              <a:rPr lang="en-US" dirty="0"/>
              <a:t>*</a:t>
            </a:r>
            <a:r>
              <a:rPr lang="zh-CN" altLang="en-US" dirty="0"/>
              <a:t>结束后要换行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难点指导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内层循环的条件</a:t>
            </a:r>
            <a:endParaRPr lang="en-US" altLang="zh-CN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        j &lt;= 2i - 1</a:t>
            </a:r>
            <a:r>
              <a:rPr lang="zh-CN" altLang="en-US" dirty="0"/>
              <a:t> 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26629" name="组合 5"/>
          <p:cNvGrpSpPr/>
          <p:nvPr/>
        </p:nvGrpSpPr>
        <p:grpSpPr bwMode="auto">
          <a:xfrm>
            <a:off x="1595438" y="857250"/>
            <a:ext cx="1102996" cy="500063"/>
            <a:chOff x="6072198" y="1142984"/>
            <a:chExt cx="1103092" cy="500066"/>
          </a:xfrm>
        </p:grpSpPr>
        <p:pic>
          <p:nvPicPr>
            <p:cNvPr id="26635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481809" y="1172194"/>
              <a:ext cx="693481" cy="39878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" name="组合 19"/>
          <p:cNvGrpSpPr/>
          <p:nvPr/>
        </p:nvGrpSpPr>
        <p:grpSpPr bwMode="auto">
          <a:xfrm>
            <a:off x="4452938" y="5643563"/>
            <a:ext cx="2786062" cy="428625"/>
            <a:chOff x="3714744" y="5143512"/>
            <a:chExt cx="278608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3973667" y="5187962"/>
              <a:ext cx="2198386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</a:fld>
            <a:r>
              <a:rPr lang="en-US" altLang="zh-CN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979035" y="285750"/>
            <a:ext cx="5509895" cy="523875"/>
          </a:xfrm>
        </p:spPr>
        <p:txBody>
          <a:bodyPr/>
          <a:lstStyle/>
          <a:p>
            <a:pPr>
              <a:defRPr/>
            </a:pPr>
            <a:r>
              <a:rPr sz="3200" dirty="0"/>
              <a:t>学员操作</a:t>
            </a:r>
            <a:r>
              <a:rPr lang="en-US" altLang="zh-CN" sz="3200" dirty="0"/>
              <a:t>—</a:t>
            </a:r>
            <a:r>
              <a:rPr sz="3200" dirty="0"/>
              <a:t>打印倒直角三角形</a:t>
            </a:r>
            <a:endParaRPr sz="3200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>
          <a:xfrm>
            <a:off x="1927860" y="1214755"/>
            <a:ext cx="8621395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需求说明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从控制台输入直角三角形的高度（行数）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每行*的数目从下至上依次为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4…</a:t>
            </a:r>
            <a:endParaRPr lang="zh-CN" altLang="en-US" dirty="0"/>
          </a:p>
        </p:txBody>
      </p:sp>
      <p:pic>
        <p:nvPicPr>
          <p:cNvPr id="14" name="图片 13" descr="图9.5.BMP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748" y="2884488"/>
            <a:ext cx="3000375" cy="325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54" name="组合 16"/>
          <p:cNvGrpSpPr/>
          <p:nvPr/>
        </p:nvGrpSpPr>
        <p:grpSpPr bwMode="auto">
          <a:xfrm>
            <a:off x="1595438" y="879475"/>
            <a:ext cx="922020" cy="406400"/>
            <a:chOff x="3786182" y="1192962"/>
            <a:chExt cx="922027" cy="406350"/>
          </a:xfrm>
        </p:grpSpPr>
        <p:sp>
          <p:nvSpPr>
            <p:cNvPr id="18" name="TextBox 17"/>
            <p:cNvSpPr txBox="1"/>
            <p:nvPr/>
          </p:nvSpPr>
          <p:spPr>
            <a:xfrm>
              <a:off x="4014784" y="1196772"/>
              <a:ext cx="693425" cy="3987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27661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/>
          <p:nvPr/>
        </p:nvGrpSpPr>
        <p:grpSpPr bwMode="auto">
          <a:xfrm>
            <a:off x="3381375" y="5715000"/>
            <a:ext cx="2786063" cy="428625"/>
            <a:chOff x="3714744" y="5143512"/>
            <a:chExt cx="278608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3973668" y="518796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</a:fld>
            <a:r>
              <a:rPr lang="en-US" altLang="zh-CN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6503035" y="285750"/>
            <a:ext cx="3985895" cy="523875"/>
          </a:xfrm>
        </p:spPr>
        <p:txBody>
          <a:bodyPr/>
          <a:lstStyle/>
          <a:p>
            <a:pPr>
              <a:defRPr/>
            </a:pPr>
            <a: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常见问题及解决办法</a:t>
            </a:r>
            <a:endParaRPr lang="en-US" altLang="zh-CN"/>
          </a:p>
          <a:p>
            <a:pPr>
              <a:defRPr/>
            </a:pPr>
            <a:r>
              <a:rPr lang="zh-CN" altLang="en-US"/>
              <a:t>代码规范问题</a:t>
            </a:r>
            <a:endParaRPr lang="zh-CN" altLang="en-US"/>
          </a:p>
          <a:p>
            <a:pPr>
              <a:defRPr/>
            </a:pPr>
            <a:r>
              <a:rPr lang="zh-CN" altLang="en-US"/>
              <a:t>调试技巧</a:t>
            </a: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28677" name="组合 29"/>
          <p:cNvGrpSpPr/>
          <p:nvPr/>
        </p:nvGrpSpPr>
        <p:grpSpPr bwMode="auto">
          <a:xfrm>
            <a:off x="3381375" y="3214688"/>
            <a:ext cx="5929313" cy="2058988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8679" name="组合 7"/>
            <p:cNvGrpSpPr/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28680" name="组合 19"/>
              <p:cNvGrpSpPr/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28685" name="组合 17"/>
                <p:cNvGrpSpPr/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66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2" charset="-122"/>
                      <a:ea typeface="微软雅黑" panose="020B0503020204020204" pitchFamily="2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8681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</a:fld>
            <a:r>
              <a:rPr lang="en-US" altLang="zh-CN"/>
              <a:t>/31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714875" y="242570"/>
            <a:ext cx="5928995" cy="523875"/>
          </a:xfrm>
        </p:spPr>
        <p:txBody>
          <a:bodyPr/>
          <a:lstStyle/>
          <a:p>
            <a:pPr>
              <a:defRPr/>
            </a:pPr>
            <a:r>
              <a:rPr dirty="0"/>
              <a:t>学员操作</a:t>
            </a:r>
            <a:r>
              <a:rPr lang="en-US" altLang="zh-CN" dirty="0"/>
              <a:t>—</a:t>
            </a:r>
            <a:r>
              <a:rPr dirty="0"/>
              <a:t>打印等腰三角形</a:t>
            </a:r>
            <a:endParaRPr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1824355" y="1214755"/>
            <a:ext cx="812927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从控制台输入等腰三角形的高度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每行*的数目依次为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7… 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29701" name="组合 6"/>
          <p:cNvGrpSpPr/>
          <p:nvPr/>
        </p:nvGrpSpPr>
        <p:grpSpPr bwMode="auto">
          <a:xfrm>
            <a:off x="1595438" y="879475"/>
            <a:ext cx="922020" cy="406400"/>
            <a:chOff x="3786182" y="1192962"/>
            <a:chExt cx="922027" cy="406350"/>
          </a:xfrm>
        </p:grpSpPr>
        <p:sp>
          <p:nvSpPr>
            <p:cNvPr id="8" name="TextBox 7"/>
            <p:cNvSpPr txBox="1"/>
            <p:nvPr/>
          </p:nvSpPr>
          <p:spPr>
            <a:xfrm>
              <a:off x="4014784" y="1196772"/>
              <a:ext cx="693425" cy="3987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29714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" name="图片 12" descr="图9.6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095" y="1050925"/>
            <a:ext cx="2357438" cy="256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8"/>
          <p:cNvGrpSpPr/>
          <p:nvPr/>
        </p:nvGrpSpPr>
        <p:grpSpPr bwMode="auto">
          <a:xfrm>
            <a:off x="1681163" y="3181350"/>
            <a:ext cx="979170" cy="461963"/>
            <a:chOff x="3786182" y="3824735"/>
            <a:chExt cx="979913" cy="461521"/>
          </a:xfrm>
        </p:grpSpPr>
        <p:sp>
          <p:nvSpPr>
            <p:cNvPr id="19" name="TextBox 18"/>
            <p:cNvSpPr txBox="1"/>
            <p:nvPr/>
          </p:nvSpPr>
          <p:spPr>
            <a:xfrm>
              <a:off x="4072149" y="3856296"/>
              <a:ext cx="693946" cy="39839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提示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29712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2309813" y="3857625"/>
            <a:ext cx="5072062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>
                <a:ea typeface="微软雅黑" panose="020B0503020204020204" pitchFamily="2" charset="-122"/>
              </a:rPr>
              <a:t>外层循环控制行数</a:t>
            </a:r>
            <a:endParaRPr lang="zh-CN" altLang="en-US" sz="2600" b="1">
              <a:ea typeface="微软雅黑" panose="020B0503020204020204" pitchFamily="2" charset="-122"/>
            </a:endParaRPr>
          </a:p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>
                <a:ea typeface="微软雅黑" panose="020B0503020204020204" pitchFamily="2" charset="-122"/>
              </a:rPr>
              <a:t>每行先打印空格，再打印</a:t>
            </a:r>
            <a:r>
              <a:rPr lang="en-US" altLang="en-US" sz="2600" b="1">
                <a:ea typeface="微软雅黑" panose="020B0503020204020204" pitchFamily="2" charset="-122"/>
              </a:rPr>
              <a:t>*</a:t>
            </a:r>
            <a:endParaRPr lang="en-US" altLang="en-US" sz="2600" b="1">
              <a:ea typeface="微软雅黑" panose="020B0503020204020204" pitchFamily="2" charset="-122"/>
            </a:endParaRPr>
          </a:p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>
                <a:ea typeface="微软雅黑" panose="020B0503020204020204" pitchFamily="2" charset="-122"/>
              </a:rPr>
              <a:t>打印空格和字符</a:t>
            </a:r>
            <a:r>
              <a:rPr lang="en-US" altLang="en-US" sz="2600" b="1">
                <a:ea typeface="微软雅黑" panose="020B0503020204020204" pitchFamily="2" charset="-122"/>
              </a:rPr>
              <a:t>*</a:t>
            </a:r>
            <a:r>
              <a:rPr lang="zh-CN" altLang="en-US" sz="2600" b="1">
                <a:ea typeface="微软雅黑" panose="020B0503020204020204" pitchFamily="2" charset="-122"/>
              </a:rPr>
              <a:t>用两个不同的循环</a:t>
            </a:r>
            <a:endParaRPr lang="zh-CN" altLang="en-US" sz="2600" b="1">
              <a:ea typeface="微软雅黑" panose="020B0503020204020204" pitchFamily="2" charset="-122"/>
            </a:endParaRPr>
          </a:p>
        </p:txBody>
      </p:sp>
      <p:pic>
        <p:nvPicPr>
          <p:cNvPr id="22" name="图片 21" descr="图9.7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778" y="4054793"/>
            <a:ext cx="238125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19"/>
          <p:cNvGrpSpPr/>
          <p:nvPr/>
        </p:nvGrpSpPr>
        <p:grpSpPr bwMode="auto">
          <a:xfrm>
            <a:off x="3595688" y="6000750"/>
            <a:ext cx="2786062" cy="428625"/>
            <a:chOff x="3714744" y="5143512"/>
            <a:chExt cx="278608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3973667" y="5187962"/>
              <a:ext cx="2198386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</a:fld>
            <a:r>
              <a:rPr lang="en-US" altLang="zh-CN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91380" y="285750"/>
            <a:ext cx="5797550" cy="523875"/>
          </a:xfrm>
        </p:spPr>
        <p:txBody>
          <a:bodyPr/>
          <a:lstStyle/>
          <a:p>
            <a:pPr>
              <a:defRPr/>
            </a:pPr>
            <a:r>
              <a:rPr sz="3200" dirty="0"/>
              <a:t>学员操作</a:t>
            </a:r>
            <a:r>
              <a:rPr lang="en-US" altLang="zh-CN" sz="3200" dirty="0"/>
              <a:t>—</a:t>
            </a:r>
            <a:r>
              <a:rPr sz="3200" dirty="0"/>
              <a:t>打印九九乘法表</a:t>
            </a:r>
            <a:r>
              <a:rPr lang="en-US" altLang="zh-CN" sz="3200" dirty="0"/>
              <a:t>2-1</a:t>
            </a:r>
            <a:endParaRPr sz="3200" dirty="0"/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训练要点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复杂的二重循环 </a:t>
            </a:r>
            <a:endParaRPr lang="zh-CN" altLang="en-US"/>
          </a:p>
          <a:p>
            <a:pPr>
              <a:defRPr/>
            </a:pPr>
            <a:r>
              <a:rPr lang="zh-CN" altLang="en-US"/>
              <a:t>需求说明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面试题：利用二重循环实现九九乘法表</a:t>
            </a:r>
            <a:endParaRPr lang="zh-CN" altLang="en-US" dirty="0"/>
          </a:p>
        </p:txBody>
      </p:sp>
      <p:grpSp>
        <p:nvGrpSpPr>
          <p:cNvPr id="30725" name="组合 19"/>
          <p:cNvGrpSpPr/>
          <p:nvPr/>
        </p:nvGrpSpPr>
        <p:grpSpPr bwMode="auto">
          <a:xfrm>
            <a:off x="1595438" y="857250"/>
            <a:ext cx="1102996" cy="500063"/>
            <a:chOff x="6072198" y="1142984"/>
            <a:chExt cx="1103092" cy="500066"/>
          </a:xfrm>
        </p:grpSpPr>
        <p:pic>
          <p:nvPicPr>
            <p:cNvPr id="30732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481809" y="1172194"/>
              <a:ext cx="693481" cy="39878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4" name="图片 13" descr="图9.8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3571875"/>
            <a:ext cx="51435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9"/>
          <p:cNvGrpSpPr/>
          <p:nvPr/>
        </p:nvGrpSpPr>
        <p:grpSpPr bwMode="auto">
          <a:xfrm>
            <a:off x="4452938" y="5929313"/>
            <a:ext cx="2786062" cy="428625"/>
            <a:chOff x="3643305" y="5143512"/>
            <a:chExt cx="278608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643305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4290851" y="5187962"/>
              <a:ext cx="1630692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</a:fld>
            <a:r>
              <a:rPr lang="en-US" altLang="zh-CN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6780" y="285750"/>
            <a:ext cx="5772150" cy="523875"/>
          </a:xfrm>
        </p:spPr>
        <p:txBody>
          <a:bodyPr/>
          <a:lstStyle/>
          <a:p>
            <a:pPr>
              <a:defRPr/>
            </a:pPr>
            <a:r>
              <a:rPr sz="3200" dirty="0"/>
              <a:t>学员操作</a:t>
            </a:r>
            <a:r>
              <a:rPr lang="en-US" altLang="zh-CN" sz="3200" dirty="0"/>
              <a:t>—</a:t>
            </a:r>
            <a:r>
              <a:rPr sz="3200" dirty="0"/>
              <a:t>打印九九乘法表</a:t>
            </a:r>
            <a:r>
              <a:rPr lang="en-US" altLang="zh-CN" sz="3200" dirty="0"/>
              <a:t>2-2</a:t>
            </a:r>
            <a:endParaRPr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实现思路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九九乘法表共有</a:t>
            </a:r>
            <a:r>
              <a:rPr lang="pt-BR" altLang="zh-CN" dirty="0"/>
              <a:t>9</a:t>
            </a:r>
            <a:r>
              <a:rPr lang="zh-CN" altLang="en-US" dirty="0"/>
              <a:t>行，外层循环条件为</a:t>
            </a:r>
            <a:endParaRPr lang="en-US" altLang="zh-CN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        i&lt;=9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第 </a:t>
            </a:r>
            <a:r>
              <a:rPr lang="pt-BR" altLang="zh-CN" dirty="0"/>
              <a:t>i </a:t>
            </a:r>
            <a:r>
              <a:rPr lang="zh-CN" altLang="en-US" dirty="0"/>
              <a:t>行上有 </a:t>
            </a:r>
            <a:r>
              <a:rPr lang="pt-BR" altLang="zh-CN" dirty="0"/>
              <a:t>i </a:t>
            </a:r>
            <a:r>
              <a:rPr lang="zh-CN" altLang="en-US" dirty="0"/>
              <a:t>个式子，内层循环条件为</a:t>
            </a:r>
            <a:endParaRPr lang="en-US" altLang="zh-CN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       j &lt;= </a:t>
            </a:r>
            <a:r>
              <a:rPr lang="en-US" altLang="zh-CN" dirty="0" err="1"/>
              <a:t>i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行上的第 </a:t>
            </a:r>
            <a:r>
              <a:rPr lang="en-US" altLang="zh-CN" dirty="0"/>
              <a:t>j </a:t>
            </a:r>
            <a:r>
              <a:rPr lang="zh-CN" altLang="en-US" dirty="0"/>
              <a:t>个式子为</a:t>
            </a:r>
            <a:endParaRPr lang="en-US" altLang="zh-CN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        j </a:t>
            </a:r>
            <a:r>
              <a:rPr lang="zh-CN" altLang="en-US" dirty="0"/>
              <a:t>的值</a:t>
            </a:r>
            <a:r>
              <a:rPr lang="en-US" altLang="zh-CN" dirty="0"/>
              <a:t> * i</a:t>
            </a:r>
            <a:r>
              <a:rPr lang="zh-CN" altLang="en-US" dirty="0"/>
              <a:t>的值</a:t>
            </a:r>
            <a:r>
              <a:rPr lang="en-US" altLang="zh-CN" dirty="0"/>
              <a:t> = j*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的值</a:t>
            </a: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31749" name="组合 5"/>
          <p:cNvGrpSpPr/>
          <p:nvPr/>
        </p:nvGrpSpPr>
        <p:grpSpPr bwMode="auto">
          <a:xfrm>
            <a:off x="1595438" y="857250"/>
            <a:ext cx="1102996" cy="500063"/>
            <a:chOff x="6072198" y="1142984"/>
            <a:chExt cx="1103092" cy="500066"/>
          </a:xfrm>
        </p:grpSpPr>
        <p:pic>
          <p:nvPicPr>
            <p:cNvPr id="31755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481809" y="1172194"/>
              <a:ext cx="693481" cy="39878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" name="组合 19"/>
          <p:cNvGrpSpPr/>
          <p:nvPr/>
        </p:nvGrpSpPr>
        <p:grpSpPr bwMode="auto">
          <a:xfrm>
            <a:off x="4595813" y="5572125"/>
            <a:ext cx="2786062" cy="428625"/>
            <a:chOff x="3714744" y="5143512"/>
            <a:chExt cx="278608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3973667" y="5187962"/>
              <a:ext cx="2198386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</a:fld>
            <a:r>
              <a:rPr lang="en-US" altLang="zh-CN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6363335" y="285750"/>
            <a:ext cx="4125595" cy="523875"/>
          </a:xfrm>
        </p:spPr>
        <p:txBody>
          <a:bodyPr/>
          <a:lstStyle/>
          <a:p>
            <a:pPr>
              <a:defRPr/>
            </a:pPr>
            <a: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常见问题及解决办法</a:t>
            </a:r>
            <a:endParaRPr lang="en-US" altLang="zh-CN"/>
          </a:p>
          <a:p>
            <a:pPr>
              <a:defRPr/>
            </a:pPr>
            <a:r>
              <a:rPr lang="zh-CN" altLang="en-US"/>
              <a:t>代码规范问题</a:t>
            </a:r>
            <a:endParaRPr lang="zh-CN" altLang="en-US"/>
          </a:p>
          <a:p>
            <a:pPr>
              <a:defRPr/>
            </a:pPr>
            <a:r>
              <a:rPr lang="zh-CN" altLang="en-US"/>
              <a:t>调试技巧</a:t>
            </a: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32773" name="组合 29"/>
          <p:cNvGrpSpPr/>
          <p:nvPr/>
        </p:nvGrpSpPr>
        <p:grpSpPr bwMode="auto">
          <a:xfrm>
            <a:off x="3381375" y="3214688"/>
            <a:ext cx="5929313" cy="2058988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2775" name="组合 7"/>
            <p:cNvGrpSpPr/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32776" name="组合 19"/>
              <p:cNvGrpSpPr/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2781" name="组合 17"/>
                <p:cNvGrpSpPr/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66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2" charset="-122"/>
                      <a:ea typeface="微软雅黑" panose="020B0503020204020204" pitchFamily="2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2777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</a:fld>
            <a:r>
              <a:rPr lang="en-US" altLang="zh-CN"/>
              <a:t>/31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Game Time!</a:t>
            </a:r>
            <a:endParaRPr lang="en-US" altLang="zh-CN" dirty="0"/>
          </a:p>
          <a:p>
            <a:pPr lvl="1"/>
            <a:r>
              <a:rPr lang="zh-CN" altLang="en-US" dirty="0"/>
              <a:t>排排站，吃果果</a:t>
            </a:r>
            <a:r>
              <a:rPr lang="en-US" altLang="zh-CN" dirty="0"/>
              <a:t>~</a:t>
            </a:r>
            <a:endParaRPr lang="en-US" altLang="zh-CN" dirty="0"/>
          </a:p>
          <a:p>
            <a:pPr lvl="1"/>
            <a:r>
              <a:rPr lang="zh-CN" altLang="en-US" dirty="0"/>
              <a:t>立正，稍息，从矮到高排队啦</a:t>
            </a:r>
            <a:r>
              <a:rPr lang="en-US" altLang="zh-CN" dirty="0"/>
              <a:t>~</a:t>
            </a:r>
            <a:endParaRPr lang="zh-CN" altLang="en-US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19295" y="263525"/>
            <a:ext cx="5969000" cy="523240"/>
          </a:xfrm>
        </p:spPr>
        <p:txBody>
          <a:bodyPr/>
          <a:lstStyle/>
          <a:p>
            <a:r>
              <a:rPr lang="zh-CN" altLang="en-US" dirty="0"/>
              <a:t>二重循环应用</a:t>
            </a:r>
            <a:r>
              <a:rPr lang="en-US" altLang="zh-CN" dirty="0"/>
              <a:t>-</a:t>
            </a:r>
            <a:r>
              <a:rPr lang="zh-CN" altLang="en-US" dirty="0"/>
              <a:t>冒泡排序</a:t>
            </a:r>
            <a:r>
              <a:rPr lang="en-US" altLang="zh-CN" dirty="0"/>
              <a:t>3-1</a:t>
            </a:r>
            <a:endParaRPr lang="zh-CN" altLang="en-US" dirty="0"/>
          </a:p>
        </p:txBody>
      </p:sp>
      <p:pic>
        <p:nvPicPr>
          <p:cNvPr id="651269" name="Picture 5" descr="19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239000" y="2357438"/>
            <a:ext cx="3071813" cy="283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2952750" y="3929063"/>
            <a:ext cx="3357563" cy="785812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lvl="1" indent="-285750" defTabSz="723900" eaLnBrk="0" hangingPunct="0">
              <a:lnSpc>
                <a:spcPct val="150000"/>
              </a:lnSpc>
              <a:buClr>
                <a:srgbClr val="233DA9"/>
              </a:buClr>
              <a:buSzPct val="80000"/>
              <a:tabLst>
                <a:tab pos="444500" algn="l"/>
              </a:tabLst>
              <a:defRPr/>
            </a:pPr>
            <a:r>
              <a:rPr lang="zh-CN" altLang="en-US" b="1" dirty="0"/>
              <a:t>这就是</a:t>
            </a:r>
            <a:r>
              <a:rPr lang="zh-CN" altLang="en-US" b="1" dirty="0">
                <a:solidFill>
                  <a:srgbClr val="FF0000"/>
                </a:solidFill>
              </a:rPr>
              <a:t>冒泡排序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</a:fld>
            <a:r>
              <a:rPr lang="en-US" altLang="zh-CN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 bwMode="auto">
          <a:xfrm>
            <a:off x="7239000" y="1571625"/>
            <a:ext cx="2714625" cy="2500313"/>
          </a:xfrm>
          <a:prstGeom prst="rect">
            <a:avLst/>
          </a:prstGeom>
          <a:noFill/>
          <a:ln w="476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如何实现</a:t>
            </a:r>
            <a:r>
              <a:rPr lang="zh-CN" altLang="en-US" dirty="0">
                <a:solidFill>
                  <a:srgbClr val="FF0000"/>
                </a:solidFill>
              </a:rPr>
              <a:t>数字升序</a:t>
            </a:r>
            <a:r>
              <a:rPr lang="zh-CN" altLang="en-US" dirty="0"/>
              <a:t>排序？</a:t>
            </a:r>
            <a:endParaRPr lang="zh-CN" altLang="en-US" dirty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703445" y="175895"/>
            <a:ext cx="5936615" cy="786765"/>
          </a:xfrm>
        </p:spPr>
        <p:txBody>
          <a:bodyPr/>
          <a:lstStyle/>
          <a:p>
            <a:r>
              <a:rPr lang="zh-CN" altLang="en-US" dirty="0"/>
              <a:t>二重循环应用</a:t>
            </a:r>
            <a:r>
              <a:rPr lang="en-US" altLang="zh-CN" dirty="0"/>
              <a:t>-</a:t>
            </a:r>
            <a:r>
              <a:rPr lang="zh-CN" altLang="en-US" dirty="0"/>
              <a:t>冒泡排序</a:t>
            </a:r>
            <a:r>
              <a:rPr lang="en-US" altLang="zh-CN" dirty="0"/>
              <a:t>3-2</a:t>
            </a:r>
            <a:endParaRPr lang="zh-CN" altLang="en-US" dirty="0"/>
          </a:p>
        </p:txBody>
      </p:sp>
      <p:sp>
        <p:nvSpPr>
          <p:cNvPr id="637956" name="AutoShape 4"/>
          <p:cNvSpPr>
            <a:spLocks noChangeArrowheads="1"/>
          </p:cNvSpPr>
          <p:nvPr/>
        </p:nvSpPr>
        <p:spPr bwMode="auto">
          <a:xfrm>
            <a:off x="2524125" y="4857750"/>
            <a:ext cx="4021138" cy="1323975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lvl="1" indent="-285750" defTabSz="723900" eaLnBrk="0" hangingPunct="0">
              <a:lnSpc>
                <a:spcPct val="150000"/>
              </a:lnSpc>
              <a:buClr>
                <a:srgbClr val="233DA9"/>
              </a:buClr>
              <a:buSzPct val="80000"/>
              <a:tabLst>
                <a:tab pos="444500" algn="l"/>
              </a:tabLst>
              <a:defRPr/>
            </a:pPr>
            <a:r>
              <a:rPr lang="zh-CN" altLang="en-US" b="1" dirty="0"/>
              <a:t>每次比较相邻两数</a:t>
            </a:r>
            <a:endParaRPr lang="zh-CN" altLang="en-US" b="1" dirty="0"/>
          </a:p>
          <a:p>
            <a:pPr marL="285750" lvl="1" indent="-285750" defTabSz="723900" eaLnBrk="0" hangingPunct="0">
              <a:lnSpc>
                <a:spcPct val="150000"/>
              </a:lnSpc>
              <a:buClr>
                <a:srgbClr val="233DA9"/>
              </a:buClr>
              <a:buSzPct val="80000"/>
              <a:tabLst>
                <a:tab pos="444500" algn="l"/>
              </a:tabLst>
              <a:defRPr/>
            </a:pPr>
            <a:r>
              <a:rPr lang="zh-CN" altLang="en-US" b="1" dirty="0"/>
              <a:t>小的交换到前面</a:t>
            </a:r>
            <a:endParaRPr lang="zh-CN" altLang="en-US" b="1" dirty="0"/>
          </a:p>
          <a:p>
            <a:pPr marL="285750" lvl="1" indent="-285750" defTabSz="723900" eaLnBrk="0" hangingPunct="0">
              <a:lnSpc>
                <a:spcPct val="150000"/>
              </a:lnSpc>
              <a:buClr>
                <a:srgbClr val="233DA9"/>
              </a:buClr>
              <a:buSzPct val="80000"/>
              <a:tabLst>
                <a:tab pos="444500" algn="l"/>
              </a:tabLst>
              <a:defRPr/>
            </a:pPr>
            <a:r>
              <a:rPr lang="zh-CN" altLang="en-US" b="1" dirty="0"/>
              <a:t>每轮结束后最大的数交换到最后</a:t>
            </a:r>
            <a:endParaRPr lang="zh-CN" altLang="en-US" b="1" dirty="0"/>
          </a:p>
        </p:txBody>
      </p:sp>
      <p:sp>
        <p:nvSpPr>
          <p:cNvPr id="17414" name="AutoShape 5"/>
          <p:cNvSpPr>
            <a:spLocks noChangeArrowheads="1"/>
          </p:cNvSpPr>
          <p:nvPr/>
        </p:nvSpPr>
        <p:spPr bwMode="auto">
          <a:xfrm>
            <a:off x="2206625" y="2544763"/>
            <a:ext cx="1081088" cy="936625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rgbClr val="0099CC"/>
              </a:gs>
              <a:gs pos="50000">
                <a:srgbClr val="66CCFF"/>
              </a:gs>
              <a:gs pos="100000">
                <a:srgbClr val="0099CC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7958" name="Text Box 6"/>
          <p:cNvSpPr txBox="1">
            <a:spLocks noChangeArrowheads="1"/>
          </p:cNvSpPr>
          <p:nvPr/>
        </p:nvSpPr>
        <p:spPr bwMode="auto">
          <a:xfrm>
            <a:off x="2351088" y="2905125"/>
            <a:ext cx="504825" cy="4140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0"/>
              <a:t>16</a:t>
            </a:r>
            <a:endParaRPr lang="en-US" altLang="zh-CN" sz="2100"/>
          </a:p>
        </p:txBody>
      </p:sp>
      <p:sp>
        <p:nvSpPr>
          <p:cNvPr id="17416" name="AutoShape 7"/>
          <p:cNvSpPr>
            <a:spLocks noChangeArrowheads="1"/>
          </p:cNvSpPr>
          <p:nvPr/>
        </p:nvSpPr>
        <p:spPr bwMode="auto">
          <a:xfrm>
            <a:off x="3055938" y="2544763"/>
            <a:ext cx="1081087" cy="936625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rgbClr val="0099CC"/>
              </a:gs>
              <a:gs pos="50000">
                <a:srgbClr val="66CCFF"/>
              </a:gs>
              <a:gs pos="100000">
                <a:srgbClr val="0099CC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7960" name="Text Box 8"/>
          <p:cNvSpPr txBox="1">
            <a:spLocks noChangeArrowheads="1"/>
          </p:cNvSpPr>
          <p:nvPr/>
        </p:nvSpPr>
        <p:spPr bwMode="auto">
          <a:xfrm>
            <a:off x="3214688" y="2905125"/>
            <a:ext cx="504825" cy="4140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0"/>
              <a:t>25</a:t>
            </a:r>
            <a:endParaRPr lang="en-US" altLang="zh-CN" sz="2100"/>
          </a:p>
        </p:txBody>
      </p:sp>
      <p:sp>
        <p:nvSpPr>
          <p:cNvPr id="637961" name="AutoShape 9"/>
          <p:cNvSpPr>
            <a:spLocks noChangeArrowheads="1"/>
          </p:cNvSpPr>
          <p:nvPr/>
        </p:nvSpPr>
        <p:spPr bwMode="auto">
          <a:xfrm rot="16540942" flipH="1">
            <a:off x="2876550" y="1773238"/>
            <a:ext cx="649287" cy="865188"/>
          </a:xfrm>
          <a:prstGeom prst="curvedRightArrow">
            <a:avLst>
              <a:gd name="adj1" fmla="val 21493"/>
              <a:gd name="adj2" fmla="val 48143"/>
              <a:gd name="adj3" fmla="val 33333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9" name="AutoShape 10"/>
          <p:cNvSpPr>
            <a:spLocks noChangeArrowheads="1"/>
          </p:cNvSpPr>
          <p:nvPr/>
        </p:nvSpPr>
        <p:spPr bwMode="auto">
          <a:xfrm>
            <a:off x="3890963" y="2544763"/>
            <a:ext cx="1081087" cy="936625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rgbClr val="0099CC"/>
              </a:gs>
              <a:gs pos="50000">
                <a:srgbClr val="66CCFF"/>
              </a:gs>
              <a:gs pos="100000">
                <a:srgbClr val="0099CC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7963" name="Text Box 11"/>
          <p:cNvSpPr txBox="1">
            <a:spLocks noChangeArrowheads="1"/>
          </p:cNvSpPr>
          <p:nvPr/>
        </p:nvSpPr>
        <p:spPr bwMode="auto">
          <a:xfrm>
            <a:off x="4078288" y="2905125"/>
            <a:ext cx="504825" cy="4140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0"/>
              <a:t>9</a:t>
            </a:r>
            <a:endParaRPr lang="en-US" altLang="zh-CN" sz="2100"/>
          </a:p>
        </p:txBody>
      </p:sp>
      <p:sp>
        <p:nvSpPr>
          <p:cNvPr id="17421" name="AutoShape 12"/>
          <p:cNvSpPr>
            <a:spLocks noChangeArrowheads="1"/>
          </p:cNvSpPr>
          <p:nvPr/>
        </p:nvSpPr>
        <p:spPr bwMode="auto">
          <a:xfrm>
            <a:off x="4741863" y="2544763"/>
            <a:ext cx="1081087" cy="936625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rgbClr val="0099CC"/>
              </a:gs>
              <a:gs pos="50000">
                <a:srgbClr val="66CCFF"/>
              </a:gs>
              <a:gs pos="100000">
                <a:srgbClr val="0099CC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7965" name="Text Box 13"/>
          <p:cNvSpPr txBox="1">
            <a:spLocks noChangeArrowheads="1"/>
          </p:cNvSpPr>
          <p:nvPr/>
        </p:nvSpPr>
        <p:spPr bwMode="auto">
          <a:xfrm>
            <a:off x="4870450" y="2905125"/>
            <a:ext cx="504825" cy="4140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0"/>
              <a:t>90</a:t>
            </a:r>
            <a:endParaRPr lang="en-US" altLang="zh-CN" sz="2100"/>
          </a:p>
        </p:txBody>
      </p:sp>
      <p:sp>
        <p:nvSpPr>
          <p:cNvPr id="17423" name="AutoShape 14"/>
          <p:cNvSpPr>
            <a:spLocks noChangeArrowheads="1"/>
          </p:cNvSpPr>
          <p:nvPr/>
        </p:nvSpPr>
        <p:spPr bwMode="auto">
          <a:xfrm>
            <a:off x="5591175" y="2544763"/>
            <a:ext cx="1081088" cy="936625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rgbClr val="0099CC"/>
              </a:gs>
              <a:gs pos="50000">
                <a:srgbClr val="66CCFF"/>
              </a:gs>
              <a:gs pos="100000">
                <a:srgbClr val="0099CC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7967" name="Text Box 15"/>
          <p:cNvSpPr txBox="1">
            <a:spLocks noChangeArrowheads="1"/>
          </p:cNvSpPr>
          <p:nvPr/>
        </p:nvSpPr>
        <p:spPr bwMode="auto">
          <a:xfrm>
            <a:off x="5735638" y="2905125"/>
            <a:ext cx="504825" cy="4140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0"/>
              <a:t>23</a:t>
            </a:r>
            <a:endParaRPr lang="en-US" altLang="zh-CN" sz="2100"/>
          </a:p>
        </p:txBody>
      </p:sp>
      <p:sp>
        <p:nvSpPr>
          <p:cNvPr id="637968" name="Text Box 16"/>
          <p:cNvSpPr txBox="1">
            <a:spLocks noChangeArrowheads="1"/>
          </p:cNvSpPr>
          <p:nvPr/>
        </p:nvSpPr>
        <p:spPr bwMode="auto">
          <a:xfrm>
            <a:off x="3214688" y="2905125"/>
            <a:ext cx="504825" cy="4140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0"/>
              <a:t>16</a:t>
            </a:r>
            <a:endParaRPr lang="en-US" altLang="zh-CN" sz="2100"/>
          </a:p>
        </p:txBody>
      </p:sp>
      <p:sp>
        <p:nvSpPr>
          <p:cNvPr id="637969" name="Text Box 17"/>
          <p:cNvSpPr txBox="1">
            <a:spLocks noChangeArrowheads="1"/>
          </p:cNvSpPr>
          <p:nvPr/>
        </p:nvSpPr>
        <p:spPr bwMode="auto">
          <a:xfrm>
            <a:off x="4078288" y="2905125"/>
            <a:ext cx="504825" cy="4140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0"/>
              <a:t>25</a:t>
            </a:r>
            <a:endParaRPr lang="en-US" altLang="zh-CN" sz="2100"/>
          </a:p>
        </p:txBody>
      </p:sp>
      <p:sp>
        <p:nvSpPr>
          <p:cNvPr id="637970" name="AutoShape 18"/>
          <p:cNvSpPr>
            <a:spLocks noChangeArrowheads="1"/>
          </p:cNvSpPr>
          <p:nvPr/>
        </p:nvSpPr>
        <p:spPr bwMode="auto">
          <a:xfrm rot="5476681" flipH="1">
            <a:off x="3538538" y="3371850"/>
            <a:ext cx="649288" cy="865187"/>
          </a:xfrm>
          <a:prstGeom prst="curvedRightArrow">
            <a:avLst>
              <a:gd name="adj1" fmla="val 21493"/>
              <a:gd name="adj2" fmla="val 48143"/>
              <a:gd name="adj3" fmla="val 33333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7971" name="AutoShape 19"/>
          <p:cNvSpPr>
            <a:spLocks noChangeArrowheads="1"/>
          </p:cNvSpPr>
          <p:nvPr/>
        </p:nvSpPr>
        <p:spPr bwMode="auto">
          <a:xfrm rot="16350870" flipH="1">
            <a:off x="5483225" y="1858963"/>
            <a:ext cx="649287" cy="865188"/>
          </a:xfrm>
          <a:prstGeom prst="curvedRightArrow">
            <a:avLst>
              <a:gd name="adj1" fmla="val 21493"/>
              <a:gd name="adj2" fmla="val 48143"/>
              <a:gd name="adj3" fmla="val 33333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7972" name="AutoShape 20"/>
          <p:cNvSpPr>
            <a:spLocks noChangeArrowheads="1"/>
          </p:cNvSpPr>
          <p:nvPr/>
        </p:nvSpPr>
        <p:spPr bwMode="auto">
          <a:xfrm rot="16211675" flipH="1">
            <a:off x="4618038" y="1858963"/>
            <a:ext cx="649287" cy="865187"/>
          </a:xfrm>
          <a:prstGeom prst="curvedRightArrow">
            <a:avLst>
              <a:gd name="adj1" fmla="val 21493"/>
              <a:gd name="adj2" fmla="val 48143"/>
              <a:gd name="adj3" fmla="val 33333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7973" name="Text Box 21"/>
          <p:cNvSpPr txBox="1">
            <a:spLocks noChangeArrowheads="1"/>
          </p:cNvSpPr>
          <p:nvPr/>
        </p:nvSpPr>
        <p:spPr bwMode="auto">
          <a:xfrm>
            <a:off x="3214688" y="2905125"/>
            <a:ext cx="504825" cy="4140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0"/>
              <a:t>9</a:t>
            </a:r>
            <a:endParaRPr lang="en-US" altLang="zh-CN" sz="2100"/>
          </a:p>
        </p:txBody>
      </p:sp>
      <p:sp>
        <p:nvSpPr>
          <p:cNvPr id="637974" name="AutoShape 22"/>
          <p:cNvSpPr>
            <a:spLocks noChangeArrowheads="1"/>
          </p:cNvSpPr>
          <p:nvPr/>
        </p:nvSpPr>
        <p:spPr bwMode="auto">
          <a:xfrm rot="5372263" flipH="1">
            <a:off x="4359275" y="3371850"/>
            <a:ext cx="649288" cy="865188"/>
          </a:xfrm>
          <a:prstGeom prst="curvedRightArrow">
            <a:avLst>
              <a:gd name="adj1" fmla="val 21493"/>
              <a:gd name="adj2" fmla="val 48143"/>
              <a:gd name="adj3" fmla="val 33333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7975" name="AutoShape 23"/>
          <p:cNvSpPr>
            <a:spLocks noChangeArrowheads="1"/>
          </p:cNvSpPr>
          <p:nvPr/>
        </p:nvSpPr>
        <p:spPr bwMode="auto">
          <a:xfrm rot="16388965" flipH="1">
            <a:off x="3754438" y="1790700"/>
            <a:ext cx="649288" cy="865187"/>
          </a:xfrm>
          <a:prstGeom prst="curvedRightArrow">
            <a:avLst>
              <a:gd name="adj1" fmla="val 21493"/>
              <a:gd name="adj2" fmla="val 48143"/>
              <a:gd name="adj3" fmla="val 33333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7976" name="AutoShape 24"/>
          <p:cNvSpPr>
            <a:spLocks noChangeArrowheads="1"/>
          </p:cNvSpPr>
          <p:nvPr/>
        </p:nvSpPr>
        <p:spPr bwMode="auto">
          <a:xfrm rot="16475724" flipH="1">
            <a:off x="2870200" y="1765300"/>
            <a:ext cx="649288" cy="865188"/>
          </a:xfrm>
          <a:prstGeom prst="curvedRightArrow">
            <a:avLst>
              <a:gd name="adj1" fmla="val 21493"/>
              <a:gd name="adj2" fmla="val 48143"/>
              <a:gd name="adj3" fmla="val 33333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7977" name="Text Box 25"/>
          <p:cNvSpPr txBox="1">
            <a:spLocks noChangeArrowheads="1"/>
          </p:cNvSpPr>
          <p:nvPr/>
        </p:nvSpPr>
        <p:spPr bwMode="auto">
          <a:xfrm>
            <a:off x="4870450" y="2905125"/>
            <a:ext cx="504825" cy="4140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0"/>
              <a:t>23</a:t>
            </a:r>
            <a:endParaRPr lang="en-US" altLang="zh-CN" sz="2100"/>
          </a:p>
        </p:txBody>
      </p:sp>
      <p:sp>
        <p:nvSpPr>
          <p:cNvPr id="637978" name="AutoShape 26"/>
          <p:cNvSpPr>
            <a:spLocks noChangeArrowheads="1"/>
          </p:cNvSpPr>
          <p:nvPr/>
        </p:nvSpPr>
        <p:spPr bwMode="auto">
          <a:xfrm rot="16187732" flipH="1">
            <a:off x="3738563" y="1770063"/>
            <a:ext cx="649287" cy="865187"/>
          </a:xfrm>
          <a:prstGeom prst="curvedRightArrow">
            <a:avLst>
              <a:gd name="adj1" fmla="val 21493"/>
              <a:gd name="adj2" fmla="val 48143"/>
              <a:gd name="adj3" fmla="val 33333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7979" name="AutoShape 27"/>
          <p:cNvSpPr>
            <a:spLocks noChangeArrowheads="1"/>
          </p:cNvSpPr>
          <p:nvPr/>
        </p:nvSpPr>
        <p:spPr bwMode="auto">
          <a:xfrm rot="16488098" flipH="1">
            <a:off x="2955925" y="1708150"/>
            <a:ext cx="649288" cy="865188"/>
          </a:xfrm>
          <a:prstGeom prst="curvedRightArrow">
            <a:avLst>
              <a:gd name="adj1" fmla="val 21493"/>
              <a:gd name="adj2" fmla="val 48143"/>
              <a:gd name="adj3" fmla="val 33333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7980" name="AutoShape 28"/>
          <p:cNvSpPr>
            <a:spLocks noChangeArrowheads="1"/>
          </p:cNvSpPr>
          <p:nvPr/>
        </p:nvSpPr>
        <p:spPr bwMode="auto">
          <a:xfrm rot="5488268" flipH="1">
            <a:off x="2601913" y="3371850"/>
            <a:ext cx="649288" cy="865187"/>
          </a:xfrm>
          <a:prstGeom prst="curvedRightArrow">
            <a:avLst>
              <a:gd name="adj1" fmla="val 21493"/>
              <a:gd name="adj2" fmla="val 48143"/>
              <a:gd name="adj3" fmla="val 33333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7981" name="Text Box 29"/>
          <p:cNvSpPr txBox="1">
            <a:spLocks noChangeArrowheads="1"/>
          </p:cNvSpPr>
          <p:nvPr/>
        </p:nvSpPr>
        <p:spPr bwMode="auto">
          <a:xfrm>
            <a:off x="5735638" y="2905125"/>
            <a:ext cx="504825" cy="4140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0"/>
              <a:t>90</a:t>
            </a:r>
            <a:endParaRPr lang="en-US" altLang="zh-CN" sz="2100"/>
          </a:p>
        </p:txBody>
      </p:sp>
      <p:sp>
        <p:nvSpPr>
          <p:cNvPr id="637982" name="AutoShape 30"/>
          <p:cNvSpPr>
            <a:spLocks noChangeArrowheads="1"/>
          </p:cNvSpPr>
          <p:nvPr/>
        </p:nvSpPr>
        <p:spPr bwMode="auto">
          <a:xfrm rot="16414966" flipH="1">
            <a:off x="2890838" y="1716088"/>
            <a:ext cx="649287" cy="865187"/>
          </a:xfrm>
          <a:prstGeom prst="curvedRightArrow">
            <a:avLst>
              <a:gd name="adj1" fmla="val 21493"/>
              <a:gd name="adj2" fmla="val 48143"/>
              <a:gd name="adj3" fmla="val 33333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7983" name="AutoShape 31"/>
          <p:cNvSpPr>
            <a:spLocks noChangeArrowheads="1"/>
          </p:cNvSpPr>
          <p:nvPr/>
        </p:nvSpPr>
        <p:spPr bwMode="auto">
          <a:xfrm rot="16351128" flipH="1">
            <a:off x="4630738" y="1841500"/>
            <a:ext cx="649288" cy="865187"/>
          </a:xfrm>
          <a:prstGeom prst="curvedRightArrow">
            <a:avLst>
              <a:gd name="adj1" fmla="val 21493"/>
              <a:gd name="adj2" fmla="val 48143"/>
              <a:gd name="adj3" fmla="val 33333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7984" name="AutoShape 32"/>
          <p:cNvSpPr>
            <a:spLocks noChangeArrowheads="1"/>
          </p:cNvSpPr>
          <p:nvPr/>
        </p:nvSpPr>
        <p:spPr bwMode="auto">
          <a:xfrm rot="5551648" flipH="1">
            <a:off x="5194300" y="3371850"/>
            <a:ext cx="649288" cy="865188"/>
          </a:xfrm>
          <a:prstGeom prst="curvedRightArrow">
            <a:avLst>
              <a:gd name="adj1" fmla="val 21493"/>
              <a:gd name="adj2" fmla="val 48143"/>
              <a:gd name="adj3" fmla="val 33333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7985" name="AutoShape 33"/>
          <p:cNvSpPr>
            <a:spLocks noChangeArrowheads="1"/>
          </p:cNvSpPr>
          <p:nvPr/>
        </p:nvSpPr>
        <p:spPr bwMode="auto">
          <a:xfrm rot="16251086" flipH="1">
            <a:off x="3741738" y="1774825"/>
            <a:ext cx="649288" cy="865187"/>
          </a:xfrm>
          <a:prstGeom prst="curvedRightArrow">
            <a:avLst>
              <a:gd name="adj1" fmla="val 21493"/>
              <a:gd name="adj2" fmla="val 48143"/>
              <a:gd name="adj3" fmla="val 33333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7986" name="Text Box 34"/>
          <p:cNvSpPr txBox="1">
            <a:spLocks noChangeArrowheads="1"/>
          </p:cNvSpPr>
          <p:nvPr/>
        </p:nvSpPr>
        <p:spPr bwMode="auto">
          <a:xfrm>
            <a:off x="2351088" y="2905125"/>
            <a:ext cx="504825" cy="4140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0"/>
              <a:t>9</a:t>
            </a:r>
            <a:endParaRPr lang="en-US" altLang="zh-CN" sz="2100"/>
          </a:p>
        </p:txBody>
      </p:sp>
      <p:sp>
        <p:nvSpPr>
          <p:cNvPr id="637987" name="Text Box 35"/>
          <p:cNvSpPr txBox="1">
            <a:spLocks noChangeArrowheads="1"/>
          </p:cNvSpPr>
          <p:nvPr/>
        </p:nvSpPr>
        <p:spPr bwMode="auto">
          <a:xfrm>
            <a:off x="4870450" y="2905125"/>
            <a:ext cx="504825" cy="4140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0"/>
              <a:t>25</a:t>
            </a:r>
            <a:endParaRPr lang="en-US" altLang="zh-CN" sz="2100"/>
          </a:p>
        </p:txBody>
      </p:sp>
      <p:sp>
        <p:nvSpPr>
          <p:cNvPr id="637988" name="Text Box 36"/>
          <p:cNvSpPr txBox="1">
            <a:spLocks noChangeArrowheads="1"/>
          </p:cNvSpPr>
          <p:nvPr/>
        </p:nvSpPr>
        <p:spPr bwMode="auto">
          <a:xfrm>
            <a:off x="4078288" y="2905125"/>
            <a:ext cx="504825" cy="4140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0"/>
              <a:t>23</a:t>
            </a:r>
            <a:endParaRPr lang="en-US" altLang="zh-CN" sz="2100"/>
          </a:p>
        </p:txBody>
      </p:sp>
      <p:sp>
        <p:nvSpPr>
          <p:cNvPr id="637989" name="AutoShape 37"/>
          <p:cNvSpPr>
            <a:spLocks noChangeArrowheads="1"/>
          </p:cNvSpPr>
          <p:nvPr/>
        </p:nvSpPr>
        <p:spPr bwMode="auto">
          <a:xfrm>
            <a:off x="7464425" y="1773093"/>
            <a:ext cx="2178512" cy="40813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第一轮：比较了</a:t>
            </a:r>
            <a:r>
              <a:rPr lang="en-US" altLang="zh-CN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4</a:t>
            </a:r>
            <a:r>
              <a:rPr lang="zh-CN" altLang="en-US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次</a:t>
            </a:r>
            <a:endParaRPr lang="zh-CN" altLang="en-US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637990" name="AutoShape 38"/>
          <p:cNvSpPr>
            <a:spLocks noChangeArrowheads="1"/>
          </p:cNvSpPr>
          <p:nvPr/>
        </p:nvSpPr>
        <p:spPr bwMode="auto">
          <a:xfrm>
            <a:off x="7464425" y="2301731"/>
            <a:ext cx="2178512" cy="40813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第二轮：比较了</a:t>
            </a:r>
            <a:r>
              <a:rPr lang="en-US" altLang="zh-CN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3</a:t>
            </a:r>
            <a:r>
              <a:rPr lang="zh-CN" altLang="en-US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次</a:t>
            </a:r>
            <a:endParaRPr lang="zh-CN" altLang="en-US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637991" name="AutoShape 39"/>
          <p:cNvSpPr>
            <a:spLocks noChangeArrowheads="1"/>
          </p:cNvSpPr>
          <p:nvPr/>
        </p:nvSpPr>
        <p:spPr bwMode="auto">
          <a:xfrm>
            <a:off x="7464425" y="2852593"/>
            <a:ext cx="2178512" cy="40813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第三轮：比较了</a:t>
            </a:r>
            <a:r>
              <a:rPr lang="en-US" altLang="zh-CN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2</a:t>
            </a:r>
            <a:r>
              <a:rPr lang="zh-CN" altLang="en-US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次</a:t>
            </a:r>
            <a:endParaRPr lang="zh-CN" altLang="en-US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637992" name="AutoShape 40"/>
          <p:cNvSpPr>
            <a:spLocks noChangeArrowheads="1"/>
          </p:cNvSpPr>
          <p:nvPr/>
        </p:nvSpPr>
        <p:spPr bwMode="auto">
          <a:xfrm>
            <a:off x="7464425" y="3382818"/>
            <a:ext cx="2178512" cy="40813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第四轮：比较了</a:t>
            </a:r>
            <a:r>
              <a:rPr lang="en-US" altLang="zh-CN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1</a:t>
            </a:r>
            <a:r>
              <a:rPr lang="zh-CN" altLang="en-US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次</a:t>
            </a:r>
            <a:endParaRPr lang="zh-CN" altLang="en-US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2" name="组合 41"/>
          <p:cNvGrpSpPr/>
          <p:nvPr/>
        </p:nvGrpSpPr>
        <p:grpSpPr bwMode="auto">
          <a:xfrm>
            <a:off x="1595438" y="4267200"/>
            <a:ext cx="990917" cy="447675"/>
            <a:chOff x="1000100" y="3235185"/>
            <a:chExt cx="990924" cy="446983"/>
          </a:xfrm>
        </p:grpSpPr>
        <p:pic>
          <p:nvPicPr>
            <p:cNvPr id="17457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TextBox 43"/>
            <p:cNvSpPr txBox="1"/>
            <p:nvPr/>
          </p:nvSpPr>
          <p:spPr>
            <a:xfrm>
              <a:off x="1300139" y="3259595"/>
              <a:ext cx="690885" cy="39816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l">
                <a:defRPr/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分析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 rot="1395956">
            <a:off x="8379335" y="3925358"/>
            <a:ext cx="1428760" cy="14452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88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？</a:t>
            </a:r>
            <a:endParaRPr lang="zh-CN" altLang="en-US" sz="88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9070806" y="1714500"/>
            <a:ext cx="357187" cy="2214563"/>
          </a:xfrm>
          <a:prstGeom prst="rect">
            <a:avLst/>
          </a:prstGeom>
          <a:noFill/>
          <a:ln w="476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7749897" y="1714500"/>
            <a:ext cx="357187" cy="2214563"/>
          </a:xfrm>
          <a:prstGeom prst="rect">
            <a:avLst/>
          </a:prstGeom>
          <a:noFill/>
          <a:ln w="476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</a:fld>
            <a:r>
              <a:rPr lang="en-US" altLang="zh-CN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7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6379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37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637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31" dur="500"/>
                                        <p:tgtEl>
                                          <p:spTgt spid="6379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34" dur="500"/>
                                        <p:tgtEl>
                                          <p:spTgt spid="6379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637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637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6" dur="500"/>
                                        <p:tgtEl>
                                          <p:spTgt spid="6379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9" dur="500"/>
                                        <p:tgtEl>
                                          <p:spTgt spid="6379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37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8" dur="500"/>
                                        <p:tgtEl>
                                          <p:spTgt spid="6379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37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637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69" dur="500"/>
                                        <p:tgtEl>
                                          <p:spTgt spid="6379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72" dur="500"/>
                                        <p:tgtEl>
                                          <p:spTgt spid="6379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637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1" dur="500"/>
                                        <p:tgtEl>
                                          <p:spTgt spid="637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5" dur="500"/>
                                        <p:tgtEl>
                                          <p:spTgt spid="6379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8" dur="500"/>
                                        <p:tgtEl>
                                          <p:spTgt spid="6379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500" fill="hold"/>
                                        <p:tgtEl>
                                          <p:spTgt spid="6379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37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37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637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107" dur="500"/>
                                        <p:tgtEl>
                                          <p:spTgt spid="6379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10" dur="500"/>
                                        <p:tgtEl>
                                          <p:spTgt spid="637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5" dur="500"/>
                                        <p:tgtEl>
                                          <p:spTgt spid="637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9" dur="500"/>
                                        <p:tgtEl>
                                          <p:spTgt spid="637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3" dur="500"/>
                                        <p:tgtEl>
                                          <p:spTgt spid="6379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6" dur="500"/>
                                        <p:tgtEl>
                                          <p:spTgt spid="6379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637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5" dur="500"/>
                                        <p:tgtEl>
                                          <p:spTgt spid="6379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637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500"/>
                                        <p:tgtEl>
                                          <p:spTgt spid="637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146" dur="500"/>
                                        <p:tgtEl>
                                          <p:spTgt spid="6379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49" dur="500"/>
                                        <p:tgtEl>
                                          <p:spTgt spid="6379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4" dur="500"/>
                                        <p:tgtEl>
                                          <p:spTgt spid="637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000"/>
                            </p:stCondLst>
                            <p:childTnLst>
                              <p:par>
                                <p:cTn id="15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8" dur="500"/>
                                        <p:tgtEl>
                                          <p:spTgt spid="63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2" dur="500"/>
                                        <p:tgtEl>
                                          <p:spTgt spid="6379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5" dur="500"/>
                                        <p:tgtEl>
                                          <p:spTgt spid="6379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9" dur="500" fill="hold"/>
                                        <p:tgtEl>
                                          <p:spTgt spid="6379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63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637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2" dur="500"/>
                                        <p:tgtEl>
                                          <p:spTgt spid="637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63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1" dur="500"/>
                                        <p:tgtEl>
                                          <p:spTgt spid="637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5" dur="500" fill="hold"/>
                                        <p:tgtEl>
                                          <p:spTgt spid="6379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637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637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8" dur="500"/>
                                        <p:tgtEl>
                                          <p:spTgt spid="6379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2" dur="500" fill="hold"/>
                                        <p:tgtEl>
                                          <p:spTgt spid="6379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4" dur="500" fill="hold"/>
                                        <p:tgtEl>
                                          <p:spTgt spid="6379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000"/>
                            </p:stCondLst>
                            <p:childTnLst>
                              <p:par>
                                <p:cTn id="2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637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20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1" dur="500" fill="hold"/>
                                        <p:tgtEl>
                                          <p:spTgt spid="6379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23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4" dur="500" fill="hold"/>
                                        <p:tgtEl>
                                          <p:spTgt spid="6379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26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7" dur="500" fill="hold"/>
                                        <p:tgtEl>
                                          <p:spTgt spid="6379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29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0" dur="500" fill="hold"/>
                                        <p:tgtEl>
                                          <p:spTgt spid="6379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3500"/>
                            </p:stCondLst>
                            <p:childTnLst>
                              <p:par>
                                <p:cTn id="232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3" dur="500" fill="hold"/>
                                        <p:tgtEl>
                                          <p:spTgt spid="6379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1500"/>
                            </p:stCondLst>
                            <p:childTnLst>
                              <p:par>
                                <p:cTn id="2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ldLvl="0" animBg="1"/>
      <p:bldP spid="637956" grpId="0" bldLvl="0" animBg="1"/>
      <p:bldP spid="637958" grpId="0"/>
      <p:bldP spid="637960" grpId="0"/>
      <p:bldP spid="637961" grpId="0" bldLvl="0" animBg="1"/>
      <p:bldP spid="637961" grpId="1" bldLvl="0" animBg="1"/>
      <p:bldP spid="637963" grpId="0"/>
      <p:bldP spid="637965" grpId="0"/>
      <p:bldP spid="637967" grpId="0"/>
      <p:bldP spid="637968" grpId="0"/>
      <p:bldP spid="637968" grpId="1"/>
      <p:bldP spid="637968" grpId="2"/>
      <p:bldP spid="637969" grpId="0"/>
      <p:bldP spid="637969" grpId="1"/>
      <p:bldP spid="637970" grpId="0" bldLvl="0" animBg="1"/>
      <p:bldP spid="637970" grpId="1" bldLvl="0" animBg="1"/>
      <p:bldP spid="637971" grpId="0" bldLvl="0" animBg="1"/>
      <p:bldP spid="637971" grpId="1" bldLvl="0" animBg="1"/>
      <p:bldP spid="637972" grpId="0" bldLvl="0" animBg="1"/>
      <p:bldP spid="637972" grpId="1" bldLvl="0" animBg="1"/>
      <p:bldP spid="637973" grpId="0"/>
      <p:bldP spid="637973" grpId="1"/>
      <p:bldP spid="637974" grpId="0" bldLvl="0" animBg="1"/>
      <p:bldP spid="637974" grpId="1" bldLvl="0" animBg="1"/>
      <p:bldP spid="637975" grpId="0" bldLvl="0" animBg="1"/>
      <p:bldP spid="637975" grpId="1" bldLvl="0" animBg="1"/>
      <p:bldP spid="637976" grpId="0" bldLvl="0" animBg="1"/>
      <p:bldP spid="637976" grpId="1" bldLvl="0" animBg="1"/>
      <p:bldP spid="637977" grpId="0"/>
      <p:bldP spid="637977" grpId="1"/>
      <p:bldP spid="637978" grpId="0" bldLvl="0" animBg="1"/>
      <p:bldP spid="637978" grpId="1" bldLvl="0" animBg="1"/>
      <p:bldP spid="637979" grpId="0" bldLvl="0" animBg="1"/>
      <p:bldP spid="637979" grpId="1" bldLvl="0" animBg="1"/>
      <p:bldP spid="637980" grpId="0" bldLvl="0" animBg="1"/>
      <p:bldP spid="637980" grpId="1" bldLvl="0" animBg="1"/>
      <p:bldP spid="637981" grpId="0"/>
      <p:bldP spid="637981" grpId="1"/>
      <p:bldP spid="637981" grpId="2"/>
      <p:bldP spid="637982" grpId="0" bldLvl="0" animBg="1"/>
      <p:bldP spid="637982" grpId="1" bldLvl="0" animBg="1"/>
      <p:bldP spid="637983" grpId="0" bldLvl="0" animBg="1"/>
      <p:bldP spid="637983" grpId="1" bldLvl="0" animBg="1"/>
      <p:bldP spid="637984" grpId="0" bldLvl="0" animBg="1"/>
      <p:bldP spid="637984" grpId="1" bldLvl="0" animBg="1"/>
      <p:bldP spid="637985" grpId="0" bldLvl="0" animBg="1"/>
      <p:bldP spid="637985" grpId="1" bldLvl="0" animBg="1"/>
      <p:bldP spid="637986" grpId="0"/>
      <p:bldP spid="637986" grpId="1"/>
      <p:bldP spid="637986" grpId="2"/>
      <p:bldP spid="637987" grpId="0"/>
      <p:bldP spid="637987" grpId="1"/>
      <p:bldP spid="637987" grpId="2"/>
      <p:bldP spid="637988" grpId="0"/>
      <p:bldP spid="637988" grpId="1"/>
      <p:bldP spid="637988" grpId="2"/>
      <p:bldP spid="637989" grpId="0" bldLvl="0" animBg="1"/>
      <p:bldP spid="637990" grpId="0" bldLvl="0" animBg="1"/>
      <p:bldP spid="637991" grpId="0" bldLvl="0" animBg="1"/>
      <p:bldP spid="637992" grpId="0" bldLvl="0" animBg="1"/>
      <p:bldP spid="50" grpId="0" bldLvl="0" animBg="1"/>
      <p:bldP spid="5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内容占位符 2"/>
          <p:cNvSpPr txBox="1"/>
          <p:nvPr/>
        </p:nvSpPr>
        <p:spPr bwMode="auto">
          <a:xfrm>
            <a:off x="2308254" y="1214422"/>
            <a:ext cx="7645398" cy="514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微软雅黑" panose="020B0503020204020204" pitchFamily="2" charset="-122"/>
                <a:cs typeface="+mn-cs"/>
              </a:rPr>
              <a:t>点评作业的提交情况和共性问题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2" charset="-122"/>
              <a:cs typeface="+mn-cs"/>
            </a:endParaRPr>
          </a:p>
        </p:txBody>
      </p:sp>
      <p:sp>
        <p:nvSpPr>
          <p:cNvPr id="456719" name="Rectangle 15"/>
          <p:cNvSpPr>
            <a:spLocks noGrp="1" noChangeArrowheads="1"/>
          </p:cNvSpPr>
          <p:nvPr>
            <p:ph type="title"/>
          </p:nvPr>
        </p:nvSpPr>
        <p:spPr>
          <a:xfrm>
            <a:off x="6965950" y="285750"/>
            <a:ext cx="3522980" cy="523875"/>
          </a:xfrm>
        </p:spPr>
        <p:txBody>
          <a:bodyPr/>
          <a:lstStyle/>
          <a:p>
            <a:pPr>
              <a:defRPr/>
            </a:pPr>
            <a:r>
              <a:t>回顾与作业点评</a:t>
            </a:r>
            <a:endParaRPr dirty="0"/>
          </a:p>
        </p:txBody>
      </p:sp>
      <p:sp>
        <p:nvSpPr>
          <p:cNvPr id="456707" name="Rectangle 3"/>
          <p:cNvSpPr>
            <a:spLocks noGrp="1" noChangeArrowheads="1"/>
          </p:cNvSpPr>
          <p:nvPr>
            <p:ph idx="1"/>
          </p:nvPr>
        </p:nvSpPr>
        <p:spPr>
          <a:xfrm>
            <a:off x="1930400" y="1214755"/>
            <a:ext cx="8420735" cy="5143500"/>
          </a:xfrm>
        </p:spPr>
        <p:txBody>
          <a:bodyPr/>
          <a:lstStyle/>
          <a:p>
            <a:pPr>
              <a:defRPr/>
            </a:pPr>
            <a:r>
              <a:rPr lang="zh-CN" altLang="en-GB" dirty="0"/>
              <a:t>阅读下面代码，哪个有错误？说明理由</a:t>
            </a:r>
            <a:endParaRPr lang="en-US" altLang="zh-CN" dirty="0"/>
          </a:p>
          <a:p>
            <a:pPr>
              <a:defRPr/>
            </a:pPr>
            <a:endParaRPr lang="en-GB" altLang="zh-CN" dirty="0"/>
          </a:p>
          <a:p>
            <a:pPr>
              <a:defRPr/>
            </a:pPr>
            <a:endParaRPr lang="zh-CN" altLang="en-GB" dirty="0"/>
          </a:p>
          <a:p>
            <a:pPr>
              <a:defRPr/>
            </a:pPr>
            <a:endParaRPr lang="zh-CN" altLang="en-GB" dirty="0"/>
          </a:p>
          <a:p>
            <a:pPr>
              <a:defRPr/>
            </a:pPr>
            <a:endParaRPr lang="zh-CN" altLang="en-GB" dirty="0"/>
          </a:p>
          <a:p>
            <a:pPr>
              <a:defRPr/>
            </a:pPr>
            <a:r>
              <a:rPr lang="zh-CN" altLang="en-GB" dirty="0"/>
              <a:t>填代码：逆序输出数组中的元素</a:t>
            </a:r>
            <a:endParaRPr lang="en-GB" altLang="zh-CN" dirty="0"/>
          </a:p>
        </p:txBody>
      </p:sp>
      <p:sp>
        <p:nvSpPr>
          <p:cNvPr id="456708" name="AutoShape 4"/>
          <p:cNvSpPr>
            <a:spLocks noChangeArrowheads="1"/>
          </p:cNvSpPr>
          <p:nvPr/>
        </p:nvSpPr>
        <p:spPr bwMode="auto">
          <a:xfrm>
            <a:off x="2511425" y="2036128"/>
            <a:ext cx="6799263" cy="45084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double[ ] a = new double[ ];  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56709" name="AutoShape 5"/>
          <p:cNvSpPr>
            <a:spLocks noChangeArrowheads="1"/>
          </p:cNvSpPr>
          <p:nvPr/>
        </p:nvSpPr>
        <p:spPr bwMode="auto">
          <a:xfrm>
            <a:off x="2511425" y="2683828"/>
            <a:ext cx="6799263" cy="45084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double[ ] a = new double[5]{1,2,3,4,5,};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56710" name="AutoShape 6"/>
          <p:cNvSpPr>
            <a:spLocks noChangeArrowheads="1"/>
          </p:cNvSpPr>
          <p:nvPr/>
        </p:nvSpPr>
        <p:spPr bwMode="auto">
          <a:xfrm>
            <a:off x="2511425" y="3331528"/>
            <a:ext cx="6799263" cy="459538"/>
          </a:xfrm>
          <a:prstGeom prst="roundRect">
            <a:avLst>
              <a:gd name="adj" fmla="val 2966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double a = {1,2,3,4,5};  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56711" name="AutoShape 7"/>
          <p:cNvSpPr>
            <a:spLocks noChangeArrowheads="1"/>
          </p:cNvSpPr>
          <p:nvPr/>
        </p:nvSpPr>
        <p:spPr bwMode="auto">
          <a:xfrm>
            <a:off x="2524125" y="4839970"/>
            <a:ext cx="6888163" cy="152971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int[ ] a = new int[ ] {1,2,3,4,5};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224155" indent="-224155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for (_______________; ________; ____ 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224155" indent="-224155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System.out.println(a[i]);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224155" indent="-224155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56712" name="Text Box 8"/>
          <p:cNvSpPr txBox="1">
            <a:spLocks noChangeArrowheads="1"/>
          </p:cNvSpPr>
          <p:nvPr/>
        </p:nvSpPr>
        <p:spPr bwMode="auto">
          <a:xfrm>
            <a:off x="2978150" y="5180330"/>
            <a:ext cx="2665413" cy="450850"/>
          </a:xfrm>
          <a:prstGeom prst="rect">
            <a:avLst/>
          </a:prstGeom>
          <a:noFill/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int i = a.length -1</a:t>
            </a:r>
            <a:endParaRPr lang="en-US" altLang="zh-CN" b="1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56713" name="Text Box 9"/>
          <p:cNvSpPr txBox="1">
            <a:spLocks noChangeArrowheads="1"/>
          </p:cNvSpPr>
          <p:nvPr/>
        </p:nvSpPr>
        <p:spPr bwMode="auto">
          <a:xfrm>
            <a:off x="5121275" y="5266055"/>
            <a:ext cx="1295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i &gt;= 0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456714" name="Text Box 10"/>
          <p:cNvSpPr txBox="1">
            <a:spLocks noChangeArrowheads="1"/>
          </p:cNvSpPr>
          <p:nvPr/>
        </p:nvSpPr>
        <p:spPr bwMode="auto">
          <a:xfrm>
            <a:off x="6192838" y="5266055"/>
            <a:ext cx="720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i- -</a:t>
            </a:r>
            <a:endParaRPr lang="en-US" altLang="zh-CN" b="1">
              <a:solidFill>
                <a:srgbClr val="FF0000"/>
              </a:solidFill>
            </a:endParaRPr>
          </a:p>
        </p:txBody>
      </p:sp>
      <p:grpSp>
        <p:nvGrpSpPr>
          <p:cNvPr id="16395" name="组合 77"/>
          <p:cNvGrpSpPr/>
          <p:nvPr/>
        </p:nvGrpSpPr>
        <p:grpSpPr bwMode="auto">
          <a:xfrm>
            <a:off x="1595438" y="885825"/>
            <a:ext cx="1456372" cy="398780"/>
            <a:chOff x="2962268" y="5103147"/>
            <a:chExt cx="1455764" cy="398840"/>
          </a:xfrm>
        </p:grpSpPr>
        <p:pic>
          <p:nvPicPr>
            <p:cNvPr id="16399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3214575" y="5103147"/>
              <a:ext cx="1203457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代码阅读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8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2107565"/>
            <a:ext cx="554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2750503"/>
            <a:ext cx="5349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3464878"/>
            <a:ext cx="5349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组合 23"/>
          <p:cNvGrpSpPr/>
          <p:nvPr/>
        </p:nvGrpSpPr>
        <p:grpSpPr>
          <a:xfrm>
            <a:off x="1524000" y="857897"/>
            <a:ext cx="1484857" cy="398780"/>
            <a:chOff x="1004978" y="3858290"/>
            <a:chExt cx="1484857" cy="398780"/>
          </a:xfrm>
        </p:grpSpPr>
        <p:pic>
          <p:nvPicPr>
            <p:cNvPr id="25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26" name="TextBox 25"/>
            <p:cNvSpPr txBox="1"/>
            <p:nvPr/>
          </p:nvSpPr>
          <p:spPr bwMode="auto">
            <a:xfrm>
              <a:off x="1285875" y="3858290"/>
              <a:ext cx="120396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作业点评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</a:fld>
            <a:r>
              <a:rPr lang="en-US" altLang="zh-CN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56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56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6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6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56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07" grpId="0" build="p"/>
      <p:bldP spid="456708" grpId="0" bldLvl="0" animBg="1"/>
      <p:bldP spid="456709" grpId="0" bldLvl="0" animBg="1"/>
      <p:bldP spid="456710" grpId="0" bldLvl="0" animBg="1"/>
      <p:bldP spid="456711" grpId="0" bldLvl="0" animBg="1"/>
      <p:bldP spid="456711" grpId="1" bldLvl="0" animBg="1"/>
      <p:bldP spid="456712" grpId="0" bldLvl="0" animBg="1"/>
      <p:bldP spid="456712" grpId="1" bldLvl="0" animBg="1"/>
      <p:bldP spid="456713" grpId="0"/>
      <p:bldP spid="456713" grpId="1"/>
      <p:bldP spid="456714" grpId="0"/>
      <p:bldP spid="456714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13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zh-CN" altLang="en-US" dirty="0">
                <a:solidFill>
                  <a:srgbClr val="FF0000"/>
                </a:solidFill>
              </a:rPr>
              <a:t>二重循环</a:t>
            </a:r>
            <a:r>
              <a:rPr lang="zh-CN" altLang="en-US" dirty="0"/>
              <a:t>将</a:t>
            </a:r>
            <a:r>
              <a:rPr lang="en-US" altLang="zh-CN" dirty="0"/>
              <a:t>5</a:t>
            </a:r>
            <a:r>
              <a:rPr lang="zh-CN" altLang="en-US" dirty="0"/>
              <a:t>个数字升序排序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en-US" altLang="zh-CN" dirty="0"/>
              <a:t>5</a:t>
            </a:r>
            <a:r>
              <a:rPr lang="zh-CN" altLang="en-US" dirty="0"/>
              <a:t>个数字如何存放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数组，数组</a:t>
            </a:r>
            <a:r>
              <a:rPr lang="en-US" altLang="zh-CN" dirty="0">
                <a:solidFill>
                  <a:srgbClr val="FF0000"/>
                </a:solidFill>
              </a:rPr>
              <a:t>.length = 5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控制比较多少轮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外层</a:t>
            </a:r>
            <a:r>
              <a:rPr lang="zh-CN" altLang="en-US" dirty="0"/>
              <a:t>循环，循环变量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控制每轮比较多少次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内层</a:t>
            </a:r>
            <a:r>
              <a:rPr lang="zh-CN" altLang="en-US" dirty="0"/>
              <a:t>循环，循环变量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j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交换数据</a:t>
            </a:r>
            <a:endParaRPr lang="en-US" altLang="zh-CN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8665" y="276225"/>
            <a:ext cx="6031230" cy="478155"/>
          </a:xfrm>
        </p:spPr>
        <p:txBody>
          <a:bodyPr/>
          <a:lstStyle/>
          <a:p>
            <a:r>
              <a:rPr lang="zh-CN" altLang="en-US" dirty="0"/>
              <a:t>二重循环应用</a:t>
            </a:r>
            <a:r>
              <a:rPr lang="en-US" altLang="zh-CN" dirty="0"/>
              <a:t>-</a:t>
            </a:r>
            <a:r>
              <a:rPr lang="zh-CN" altLang="en-US" dirty="0"/>
              <a:t>冒泡排序</a:t>
            </a:r>
            <a:r>
              <a:rPr lang="en-US" altLang="zh-CN" dirty="0"/>
              <a:t>3-3</a:t>
            </a:r>
            <a:endParaRPr lang="zh-CN" altLang="en-US" dirty="0"/>
          </a:p>
        </p:txBody>
      </p:sp>
      <p:grpSp>
        <p:nvGrpSpPr>
          <p:cNvPr id="9" name="组合 14"/>
          <p:cNvGrpSpPr/>
          <p:nvPr/>
        </p:nvGrpSpPr>
        <p:grpSpPr bwMode="auto">
          <a:xfrm>
            <a:off x="3738563" y="5592663"/>
            <a:ext cx="4572000" cy="428625"/>
            <a:chOff x="3143240" y="5143512"/>
            <a:chExt cx="4572032" cy="428628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 bwMode="auto">
            <a:xfrm>
              <a:off x="3962396" y="5187962"/>
              <a:ext cx="2614948" cy="368303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spc="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b="1" spc="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3</a:t>
              </a:r>
              <a:r>
                <a:rPr lang="zh-CN" altLang="en-US" b="1" spc="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</a:t>
              </a:r>
              <a:r>
                <a: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冒泡排序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</a:fld>
            <a:r>
              <a:rPr lang="en-US" altLang="zh-CN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0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40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40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00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0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0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400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冒泡排序速记口诀</a:t>
            </a:r>
            <a:r>
              <a:rPr lang="zh-CN" altLang="en-US" dirty="0">
                <a:sym typeface="Wingdings" panose="05000000000000000000" pitchFamily="2" charset="2"/>
              </a:rPr>
              <a:t>（升序）</a:t>
            </a:r>
            <a:endParaRPr lang="zh-CN" altLang="en-US" dirty="0"/>
          </a:p>
          <a:p>
            <a:pPr lvl="1"/>
            <a:r>
              <a:rPr lang="en-US" altLang="zh-CN" dirty="0"/>
              <a:t>N </a:t>
            </a:r>
            <a:r>
              <a:rPr lang="zh-CN" altLang="en-US" dirty="0"/>
              <a:t>个数字来排队</a:t>
            </a:r>
            <a:endParaRPr lang="zh-CN" altLang="en-US" dirty="0"/>
          </a:p>
          <a:p>
            <a:pPr lvl="1"/>
            <a:r>
              <a:rPr lang="zh-CN" altLang="en-US" dirty="0"/>
              <a:t>两两相比小靠前</a:t>
            </a:r>
            <a:endParaRPr lang="zh-CN" altLang="en-US" dirty="0"/>
          </a:p>
          <a:p>
            <a:pPr lvl="1"/>
            <a:r>
              <a:rPr lang="zh-CN" altLang="en-US" dirty="0"/>
              <a:t>外层循环 </a:t>
            </a:r>
            <a:r>
              <a:rPr lang="en-US" altLang="zh-CN" dirty="0"/>
              <a:t>N-1</a:t>
            </a:r>
            <a:endParaRPr lang="en-US" altLang="zh-CN" dirty="0"/>
          </a:p>
          <a:p>
            <a:pPr lvl="1"/>
            <a:r>
              <a:rPr lang="zh-CN" altLang="en-US" dirty="0"/>
              <a:t>内层循环 </a:t>
            </a:r>
            <a:r>
              <a:rPr lang="en-US" altLang="zh-CN" dirty="0"/>
              <a:t>N-1-I</a:t>
            </a:r>
            <a:endParaRPr lang="en-US" altLang="zh-CN" dirty="0"/>
          </a:p>
          <a:p>
            <a:r>
              <a:rPr lang="zh-CN" altLang="en-US" dirty="0"/>
              <a:t>思考</a:t>
            </a:r>
            <a:endParaRPr lang="zh-CN" altLang="en-US" dirty="0"/>
          </a:p>
          <a:p>
            <a:pPr lvl="1"/>
            <a:r>
              <a:rPr lang="zh-CN" altLang="en-US" dirty="0"/>
              <a:t>如何使用冒泡排序实现</a:t>
            </a:r>
            <a:r>
              <a:rPr lang="en-US" altLang="zh-CN" dirty="0"/>
              <a:t>5</a:t>
            </a:r>
            <a:r>
              <a:rPr lang="zh-CN" altLang="en-US" dirty="0"/>
              <a:t>个数字的降序排列？</a:t>
            </a:r>
            <a:endParaRPr lang="en-US" altLang="zh-CN" dirty="0"/>
          </a:p>
          <a:p>
            <a:pPr lvl="1"/>
            <a:r>
              <a:rPr lang="zh-CN" altLang="en-US" dirty="0"/>
              <a:t>使用冒泡排序对</a:t>
            </a:r>
            <a:r>
              <a:rPr lang="en-US" altLang="zh-CN" dirty="0"/>
              <a:t>n</a:t>
            </a:r>
            <a:r>
              <a:rPr lang="zh-CN" altLang="en-US" dirty="0"/>
              <a:t>个数字排序，共比较几次可得到最终结果？</a:t>
            </a:r>
            <a:endParaRPr lang="zh-CN" altLang="en-US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7402830" y="285750"/>
            <a:ext cx="3086100" cy="478790"/>
          </a:xfrm>
        </p:spPr>
        <p:txBody>
          <a:bodyPr/>
          <a:lstStyle/>
          <a:p>
            <a:r>
              <a:rPr lang="zh-CN" altLang="en-US"/>
              <a:t>冒泡排序小结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</a:fld>
            <a:r>
              <a:rPr lang="en-US" altLang="zh-CN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idx="1"/>
          </p:nvPr>
        </p:nvSpPr>
        <p:spPr>
          <a:xfrm>
            <a:off x="1468120" y="1143000"/>
            <a:ext cx="8771255" cy="5256530"/>
          </a:xfrm>
        </p:spPr>
        <p:txBody>
          <a:bodyPr/>
          <a:lstStyle/>
          <a:p>
            <a:r>
              <a:rPr lang="zh-CN" altLang="en-US" dirty="0"/>
              <a:t>需求说明</a:t>
            </a:r>
            <a:endParaRPr lang="zh-CN" altLang="en-US" dirty="0"/>
          </a:p>
          <a:p>
            <a:pPr lvl="1"/>
            <a:r>
              <a:rPr lang="zh-CN" altLang="en-US" dirty="0"/>
              <a:t>使用冒泡排序对输入的</a:t>
            </a:r>
            <a:r>
              <a:rPr lang="en-US" altLang="zh-CN" dirty="0"/>
              <a:t>5</a:t>
            </a:r>
            <a:r>
              <a:rPr lang="zh-CN" altLang="en-US" dirty="0"/>
              <a:t>名学员成绩进行降序排列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915660" y="285750"/>
            <a:ext cx="4573270" cy="523240"/>
          </a:xfrm>
          <a:solidFill>
            <a:schemeClr val="bg1"/>
          </a:solidFill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</a:t>
            </a:r>
            <a:r>
              <a:rPr lang="zh-CN" altLang="en-US" dirty="0"/>
              <a:t>冒泡排序</a:t>
            </a:r>
            <a:endParaRPr lang="en-US" altLang="zh-CN" b="1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381356" y="2643182"/>
            <a:ext cx="5286412" cy="2022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" name="组合 19"/>
          <p:cNvGrpSpPr/>
          <p:nvPr/>
        </p:nvGrpSpPr>
        <p:grpSpPr bwMode="auto">
          <a:xfrm>
            <a:off x="4595813" y="5572125"/>
            <a:ext cx="2786062" cy="428625"/>
            <a:chOff x="3714744" y="5143512"/>
            <a:chExt cx="2786082" cy="428628"/>
          </a:xfrm>
        </p:grpSpPr>
        <p:sp>
          <p:nvSpPr>
            <p:cNvPr id="8" name="圆角矩形 7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 bwMode="auto">
            <a:xfrm>
              <a:off x="3973667" y="5187962"/>
              <a:ext cx="2198386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</a:fld>
            <a:r>
              <a:rPr lang="en-US" altLang="zh-CN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404995" y="285750"/>
            <a:ext cx="6083935" cy="523875"/>
          </a:xfrm>
        </p:spPr>
        <p:txBody>
          <a:bodyPr/>
          <a:lstStyle/>
          <a:p>
            <a:pPr>
              <a:defRPr/>
            </a:pPr>
            <a:r>
              <a:rPr sz="3200" dirty="0"/>
              <a:t>在二重循环中使用</a:t>
            </a:r>
            <a:r>
              <a:rPr lang="en-US" altLang="zh-CN" sz="3200" dirty="0"/>
              <a:t>continue 2-1 </a:t>
            </a:r>
            <a:endParaRPr lang="en-US" altLang="zh-CN" sz="3200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若有</a:t>
            </a:r>
            <a:r>
              <a:rPr lang="en-US" altLang="zh-CN" dirty="0"/>
              <a:t>3</a:t>
            </a:r>
            <a:r>
              <a:rPr lang="zh-CN" altLang="en-US" dirty="0"/>
              <a:t>个班级各</a:t>
            </a:r>
            <a:r>
              <a:rPr lang="en-US" altLang="zh-CN" dirty="0"/>
              <a:t>4</a:t>
            </a:r>
            <a:r>
              <a:rPr lang="zh-CN" altLang="en-US" dirty="0"/>
              <a:t>名学员参赛，计算每个班级参赛学员平均分，统计成绩大于</a:t>
            </a:r>
            <a:r>
              <a:rPr lang="en-US" altLang="zh-CN" dirty="0"/>
              <a:t>85</a:t>
            </a:r>
            <a:r>
              <a:rPr lang="zh-CN" altLang="en-US" dirty="0"/>
              <a:t>分学员数 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04838" name="Rectangle 6"/>
          <p:cNvSpPr>
            <a:spLocks noChangeArrowheads="1"/>
          </p:cNvSpPr>
          <p:nvPr/>
        </p:nvSpPr>
        <p:spPr bwMode="auto">
          <a:xfrm>
            <a:off x="2308225" y="3357563"/>
            <a:ext cx="3716337" cy="24479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在问题</a:t>
            </a:r>
            <a:r>
              <a:rPr lang="en-US" altLang="zh-CN" sz="2600" b="1" dirty="0">
                <a:latin typeface="+mn-lt"/>
                <a:ea typeface="微软雅黑" panose="020B0503020204020204" pitchFamily="2" charset="-122"/>
              </a:rPr>
              <a:t>1</a:t>
            </a: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基础上增加了新功能</a:t>
            </a:r>
            <a:endParaRPr lang="zh-CN" altLang="en-US" sz="2600" b="1" dirty="0">
              <a:latin typeface="+mn-lt"/>
              <a:ea typeface="微软雅黑" panose="020B0503020204020204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使用</a:t>
            </a:r>
            <a:r>
              <a:rPr lang="en-US" altLang="zh-CN" sz="2600" b="1" dirty="0">
                <a:latin typeface="+mn-lt"/>
                <a:ea typeface="微软雅黑" panose="020B0503020204020204" pitchFamily="2" charset="-122"/>
              </a:rPr>
              <a:t>continue</a:t>
            </a: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统计大于</a:t>
            </a:r>
            <a:r>
              <a:rPr lang="en-US" altLang="zh-CN" sz="2600" b="1" dirty="0">
                <a:latin typeface="+mn-lt"/>
                <a:ea typeface="微软雅黑" panose="020B0503020204020204" pitchFamily="2" charset="-122"/>
              </a:rPr>
              <a:t>85</a:t>
            </a: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分的学员人数</a:t>
            </a:r>
            <a:endParaRPr lang="zh-CN" altLang="en-US" sz="2600" b="1" dirty="0">
              <a:latin typeface="+mn-lt"/>
              <a:ea typeface="微软雅黑" panose="020B0503020204020204" pitchFamily="2" charset="-122"/>
            </a:endParaRPr>
          </a:p>
        </p:txBody>
      </p:sp>
      <p:grpSp>
        <p:nvGrpSpPr>
          <p:cNvPr id="33798" name="组合 7"/>
          <p:cNvGrpSpPr/>
          <p:nvPr/>
        </p:nvGrpSpPr>
        <p:grpSpPr bwMode="auto">
          <a:xfrm>
            <a:off x="1595438" y="857250"/>
            <a:ext cx="979170" cy="422275"/>
            <a:chOff x="1000100" y="1173499"/>
            <a:chExt cx="979914" cy="422603"/>
          </a:xfrm>
        </p:grpSpPr>
        <p:pic>
          <p:nvPicPr>
            <p:cNvPr id="33803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286067" y="1185257"/>
              <a:ext cx="693947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10"/>
          <p:cNvGrpSpPr/>
          <p:nvPr/>
        </p:nvGrpSpPr>
        <p:grpSpPr bwMode="auto">
          <a:xfrm>
            <a:off x="1595438" y="2928938"/>
            <a:ext cx="993457" cy="447675"/>
            <a:chOff x="1000100" y="3235185"/>
            <a:chExt cx="993464" cy="446983"/>
          </a:xfrm>
        </p:grpSpPr>
        <p:pic>
          <p:nvPicPr>
            <p:cNvPr id="33801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00139" y="3259594"/>
              <a:ext cx="693425" cy="39816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分析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4" name="图片 13" descr="图9.9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730" y="2357438"/>
            <a:ext cx="3357563" cy="429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</a:fld>
            <a:r>
              <a:rPr lang="en-US" altLang="zh-CN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4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48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AutoShape 2"/>
          <p:cNvSpPr>
            <a:spLocks noChangeArrowheads="1"/>
          </p:cNvSpPr>
          <p:nvPr/>
        </p:nvSpPr>
        <p:spPr bwMode="auto">
          <a:xfrm>
            <a:off x="2230438" y="1519238"/>
            <a:ext cx="8080375" cy="40481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for(int i = 0; i &lt; classnum; i++){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//…		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for(int j = 0; j &lt; score.length; j++){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     //…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    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if(score[j] &lt; 85) {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en-US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continue;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     }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count++;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//…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05859" name="AutoShape 3"/>
          <p:cNvSpPr>
            <a:spLocks noChangeArrowheads="1"/>
          </p:cNvSpPr>
          <p:nvPr/>
        </p:nvSpPr>
        <p:spPr bwMode="auto">
          <a:xfrm>
            <a:off x="5519738" y="4429386"/>
            <a:ext cx="2952750" cy="1021828"/>
          </a:xfrm>
          <a:prstGeom prst="wedgeRoundRectCallout">
            <a:avLst>
              <a:gd name="adj1" fmla="val -49886"/>
              <a:gd name="adj2" fmla="val -42203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执行</a:t>
            </a:r>
            <a:r>
              <a:rPr lang="en-US" altLang="zh-CN" b="1" dirty="0">
                <a:solidFill>
                  <a:schemeClr val="bg1"/>
                </a:solidFill>
                <a:latin typeface="+mn-ea"/>
                <a:ea typeface="+mn-ea"/>
              </a:rPr>
              <a:t>continue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，进入本层循环的下一轮循环，不再执行</a:t>
            </a:r>
            <a:r>
              <a:rPr lang="en-US" altLang="zh-CN" b="1" dirty="0">
                <a:solidFill>
                  <a:schemeClr val="bg1"/>
                </a:solidFill>
                <a:latin typeface="+mn-ea"/>
                <a:ea typeface="+mn-ea"/>
              </a:rPr>
              <a:t>count++</a:t>
            </a:r>
            <a:endParaRPr lang="en-US" altLang="zh-CN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05871" name="Rectangle 15"/>
          <p:cNvSpPr>
            <a:spLocks noGrp="1" noChangeArrowheads="1"/>
          </p:cNvSpPr>
          <p:nvPr>
            <p:ph type="title"/>
          </p:nvPr>
        </p:nvSpPr>
        <p:spPr>
          <a:xfrm>
            <a:off x="4475480" y="276860"/>
            <a:ext cx="6115685" cy="523875"/>
          </a:xfrm>
        </p:spPr>
        <p:txBody>
          <a:bodyPr/>
          <a:lstStyle/>
          <a:p>
            <a:pPr>
              <a:defRPr/>
            </a:pPr>
            <a:r>
              <a:rPr sz="3200" dirty="0"/>
              <a:t>在二重循环中使用</a:t>
            </a:r>
            <a:r>
              <a:rPr lang="en-US" altLang="zh-CN" sz="3200" dirty="0"/>
              <a:t>continue 2-2</a:t>
            </a:r>
            <a:r>
              <a:rPr lang="en-US" altLang="zh-CN" dirty="0"/>
              <a:t> </a:t>
            </a:r>
            <a:endParaRPr lang="en-US" altLang="zh-CN" dirty="0"/>
          </a:p>
        </p:txBody>
      </p:sp>
      <p:grpSp>
        <p:nvGrpSpPr>
          <p:cNvPr id="34822" name="组合 14"/>
          <p:cNvGrpSpPr/>
          <p:nvPr/>
        </p:nvGrpSpPr>
        <p:grpSpPr bwMode="auto">
          <a:xfrm>
            <a:off x="1595438" y="857250"/>
            <a:ext cx="993457" cy="414338"/>
            <a:chOff x="1000100" y="2528843"/>
            <a:chExt cx="993464" cy="414475"/>
          </a:xfrm>
        </p:grpSpPr>
        <p:pic>
          <p:nvPicPr>
            <p:cNvPr id="3483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300139" y="2536625"/>
              <a:ext cx="693425" cy="39891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23"/>
          <p:cNvGrpSpPr/>
          <p:nvPr/>
        </p:nvGrpSpPr>
        <p:grpSpPr bwMode="auto">
          <a:xfrm>
            <a:off x="5016500" y="1911350"/>
            <a:ext cx="2519363" cy="1731963"/>
            <a:chOff x="3492500" y="1697037"/>
            <a:chExt cx="2519363" cy="1731963"/>
          </a:xfrm>
        </p:grpSpPr>
        <p:sp>
          <p:nvSpPr>
            <p:cNvPr id="34833" name="Line 35"/>
            <p:cNvSpPr>
              <a:spLocks noChangeShapeType="1"/>
            </p:cNvSpPr>
            <p:nvPr/>
          </p:nvSpPr>
          <p:spPr bwMode="auto">
            <a:xfrm flipV="1">
              <a:off x="3492500" y="3414712"/>
              <a:ext cx="2505075" cy="9525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4" name="Line 36"/>
            <p:cNvSpPr>
              <a:spLocks noChangeShapeType="1"/>
            </p:cNvSpPr>
            <p:nvPr/>
          </p:nvSpPr>
          <p:spPr bwMode="auto">
            <a:xfrm flipV="1">
              <a:off x="6007100" y="1697037"/>
              <a:ext cx="4763" cy="1731963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5" name="Line 37"/>
            <p:cNvSpPr>
              <a:spLocks noChangeShapeType="1"/>
            </p:cNvSpPr>
            <p:nvPr/>
          </p:nvSpPr>
          <p:spPr bwMode="auto">
            <a:xfrm flipH="1" flipV="1">
              <a:off x="4787900" y="1697037"/>
              <a:ext cx="1196975" cy="14288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4836" name="直接箭头连接符 21"/>
            <p:cNvCxnSpPr>
              <a:cxnSpLocks noChangeShapeType="1"/>
              <a:stCxn id="34835" idx="1"/>
            </p:cNvCxnSpPr>
            <p:nvPr/>
          </p:nvCxnSpPr>
          <p:spPr bwMode="auto">
            <a:xfrm rot="16200000" flipH="1">
              <a:off x="4589352" y="1895584"/>
              <a:ext cx="401008" cy="3913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组合 14"/>
          <p:cNvGrpSpPr/>
          <p:nvPr/>
        </p:nvGrpSpPr>
        <p:grpSpPr bwMode="auto">
          <a:xfrm>
            <a:off x="3452813" y="6000750"/>
            <a:ext cx="5429250" cy="428625"/>
            <a:chOff x="3143240" y="5143512"/>
            <a:chExt cx="5429310" cy="428628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3714744" y="5143512"/>
              <a:ext cx="485780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4831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 bwMode="auto">
            <a:xfrm>
              <a:off x="3984942" y="5187962"/>
              <a:ext cx="453331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：统计成绩在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85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分以上的学员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</a:fld>
            <a:r>
              <a:rPr lang="en-US" altLang="zh-CN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59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81905" y="285750"/>
            <a:ext cx="5407025" cy="523875"/>
          </a:xfrm>
        </p:spPr>
        <p:txBody>
          <a:bodyPr/>
          <a:lstStyle/>
          <a:p>
            <a:pPr>
              <a:defRPr/>
            </a:pPr>
            <a:r>
              <a:rPr sz="3200" dirty="0"/>
              <a:t>在二重循环中使用</a:t>
            </a:r>
            <a:r>
              <a:rPr lang="en-US" altLang="zh-CN" sz="3200" dirty="0"/>
              <a:t>break 2-1</a:t>
            </a:r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5145088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有</a:t>
            </a:r>
            <a:r>
              <a:rPr lang="en-US" altLang="zh-CN" dirty="0"/>
              <a:t>5</a:t>
            </a:r>
            <a:r>
              <a:rPr lang="zh-CN" altLang="en-US" dirty="0"/>
              <a:t>家衣服专卖店，每家最多购买</a:t>
            </a:r>
            <a:r>
              <a:rPr lang="en-US" altLang="zh-CN" dirty="0"/>
              <a:t>3</a:t>
            </a:r>
            <a:r>
              <a:rPr lang="zh-CN" altLang="en-US" dirty="0"/>
              <a:t>件。用户可以选择离开，可以买衣服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最后打印总共买了几件衣服 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35845" name="组合 7"/>
          <p:cNvGrpSpPr/>
          <p:nvPr/>
        </p:nvGrpSpPr>
        <p:grpSpPr bwMode="auto">
          <a:xfrm>
            <a:off x="1595438" y="857250"/>
            <a:ext cx="979170" cy="422275"/>
            <a:chOff x="1000100" y="1173499"/>
            <a:chExt cx="979914" cy="422603"/>
          </a:xfrm>
        </p:grpSpPr>
        <p:pic>
          <p:nvPicPr>
            <p:cNvPr id="35851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286067" y="1185257"/>
              <a:ext cx="693947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10"/>
          <p:cNvGrpSpPr/>
          <p:nvPr/>
        </p:nvGrpSpPr>
        <p:grpSpPr bwMode="auto">
          <a:xfrm>
            <a:off x="1595438" y="3552825"/>
            <a:ext cx="993457" cy="447675"/>
            <a:chOff x="1000100" y="3235185"/>
            <a:chExt cx="993464" cy="446983"/>
          </a:xfrm>
        </p:grpSpPr>
        <p:pic>
          <p:nvPicPr>
            <p:cNvPr id="35849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00139" y="3259595"/>
              <a:ext cx="693425" cy="39816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分析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4" name="图片 13" descr="图9.10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13" y="1000125"/>
            <a:ext cx="3071812" cy="571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309813" y="4071938"/>
            <a:ext cx="76454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>
                <a:ea typeface="微软雅黑" panose="020B0503020204020204" pitchFamily="2" charset="-122"/>
              </a:rPr>
              <a:t>使用二重循环解决</a:t>
            </a:r>
            <a:endParaRPr lang="zh-CN" altLang="en-US" sz="2600" b="1">
              <a:ea typeface="微软雅黑" panose="020B0503020204020204" pitchFamily="2" charset="-122"/>
            </a:endParaRPr>
          </a:p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400" b="1">
                <a:ea typeface="微软雅黑" panose="020B0503020204020204" pitchFamily="2" charset="-122"/>
              </a:rPr>
              <a:t>外层循环控制去每个专卖店</a:t>
            </a:r>
            <a:endParaRPr lang="zh-CN" altLang="en-US" sz="2400" b="1">
              <a:ea typeface="微软雅黑" panose="020B0503020204020204" pitchFamily="2" charset="-122"/>
            </a:endParaRPr>
          </a:p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400" b="1">
                <a:ea typeface="微软雅黑" panose="020B0503020204020204" pitchFamily="2" charset="-122"/>
              </a:rPr>
              <a:t>内层循环控制买衣服过程</a:t>
            </a:r>
            <a:endParaRPr lang="zh-CN" altLang="en-US" sz="2400" b="1">
              <a:ea typeface="微软雅黑" panose="020B0503020204020204" pitchFamily="2" charset="-122"/>
            </a:endParaRPr>
          </a:p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400" b="1">
                <a:ea typeface="微软雅黑" panose="020B0503020204020204" pitchFamily="2" charset="-122"/>
              </a:rPr>
              <a:t>使用</a:t>
            </a:r>
            <a:r>
              <a:rPr lang="en-US" altLang="zh-CN" sz="2400" b="1">
                <a:ea typeface="微软雅黑" panose="020B0503020204020204" pitchFamily="2" charset="-122"/>
              </a:rPr>
              <a:t>break</a:t>
            </a:r>
            <a:r>
              <a:rPr lang="zh-CN" altLang="en-US" sz="2400" b="1">
                <a:ea typeface="微软雅黑" panose="020B0503020204020204" pitchFamily="2" charset="-122"/>
              </a:rPr>
              <a:t>退出内层循环</a:t>
            </a:r>
            <a:endParaRPr lang="zh-CN" altLang="en-US" sz="2400" b="1">
              <a:ea typeface="微软雅黑" panose="020B0503020204020204" pitchFamily="2" charset="-122"/>
            </a:endParaRPr>
          </a:p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endParaRPr lang="zh-CN" altLang="en-US" sz="2600" b="1">
              <a:ea typeface="微软雅黑" panose="020B0503020204020204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</a:fld>
            <a:r>
              <a:rPr lang="en-US" altLang="zh-CN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38" name="AutoShape 18"/>
          <p:cNvSpPr>
            <a:spLocks noChangeArrowheads="1"/>
          </p:cNvSpPr>
          <p:nvPr/>
        </p:nvSpPr>
        <p:spPr bwMode="auto">
          <a:xfrm>
            <a:off x="1992313" y="1571625"/>
            <a:ext cx="8356600" cy="476757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for(int i = 0; i &lt; 5; i++){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System.out.println("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欢迎光临第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 + (i+1) +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家专卖店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for(int j = 0; j &lt; 3; j++){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System.out.println("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要离开吗（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y/n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）？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choice = input.nextLine();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if("y".equals(choice)){   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break;	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System.out.println("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买了一件衣服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count++;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计数器加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1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 //……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17123" name="AutoShape 3"/>
          <p:cNvSpPr>
            <a:spLocks noChangeArrowheads="1"/>
          </p:cNvSpPr>
          <p:nvPr/>
        </p:nvSpPr>
        <p:spPr bwMode="auto">
          <a:xfrm>
            <a:off x="6854825" y="3643051"/>
            <a:ext cx="3384550" cy="714900"/>
          </a:xfrm>
          <a:prstGeom prst="wedgeRoundRectCallout">
            <a:avLst>
              <a:gd name="adj1" fmla="val -49707"/>
              <a:gd name="adj2" fmla="val 22533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执行</a:t>
            </a:r>
            <a:r>
              <a:rPr lang="en-US" altLang="zh-CN" b="1" dirty="0">
                <a:solidFill>
                  <a:schemeClr val="bg1"/>
                </a:solidFill>
                <a:latin typeface="+mn-ea"/>
                <a:ea typeface="+mn-ea"/>
              </a:rPr>
              <a:t>break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，跳出内层循环，继续执行外层循环的语句</a:t>
            </a:r>
            <a:endParaRPr lang="en-US" altLang="zh-CN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17130" name="Rectangle 10"/>
          <p:cNvSpPr>
            <a:spLocks noGrp="1" noChangeArrowheads="1"/>
          </p:cNvSpPr>
          <p:nvPr>
            <p:ph type="title"/>
          </p:nvPr>
        </p:nvSpPr>
        <p:spPr>
          <a:xfrm>
            <a:off x="5001260" y="285750"/>
            <a:ext cx="5487670" cy="523875"/>
          </a:xfrm>
        </p:spPr>
        <p:txBody>
          <a:bodyPr/>
          <a:lstStyle/>
          <a:p>
            <a:pPr>
              <a:defRPr/>
            </a:pPr>
            <a:r>
              <a:rPr sz="3200" dirty="0"/>
              <a:t>在二重循环中使用</a:t>
            </a:r>
            <a:r>
              <a:rPr lang="en-US" altLang="zh-CN" sz="3200" dirty="0"/>
              <a:t>break 2-2</a:t>
            </a:r>
            <a:r>
              <a:rPr lang="en-US" altLang="zh-CN" dirty="0"/>
              <a:t> </a:t>
            </a:r>
            <a:endParaRPr lang="en-US" altLang="zh-CN" dirty="0"/>
          </a:p>
        </p:txBody>
      </p:sp>
      <p:grpSp>
        <p:nvGrpSpPr>
          <p:cNvPr id="36870" name="组合 14"/>
          <p:cNvGrpSpPr/>
          <p:nvPr/>
        </p:nvGrpSpPr>
        <p:grpSpPr bwMode="auto">
          <a:xfrm>
            <a:off x="1595438" y="857250"/>
            <a:ext cx="993457" cy="414338"/>
            <a:chOff x="1000100" y="2528843"/>
            <a:chExt cx="993464" cy="414475"/>
          </a:xfrm>
        </p:grpSpPr>
        <p:pic>
          <p:nvPicPr>
            <p:cNvPr id="3688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300139" y="2536625"/>
              <a:ext cx="693425" cy="39891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24"/>
          <p:cNvGrpSpPr/>
          <p:nvPr/>
        </p:nvGrpSpPr>
        <p:grpSpPr bwMode="auto">
          <a:xfrm>
            <a:off x="3876675" y="3913188"/>
            <a:ext cx="2862263" cy="2016125"/>
            <a:chOff x="2351922" y="3913206"/>
            <a:chExt cx="2863020" cy="2016125"/>
          </a:xfrm>
        </p:grpSpPr>
        <p:sp>
          <p:nvSpPr>
            <p:cNvPr id="36881" name="Line 20"/>
            <p:cNvSpPr>
              <a:spLocks noChangeShapeType="1"/>
            </p:cNvSpPr>
            <p:nvPr/>
          </p:nvSpPr>
          <p:spPr bwMode="auto">
            <a:xfrm>
              <a:off x="3477007" y="3924407"/>
              <a:ext cx="1719641" cy="0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2" name="Line 21"/>
            <p:cNvSpPr>
              <a:spLocks noChangeShapeType="1"/>
            </p:cNvSpPr>
            <p:nvPr/>
          </p:nvSpPr>
          <p:spPr bwMode="auto">
            <a:xfrm>
              <a:off x="5214942" y="3913206"/>
              <a:ext cx="0" cy="1478491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3" name="Line 22"/>
            <p:cNvSpPr>
              <a:spLocks noChangeShapeType="1"/>
            </p:cNvSpPr>
            <p:nvPr/>
          </p:nvSpPr>
          <p:spPr bwMode="auto">
            <a:xfrm flipH="1">
              <a:off x="2351923" y="5402898"/>
              <a:ext cx="2863019" cy="0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6884" name="直接箭头连接符 22"/>
            <p:cNvCxnSpPr>
              <a:cxnSpLocks noChangeShapeType="1"/>
              <a:stCxn id="36883" idx="1"/>
            </p:cNvCxnSpPr>
            <p:nvPr/>
          </p:nvCxnSpPr>
          <p:spPr bwMode="auto">
            <a:xfrm rot="16200000" flipH="1">
              <a:off x="2091456" y="5663365"/>
              <a:ext cx="526432" cy="5499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组合 14"/>
          <p:cNvGrpSpPr/>
          <p:nvPr/>
        </p:nvGrpSpPr>
        <p:grpSpPr bwMode="auto">
          <a:xfrm>
            <a:off x="3524250" y="6215063"/>
            <a:ext cx="4572000" cy="428625"/>
            <a:chOff x="3143240" y="5143512"/>
            <a:chExt cx="4572032" cy="428628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6879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 bwMode="auto">
            <a:xfrm>
              <a:off x="3975096" y="5187962"/>
              <a:ext cx="2517793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：购物结账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</a:fld>
            <a:r>
              <a:rPr lang="en-US" altLang="zh-CN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3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9080" y="285750"/>
            <a:ext cx="6419850" cy="523875"/>
          </a:xfrm>
        </p:spPr>
        <p:txBody>
          <a:bodyPr/>
          <a:lstStyle/>
          <a:p>
            <a:pPr>
              <a:defRPr/>
            </a:pPr>
            <a:r>
              <a:rPr sz="3200" dirty="0"/>
              <a:t>二重循环中</a:t>
            </a:r>
            <a:r>
              <a:rPr lang="en-US" altLang="zh-CN" sz="3200" dirty="0"/>
              <a:t>continue</a:t>
            </a:r>
            <a:r>
              <a:rPr sz="3200" dirty="0"/>
              <a:t>和</a:t>
            </a:r>
            <a:r>
              <a:rPr lang="en-US" altLang="zh-CN" sz="3200" dirty="0"/>
              <a:t>break</a:t>
            </a:r>
            <a:r>
              <a:rPr sz="3200" dirty="0"/>
              <a:t>对比</a:t>
            </a:r>
            <a:r>
              <a:rPr dirty="0"/>
              <a:t> </a:t>
            </a:r>
            <a:endParaRPr dirty="0"/>
          </a:p>
        </p:txBody>
      </p:sp>
      <p:sp>
        <p:nvSpPr>
          <p:cNvPr id="32" name="AutoShape 4"/>
          <p:cNvSpPr>
            <a:spLocks noGrp="1" noChangeArrowheads="1"/>
          </p:cNvSpPr>
          <p:nvPr>
            <p:ph idx="1"/>
          </p:nvPr>
        </p:nvSpPr>
        <p:spPr>
          <a:xfrm>
            <a:off x="2308225" y="1276350"/>
            <a:ext cx="3859213" cy="3345542"/>
          </a:xfrm>
          <a:prstGeom prst="roundRect">
            <a:avLst>
              <a:gd name="adj" fmla="val 864"/>
            </a:avLst>
          </a:prstGeom>
          <a:solidFill>
            <a:srgbClr val="EDF5FD"/>
          </a:solidFill>
          <a:ln w="50800" cap="flat" algn="ctr">
            <a:solidFill>
              <a:srgbClr val="00B0F0"/>
            </a:solidFill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sz="1800" kern="1200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49" charset="-122"/>
              </a:rPr>
              <a:t>for(…){</a:t>
            </a:r>
            <a:endParaRPr lang="en-US" altLang="zh-CN" sz="1800" kern="1200" dirty="0">
              <a:solidFill>
                <a:schemeClr val="accent5">
                  <a:lumMod val="10000"/>
                </a:schemeClr>
              </a:solidFill>
              <a:ea typeface="黑体" panose="02010609060101010101" pitchFamily="49" charset="-122"/>
            </a:endParaRPr>
          </a:p>
          <a:p>
            <a:pPr defTabSz="7239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sz="1800" kern="1200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49" charset="-122"/>
              </a:rPr>
              <a:t>   </a:t>
            </a:r>
            <a:endParaRPr lang="en-US" altLang="zh-CN" sz="1800" kern="1200" dirty="0">
              <a:solidFill>
                <a:schemeClr val="accent5">
                  <a:lumMod val="10000"/>
                </a:schemeClr>
              </a:solidFill>
              <a:ea typeface="黑体" panose="02010609060101010101" pitchFamily="49" charset="-122"/>
            </a:endParaRPr>
          </a:p>
          <a:p>
            <a:pPr defTabSz="7239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sz="1800" kern="1200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49" charset="-122"/>
              </a:rPr>
              <a:t>      for(…) {</a:t>
            </a:r>
            <a:endParaRPr lang="en-US" altLang="zh-CN" sz="1800" kern="1200" dirty="0">
              <a:solidFill>
                <a:schemeClr val="accent5">
                  <a:lumMod val="10000"/>
                </a:schemeClr>
              </a:solidFill>
              <a:ea typeface="黑体" panose="02010609060101010101" pitchFamily="49" charset="-122"/>
            </a:endParaRPr>
          </a:p>
          <a:p>
            <a:pPr defTabSz="7239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sz="1800" kern="1200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49" charset="-122"/>
              </a:rPr>
              <a:t>           //……</a:t>
            </a:r>
            <a:endParaRPr lang="en-US" altLang="zh-CN" sz="1800" kern="1200" dirty="0">
              <a:solidFill>
                <a:schemeClr val="accent5">
                  <a:lumMod val="10000"/>
                </a:schemeClr>
              </a:solidFill>
              <a:ea typeface="黑体" panose="02010609060101010101" pitchFamily="49" charset="-122"/>
            </a:endParaRPr>
          </a:p>
          <a:p>
            <a:pPr defTabSz="7239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sz="1800" kern="1200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49" charset="-122"/>
              </a:rPr>
              <a:t>           continue;</a:t>
            </a:r>
            <a:endParaRPr lang="en-US" altLang="zh-CN" sz="1800" kern="1200" dirty="0">
              <a:solidFill>
                <a:schemeClr val="accent5">
                  <a:lumMod val="10000"/>
                </a:schemeClr>
              </a:solidFill>
              <a:ea typeface="黑体" panose="02010609060101010101" pitchFamily="49" charset="-122"/>
            </a:endParaRPr>
          </a:p>
          <a:p>
            <a:pPr defTabSz="7239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sz="1800" kern="1200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49" charset="-122"/>
              </a:rPr>
              <a:t>           //……</a:t>
            </a:r>
            <a:endParaRPr lang="en-US" altLang="zh-CN" sz="1800" kern="1200" dirty="0">
              <a:solidFill>
                <a:schemeClr val="accent5">
                  <a:lumMod val="10000"/>
                </a:schemeClr>
              </a:solidFill>
              <a:ea typeface="黑体" panose="02010609060101010101" pitchFamily="49" charset="-122"/>
            </a:endParaRPr>
          </a:p>
          <a:p>
            <a:pPr defTabSz="7239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sz="1800" kern="1200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49" charset="-122"/>
              </a:rPr>
              <a:t>      }</a:t>
            </a:r>
            <a:endParaRPr lang="en-US" altLang="zh-CN" sz="1800" kern="1200" dirty="0">
              <a:solidFill>
                <a:schemeClr val="accent5">
                  <a:lumMod val="10000"/>
                </a:schemeClr>
              </a:solidFill>
              <a:ea typeface="黑体" panose="02010609060101010101" pitchFamily="49" charset="-122"/>
            </a:endParaRPr>
          </a:p>
          <a:p>
            <a:pPr defTabSz="7239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sz="1800" kern="1200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49" charset="-122"/>
              </a:rPr>
              <a:t>      //……</a:t>
            </a:r>
            <a:endParaRPr lang="en-US" altLang="zh-CN" sz="1800" kern="1200" dirty="0">
              <a:solidFill>
                <a:schemeClr val="accent5">
                  <a:lumMod val="10000"/>
                </a:schemeClr>
              </a:solidFill>
              <a:ea typeface="黑体" panose="02010609060101010101" pitchFamily="49" charset="-122"/>
            </a:endParaRPr>
          </a:p>
          <a:p>
            <a:pPr defTabSz="7239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sz="1800" kern="1200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49" charset="-122"/>
              </a:rPr>
              <a:t>}</a:t>
            </a:r>
            <a:endParaRPr lang="en-US" altLang="zh-CN" sz="1800" kern="1200" dirty="0">
              <a:solidFill>
                <a:schemeClr val="accent5">
                  <a:lumMod val="10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3" name="AutoShape 7"/>
          <p:cNvSpPr>
            <a:spLocks noChangeArrowheads="1"/>
          </p:cNvSpPr>
          <p:nvPr/>
        </p:nvSpPr>
        <p:spPr bwMode="auto">
          <a:xfrm>
            <a:off x="6383338" y="2214563"/>
            <a:ext cx="3887787" cy="332866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for(…){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342900" indent="-342900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342900" indent="-342900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for(…)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342900" indent="-342900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//……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342900" indent="-342900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break;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342900" indent="-342900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//……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342900" indent="-342900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342900" indent="-342900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//……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342900" indent="-342900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34" name="组合 33"/>
          <p:cNvGrpSpPr/>
          <p:nvPr/>
        </p:nvGrpSpPr>
        <p:grpSpPr bwMode="auto">
          <a:xfrm>
            <a:off x="3311525" y="1857375"/>
            <a:ext cx="1984375" cy="1143000"/>
            <a:chOff x="1787565" y="1857364"/>
            <a:chExt cx="1984316" cy="1143008"/>
          </a:xfrm>
        </p:grpSpPr>
        <p:sp>
          <p:nvSpPr>
            <p:cNvPr id="37902" name="Line 9"/>
            <p:cNvSpPr>
              <a:spLocks noChangeShapeType="1"/>
            </p:cNvSpPr>
            <p:nvPr/>
          </p:nvSpPr>
          <p:spPr bwMode="auto">
            <a:xfrm>
              <a:off x="2686682" y="2990718"/>
              <a:ext cx="1076965" cy="0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3" name="Line 10"/>
            <p:cNvSpPr>
              <a:spLocks noChangeShapeType="1"/>
            </p:cNvSpPr>
            <p:nvPr/>
          </p:nvSpPr>
          <p:spPr bwMode="auto">
            <a:xfrm flipV="1">
              <a:off x="3768588" y="1857364"/>
              <a:ext cx="3293" cy="1143008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4" name="Line 11"/>
            <p:cNvSpPr>
              <a:spLocks noChangeShapeType="1"/>
            </p:cNvSpPr>
            <p:nvPr/>
          </p:nvSpPr>
          <p:spPr bwMode="auto">
            <a:xfrm flipH="1" flipV="1">
              <a:off x="1787565" y="1867018"/>
              <a:ext cx="1967849" cy="0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7905" name="直接箭头连接符 37"/>
            <p:cNvCxnSpPr>
              <a:cxnSpLocks noChangeShapeType="1"/>
              <a:stCxn id="37904" idx="1"/>
            </p:cNvCxnSpPr>
            <p:nvPr/>
          </p:nvCxnSpPr>
          <p:spPr bwMode="auto">
            <a:xfrm rot="16200000" flipH="1">
              <a:off x="1638259" y="2016324"/>
              <a:ext cx="302464" cy="3852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9" name="组合 38"/>
          <p:cNvGrpSpPr/>
          <p:nvPr/>
        </p:nvGrpSpPr>
        <p:grpSpPr bwMode="auto">
          <a:xfrm>
            <a:off x="7386638" y="3849688"/>
            <a:ext cx="1881187" cy="1106487"/>
            <a:chOff x="5863383" y="3849697"/>
            <a:chExt cx="1880442" cy="1105867"/>
          </a:xfrm>
        </p:grpSpPr>
        <p:sp>
          <p:nvSpPr>
            <p:cNvPr id="37898" name="Line 15"/>
            <p:cNvSpPr>
              <a:spLocks noChangeShapeType="1"/>
            </p:cNvSpPr>
            <p:nvPr/>
          </p:nvSpPr>
          <p:spPr bwMode="auto">
            <a:xfrm>
              <a:off x="6614886" y="3855297"/>
              <a:ext cx="1117055" cy="0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9" name="Line 16"/>
            <p:cNvSpPr>
              <a:spLocks noChangeShapeType="1"/>
            </p:cNvSpPr>
            <p:nvPr/>
          </p:nvSpPr>
          <p:spPr bwMode="auto">
            <a:xfrm>
              <a:off x="7743825" y="3849697"/>
              <a:ext cx="0" cy="739246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0" name="Line 17"/>
            <p:cNvSpPr>
              <a:spLocks noChangeShapeType="1"/>
            </p:cNvSpPr>
            <p:nvPr/>
          </p:nvSpPr>
          <p:spPr bwMode="auto">
            <a:xfrm flipH="1">
              <a:off x="5872163" y="4594544"/>
              <a:ext cx="1859778" cy="0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7901" name="直接箭头连接符 42"/>
            <p:cNvCxnSpPr>
              <a:cxnSpLocks noChangeShapeType="1"/>
              <a:stCxn id="37900" idx="1"/>
            </p:cNvCxnSpPr>
            <p:nvPr/>
          </p:nvCxnSpPr>
          <p:spPr bwMode="auto">
            <a:xfrm rot="-5400000" flipH="1" flipV="1">
              <a:off x="5687262" y="4770664"/>
              <a:ext cx="361021" cy="878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4" name="AutoShape 3"/>
          <p:cNvSpPr>
            <a:spLocks noChangeArrowheads="1"/>
          </p:cNvSpPr>
          <p:nvPr/>
        </p:nvSpPr>
        <p:spPr bwMode="auto">
          <a:xfrm>
            <a:off x="4310063" y="1231829"/>
            <a:ext cx="2857500" cy="408130"/>
          </a:xfrm>
          <a:prstGeom prst="wedgeRoundRectCallout">
            <a:avLst>
              <a:gd name="adj1" fmla="val -49886"/>
              <a:gd name="adj2" fmla="val -42203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继续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本层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下一轮循环</a:t>
            </a:r>
            <a:endParaRPr lang="en-US" altLang="zh-CN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5" name="AutoShape 3"/>
          <p:cNvSpPr>
            <a:spLocks noChangeArrowheads="1"/>
          </p:cNvSpPr>
          <p:nvPr/>
        </p:nvSpPr>
        <p:spPr bwMode="auto">
          <a:xfrm>
            <a:off x="8096250" y="3289229"/>
            <a:ext cx="2357438" cy="408130"/>
          </a:xfrm>
          <a:prstGeom prst="wedgeRoundRectCallout">
            <a:avLst>
              <a:gd name="adj1" fmla="val -49886"/>
              <a:gd name="adj2" fmla="val -42203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跳出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本层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循环</a:t>
            </a:r>
            <a:endParaRPr lang="en-US" altLang="zh-CN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</a:fld>
            <a:r>
              <a:rPr lang="en-US" altLang="zh-CN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33" grpId="0" bldLvl="0" animBg="1"/>
      <p:bldP spid="44" grpId="0" bldLvl="0" animBg="1"/>
      <p:bldP spid="45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25010" y="285750"/>
            <a:ext cx="5963920" cy="523875"/>
          </a:xfrm>
        </p:spPr>
        <p:txBody>
          <a:bodyPr/>
          <a:lstStyle/>
          <a:p>
            <a:pPr>
              <a:defRPr/>
            </a:pPr>
            <a:r>
              <a:rPr sz="3200" dirty="0"/>
              <a:t>学员操作</a:t>
            </a:r>
            <a:r>
              <a:rPr lang="en-US" altLang="zh-CN" sz="3200" dirty="0"/>
              <a:t>—</a:t>
            </a:r>
            <a:r>
              <a:rPr sz="3200" dirty="0"/>
              <a:t>统计打折商品的数量</a:t>
            </a:r>
            <a:endParaRPr sz="3200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1967865" y="1214755"/>
            <a:ext cx="852043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  <a:endParaRPr lang="zh-CN" altLang="en-US" dirty="0"/>
          </a:p>
          <a:p>
            <a:pPr lvl="1">
              <a:defRPr/>
            </a:pPr>
            <a:r>
              <a:rPr lang="zh-CN" altLang="en-US" sz="2400" dirty="0"/>
              <a:t>有</a:t>
            </a:r>
            <a:r>
              <a:rPr lang="en-US" sz="2400" dirty="0"/>
              <a:t>3</a:t>
            </a:r>
            <a:r>
              <a:rPr lang="zh-CN" altLang="en-US" sz="2400" dirty="0"/>
              <a:t>名顾客去商场购物，每人买</a:t>
            </a:r>
            <a:r>
              <a:rPr lang="en-US" sz="2400" dirty="0"/>
              <a:t>3</a:t>
            </a:r>
            <a:r>
              <a:rPr lang="zh-CN" altLang="en-US" sz="2400" dirty="0"/>
              <a:t>件商品</a:t>
            </a:r>
            <a:endParaRPr lang="en-US" altLang="zh-CN" sz="2400" dirty="0"/>
          </a:p>
          <a:p>
            <a:pPr lvl="1">
              <a:defRPr/>
            </a:pPr>
            <a:r>
              <a:rPr lang="zh-CN" altLang="en-US" sz="2400" dirty="0"/>
              <a:t>商品单价</a:t>
            </a:r>
            <a:r>
              <a:rPr lang="en-US" sz="2400" dirty="0"/>
              <a:t>300</a:t>
            </a:r>
            <a:r>
              <a:rPr lang="zh-CN" altLang="en-US" sz="2400" dirty="0"/>
              <a:t>元以上的商品享受</a:t>
            </a:r>
            <a:r>
              <a:rPr lang="en-US" sz="2400" dirty="0"/>
              <a:t>8</a:t>
            </a:r>
            <a:r>
              <a:rPr lang="zh-CN" altLang="en-US" sz="2400" dirty="0"/>
              <a:t>折优惠</a:t>
            </a:r>
            <a:endParaRPr lang="en-US" altLang="zh-CN" sz="2400" dirty="0"/>
          </a:p>
          <a:p>
            <a:pPr lvl="1">
              <a:defRPr/>
            </a:pPr>
            <a:r>
              <a:rPr lang="zh-CN" altLang="en-US" sz="2400" dirty="0"/>
              <a:t>请统计每人享受打折优惠的商品的数量</a:t>
            </a:r>
            <a:endParaRPr lang="zh-CN" altLang="en-US" sz="2400" dirty="0"/>
          </a:p>
        </p:txBody>
      </p:sp>
      <p:grpSp>
        <p:nvGrpSpPr>
          <p:cNvPr id="38917" name="组合 6"/>
          <p:cNvGrpSpPr/>
          <p:nvPr/>
        </p:nvGrpSpPr>
        <p:grpSpPr bwMode="auto">
          <a:xfrm>
            <a:off x="1595438" y="879475"/>
            <a:ext cx="922020" cy="406400"/>
            <a:chOff x="3786182" y="1192962"/>
            <a:chExt cx="922027" cy="406350"/>
          </a:xfrm>
        </p:grpSpPr>
        <p:sp>
          <p:nvSpPr>
            <p:cNvPr id="8" name="TextBox 7"/>
            <p:cNvSpPr txBox="1"/>
            <p:nvPr/>
          </p:nvSpPr>
          <p:spPr>
            <a:xfrm>
              <a:off x="4014784" y="1196772"/>
              <a:ext cx="693425" cy="3987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38929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28"/>
          <p:cNvGrpSpPr/>
          <p:nvPr/>
        </p:nvGrpSpPr>
        <p:grpSpPr bwMode="auto">
          <a:xfrm>
            <a:off x="1681163" y="3181350"/>
            <a:ext cx="979170" cy="461963"/>
            <a:chOff x="3786182" y="3824735"/>
            <a:chExt cx="979913" cy="461521"/>
          </a:xfrm>
        </p:grpSpPr>
        <p:sp>
          <p:nvSpPr>
            <p:cNvPr id="19" name="TextBox 18"/>
            <p:cNvSpPr txBox="1"/>
            <p:nvPr/>
          </p:nvSpPr>
          <p:spPr>
            <a:xfrm>
              <a:off x="4072149" y="3856296"/>
              <a:ext cx="693946" cy="39839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提示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38927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2309813" y="3143250"/>
            <a:ext cx="5214937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endParaRPr lang="zh-CN" altLang="en-US" sz="2600" b="1">
              <a:ea typeface="微软雅黑" panose="020B0503020204020204" pitchFamily="2" charset="-122"/>
            </a:endParaRPr>
          </a:p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400" b="1">
                <a:ea typeface="微软雅黑" panose="020B0503020204020204" pitchFamily="2" charset="-122"/>
              </a:rPr>
              <a:t>外层循环条件：</a:t>
            </a:r>
            <a:r>
              <a:rPr lang="pt-BR" altLang="en-US" sz="2400" b="1">
                <a:ea typeface="微软雅黑" panose="020B0503020204020204" pitchFamily="2" charset="-122"/>
              </a:rPr>
              <a:t>i&lt;3</a:t>
            </a:r>
            <a:endParaRPr lang="en-US" altLang="zh-CN" sz="2400" b="1">
              <a:ea typeface="微软雅黑" panose="020B0503020204020204" pitchFamily="2" charset="-122"/>
            </a:endParaRPr>
          </a:p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400" b="1">
                <a:ea typeface="微软雅黑" panose="020B0503020204020204" pitchFamily="2" charset="-122"/>
              </a:rPr>
              <a:t>内层循环条件：</a:t>
            </a:r>
            <a:r>
              <a:rPr lang="pt-BR" altLang="en-US" sz="2400" b="1">
                <a:ea typeface="微软雅黑" panose="020B0503020204020204" pitchFamily="2" charset="-122"/>
              </a:rPr>
              <a:t>j&lt;3</a:t>
            </a:r>
            <a:endParaRPr lang="zh-CN" altLang="en-US" sz="2400" b="1">
              <a:ea typeface="微软雅黑" panose="020B0503020204020204" pitchFamily="2" charset="-122"/>
            </a:endParaRPr>
          </a:p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400" b="1">
                <a:ea typeface="微软雅黑" panose="020B0503020204020204" pitchFamily="2" charset="-122"/>
              </a:rPr>
              <a:t>使用</a:t>
            </a:r>
            <a:r>
              <a:rPr lang="en-US" altLang="zh-CN" sz="2400" b="1">
                <a:ea typeface="微软雅黑" panose="020B0503020204020204" pitchFamily="2" charset="-122"/>
              </a:rPr>
              <a:t>continue </a:t>
            </a:r>
            <a:r>
              <a:rPr lang="zh-CN" altLang="en-US" sz="2400" b="1">
                <a:ea typeface="微软雅黑" panose="020B0503020204020204" pitchFamily="2" charset="-122"/>
              </a:rPr>
              <a:t>统计享受优惠的商品数量</a:t>
            </a:r>
            <a:endParaRPr lang="zh-CN" altLang="en-US" sz="2400" b="1">
              <a:ea typeface="微软雅黑" panose="020B0503020204020204" pitchFamily="2" charset="-122"/>
            </a:endParaRPr>
          </a:p>
        </p:txBody>
      </p:sp>
      <p:pic>
        <p:nvPicPr>
          <p:cNvPr id="17" name="图片 16" descr="图9.11-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790" y="3143250"/>
            <a:ext cx="2643505" cy="367919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组合 19"/>
          <p:cNvGrpSpPr/>
          <p:nvPr/>
        </p:nvGrpSpPr>
        <p:grpSpPr bwMode="auto">
          <a:xfrm>
            <a:off x="3524250" y="5796917"/>
            <a:ext cx="2786063" cy="428625"/>
            <a:chOff x="3714744" y="4796802"/>
            <a:chExt cx="278608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714744" y="479680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3973668" y="484125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</a:fld>
            <a:r>
              <a:rPr lang="en-US" altLang="zh-CN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9309735" y="285750"/>
            <a:ext cx="1178560" cy="523875"/>
          </a:xfrm>
        </p:spPr>
        <p:txBody>
          <a:bodyPr/>
          <a:lstStyle/>
          <a:p>
            <a:pPr>
              <a:defRPr/>
            </a:pPr>
            <a:r>
              <a:t>总结</a:t>
            </a:r>
          </a:p>
        </p:txBody>
      </p:sp>
      <p:sp>
        <p:nvSpPr>
          <p:cNvPr id="40964" name="TextBox 4"/>
          <p:cNvSpPr txBox="1">
            <a:spLocks noChangeArrowheads="1"/>
          </p:cNvSpPr>
          <p:nvPr/>
        </p:nvSpPr>
        <p:spPr bwMode="auto">
          <a:xfrm>
            <a:off x="3673475" y="1503363"/>
            <a:ext cx="5565797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是一个循环体内又包含另一个完整的循环结构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在二重循环中，</a:t>
            </a:r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外层循环</a:t>
            </a: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变量</a:t>
            </a:r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变化一次</a:t>
            </a: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内层循环</a:t>
            </a: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变量要从初始值到结束值</a:t>
            </a:r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变化一遍</a:t>
            </a:r>
            <a:endParaRPr lang="en-US" altLang="zh-CN" sz="20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二重循环应用：冒泡排序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>
              <a:defRPr/>
            </a:pPr>
            <a:endParaRPr lang="zh-CN" altLang="en-US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在二重循环中可以使用</a:t>
            </a:r>
            <a:r>
              <a:rPr lang="en-US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break</a:t>
            </a: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、</a:t>
            </a:r>
            <a:r>
              <a:rPr lang="en-US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continue</a:t>
            </a: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语句控制程序的执行</a:t>
            </a:r>
            <a:endParaRPr lang="zh-CN" altLang="en-US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40965" name="AutoShape 3"/>
          <p:cNvSpPr/>
          <p:nvPr/>
        </p:nvSpPr>
        <p:spPr bwMode="auto">
          <a:xfrm>
            <a:off x="4595802" y="4105278"/>
            <a:ext cx="142876" cy="71438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40966" name="TextBox 11"/>
          <p:cNvSpPr txBox="1">
            <a:spLocks noChangeArrowheads="1"/>
          </p:cNvSpPr>
          <p:nvPr/>
        </p:nvSpPr>
        <p:spPr bwMode="auto">
          <a:xfrm>
            <a:off x="4738678" y="3976055"/>
            <a:ext cx="3770313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break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：跳出本层循环</a:t>
            </a:r>
            <a:endParaRPr lang="en-US" altLang="zh-CN" sz="16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continue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：继续本层的下一轮循环</a:t>
            </a:r>
            <a:endParaRPr lang="zh-CN" altLang="en-US" sz="16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40969" name="TextBox 15"/>
          <p:cNvSpPr txBox="1">
            <a:spLocks noChangeArrowheads="1"/>
          </p:cNvSpPr>
          <p:nvPr/>
        </p:nvSpPr>
        <p:spPr bwMode="auto">
          <a:xfrm>
            <a:off x="1524000" y="2584450"/>
            <a:ext cx="181927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二重循环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40970" name="AutoShape 3"/>
          <p:cNvSpPr/>
          <p:nvPr/>
        </p:nvSpPr>
        <p:spPr bwMode="auto">
          <a:xfrm>
            <a:off x="3360738" y="1620838"/>
            <a:ext cx="357187" cy="2347912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</a:fld>
            <a:r>
              <a:rPr lang="en-US" altLang="zh-CN"/>
              <a:t>/31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238490" y="285750"/>
            <a:ext cx="2250440" cy="523875"/>
          </a:xfrm>
        </p:spPr>
        <p:txBody>
          <a:bodyPr/>
          <a:lstStyle/>
          <a:p>
            <a:pPr>
              <a:defRPr/>
            </a:pPr>
            <a:r>
              <a:t>本章任务</a:t>
            </a:r>
            <a:endParaRPr dirty="0"/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>
          <a:xfrm>
            <a:off x="1289050" y="1214755"/>
            <a:ext cx="914781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计算竞赛平均分</a:t>
            </a:r>
            <a:endParaRPr lang="zh-CN" altLang="en-US"/>
          </a:p>
          <a:p>
            <a:pPr>
              <a:defRPr/>
            </a:pPr>
            <a:r>
              <a:rPr lang="zh-CN" altLang="en-US"/>
              <a:t>用*打印图案</a:t>
            </a:r>
            <a:endParaRPr lang="en-US" altLang="zh-CN"/>
          </a:p>
          <a:p>
            <a:pPr>
              <a:defRPr/>
            </a:pPr>
            <a:r>
              <a:rPr lang="zh-CN" altLang="en-US"/>
              <a:t>输出九九乘法表</a:t>
            </a:r>
            <a:endParaRPr lang="zh-CN" altLang="en-US"/>
          </a:p>
          <a:p>
            <a:pPr>
              <a:defRPr/>
            </a:pPr>
            <a:r>
              <a:rPr lang="zh-CN" altLang="en-US"/>
              <a:t>模拟商场购物</a:t>
            </a:r>
            <a:endParaRPr lang="zh-CN" altLang="en-US" dirty="0"/>
          </a:p>
        </p:txBody>
      </p:sp>
      <p:pic>
        <p:nvPicPr>
          <p:cNvPr id="11" name="图片 10" descr="图9.2.BMP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1285875"/>
            <a:ext cx="3857625" cy="493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 descr="图9.3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1357313"/>
            <a:ext cx="2233613" cy="2214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 descr="图9.4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25" y="1357313"/>
            <a:ext cx="2038350" cy="2214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 descr="图9.5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763" y="3929063"/>
            <a:ext cx="2038350" cy="2214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图片 14" descr="图9.6.BMP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25" y="3929063"/>
            <a:ext cx="2038350" cy="2214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图片 15" descr="图9.8.BMP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13" y="3429000"/>
            <a:ext cx="5429250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图片 16" descr="图9.10.BMP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063" y="1144588"/>
            <a:ext cx="3071812" cy="5713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图片 17" descr="图9.11--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3531235"/>
            <a:ext cx="2308225" cy="31997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</a:fld>
            <a:r>
              <a:rPr lang="en-US" altLang="zh-CN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9255" y="285750"/>
            <a:ext cx="1209040" cy="523875"/>
          </a:xfrm>
        </p:spPr>
        <p:txBody>
          <a:bodyPr/>
          <a:lstStyle/>
          <a:p>
            <a:pPr>
              <a:defRPr/>
            </a:pPr>
            <a:r>
              <a:t>作业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课后作业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书本后的所有本章作业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记忆本章知识点分析图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预习下一章节内容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/>
              <a:t>/49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 noChangeArrowheads="1"/>
          </p:cNvSpPr>
          <p:nvPr>
            <p:ph type="title"/>
          </p:nvPr>
        </p:nvSpPr>
        <p:spPr>
          <a:xfrm>
            <a:off x="609600" y="275168"/>
            <a:ext cx="10972800" cy="944033"/>
          </a:xfrm>
        </p:spPr>
        <p:txBody>
          <a:bodyPr/>
          <a:lstStyle/>
          <a:p>
            <a:pPr eaLnBrk="1" hangingPunct="1"/>
            <a:endParaRPr lang="zh-CN" altLang="en-US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4823" name="图片 1" descr="课工场最终蓝绿色v1-3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23500" y="165100"/>
            <a:ext cx="1608667" cy="694267"/>
          </a:xfrm>
        </p:spPr>
      </p:pic>
      <p:pic>
        <p:nvPicPr>
          <p:cNvPr id="34819" name="图片 6" descr="ppt01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图片 2" descr="图片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734" y="2084917"/>
            <a:ext cx="2988733" cy="3926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3407834" y="1123951"/>
            <a:ext cx="53142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latin typeface="黑体" panose="02010609060101010101" pitchFamily="49" charset="-122"/>
                <a:ea typeface="微软雅黑" panose="020B0503020204020204" pitchFamily="2" charset="-122"/>
                <a:sym typeface="Arial" panose="020B0604020202020204" pitchFamily="34" charset="0"/>
              </a:rPr>
              <a:t>扫我有更多精彩课程呦</a:t>
            </a:r>
            <a:endParaRPr lang="zh-CN" altLang="en-US" sz="4000" b="1">
              <a:latin typeface="黑体" panose="02010609060101010101" pitchFamily="49" charset="-122"/>
              <a:ea typeface="微软雅黑" panose="020B0503020204020204" pitchFamily="2" charset="-122"/>
              <a:sym typeface="Arial" panose="020B0604020202020204" pitchFamily="34" charset="0"/>
            </a:endParaRPr>
          </a:p>
        </p:txBody>
      </p:sp>
      <p:pic>
        <p:nvPicPr>
          <p:cNvPr id="34822" name="图片 12292" descr="C:\Users\zhixing.diao\Desktop\课工场app二维码.jpg课工场app二维码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18" y="2084917"/>
            <a:ext cx="3007783" cy="395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35645" y="285750"/>
            <a:ext cx="2153285" cy="523875"/>
          </a:xfrm>
        </p:spPr>
        <p:txBody>
          <a:bodyPr/>
          <a:lstStyle/>
          <a:p>
            <a:pPr>
              <a:defRPr/>
            </a:pPr>
            <a:r>
              <a:t>本章目标</a:t>
            </a:r>
            <a:endParaRPr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掌握二重循环的使用</a:t>
            </a:r>
            <a:endParaRPr lang="zh-CN" altLang="en-US"/>
          </a:p>
          <a:p>
            <a:pPr>
              <a:defRPr/>
            </a:pPr>
            <a:r>
              <a:rPr lang="zh-CN" altLang="en-US"/>
              <a:t>掌握二重循环中跳转语句的使用</a:t>
            </a:r>
            <a:endParaRPr lang="zh-CN" altLang="en-US"/>
          </a:p>
        </p:txBody>
      </p:sp>
      <p:pic>
        <p:nvPicPr>
          <p:cNvPr id="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995363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1709738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</a:fld>
            <a:r>
              <a:rPr lang="en-US" altLang="zh-CN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75045" y="251460"/>
            <a:ext cx="4500245" cy="523875"/>
          </a:xfrm>
        </p:spPr>
        <p:txBody>
          <a:bodyPr/>
          <a:lstStyle/>
          <a:p>
            <a:pPr>
              <a:defRPr/>
            </a:pPr>
            <a:r>
              <a:rPr dirty="0"/>
              <a:t>为什么使用二重循环</a:t>
            </a:r>
            <a:endParaRPr dirty="0"/>
          </a:p>
        </p:txBody>
      </p:sp>
      <p:sp>
        <p:nvSpPr>
          <p:cNvPr id="491523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若有</a:t>
            </a:r>
            <a:r>
              <a:rPr lang="en-US" altLang="zh-CN" dirty="0"/>
              <a:t>3</a:t>
            </a:r>
            <a:r>
              <a:rPr lang="zh-CN" altLang="en-US" dirty="0"/>
              <a:t>个班级各</a:t>
            </a:r>
            <a:r>
              <a:rPr lang="en-US" altLang="zh-CN" dirty="0"/>
              <a:t>4</a:t>
            </a:r>
            <a:r>
              <a:rPr lang="zh-CN" altLang="en-US" dirty="0"/>
              <a:t>名学员参赛，如何计算每个班级参赛学员的平均分？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91530" name="Rectangle 10"/>
          <p:cNvSpPr>
            <a:spLocks noChangeArrowheads="1"/>
          </p:cNvSpPr>
          <p:nvPr/>
        </p:nvSpPr>
        <p:spPr bwMode="auto">
          <a:xfrm>
            <a:off x="2308225" y="3213100"/>
            <a:ext cx="4287841" cy="24479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外层循环控制班级数目，内层循环控制每个班级学员数目</a:t>
            </a:r>
            <a:endParaRPr lang="zh-CN" altLang="en-US" sz="2600" b="1" dirty="0">
              <a:latin typeface="+mn-lt"/>
              <a:ea typeface="微软雅黑" panose="020B0503020204020204" pitchFamily="2" charset="-122"/>
            </a:endParaRPr>
          </a:p>
        </p:txBody>
      </p:sp>
      <p:sp>
        <p:nvSpPr>
          <p:cNvPr id="491531" name="AutoShape 11"/>
          <p:cNvSpPr>
            <a:spLocks noChangeArrowheads="1"/>
          </p:cNvSpPr>
          <p:nvPr/>
        </p:nvSpPr>
        <p:spPr bwMode="auto">
          <a:xfrm>
            <a:off x="2640013" y="5589588"/>
            <a:ext cx="2952750" cy="4064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使用二重循环实现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grpSp>
        <p:nvGrpSpPr>
          <p:cNvPr id="20487" name="组合 8"/>
          <p:cNvGrpSpPr/>
          <p:nvPr/>
        </p:nvGrpSpPr>
        <p:grpSpPr bwMode="auto">
          <a:xfrm>
            <a:off x="1595438" y="857250"/>
            <a:ext cx="979170" cy="422275"/>
            <a:chOff x="1000100" y="1173499"/>
            <a:chExt cx="979914" cy="422603"/>
          </a:xfrm>
        </p:grpSpPr>
        <p:pic>
          <p:nvPicPr>
            <p:cNvPr id="2049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286067" y="1185257"/>
              <a:ext cx="693947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11"/>
          <p:cNvGrpSpPr/>
          <p:nvPr/>
        </p:nvGrpSpPr>
        <p:grpSpPr bwMode="auto">
          <a:xfrm>
            <a:off x="1595438" y="2714625"/>
            <a:ext cx="993457" cy="447675"/>
            <a:chOff x="1000100" y="3235185"/>
            <a:chExt cx="993464" cy="446983"/>
          </a:xfrm>
        </p:grpSpPr>
        <p:pic>
          <p:nvPicPr>
            <p:cNvPr id="20490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39" y="3259595"/>
              <a:ext cx="693425" cy="39816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分析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5" name="图片 14" descr="图9.2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730" y="2301240"/>
            <a:ext cx="3493770" cy="4413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</a:fld>
            <a:r>
              <a:rPr lang="en-US" altLang="zh-CN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3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98005" y="285750"/>
            <a:ext cx="3590925" cy="523875"/>
          </a:xfrm>
        </p:spPr>
        <p:txBody>
          <a:bodyPr/>
          <a:lstStyle/>
          <a:p>
            <a:pPr>
              <a:defRPr/>
            </a:pPr>
            <a:r>
              <a:rPr dirty="0"/>
              <a:t>什么是二重循环 </a:t>
            </a:r>
            <a:endParaRPr dirty="0"/>
          </a:p>
        </p:txBody>
      </p:sp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一个循环体内又包含另一个完整的循环结构 </a:t>
            </a:r>
            <a:endParaRPr lang="zh-CN" altLang="en-US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sp>
        <p:nvSpPr>
          <p:cNvPr id="494597" name="AutoShape 5"/>
          <p:cNvSpPr>
            <a:spLocks noChangeArrowheads="1"/>
          </p:cNvSpPr>
          <p:nvPr/>
        </p:nvSpPr>
        <p:spPr bwMode="auto">
          <a:xfrm>
            <a:off x="2478088" y="1819275"/>
            <a:ext cx="3417887" cy="2268382"/>
          </a:xfrm>
          <a:prstGeom prst="roundRect">
            <a:avLst>
              <a:gd name="adj" fmla="val 1456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while(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循环条件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1) { </a:t>
            </a:r>
            <a:endParaRPr lang="en-US" altLang="zh-CN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//</a:t>
            </a:r>
            <a:r>
              <a:rPr lang="zh-CN" altLang="en-US" b="1" dirty="0">
                <a:ea typeface="宋体" panose="02010600030101010101" pitchFamily="2" charset="-122"/>
              </a:rPr>
              <a:t>循环操作</a:t>
            </a:r>
            <a:r>
              <a:rPr lang="en-US" altLang="zh-CN" b="1" dirty="0">
                <a:ea typeface="宋体" panose="02010600030101010101" pitchFamily="2" charset="-122"/>
              </a:rPr>
              <a:t>1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</a:t>
            </a: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</a:rPr>
              <a:t>while(</a:t>
            </a:r>
            <a:r>
              <a:rPr lang="zh-CN" altLang="en-US" b="1" dirty="0">
                <a:solidFill>
                  <a:srgbClr val="FF3300"/>
                </a:solidFill>
                <a:ea typeface="宋体" panose="02010600030101010101" pitchFamily="2" charset="-122"/>
              </a:rPr>
              <a:t>循环条件</a:t>
            </a: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</a:rPr>
              <a:t>2) {</a:t>
            </a:r>
            <a:endParaRPr lang="en-US" altLang="zh-CN" b="1" dirty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</a:rPr>
              <a:t>          //</a:t>
            </a:r>
            <a:r>
              <a:rPr lang="zh-CN" altLang="en-US" b="1" dirty="0">
                <a:solidFill>
                  <a:srgbClr val="FF3300"/>
                </a:solidFill>
                <a:ea typeface="宋体" panose="02010600030101010101" pitchFamily="2" charset="-122"/>
              </a:rPr>
              <a:t>循环操作</a:t>
            </a: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</a:rPr>
              <a:t>2</a:t>
            </a:r>
            <a:endParaRPr lang="en-US" altLang="zh-CN" b="1" dirty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</a:rPr>
              <a:t>     }</a:t>
            </a:r>
            <a:endParaRPr lang="en-US" altLang="zh-CN" b="1" dirty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  <a:endParaRPr lang="zh-CN" altLang="en-US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94599" name="AutoShape 7"/>
          <p:cNvSpPr>
            <a:spLocks noChangeArrowheads="1"/>
          </p:cNvSpPr>
          <p:nvPr/>
        </p:nvSpPr>
        <p:spPr bwMode="auto">
          <a:xfrm>
            <a:off x="4727575" y="2214492"/>
            <a:ext cx="1368425" cy="408130"/>
          </a:xfrm>
          <a:prstGeom prst="wedgeRoundRectCallout">
            <a:avLst>
              <a:gd name="adj1" fmla="val -16691"/>
              <a:gd name="adj2" fmla="val 48228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外层循环</a:t>
            </a:r>
            <a:endParaRPr lang="zh-CN" alt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94617" name="AutoShape 25"/>
          <p:cNvSpPr>
            <a:spLocks noChangeArrowheads="1"/>
          </p:cNvSpPr>
          <p:nvPr/>
        </p:nvSpPr>
        <p:spPr bwMode="auto">
          <a:xfrm>
            <a:off x="6240463" y="1819275"/>
            <a:ext cx="3417887" cy="224916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do {</a:t>
            </a:r>
            <a:endParaRPr lang="en-US" altLang="zh-CN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//</a:t>
            </a:r>
            <a:r>
              <a:rPr lang="zh-CN" altLang="en-US" b="1" dirty="0">
                <a:ea typeface="宋体" panose="02010600030101010101" pitchFamily="2" charset="-122"/>
              </a:rPr>
              <a:t>循环操作</a:t>
            </a:r>
            <a:r>
              <a:rPr lang="en-US" altLang="zh-CN" b="1" dirty="0">
                <a:ea typeface="宋体" panose="02010600030101010101" pitchFamily="2" charset="-122"/>
              </a:rPr>
              <a:t>1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</a:rPr>
              <a:t>do {</a:t>
            </a:r>
            <a:endParaRPr lang="en-US" altLang="zh-CN" b="1" dirty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</a:rPr>
              <a:t>        //</a:t>
            </a:r>
            <a:r>
              <a:rPr lang="zh-CN" altLang="en-US" b="1" dirty="0">
                <a:solidFill>
                  <a:srgbClr val="FF3300"/>
                </a:solidFill>
                <a:ea typeface="宋体" panose="02010600030101010101" pitchFamily="2" charset="-122"/>
              </a:rPr>
              <a:t>循环操作</a:t>
            </a: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</a:rPr>
              <a:t>2</a:t>
            </a:r>
            <a:endParaRPr lang="en-US" altLang="zh-CN" b="1" dirty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</a:rPr>
              <a:t>    }while(</a:t>
            </a:r>
            <a:r>
              <a:rPr lang="zh-CN" altLang="en-US" b="1" dirty="0">
                <a:solidFill>
                  <a:srgbClr val="FF3300"/>
                </a:solidFill>
                <a:ea typeface="宋体" panose="02010600030101010101" pitchFamily="2" charset="-122"/>
              </a:rPr>
              <a:t>循环条件</a:t>
            </a: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</a:rPr>
              <a:t>1);</a:t>
            </a:r>
            <a:endParaRPr lang="en-US" altLang="zh-CN" b="1" dirty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}while(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循环条件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2);</a:t>
            </a:r>
            <a:endParaRPr lang="zh-CN" altLang="en-US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94618" name="AutoShape 26"/>
          <p:cNvSpPr>
            <a:spLocks noChangeArrowheads="1"/>
          </p:cNvSpPr>
          <p:nvPr/>
        </p:nvSpPr>
        <p:spPr bwMode="auto">
          <a:xfrm>
            <a:off x="6240463" y="4214813"/>
            <a:ext cx="3417887" cy="224916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while(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循环条件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1) {</a:t>
            </a:r>
            <a:endParaRPr lang="en-US" altLang="zh-CN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 //</a:t>
            </a:r>
            <a:r>
              <a:rPr lang="zh-CN" altLang="en-US" b="1" dirty="0">
                <a:ea typeface="宋体" panose="02010600030101010101" pitchFamily="2" charset="-122"/>
              </a:rPr>
              <a:t>循环操作</a:t>
            </a:r>
            <a:r>
              <a:rPr lang="en-US" altLang="zh-CN" b="1" dirty="0">
                <a:ea typeface="宋体" panose="02010600030101010101" pitchFamily="2" charset="-122"/>
              </a:rPr>
              <a:t>1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 </a:t>
            </a: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</a:rPr>
              <a:t>for(</a:t>
            </a:r>
            <a:r>
              <a:rPr lang="zh-CN" altLang="en-US" b="1" dirty="0">
                <a:solidFill>
                  <a:srgbClr val="FF3300"/>
                </a:solidFill>
                <a:ea typeface="宋体" panose="02010600030101010101" pitchFamily="2" charset="-122"/>
              </a:rPr>
              <a:t>循环条件</a:t>
            </a: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</a:rPr>
              <a:t>2) {</a:t>
            </a:r>
            <a:endParaRPr lang="en-US" altLang="zh-CN" b="1" dirty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</a:rPr>
              <a:t>   	        //</a:t>
            </a:r>
            <a:r>
              <a:rPr lang="zh-CN" altLang="en-US" b="1" dirty="0">
                <a:solidFill>
                  <a:srgbClr val="FF3300"/>
                </a:solidFill>
                <a:ea typeface="宋体" panose="02010600030101010101" pitchFamily="2" charset="-122"/>
              </a:rPr>
              <a:t>循环操作</a:t>
            </a: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</a:rPr>
              <a:t>2</a:t>
            </a:r>
            <a:endParaRPr lang="en-US" altLang="zh-CN" b="1" dirty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</a:rPr>
              <a:t>	  }</a:t>
            </a:r>
            <a:endParaRPr lang="en-US" altLang="zh-CN" b="1" dirty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94619" name="AutoShape 27"/>
          <p:cNvSpPr>
            <a:spLocks noChangeArrowheads="1"/>
          </p:cNvSpPr>
          <p:nvPr/>
        </p:nvSpPr>
        <p:spPr bwMode="auto">
          <a:xfrm>
            <a:off x="2424113" y="4214813"/>
            <a:ext cx="3417887" cy="224916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for(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循环条件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1) {</a:t>
            </a:r>
            <a:endParaRPr lang="en-US" altLang="zh-CN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//</a:t>
            </a:r>
            <a:r>
              <a:rPr lang="zh-CN" altLang="en-US" b="1" dirty="0">
                <a:ea typeface="宋体" panose="02010600030101010101" pitchFamily="2" charset="-122"/>
              </a:rPr>
              <a:t>循环操作</a:t>
            </a:r>
            <a:r>
              <a:rPr lang="en-US" altLang="zh-CN" b="1" dirty="0">
                <a:ea typeface="宋体" panose="02010600030101010101" pitchFamily="2" charset="-122"/>
              </a:rPr>
              <a:t>1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</a:t>
            </a: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</a:rPr>
              <a:t>for(</a:t>
            </a:r>
            <a:r>
              <a:rPr lang="zh-CN" altLang="en-US" b="1" dirty="0">
                <a:solidFill>
                  <a:srgbClr val="FF3300"/>
                </a:solidFill>
                <a:ea typeface="宋体" panose="02010600030101010101" pitchFamily="2" charset="-122"/>
              </a:rPr>
              <a:t>循环条件</a:t>
            </a: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</a:rPr>
              <a:t>2) {</a:t>
            </a:r>
            <a:endParaRPr lang="en-US" altLang="zh-CN" b="1" dirty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</a:rPr>
              <a:t>          //</a:t>
            </a:r>
            <a:r>
              <a:rPr lang="zh-CN" altLang="en-US" b="1" dirty="0">
                <a:solidFill>
                  <a:srgbClr val="FF3300"/>
                </a:solidFill>
                <a:ea typeface="宋体" panose="02010600030101010101" pitchFamily="2" charset="-122"/>
              </a:rPr>
              <a:t>循环操作</a:t>
            </a: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</a:rPr>
              <a:t>2</a:t>
            </a:r>
            <a:endParaRPr lang="en-US" altLang="zh-CN" b="1" dirty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</a:rPr>
              <a:t>     }</a:t>
            </a:r>
            <a:endParaRPr lang="en-US" altLang="zh-CN" b="1" dirty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  <a:endParaRPr lang="zh-CN" altLang="en-US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94620" name="AutoShape 28"/>
          <p:cNvSpPr>
            <a:spLocks noChangeArrowheads="1"/>
          </p:cNvSpPr>
          <p:nvPr/>
        </p:nvSpPr>
        <p:spPr bwMode="auto">
          <a:xfrm>
            <a:off x="4513263" y="3573392"/>
            <a:ext cx="1439862" cy="408130"/>
          </a:xfrm>
          <a:prstGeom prst="wedgeRoundRectCallout">
            <a:avLst>
              <a:gd name="adj1" fmla="val -12265"/>
              <a:gd name="adj2" fmla="val -51257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内层循环</a:t>
            </a:r>
            <a:endParaRPr lang="zh-CN" alt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94621" name="AutoShape 29"/>
          <p:cNvSpPr>
            <a:spLocks noChangeArrowheads="1"/>
          </p:cNvSpPr>
          <p:nvPr/>
        </p:nvSpPr>
        <p:spPr bwMode="auto">
          <a:xfrm>
            <a:off x="3432175" y="6286500"/>
            <a:ext cx="5530850" cy="4064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外层循环变量变化一次，内层循环变量要变化一遍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94622" name="AutoShape 30"/>
          <p:cNvSpPr>
            <a:spLocks noChangeArrowheads="1"/>
          </p:cNvSpPr>
          <p:nvPr/>
        </p:nvSpPr>
        <p:spPr bwMode="auto">
          <a:xfrm>
            <a:off x="8739188" y="4786051"/>
            <a:ext cx="1655762" cy="714900"/>
          </a:xfrm>
          <a:prstGeom prst="wedgeRoundRectCallout">
            <a:avLst>
              <a:gd name="adj1" fmla="val -25168"/>
              <a:gd name="adj2" fmla="val 49328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各种循环可以相互嵌套</a:t>
            </a:r>
            <a:endParaRPr lang="zh-CN" alt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21517" name="组合 71"/>
          <p:cNvGrpSpPr/>
          <p:nvPr/>
        </p:nvGrpSpPr>
        <p:grpSpPr bwMode="auto">
          <a:xfrm>
            <a:off x="1595438" y="857885"/>
            <a:ext cx="993457" cy="398780"/>
            <a:chOff x="1000100" y="1801921"/>
            <a:chExt cx="993464" cy="398840"/>
          </a:xfrm>
        </p:grpSpPr>
        <p:pic>
          <p:nvPicPr>
            <p:cNvPr id="21527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300139" y="1801921"/>
              <a:ext cx="693425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4524364" y="2071678"/>
            <a:ext cx="642942" cy="14287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4810116" y="3214686"/>
            <a:ext cx="357190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>
            <a:off x="8524892" y="4572008"/>
            <a:ext cx="428628" cy="14287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</a:fld>
            <a:r>
              <a:rPr lang="en-US" altLang="zh-CN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9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9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4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7" grpId="0" bldLvl="0" animBg="1"/>
      <p:bldP spid="494599" grpId="0" bldLvl="0" animBg="1"/>
      <p:bldP spid="494617" grpId="0" bldLvl="0" animBg="1"/>
      <p:bldP spid="494618" grpId="0" bldLvl="0" animBg="1"/>
      <p:bldP spid="494619" grpId="0" bldLvl="0" animBg="1"/>
      <p:bldP spid="494620" grpId="0" bldLvl="0" animBg="1"/>
      <p:bldP spid="494621" grpId="0" bldLvl="0" animBg="1"/>
      <p:bldP spid="49462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AutoShape 2"/>
          <p:cNvSpPr>
            <a:spLocks noChangeArrowheads="1"/>
          </p:cNvSpPr>
          <p:nvPr/>
        </p:nvSpPr>
        <p:spPr bwMode="auto">
          <a:xfrm>
            <a:off x="2159000" y="1304925"/>
            <a:ext cx="8366125" cy="40481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for(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0; 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&lt;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classNum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++){</a:t>
            </a:r>
            <a:endParaRPr lang="en-US" altLang="zh-CN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sum = 0.0;			 			</a:t>
            </a: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请输入第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" + (i+1) + "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个班级的成绩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for(</a:t>
            </a:r>
            <a:r>
              <a:rPr lang="en-US" altLang="zh-CN" b="1" dirty="0" err="1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j = 0; j &lt; </a:t>
            </a:r>
            <a:r>
              <a:rPr lang="en-US" altLang="zh-CN" b="1" dirty="0" err="1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score.length</a:t>
            </a: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 j++){ </a:t>
            </a:r>
            <a:endParaRPr lang="zh-CN" altLang="en-US" b="1" dirty="0">
              <a:solidFill>
                <a:srgbClr val="FF33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b="1" dirty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" + (j+1) + "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个学员的成绩：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			score[j] = </a:t>
            </a:r>
            <a:r>
              <a:rPr lang="en-US" altLang="zh-CN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input.nextInt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			sum = sum + score[j];	</a:t>
            </a:r>
            <a:endParaRPr lang="zh-CN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b="1" dirty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b="1" dirty="0">
              <a:solidFill>
                <a:srgbClr val="FF33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		aver [</a:t>
            </a:r>
            <a:r>
              <a:rPr lang="en-US" altLang="zh-CN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] = sum / </a:t>
            </a:r>
            <a:r>
              <a:rPr lang="en-US" altLang="zh-CN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score.length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;	        //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计算平均分</a:t>
            </a:r>
            <a:endParaRPr lang="zh-CN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"+(i+1)+"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个班级平均分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" + aver [</a:t>
            </a:r>
            <a:r>
              <a:rPr lang="en-US" altLang="zh-CN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] + "\n");</a:t>
            </a: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2547" name="AutoShape 3"/>
          <p:cNvSpPr>
            <a:spLocks noChangeArrowheads="1"/>
          </p:cNvSpPr>
          <p:nvPr/>
        </p:nvSpPr>
        <p:spPr bwMode="auto">
          <a:xfrm>
            <a:off x="6456363" y="1989067"/>
            <a:ext cx="3598862" cy="408130"/>
          </a:xfrm>
          <a:prstGeom prst="wedgeRoundRectCallout">
            <a:avLst>
              <a:gd name="adj1" fmla="val -26916"/>
              <a:gd name="adj2" fmla="val 46321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内层循环控制每个班参赛人数</a:t>
            </a:r>
            <a:endParaRPr lang="zh-CN" alt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92550" name="Rectangle 6"/>
          <p:cNvSpPr>
            <a:spLocks noGrp="1" noChangeArrowheads="1"/>
          </p:cNvSpPr>
          <p:nvPr>
            <p:ph type="title"/>
          </p:nvPr>
        </p:nvSpPr>
        <p:spPr>
          <a:xfrm>
            <a:off x="5677535" y="285750"/>
            <a:ext cx="4811395" cy="523875"/>
          </a:xfrm>
        </p:spPr>
        <p:txBody>
          <a:bodyPr/>
          <a:lstStyle/>
          <a:p>
            <a:pPr>
              <a:defRPr/>
            </a:pPr>
            <a:r>
              <a:rPr dirty="0"/>
              <a:t>如何使用二重循环</a:t>
            </a:r>
            <a:r>
              <a:rPr lang="en-US" altLang="zh-CN" dirty="0"/>
              <a:t>3-1</a:t>
            </a:r>
            <a:endParaRPr lang="en-US" altLang="zh-CN" dirty="0"/>
          </a:p>
        </p:txBody>
      </p:sp>
      <p:sp>
        <p:nvSpPr>
          <p:cNvPr id="492556" name="Rectangle 12"/>
          <p:cNvSpPr>
            <a:spLocks noChangeArrowheads="1"/>
          </p:cNvSpPr>
          <p:nvPr/>
        </p:nvSpPr>
        <p:spPr bwMode="auto">
          <a:xfrm>
            <a:off x="2424113" y="1357313"/>
            <a:ext cx="7704137" cy="392906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2558" name="Rectangle 14"/>
          <p:cNvSpPr>
            <a:spLocks noChangeArrowheads="1"/>
          </p:cNvSpPr>
          <p:nvPr/>
        </p:nvSpPr>
        <p:spPr bwMode="auto">
          <a:xfrm>
            <a:off x="2974975" y="2428875"/>
            <a:ext cx="6192838" cy="178593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2548" name="AutoShape 4"/>
          <p:cNvSpPr>
            <a:spLocks noChangeArrowheads="1"/>
          </p:cNvSpPr>
          <p:nvPr/>
        </p:nvSpPr>
        <p:spPr bwMode="auto">
          <a:xfrm>
            <a:off x="5951538" y="1125467"/>
            <a:ext cx="2735262" cy="408130"/>
          </a:xfrm>
          <a:prstGeom prst="wedgeRoundRectCallout">
            <a:avLst>
              <a:gd name="adj1" fmla="val -19280"/>
              <a:gd name="adj2" fmla="val 48468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外层循环控制班级数目</a:t>
            </a:r>
            <a:endParaRPr lang="zh-CN" alt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22537" name="组合 12"/>
          <p:cNvGrpSpPr/>
          <p:nvPr/>
        </p:nvGrpSpPr>
        <p:grpSpPr bwMode="auto">
          <a:xfrm>
            <a:off x="1595438" y="857250"/>
            <a:ext cx="993457" cy="414338"/>
            <a:chOff x="1000100" y="2528843"/>
            <a:chExt cx="993464" cy="414475"/>
          </a:xfrm>
        </p:grpSpPr>
        <p:pic>
          <p:nvPicPr>
            <p:cNvPr id="22553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300139" y="2536625"/>
              <a:ext cx="693425" cy="39891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1" name="Line 15"/>
          <p:cNvSpPr>
            <a:spLocks noChangeShapeType="1"/>
          </p:cNvSpPr>
          <p:nvPr/>
        </p:nvSpPr>
        <p:spPr bwMode="auto">
          <a:xfrm flipV="1">
            <a:off x="5953124" y="1571612"/>
            <a:ext cx="928694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 flipV="1">
            <a:off x="6881818" y="2428868"/>
            <a:ext cx="857256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" name="组合 14"/>
          <p:cNvGrpSpPr/>
          <p:nvPr/>
        </p:nvGrpSpPr>
        <p:grpSpPr bwMode="auto">
          <a:xfrm>
            <a:off x="3667125" y="6000750"/>
            <a:ext cx="5000625" cy="428625"/>
            <a:chOff x="3143240" y="5143512"/>
            <a:chExt cx="5000679" cy="428628"/>
          </a:xfrm>
        </p:grpSpPr>
        <p:sp>
          <p:nvSpPr>
            <p:cNvPr id="24" name="圆角矩形 2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 bwMode="auto">
            <a:xfrm>
              <a:off x="3714744" y="5143512"/>
              <a:ext cx="4429175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551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 bwMode="auto">
            <a:xfrm>
              <a:off x="3983196" y="5187962"/>
              <a:ext cx="412881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：计算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个班级成绩平均分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</a:fld>
            <a:r>
              <a:rPr lang="en-US" altLang="zh-CN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92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92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4925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4925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9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7" grpId="0" bldLvl="0" animBg="1"/>
      <p:bldP spid="492556" grpId="0" bldLvl="0" animBg="1"/>
      <p:bldP spid="492558" grpId="0" bldLvl="0" animBg="1"/>
      <p:bldP spid="492548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5669280" y="285750"/>
            <a:ext cx="4819650" cy="523875"/>
          </a:xfrm>
        </p:spPr>
        <p:txBody>
          <a:bodyPr/>
          <a:lstStyle/>
          <a:p>
            <a:pPr>
              <a:defRPr/>
            </a:pPr>
            <a:r>
              <a:t>如何使用二重循环</a:t>
            </a:r>
            <a:r>
              <a:rPr lang="en-US" altLang="zh-CN"/>
              <a:t>3-2</a:t>
            </a:r>
            <a:endParaRPr lang="en-US" altLang="zh-CN"/>
          </a:p>
        </p:txBody>
      </p:sp>
      <p:sp>
        <p:nvSpPr>
          <p:cNvPr id="498691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如何用*打印矩形图案？ 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98695" name="Rectangle 7"/>
          <p:cNvSpPr>
            <a:spLocks noChangeArrowheads="1"/>
          </p:cNvSpPr>
          <p:nvPr/>
        </p:nvSpPr>
        <p:spPr bwMode="auto">
          <a:xfrm>
            <a:off x="2308225" y="4429125"/>
            <a:ext cx="6480175" cy="117951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用二重循环实现</a:t>
            </a:r>
            <a:endParaRPr lang="zh-CN" altLang="en-US" sz="2600" b="1" dirty="0">
              <a:latin typeface="+mn-lt"/>
              <a:ea typeface="微软雅黑" panose="020B0503020204020204" pitchFamily="2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latin typeface="+mn-lt"/>
                <a:ea typeface="微软雅黑" panose="020B0503020204020204" pitchFamily="2" charset="-122"/>
              </a:rPr>
              <a:t>外层循环控制行数</a:t>
            </a:r>
            <a:endParaRPr lang="zh-CN" altLang="en-US" sz="2400" b="1" dirty="0">
              <a:latin typeface="+mn-lt"/>
              <a:ea typeface="微软雅黑" panose="020B0503020204020204" pitchFamily="2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latin typeface="+mn-lt"/>
                <a:ea typeface="微软雅黑" panose="020B0503020204020204" pitchFamily="2" charset="-122"/>
              </a:rPr>
              <a:t>内层循环控制每行的*号数</a:t>
            </a:r>
            <a:endParaRPr lang="zh-CN" altLang="en-US" sz="2400" b="1" dirty="0">
              <a:latin typeface="+mn-lt"/>
              <a:ea typeface="微软雅黑" panose="020B0503020204020204" pitchFamily="2" charset="-122"/>
            </a:endParaRPr>
          </a:p>
        </p:txBody>
      </p:sp>
      <p:grpSp>
        <p:nvGrpSpPr>
          <p:cNvPr id="23558" name="组合 8"/>
          <p:cNvGrpSpPr/>
          <p:nvPr/>
        </p:nvGrpSpPr>
        <p:grpSpPr bwMode="auto">
          <a:xfrm>
            <a:off x="1644650" y="857250"/>
            <a:ext cx="979170" cy="422275"/>
            <a:chOff x="1000100" y="1173499"/>
            <a:chExt cx="979913" cy="422603"/>
          </a:xfrm>
        </p:grpSpPr>
        <p:pic>
          <p:nvPicPr>
            <p:cNvPr id="23563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286067" y="1185257"/>
              <a:ext cx="693946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11"/>
          <p:cNvGrpSpPr/>
          <p:nvPr/>
        </p:nvGrpSpPr>
        <p:grpSpPr bwMode="auto">
          <a:xfrm>
            <a:off x="1666875" y="3981450"/>
            <a:ext cx="993458" cy="447675"/>
            <a:chOff x="1000100" y="3235185"/>
            <a:chExt cx="993465" cy="446983"/>
          </a:xfrm>
        </p:grpSpPr>
        <p:pic>
          <p:nvPicPr>
            <p:cNvPr id="23561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40" y="3259595"/>
              <a:ext cx="693425" cy="39816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分析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5" name="图片 14" descr="图9.3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8" y="1809750"/>
            <a:ext cx="2354262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</a:fld>
            <a:r>
              <a:rPr lang="en-US" altLang="zh-CN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8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8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98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AutoShape 2"/>
          <p:cNvSpPr>
            <a:spLocks noChangeArrowheads="1"/>
          </p:cNvSpPr>
          <p:nvPr/>
        </p:nvSpPr>
        <p:spPr bwMode="auto">
          <a:xfrm>
            <a:off x="2138363" y="1285875"/>
            <a:ext cx="6958033" cy="40481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public class Rectangle</a:t>
            </a:r>
            <a:r>
              <a:rPr lang="en-US" altLang="zh-CN" dirty="0"/>
              <a:t> 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    public static void main(String[] </a:t>
            </a:r>
            <a:r>
              <a:rPr lang="en-US" altLang="zh-CN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打印矩形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  for(</a:t>
            </a:r>
            <a:r>
              <a:rPr lang="en-US" altLang="zh-CN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 = 1; </a:t>
            </a:r>
            <a:r>
              <a:rPr lang="en-US" altLang="zh-CN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 &lt;= 5; </a:t>
            </a:r>
            <a:r>
              <a:rPr lang="en-US" altLang="zh-CN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++){  	//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打印第</a:t>
            </a:r>
            <a:r>
              <a:rPr lang="en-US" altLang="zh-CN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行</a:t>
            </a:r>
            <a:endParaRPr lang="zh-CN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for(</a:t>
            </a:r>
            <a:r>
              <a:rPr lang="en-US" altLang="zh-CN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 j = 1; j &lt;= 5; j++){	//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打印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个*号</a:t>
            </a:r>
            <a:endParaRPr lang="zh-CN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("*");</a:t>
            </a: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}</a:t>
            </a: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("\n");		//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换行</a:t>
            </a:r>
            <a:endParaRPr lang="zh-CN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9716" name="AutoShape 4"/>
          <p:cNvSpPr>
            <a:spLocks noChangeArrowheads="1"/>
          </p:cNvSpPr>
          <p:nvPr/>
        </p:nvSpPr>
        <p:spPr bwMode="auto">
          <a:xfrm>
            <a:off x="3977818" y="4143297"/>
            <a:ext cx="2447925" cy="408130"/>
          </a:xfrm>
          <a:prstGeom prst="wedgeRoundRectCallout">
            <a:avLst>
              <a:gd name="adj1" fmla="val 50335"/>
              <a:gd name="adj2" fmla="val -26097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外层循环控制行数</a:t>
            </a:r>
            <a:endParaRPr lang="zh-CN" alt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99717" name="Rectangle 5"/>
          <p:cNvSpPr>
            <a:spLocks noGrp="1" noChangeArrowheads="1"/>
          </p:cNvSpPr>
          <p:nvPr>
            <p:ph type="title"/>
          </p:nvPr>
        </p:nvSpPr>
        <p:spPr>
          <a:xfrm>
            <a:off x="5659755" y="285750"/>
            <a:ext cx="4829175" cy="523875"/>
          </a:xfrm>
        </p:spPr>
        <p:txBody>
          <a:bodyPr/>
          <a:lstStyle/>
          <a:p>
            <a:pPr>
              <a:defRPr/>
            </a:pPr>
            <a:r>
              <a:t>如何使用二重循环</a:t>
            </a:r>
            <a:r>
              <a:rPr lang="en-US" altLang="zh-CN"/>
              <a:t>3-3</a:t>
            </a:r>
            <a:endParaRPr lang="en-US" altLang="zh-CN"/>
          </a:p>
        </p:txBody>
      </p:sp>
      <p:sp>
        <p:nvSpPr>
          <p:cNvPr id="499719" name="Rectangle 7"/>
          <p:cNvSpPr>
            <a:spLocks noChangeArrowheads="1"/>
          </p:cNvSpPr>
          <p:nvPr/>
        </p:nvSpPr>
        <p:spPr bwMode="auto">
          <a:xfrm>
            <a:off x="2680831" y="2357430"/>
            <a:ext cx="4740286" cy="228600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9720" name="Rectangle 8"/>
          <p:cNvSpPr>
            <a:spLocks noChangeArrowheads="1"/>
          </p:cNvSpPr>
          <p:nvPr/>
        </p:nvSpPr>
        <p:spPr bwMode="auto">
          <a:xfrm>
            <a:off x="2881290" y="2786055"/>
            <a:ext cx="4379046" cy="107156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9715" name="AutoShape 3"/>
          <p:cNvSpPr>
            <a:spLocks noChangeArrowheads="1"/>
          </p:cNvSpPr>
          <p:nvPr/>
        </p:nvSpPr>
        <p:spPr bwMode="auto">
          <a:xfrm>
            <a:off x="3977818" y="3429209"/>
            <a:ext cx="2879725" cy="408192"/>
          </a:xfrm>
          <a:prstGeom prst="wedgeRoundRectCallout">
            <a:avLst>
              <a:gd name="adj1" fmla="val 17768"/>
              <a:gd name="adj2" fmla="val -51732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内层循环控制打印</a:t>
            </a:r>
            <a:r>
              <a:rPr lang="en-US" altLang="zh-CN" b="1" dirty="0">
                <a:solidFill>
                  <a:schemeClr val="bg1"/>
                </a:solidFill>
                <a:latin typeface="+mn-ea"/>
                <a:ea typeface="+mn-ea"/>
              </a:rPr>
              <a:t>5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个*号</a:t>
            </a:r>
            <a:endParaRPr lang="zh-CN" alt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2" name="组合 12"/>
          <p:cNvGrpSpPr/>
          <p:nvPr/>
        </p:nvGrpSpPr>
        <p:grpSpPr bwMode="auto">
          <a:xfrm>
            <a:off x="1595438" y="857250"/>
            <a:ext cx="993457" cy="414338"/>
            <a:chOff x="1000100" y="2528843"/>
            <a:chExt cx="993464" cy="414475"/>
          </a:xfrm>
        </p:grpSpPr>
        <p:pic>
          <p:nvPicPr>
            <p:cNvPr id="2459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300139" y="2536625"/>
              <a:ext cx="693425" cy="39891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14"/>
          <p:cNvGrpSpPr/>
          <p:nvPr/>
        </p:nvGrpSpPr>
        <p:grpSpPr bwMode="auto">
          <a:xfrm>
            <a:off x="3738563" y="6072188"/>
            <a:ext cx="4572000" cy="428625"/>
            <a:chOff x="3143240" y="5143512"/>
            <a:chExt cx="4572032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4593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3975096" y="5187962"/>
              <a:ext cx="2517793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：打印矩形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</a:fld>
            <a:r>
              <a:rPr lang="en-US" altLang="zh-CN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9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6" grpId="0" bldLvl="0" animBg="1"/>
      <p:bldP spid="499719" grpId="0" bldLvl="0" animBg="1"/>
      <p:bldP spid="499720" grpId="0" bldLvl="0" animBg="1"/>
      <p:bldP spid="499715" grpId="0" bldLvl="0" animBg="1"/>
    </p:bldLst>
  </p:timing>
</p:sld>
</file>

<file path=ppt/theme/theme1.xml><?xml version="1.0" encoding="utf-8"?>
<a:theme xmlns:a="http://schemas.openxmlformats.org/drawingml/2006/main" name="Office 主题_2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4090</Words>
  <Application>WPS 演示</Application>
  <PresentationFormat>宽屏</PresentationFormat>
  <Paragraphs>564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Arial</vt:lpstr>
      <vt:lpstr>宋体</vt:lpstr>
      <vt:lpstr>Wingdings</vt:lpstr>
      <vt:lpstr>Calibri</vt:lpstr>
      <vt:lpstr>微软雅黑</vt:lpstr>
      <vt:lpstr>Wingdings</vt:lpstr>
      <vt:lpstr>黑体</vt:lpstr>
      <vt:lpstr>Arial Unicode MS</vt:lpstr>
      <vt:lpstr>Times New Roman</vt:lpstr>
      <vt:lpstr>Arial</vt:lpstr>
      <vt:lpstr>Office 主题_2</vt:lpstr>
      <vt:lpstr>PowerPoint 演示文稿</vt:lpstr>
      <vt:lpstr>回顾与作业点评</vt:lpstr>
      <vt:lpstr>本章任务</vt:lpstr>
      <vt:lpstr>本章目标</vt:lpstr>
      <vt:lpstr>为什么使用二重循环</vt:lpstr>
      <vt:lpstr>什么是二重循环 </vt:lpstr>
      <vt:lpstr>如何使用二重循环3-1</vt:lpstr>
      <vt:lpstr>如何使用二重循环3-2</vt:lpstr>
      <vt:lpstr>如何使用二重循环3-3</vt:lpstr>
      <vt:lpstr>学员操作—打印直角三角形2-1</vt:lpstr>
      <vt:lpstr>学员操作—打印直角三角形2-2</vt:lpstr>
      <vt:lpstr>学员操作—打印倒直角三角形</vt:lpstr>
      <vt:lpstr>共性问题集中讲解</vt:lpstr>
      <vt:lpstr>学员操作—打印等腰三角形</vt:lpstr>
      <vt:lpstr>学员操作—打印九九乘法表2-1</vt:lpstr>
      <vt:lpstr>学员操作—打印九九乘法表2-2</vt:lpstr>
      <vt:lpstr>共性问题集中讲解</vt:lpstr>
      <vt:lpstr>二重循环应用-冒泡排序3-1</vt:lpstr>
      <vt:lpstr>二重循环应用-冒泡排序3-2</vt:lpstr>
      <vt:lpstr>二重循环应用-冒泡排序3-3</vt:lpstr>
      <vt:lpstr>冒泡排序小结</vt:lpstr>
      <vt:lpstr>学员操作—冒泡排序</vt:lpstr>
      <vt:lpstr>在二重循环中使用continue 2-1 </vt:lpstr>
      <vt:lpstr>在二重循环中使用continue 2-2 </vt:lpstr>
      <vt:lpstr>在二重循环中使用break 2-1 </vt:lpstr>
      <vt:lpstr>在二重循环中使用break 2-2 </vt:lpstr>
      <vt:lpstr>二重循环中continue和break对比 </vt:lpstr>
      <vt:lpstr>学员操作—统计打折商品的数量</vt:lpstr>
      <vt:lpstr>总结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Qi Li</dc:creator>
  <cp:lastModifiedBy>Gree</cp:lastModifiedBy>
  <cp:revision>45</cp:revision>
  <dcterms:created xsi:type="dcterms:W3CDTF">2017-10-12T07:19:00Z</dcterms:created>
  <dcterms:modified xsi:type="dcterms:W3CDTF">2017-10-14T16:36:47Z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