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5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DCB4F-6C31-43D5-B41A-9793662A56CA}" type="datetimeFigureOut">
              <a:rPr lang="zh-CN" altLang="en-US" smtClean="0"/>
              <a:t>2017/10/26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669C6-A614-4A39-A00E-212DD1D2B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8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   </a:t>
            </a:r>
            <a:r>
              <a:rPr lang="zh-CN" altLang="en-US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6449E-43F1-4EB4-B085-1558A0E632D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947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、在示例</a:t>
            </a:r>
            <a:r>
              <a:rPr lang="en-US" altLang="zh-CN"/>
              <a:t>1</a:t>
            </a:r>
            <a:r>
              <a:rPr lang="zh-CN" altLang="en-US"/>
              <a:t>的基础上提出新的问题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、分析得出两个实现方式。分析第一种实现方式的弊端（当参数更多时怎么办？），进而引出第二种实现方式，利用面向对象思想将多个参数封装成对象，将对象作为参数，这是更好的实现方式。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46139B-269E-4952-BD14-DE0E6385EA7B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633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620E5D-565A-45DA-A3F9-C52A71C4A61E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、通过</a:t>
            </a:r>
            <a:r>
              <a:rPr lang="en-US" altLang="zh-CN" dirty="0"/>
              <a:t>PPT</a:t>
            </a:r>
            <a:r>
              <a:rPr lang="zh-CN" altLang="en-US" dirty="0"/>
              <a:t>讲解方法的实现框架。先定义</a:t>
            </a:r>
            <a:r>
              <a:rPr lang="en-US" altLang="zh-CN" dirty="0"/>
              <a:t>Student</a:t>
            </a:r>
            <a:r>
              <a:rPr lang="zh-CN" altLang="en-US" dirty="0"/>
              <a:t>类型，再在方法中声明</a:t>
            </a:r>
            <a:r>
              <a:rPr lang="en-US" altLang="zh-CN" dirty="0"/>
              <a:t>Student</a:t>
            </a:r>
            <a:r>
              <a:rPr lang="zh-CN" altLang="en-US" dirty="0"/>
              <a:t>类型的形式参数，最后调用方法时传递</a:t>
            </a:r>
            <a:r>
              <a:rPr lang="en-US" altLang="zh-CN" dirty="0"/>
              <a:t>Student</a:t>
            </a:r>
            <a:r>
              <a:rPr lang="zh-CN" altLang="en-US" dirty="0"/>
              <a:t>类型的实际参数（</a:t>
            </a:r>
            <a:r>
              <a:rPr lang="en-US" altLang="zh-CN" dirty="0"/>
              <a:t>Student</a:t>
            </a:r>
            <a:r>
              <a:rPr lang="zh-CN" altLang="en-US" dirty="0"/>
              <a:t>对象）。（为了帮助学员理解，可以和</a:t>
            </a:r>
            <a:r>
              <a:rPr lang="en-US" altLang="zh-CN" dirty="0" err="1"/>
              <a:t>int</a:t>
            </a:r>
            <a:r>
              <a:rPr lang="zh-CN" altLang="en-US" dirty="0"/>
              <a:t>类型的形式参数作对比）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、在</a:t>
            </a:r>
            <a:r>
              <a:rPr lang="en-US" altLang="zh-CN" dirty="0" err="1"/>
              <a:t>MyEclipse</a:t>
            </a:r>
            <a:r>
              <a:rPr lang="zh-CN" altLang="en-US" dirty="0"/>
              <a:t>中讲解实现细节及演示效果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、本示例重点讲解如何定义对象作为参数的方法以及如何传参，关于对象数组，这里不作细讲，技术顾问简单解释一下用法，学员即时不理解，只要能够模仿着使用就可以了，后面课程中会讲解。</a:t>
            </a:r>
          </a:p>
        </p:txBody>
      </p:sp>
    </p:spTree>
    <p:extLst>
      <p:ext uri="{BB962C8B-B14F-4D97-AF65-F5344CB8AC3E}">
        <p14:creationId xmlns:p14="http://schemas.microsoft.com/office/powerpoint/2010/main" val="408210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本上机重点练习如何定义对象作为参数的方法以及如何传参，关于对象数组相关代码，让学员模仿示例写出来就可以了，即使不理解也没关系，后面课程中会讲解。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8C1822-55F0-4E67-A246-4862EEE2964E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21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由于本章讲解和上机练习的容量较大，可以根据班级实际实施情况，将本练习布置为课后作业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12A69E-C821-4658-997D-5D396FCD1873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52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9DD1D5-EA1E-47FE-86E5-646C0535CF1F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教学指导：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回顾：上次课的教学内容和学员已学过的相关技术内容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>
                <a:ea typeface="宋体" charset="-122"/>
              </a:rPr>
              <a:t>作业点评：点评作业的提交情况和共性问题，目的是给学员作业反馈以促进学员完成作业的积极性</a:t>
            </a:r>
            <a:endParaRPr lang="en-US" altLang="zh-CN" dirty="0">
              <a:ea typeface="宋体" charset="-122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24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通过分析榨汁机的工作原理，强调要想得到果汁，必须提供水果，并且提供的不同种类的水果，会得到不同的果汁。</a:t>
            </a:r>
            <a:endParaRPr lang="en-US" altLang="zh-CN"/>
          </a:p>
          <a:p>
            <a:r>
              <a:rPr lang="zh-CN" altLang="en-US"/>
              <a:t>为后面讲解方法的参数埋下伏笔。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5AA631-EF70-4675-9B42-9A9FB9503ED3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85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将榨汁机工作过程模拟到程序中：榨汁操作对应榨汁的方法；提供的水果原料对应方法参数；得到的果汁对应方法的返回值。</a:t>
            </a:r>
            <a:endParaRPr lang="en-US" altLang="zh-CN"/>
          </a:p>
          <a:p>
            <a:r>
              <a:rPr lang="zh-CN" altLang="en-US"/>
              <a:t>使学员形象的理解方法的参数及返回值的含义。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6F339C-8C25-4150-B198-6F1B8AEB39E3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79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F529A7-DE2C-4BE5-BCAA-8508093CAA2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793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53E0F2-01A9-4B1C-9489-5E44D6175CD9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先通过</a:t>
            </a:r>
            <a:r>
              <a:rPr lang="en-US" altLang="zh-CN"/>
              <a:t>PPT</a:t>
            </a:r>
            <a:r>
              <a:rPr lang="zh-CN" altLang="en-US"/>
              <a:t>讲解方法的实现框架，然后再到</a:t>
            </a:r>
            <a:r>
              <a:rPr lang="en-US" altLang="zh-CN"/>
              <a:t>MyEclipse</a:t>
            </a:r>
            <a:r>
              <a:rPr lang="zh-CN" altLang="en-US"/>
              <a:t>中讲解实现细节及演示效果</a:t>
            </a:r>
          </a:p>
        </p:txBody>
      </p:sp>
    </p:spTree>
    <p:extLst>
      <p:ext uri="{BB962C8B-B14F-4D97-AF65-F5344CB8AC3E}">
        <p14:creationId xmlns:p14="http://schemas.microsoft.com/office/powerpoint/2010/main" val="3320970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E50C51-5858-4AC6-8939-EE698C252A4A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MyEclipse</a:t>
            </a:r>
            <a:r>
              <a:rPr lang="zh-CN" altLang="en-US"/>
              <a:t>环境中讲解常见错误</a:t>
            </a:r>
          </a:p>
        </p:txBody>
      </p:sp>
    </p:spTree>
    <p:extLst>
      <p:ext uri="{BB962C8B-B14F-4D97-AF65-F5344CB8AC3E}">
        <p14:creationId xmlns:p14="http://schemas.microsoft.com/office/powerpoint/2010/main" val="132092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BE5CAC-30AC-405E-882B-E27CD8E742C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77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9DEECA-73B0-45B5-AC61-2550AC8D214A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  <a:endParaRPr lang="en-US" altLang="zh-CN"/>
          </a:p>
          <a:p>
            <a:r>
              <a:rPr lang="zh-CN" altLang="en-US"/>
              <a:t>先通过</a:t>
            </a:r>
            <a:r>
              <a:rPr lang="en-US" altLang="zh-CN"/>
              <a:t>PPT</a:t>
            </a:r>
            <a:r>
              <a:rPr lang="zh-CN" altLang="en-US"/>
              <a:t>讲解方法的实现框架，然后再到</a:t>
            </a:r>
            <a:r>
              <a:rPr lang="en-US" altLang="zh-CN"/>
              <a:t>MyEclipse</a:t>
            </a:r>
            <a:r>
              <a:rPr lang="zh-CN" altLang="en-US"/>
              <a:t>中讲解实现细节及演示效果</a:t>
            </a:r>
          </a:p>
        </p:txBody>
      </p:sp>
    </p:spTree>
    <p:extLst>
      <p:ext uri="{BB962C8B-B14F-4D97-AF65-F5344CB8AC3E}">
        <p14:creationId xmlns:p14="http://schemas.microsoft.com/office/powerpoint/2010/main" val="305941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ppt01-01.jpg">
            <a:extLst>
              <a:ext uri="{FF2B5EF4-FFF2-40B4-BE49-F238E27FC236}">
                <a16:creationId xmlns:a16="http://schemas.microsoft.com/office/drawing/2014/main" id="{7D04CD15-0B73-4B3F-A621-0EE1423998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课工场 333">
            <a:extLst>
              <a:ext uri="{FF2B5EF4-FFF2-40B4-BE49-F238E27FC236}">
                <a16:creationId xmlns:a16="http://schemas.microsoft.com/office/drawing/2014/main" id="{B37BB445-9AA1-48E3-8CEB-512699713B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018" y="4868333"/>
            <a:ext cx="3627967" cy="77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36292B-5DA2-49FD-AA98-5412F426F6F0}"/>
              </a:ext>
            </a:extLst>
          </p:cNvPr>
          <p:cNvSpPr/>
          <p:nvPr userDrawn="1"/>
        </p:nvSpPr>
        <p:spPr>
          <a:xfrm>
            <a:off x="6000751" y="4773084"/>
            <a:ext cx="2207683" cy="2878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0" y="1458807"/>
            <a:ext cx="10363200" cy="1473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3" b="1" kern="1200">
                <a:solidFill>
                  <a:srgbClr val="009E64"/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2914227"/>
            <a:ext cx="8534400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lvl="0" indent="0" algn="ctr">
              <a:buNone/>
              <a:defRPr sz="2667" b="1" kern="1200">
                <a:solidFill>
                  <a:srgbClr val="009E64"/>
                </a:solidFill>
              </a:defRPr>
            </a:lvl1pPr>
            <a:lvl2pPr marL="0" lvl="1" indent="609585" algn="l">
              <a:buNone/>
              <a:defRPr sz="3200" kern="1200">
                <a:solidFill>
                  <a:schemeClr val="tx1"/>
                </a:solidFill>
              </a:defRPr>
            </a:lvl2pPr>
            <a:lvl3pPr marL="0" lvl="2" indent="609585" algn="l">
              <a:buNone/>
              <a:defRPr sz="3200" kern="1200">
                <a:solidFill>
                  <a:schemeClr val="tx1"/>
                </a:solidFill>
              </a:defRPr>
            </a:lvl3pPr>
            <a:lvl4pPr marL="0" lvl="3" indent="609585" algn="l">
              <a:buNone/>
              <a:defRPr sz="3200" kern="1200">
                <a:solidFill>
                  <a:schemeClr val="tx1"/>
                </a:solidFill>
              </a:defRPr>
            </a:lvl4pPr>
            <a:lvl5pPr marL="0" lvl="4" indent="609585" algn="l">
              <a:buNone/>
              <a:defRPr sz="3200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4975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6014"/>
            <a:ext cx="10972800" cy="942340"/>
          </a:xfrm>
        </p:spPr>
        <p:txBody>
          <a:bodyPr/>
          <a:lstStyle>
            <a:lvl1pPr>
              <a:defRPr sz="3733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09585" indent="-609585">
              <a:buClr>
                <a:srgbClr val="009E64"/>
              </a:buClr>
              <a:buFont typeface="Wingdings" charset="0"/>
              <a:buChar char="n"/>
              <a:defRPr sz="3200" b="1"/>
            </a:lvl1pPr>
            <a:lvl2pPr marL="1066773" indent="-457189">
              <a:buClr>
                <a:srgbClr val="009E64"/>
              </a:buClr>
              <a:buSzPct val="90000"/>
              <a:buFont typeface="Wingdings" charset="0"/>
              <a:buChar char="n"/>
              <a:defRPr sz="2933"/>
            </a:lvl2pPr>
            <a:lvl3pPr marL="1600160" indent="-380990">
              <a:buClr>
                <a:srgbClr val="009E64"/>
              </a:buClr>
              <a:buSzPct val="85000"/>
              <a:buFont typeface="Wingdings" charset="0"/>
              <a:buChar char="u"/>
              <a:defRPr sz="2667"/>
            </a:lvl3pPr>
            <a:lvl4pPr marL="2209745" indent="-380990"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51E1D21-B428-4DC8-B053-B41C32AEFD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5966DFC-C47D-406E-BD40-EB21CE1ABF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6D227809-0862-4D29-8485-DF600EBCCA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9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757FAB68-1CE7-4852-B0C8-528A5598A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2584" y="1123951"/>
            <a:ext cx="5843266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4267">
                <a:latin typeface="微软雅黑" panose="020B0503020204020204" pitchFamily="34" charset="-122"/>
                <a:ea typeface="微软雅黑" panose="020B0503020204020204" pitchFamily="34" charset="-122"/>
              </a:rPr>
              <a:t>扫我有更多精彩课程呦</a:t>
            </a:r>
          </a:p>
        </p:txBody>
      </p:sp>
      <p:pic>
        <p:nvPicPr>
          <p:cNvPr id="3" name="图片 1" descr="课工场最终蓝绿色v1-3">
            <a:extLst>
              <a:ext uri="{FF2B5EF4-FFF2-40B4-BE49-F238E27FC236}">
                <a16:creationId xmlns:a16="http://schemas.microsoft.com/office/drawing/2014/main" id="{8F13F785-E980-4275-A78F-85DE784B7D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0" y="165101"/>
            <a:ext cx="1608667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6" descr="ppt01-01.jpg">
            <a:extLst>
              <a:ext uri="{FF2B5EF4-FFF2-40B4-BE49-F238E27FC236}">
                <a16:creationId xmlns:a16="http://schemas.microsoft.com/office/drawing/2014/main" id="{24C9B4B7-C1A1-4698-BC0E-6CB248774C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A0794FF-4339-4D22-A72A-010FCDA80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D12614A3-5526-416C-8B49-07FDD9F303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8454C5C0-194E-48CB-ADD7-F29504E553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4">
            <a:extLst>
              <a:ext uri="{FF2B5EF4-FFF2-40B4-BE49-F238E27FC236}">
                <a16:creationId xmlns:a16="http://schemas.microsoft.com/office/drawing/2014/main" id="{19A21850-2264-4207-A297-3696FE9E35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8ECD724-51FE-4008-B366-7C900B2597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8FEE07A-67DC-4145-9590-2B346210C7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47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71F6661-F3ED-4A8B-9BFF-34F1904CB1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2BE8EAB-BFB0-4E7E-90D5-52AF24B498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308100"/>
            <a:ext cx="10972800" cy="481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页脚占位符 4">
            <a:extLst>
              <a:ext uri="{FF2B5EF4-FFF2-40B4-BE49-F238E27FC236}">
                <a16:creationId xmlns:a16="http://schemas.microsoft.com/office/drawing/2014/main" id="{14074DBF-CE60-4772-9551-105FCFB77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ctr" eaLnBrk="1" hangingPunct="1">
              <a:buFont typeface="Arial" panose="020B0604020202020204" pitchFamily="34" charset="0"/>
              <a:buNone/>
              <a:defRPr sz="1600" noProof="1">
                <a:solidFill>
                  <a:srgbClr val="898989"/>
                </a:solidFill>
                <a:latin typeface="微软雅黑" pitchFamily="2" charset="-122"/>
                <a:ea typeface="微软雅黑" pitchFamily="2" charset="-122"/>
                <a:sym typeface="微软雅黑" pitchFamily="2" charset="-12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29" name="灯片编号占位符 5">
            <a:extLst>
              <a:ext uri="{FF2B5EF4-FFF2-40B4-BE49-F238E27FC236}">
                <a16:creationId xmlns:a16="http://schemas.microsoft.com/office/drawing/2014/main" id="{8EE06A74-3489-4016-A6A3-887F932DB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anchor="ctr"/>
          <a:lstStyle>
            <a:lvl1pPr algn="r" eaLnBrk="1" hangingPunct="1">
              <a:buFont typeface="Arial" panose="020B0604020202020204" pitchFamily="34" charset="0"/>
              <a:buNone/>
              <a:defRPr sz="1600" noProof="1" dirty="0">
                <a:solidFill>
                  <a:srgbClr val="898989"/>
                </a:solidFill>
                <a:latin typeface="微软雅黑" pitchFamily="2" charset="-122"/>
                <a:ea typeface="微软雅黑" pitchFamily="2" charset="-122"/>
                <a:cs typeface="+mn-ea"/>
                <a:sym typeface="微软雅黑" pitchFamily="2" charset="-122"/>
              </a:defRPr>
            </a:lvl1pPr>
          </a:lstStyle>
          <a:p>
            <a:pPr>
              <a:defRPr/>
            </a:pPr>
            <a:fld id="{CF95A64F-6639-4A5B-87F3-0529C13E1CDB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  <p:sp>
        <p:nvSpPr>
          <p:cNvPr id="1030" name="等腰三角形 6">
            <a:extLst>
              <a:ext uri="{FF2B5EF4-FFF2-40B4-BE49-F238E27FC236}">
                <a16:creationId xmlns:a16="http://schemas.microsoft.com/office/drawing/2014/main" id="{D30E878E-4124-4FC0-A1D7-738722AF650A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45508" y="451909"/>
            <a:ext cx="662517" cy="571500"/>
          </a:xfrm>
          <a:prstGeom prst="triangle">
            <a:avLst>
              <a:gd name="adj" fmla="val 50000"/>
            </a:avLst>
          </a:prstGeom>
          <a:solidFill>
            <a:srgbClr val="00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031" name="图片 1" descr="课工场最终蓝绿色v1-3">
            <a:extLst>
              <a:ext uri="{FF2B5EF4-FFF2-40B4-BE49-F238E27FC236}">
                <a16:creationId xmlns:a16="http://schemas.microsoft.com/office/drawing/2014/main" id="{324DEF84-A640-4CD1-BBBC-B94C0A275D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618" y="165100"/>
            <a:ext cx="1373716" cy="59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3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733" b="1" kern="1200">
          <a:solidFill>
            <a:schemeClr val="tx1"/>
          </a:solidFill>
          <a:latin typeface="微软雅黑" charset="0"/>
          <a:ea typeface="微软雅黑" charset="0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3733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585" indent="-609585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1pPr>
      <a:lvl2pPr marL="1142971" lvl="1" indent="-457189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90000"/>
        <a:buFont typeface="Wingdings" panose="05000000000000000000" pitchFamily="2" charset="2"/>
        <a:buChar char="n"/>
        <a:defRPr sz="2933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2pPr>
      <a:lvl3pPr marL="1828754" lvl="2" indent="-457189" algn="l" rtl="0" eaLnBrk="0" fontAlgn="base" hangingPunct="0">
        <a:spcBef>
          <a:spcPct val="20000"/>
        </a:spcBef>
        <a:spcAft>
          <a:spcPct val="0"/>
        </a:spcAft>
        <a:buClr>
          <a:srgbClr val="009E64"/>
        </a:buClr>
        <a:buSzPct val="85000"/>
        <a:buFont typeface="Wingdings" panose="05000000000000000000" pitchFamily="2" charset="2"/>
        <a:buChar char="u"/>
        <a:defRPr sz="2667" b="1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3pPr>
      <a:lvl4pPr marL="2209745" lvl="3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33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4pPr>
      <a:lvl5pPr marL="2743131" lvl="4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33" kern="1200">
          <a:solidFill>
            <a:schemeClr val="tx1"/>
          </a:solidFill>
          <a:latin typeface="微软雅黑" charset="0"/>
          <a:ea typeface="微软雅黑" charset="0"/>
          <a:cs typeface="+mn-cs"/>
          <a:sym typeface="Calibri" panose="020F0502020204030204" pitchFamily="34" charset="0"/>
        </a:defRPr>
      </a:lvl5pPr>
      <a:lvl6pPr marL="3352716" lvl="5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3962301" lvl="6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4571886" lvl="7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5181470" lvl="8" indent="-304792" algn="l" defTabSz="1219170" eaLnBrk="1" fontAlgn="base" latinLnBrk="0" hangingPunct="1">
        <a:spcBef>
          <a:spcPct val="20000"/>
        </a:spcBef>
        <a:buFont typeface="Arial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lvl1pPr marL="0" lvl="0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585" lvl="1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170" lvl="2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754" lvl="3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339" lvl="4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7924" lvl="5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7509" lvl="6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7093" lvl="7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678" lvl="8" indent="0" algn="l" defTabSz="121917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B4BC9-9CE0-4DA9-BECB-735D008F4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类的有参方法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ED95D5-17B6-4D81-97F8-B326E7735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4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>
          <a:xfrm>
            <a:off x="5608320" y="285751"/>
            <a:ext cx="4880293" cy="523875"/>
          </a:xfrm>
        </p:spPr>
        <p:txBody>
          <a:bodyPr/>
          <a:lstStyle/>
          <a:p>
            <a:pPr>
              <a:defRPr/>
            </a:pPr>
            <a:r>
              <a:rPr dirty="0"/>
              <a:t>带多个参数的方法</a:t>
            </a:r>
            <a:r>
              <a:rPr lang="en-US" altLang="zh-CN" dirty="0"/>
              <a:t>2-1</a:t>
            </a:r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3500438"/>
            <a:ext cx="7645400" cy="2857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设计方法，通过传递三个参数（开始位置、结束位置、查找的姓名）来实现</a:t>
            </a:r>
            <a:endParaRPr lang="en-US" altLang="zh-CN" dirty="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2308226" y="1276351"/>
            <a:ext cx="7319963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ea typeface="微软雅黑" pitchFamily="34" charset="-122"/>
              </a:rPr>
              <a:t>在保存了多个学生姓名的数组中，指定查找区间，查找某个学生姓名并显示是否查找成功 </a:t>
            </a:r>
          </a:p>
        </p:txBody>
      </p:sp>
      <p:grpSp>
        <p:nvGrpSpPr>
          <p:cNvPr id="23558" name="组合 9"/>
          <p:cNvGrpSpPr>
            <a:grpSpLocks/>
          </p:cNvGrpSpPr>
          <p:nvPr/>
        </p:nvGrpSpPr>
        <p:grpSpPr bwMode="auto">
          <a:xfrm>
            <a:off x="1595439" y="857251"/>
            <a:ext cx="985837" cy="422275"/>
            <a:chOff x="1000100" y="1173499"/>
            <a:chExt cx="986586" cy="422603"/>
          </a:xfrm>
        </p:grpSpPr>
        <p:pic>
          <p:nvPicPr>
            <p:cNvPr id="23562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1595439" y="2928939"/>
            <a:ext cx="1000125" cy="447675"/>
            <a:chOff x="1000100" y="3235185"/>
            <a:chExt cx="1000132" cy="446983"/>
          </a:xfrm>
        </p:grpSpPr>
        <p:pic>
          <p:nvPicPr>
            <p:cNvPr id="23560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10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71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AutoShape 2"/>
          <p:cNvSpPr>
            <a:spLocks noChangeArrowheads="1"/>
          </p:cNvSpPr>
          <p:nvPr/>
        </p:nvSpPr>
        <p:spPr bwMode="auto">
          <a:xfrm>
            <a:off x="1951039" y="1463676"/>
            <a:ext cx="8294687" cy="40163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3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public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boolean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searchName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start,int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end,String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name) 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boolean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find = false;  //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是否找到标识</a:t>
            </a:r>
            <a:endParaRPr lang="en-US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//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指定区间数组中，查找姓名</a:t>
            </a:r>
            <a:endParaRPr lang="en-US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for(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=start-1;i&lt;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end;i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++) 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    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if(names[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].equals(name)) {	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	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find=true;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	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break;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     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}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return find;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</a:t>
            </a:r>
            <a:endParaRPr lang="en-US" altLang="en-US" b="1" dirty="0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3287714" y="857250"/>
            <a:ext cx="1385887" cy="407988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返回值类型</a:t>
            </a:r>
          </a:p>
        </p:txBody>
      </p:sp>
      <p:sp>
        <p:nvSpPr>
          <p:cNvPr id="517124" name="AutoShape 4"/>
          <p:cNvSpPr>
            <a:spLocks noChangeArrowheads="1"/>
          </p:cNvSpPr>
          <p:nvPr/>
        </p:nvSpPr>
        <p:spPr bwMode="auto">
          <a:xfrm>
            <a:off x="7319964" y="857250"/>
            <a:ext cx="1609725" cy="407988"/>
          </a:xfrm>
          <a:prstGeom prst="wedgeRoundRectCallout">
            <a:avLst>
              <a:gd name="adj1" fmla="val -31875"/>
              <a:gd name="adj2" fmla="val 4818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带有三个形参</a:t>
            </a:r>
          </a:p>
        </p:txBody>
      </p:sp>
      <p:sp>
        <p:nvSpPr>
          <p:cNvPr id="517125" name="AutoShape 5"/>
          <p:cNvSpPr>
            <a:spLocks noChangeArrowheads="1"/>
          </p:cNvSpPr>
          <p:nvPr/>
        </p:nvSpPr>
        <p:spPr bwMode="auto">
          <a:xfrm>
            <a:off x="4368801" y="3590925"/>
            <a:ext cx="2722563" cy="407988"/>
          </a:xfrm>
          <a:prstGeom prst="wedgeRoundRectCallout">
            <a:avLst>
              <a:gd name="adj1" fmla="val -34959"/>
              <a:gd name="adj2" fmla="val 5663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返回结果：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boolean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类型</a:t>
            </a: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>
          <a:xfrm>
            <a:off x="5405121" y="285751"/>
            <a:ext cx="5083494" cy="523875"/>
          </a:xfrm>
        </p:spPr>
        <p:txBody>
          <a:bodyPr/>
          <a:lstStyle/>
          <a:p>
            <a:pPr>
              <a:defRPr/>
            </a:pPr>
            <a:r>
              <a:rPr dirty="0"/>
              <a:t>带多个参数的方法</a:t>
            </a:r>
            <a:r>
              <a:rPr lang="en-US" altLang="zh-CN" dirty="0"/>
              <a:t>2-2</a:t>
            </a:r>
          </a:p>
        </p:txBody>
      </p:sp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5130800" y="1568451"/>
            <a:ext cx="3240088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7129" name="Rectangle 9"/>
          <p:cNvSpPr>
            <a:spLocks noChangeArrowheads="1"/>
          </p:cNvSpPr>
          <p:nvPr/>
        </p:nvSpPr>
        <p:spPr bwMode="auto">
          <a:xfrm>
            <a:off x="2595563" y="4714875"/>
            <a:ext cx="1428750" cy="357188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2738438" y="1568451"/>
            <a:ext cx="1008062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7140" name="AutoShape 20"/>
          <p:cNvSpPr>
            <a:spLocks noChangeArrowheads="1"/>
          </p:cNvSpPr>
          <p:nvPr/>
        </p:nvSpPr>
        <p:spPr bwMode="auto">
          <a:xfrm>
            <a:off x="5199063" y="4143375"/>
            <a:ext cx="5040312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if(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st.searchName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s,e,name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)) {</a:t>
            </a: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找到了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！");</a:t>
            </a: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}else{</a:t>
            </a: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("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没找到该学生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！");</a:t>
            </a: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517142" name="AutoShape 22"/>
          <p:cNvSpPr>
            <a:spLocks noChangeArrowheads="1"/>
          </p:cNvSpPr>
          <p:nvPr/>
        </p:nvSpPr>
        <p:spPr bwMode="auto">
          <a:xfrm>
            <a:off x="7639051" y="3521075"/>
            <a:ext cx="1609725" cy="407988"/>
          </a:xfrm>
          <a:prstGeom prst="wedgeRoundRectCallout">
            <a:avLst>
              <a:gd name="adj1" fmla="val -29836"/>
              <a:gd name="adj2" fmla="val 4856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传递三个实参</a:t>
            </a:r>
          </a:p>
        </p:txBody>
      </p:sp>
      <p:grpSp>
        <p:nvGrpSpPr>
          <p:cNvPr id="24589" name="组合 20"/>
          <p:cNvGrpSpPr>
            <a:grpSpLocks/>
          </p:cNvGrpSpPr>
          <p:nvPr/>
        </p:nvGrpSpPr>
        <p:grpSpPr bwMode="auto">
          <a:xfrm>
            <a:off x="1595439" y="857250"/>
            <a:ext cx="1000125" cy="414338"/>
            <a:chOff x="1000100" y="2528843"/>
            <a:chExt cx="1000132" cy="414475"/>
          </a:xfrm>
        </p:grpSpPr>
        <p:pic>
          <p:nvPicPr>
            <p:cNvPr id="2460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rot="5400000" flipH="1" flipV="1">
            <a:off x="3441812" y="1228411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 bwMode="auto">
          <a:xfrm rot="5400000" flipH="1" flipV="1">
            <a:off x="7478059" y="1335568"/>
            <a:ext cx="354184" cy="26078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V="1">
            <a:off x="4095737" y="4074948"/>
            <a:ext cx="760849" cy="63993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V="1">
            <a:off x="7770860" y="3932072"/>
            <a:ext cx="475097" cy="35418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4095750" y="6215064"/>
            <a:ext cx="4572000" cy="428625"/>
            <a:chOff x="3143240" y="5143512"/>
            <a:chExt cx="4572032" cy="428628"/>
          </a:xfrm>
        </p:grpSpPr>
        <p:sp>
          <p:nvSpPr>
            <p:cNvPr id="29" name="圆角矩形 28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4601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/>
            <p:cNvSpPr txBox="1"/>
            <p:nvPr/>
          </p:nvSpPr>
          <p:spPr bwMode="auto">
            <a:xfrm>
              <a:off x="4001585" y="5187962"/>
              <a:ext cx="351733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：带多个参数的方法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11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9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  <p:bldP spid="517124" grpId="0" animBg="1"/>
      <p:bldP spid="517125" grpId="0" animBg="1"/>
      <p:bldP spid="517128" grpId="0" animBg="1"/>
      <p:bldP spid="517129" grpId="0" animBg="1"/>
      <p:bldP spid="517130" grpId="0" animBg="1"/>
      <p:bldP spid="517140" grpId="0" animBg="1"/>
      <p:bldP spid="517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AutoShape 2"/>
          <p:cNvSpPr>
            <a:spLocks noChangeArrowheads="1"/>
          </p:cNvSpPr>
          <p:nvPr/>
        </p:nvSpPr>
        <p:spPr bwMode="auto">
          <a:xfrm>
            <a:off x="2474914" y="1500189"/>
            <a:ext cx="6764337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方法定义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void addName(String name){ 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方法体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方法调用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.addName(String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张三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；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4446589" y="3709989"/>
            <a:ext cx="720725" cy="28733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Clr>
                <a:schemeClr val="tx2"/>
              </a:buClr>
              <a:buSzPct val="80000"/>
              <a:buBlip>
                <a:blip r:embed="rId3"/>
              </a:buBlip>
            </a:pP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19173" name="Rectangle 5"/>
          <p:cNvSpPr>
            <a:spLocks noGrp="1" noChangeArrowheads="1"/>
          </p:cNvSpPr>
          <p:nvPr>
            <p:ph type="title"/>
          </p:nvPr>
        </p:nvSpPr>
        <p:spPr>
          <a:xfrm>
            <a:off x="7335521" y="285751"/>
            <a:ext cx="3153094" cy="523875"/>
          </a:xfrm>
        </p:spPr>
        <p:txBody>
          <a:bodyPr/>
          <a:lstStyle/>
          <a:p>
            <a:pPr>
              <a:defRPr/>
            </a:pPr>
            <a:r>
              <a:rPr dirty="0"/>
              <a:t>常见错误</a:t>
            </a:r>
            <a:r>
              <a:rPr lang="en-US" altLang="zh-CN" dirty="0"/>
              <a:t>4-1</a:t>
            </a:r>
            <a:endParaRPr dirty="0"/>
          </a:p>
        </p:txBody>
      </p:sp>
      <p:sp>
        <p:nvSpPr>
          <p:cNvPr id="519176" name="AutoShape 8"/>
          <p:cNvSpPr>
            <a:spLocks noChangeArrowheads="1"/>
          </p:cNvSpPr>
          <p:nvPr/>
        </p:nvSpPr>
        <p:spPr bwMode="gray">
          <a:xfrm>
            <a:off x="6310313" y="3638550"/>
            <a:ext cx="3744912" cy="433388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eaLnBrk="0" hangingPunct="0">
              <a:defRPr/>
            </a:pPr>
            <a:r>
              <a:rPr lang="zh-CN" altLang="en-US" b="1" dirty="0">
                <a:ea typeface="宋体" charset="-122"/>
              </a:rPr>
              <a:t>对象名</a:t>
            </a:r>
            <a:r>
              <a:rPr lang="en-US" altLang="zh-CN" b="1" dirty="0">
                <a:ea typeface="宋体" charset="-122"/>
              </a:rPr>
              <a:t>.addName("</a:t>
            </a:r>
            <a:r>
              <a:rPr lang="zh-CN" altLang="en-US" b="1" dirty="0">
                <a:ea typeface="宋体" charset="-122"/>
              </a:rPr>
              <a:t>张三</a:t>
            </a:r>
            <a:r>
              <a:rPr lang="en-US" altLang="en-US" b="1" dirty="0">
                <a:ea typeface="宋体" charset="-122"/>
              </a:rPr>
              <a:t>"</a:t>
            </a:r>
            <a:r>
              <a:rPr lang="en-US" altLang="zh-CN" b="1" dirty="0">
                <a:ea typeface="宋体" charset="-122"/>
              </a:rPr>
              <a:t>)</a:t>
            </a:r>
            <a:r>
              <a:rPr lang="zh-CN" altLang="en-US" b="1" dirty="0">
                <a:ea typeface="宋体" charset="-122"/>
              </a:rPr>
              <a:t>；</a:t>
            </a:r>
          </a:p>
        </p:txBody>
      </p:sp>
      <p:grpSp>
        <p:nvGrpSpPr>
          <p:cNvPr id="25607" name="组合 77"/>
          <p:cNvGrpSpPr>
            <a:grpSpLocks/>
          </p:cNvGrpSpPr>
          <p:nvPr/>
        </p:nvGrpSpPr>
        <p:grpSpPr bwMode="auto">
          <a:xfrm>
            <a:off x="1595439" y="857250"/>
            <a:ext cx="1470025" cy="400050"/>
            <a:chOff x="2962268" y="5103147"/>
            <a:chExt cx="1469411" cy="400110"/>
          </a:xfrm>
        </p:grpSpPr>
        <p:pic>
          <p:nvPicPr>
            <p:cNvPr id="25614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1649414" y="4643439"/>
            <a:ext cx="1057275" cy="414337"/>
            <a:chOff x="1000100" y="3950459"/>
            <a:chExt cx="1058023" cy="414475"/>
          </a:xfrm>
        </p:grpSpPr>
        <p:pic>
          <p:nvPicPr>
            <p:cNvPr id="25612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738439" y="5003800"/>
            <a:ext cx="5000625" cy="782638"/>
            <a:chOff x="1214438" y="5003800"/>
            <a:chExt cx="5000625" cy="782638"/>
          </a:xfrm>
        </p:grpSpPr>
        <p:sp>
          <p:nvSpPr>
            <p:cNvPr id="519171" name="AutoShape 3"/>
            <p:cNvSpPr>
              <a:spLocks noChangeArrowheads="1"/>
            </p:cNvSpPr>
            <p:nvPr/>
          </p:nvSpPr>
          <p:spPr bwMode="gray">
            <a:xfrm>
              <a:off x="1214438" y="5143500"/>
              <a:ext cx="5000625" cy="642938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调用方法时不能指定实参类型！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611" name="AutoShape 4"/>
            <p:cNvSpPr>
              <a:spLocks noChangeArrowheads="1"/>
            </p:cNvSpPr>
            <p:nvPr/>
          </p:nvSpPr>
          <p:spPr bwMode="gray">
            <a:xfrm>
              <a:off x="5715000" y="5003800"/>
              <a:ext cx="357188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12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16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0" grpId="0" animBg="1"/>
      <p:bldP spid="519172" grpId="0" animBg="1"/>
      <p:bldP spid="5191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AutoShape 2"/>
          <p:cNvSpPr>
            <a:spLocks noChangeArrowheads="1"/>
          </p:cNvSpPr>
          <p:nvPr/>
        </p:nvSpPr>
        <p:spPr bwMode="auto">
          <a:xfrm>
            <a:off x="2516188" y="1487488"/>
            <a:ext cx="6794500" cy="36941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方法定义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boolean searchName(int start ,int end ,String name){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方法体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方法调用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String s="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开始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 e=3;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String 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boolean flag=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. searchName(s ,e ,name);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310313" y="4786313"/>
            <a:ext cx="214312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title"/>
          </p:nvPr>
        </p:nvSpPr>
        <p:spPr>
          <a:xfrm>
            <a:off x="7355840" y="285751"/>
            <a:ext cx="3132773" cy="523875"/>
          </a:xfrm>
        </p:spPr>
        <p:txBody>
          <a:bodyPr/>
          <a:lstStyle/>
          <a:p>
            <a:pPr>
              <a:defRPr/>
            </a:pPr>
            <a:r>
              <a:t>常见错误</a:t>
            </a:r>
            <a:r>
              <a:rPr lang="en-US" altLang="zh-CN"/>
              <a:t>4-2</a:t>
            </a:r>
            <a:endParaRPr/>
          </a:p>
        </p:txBody>
      </p:sp>
      <p:sp>
        <p:nvSpPr>
          <p:cNvPr id="521223" name="Rectangle 7"/>
          <p:cNvSpPr>
            <a:spLocks noChangeArrowheads="1"/>
          </p:cNvSpPr>
          <p:nvPr/>
        </p:nvSpPr>
        <p:spPr bwMode="auto">
          <a:xfrm>
            <a:off x="2578101" y="3714750"/>
            <a:ext cx="874713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1224" name="Rectangle 8"/>
          <p:cNvSpPr>
            <a:spLocks noChangeArrowheads="1"/>
          </p:cNvSpPr>
          <p:nvPr/>
        </p:nvSpPr>
        <p:spPr bwMode="auto">
          <a:xfrm>
            <a:off x="5667376" y="1928813"/>
            <a:ext cx="936625" cy="3603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6632" name="组合 77"/>
          <p:cNvGrpSpPr>
            <a:grpSpLocks/>
          </p:cNvGrpSpPr>
          <p:nvPr/>
        </p:nvGrpSpPr>
        <p:grpSpPr bwMode="auto">
          <a:xfrm>
            <a:off x="1595439" y="857250"/>
            <a:ext cx="1470025" cy="400050"/>
            <a:chOff x="2962268" y="5103147"/>
            <a:chExt cx="1469411" cy="400110"/>
          </a:xfrm>
        </p:grpSpPr>
        <p:pic>
          <p:nvPicPr>
            <p:cNvPr id="26639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1649414" y="5443539"/>
            <a:ext cx="1057275" cy="414337"/>
            <a:chOff x="1000100" y="3950459"/>
            <a:chExt cx="1058023" cy="414475"/>
          </a:xfrm>
        </p:grpSpPr>
        <p:pic>
          <p:nvPicPr>
            <p:cNvPr id="26637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809875" y="5600701"/>
            <a:ext cx="4464050" cy="828675"/>
            <a:chOff x="1285875" y="5600700"/>
            <a:chExt cx="4464050" cy="828675"/>
          </a:xfrm>
        </p:grpSpPr>
        <p:sp>
          <p:nvSpPr>
            <p:cNvPr id="521219" name="AutoShape 3"/>
            <p:cNvSpPr>
              <a:spLocks noChangeArrowheads="1"/>
            </p:cNvSpPr>
            <p:nvPr/>
          </p:nvSpPr>
          <p:spPr bwMode="gray">
            <a:xfrm>
              <a:off x="1285875" y="5780088"/>
              <a:ext cx="4464050" cy="649287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dirty="0">
                  <a:latin typeface="微软雅黑" pitchFamily="34" charset="-122"/>
                  <a:ea typeface="微软雅黑" pitchFamily="34" charset="-122"/>
                </a:rPr>
                <a:t>形参和实参数据类型不一致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！</a:t>
              </a:r>
            </a:p>
          </p:txBody>
        </p:sp>
        <p:sp>
          <p:nvSpPr>
            <p:cNvPr id="26636" name="AutoShape 4"/>
            <p:cNvSpPr>
              <a:spLocks noChangeArrowheads="1"/>
            </p:cNvSpPr>
            <p:nvPr/>
          </p:nvSpPr>
          <p:spPr bwMode="gray">
            <a:xfrm>
              <a:off x="5357813" y="5600700"/>
              <a:ext cx="357187" cy="3603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13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0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8" grpId="0" animBg="1"/>
      <p:bldP spid="521220" grpId="0" animBg="1"/>
      <p:bldP spid="521223" grpId="0" animBg="1"/>
      <p:bldP spid="5212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AutoShape 2"/>
          <p:cNvSpPr>
            <a:spLocks noChangeArrowheads="1"/>
          </p:cNvSpPr>
          <p:nvPr/>
        </p:nvSpPr>
        <p:spPr bwMode="auto">
          <a:xfrm>
            <a:off x="2525714" y="1474788"/>
            <a:ext cx="6784975" cy="3332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方法定义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boolean searchName(int start,int end,String name){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方法体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方法调用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 s=1;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 e=3;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boolean flag=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.searchName(s,e);</a:t>
            </a:r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5667376" y="1928814"/>
            <a:ext cx="3095625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title"/>
          </p:nvPr>
        </p:nvSpPr>
        <p:spPr>
          <a:xfrm>
            <a:off x="7315200" y="285751"/>
            <a:ext cx="3173413" cy="523875"/>
          </a:xfrm>
        </p:spPr>
        <p:txBody>
          <a:bodyPr/>
          <a:lstStyle/>
          <a:p>
            <a:pPr>
              <a:defRPr/>
            </a:pPr>
            <a:r>
              <a:rPr dirty="0"/>
              <a:t>常见错误</a:t>
            </a:r>
            <a:r>
              <a:rPr lang="en-US" altLang="zh-CN" dirty="0"/>
              <a:t>4-3</a:t>
            </a:r>
            <a:endParaRPr dirty="0"/>
          </a:p>
        </p:txBody>
      </p:sp>
      <p:sp>
        <p:nvSpPr>
          <p:cNvPr id="522250" name="Rectangle 10"/>
          <p:cNvSpPr>
            <a:spLocks noChangeArrowheads="1"/>
          </p:cNvSpPr>
          <p:nvPr/>
        </p:nvSpPr>
        <p:spPr bwMode="auto">
          <a:xfrm>
            <a:off x="6310314" y="4429126"/>
            <a:ext cx="503237" cy="28892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7655" name="组合 77"/>
          <p:cNvGrpSpPr>
            <a:grpSpLocks/>
          </p:cNvGrpSpPr>
          <p:nvPr/>
        </p:nvGrpSpPr>
        <p:grpSpPr bwMode="auto">
          <a:xfrm>
            <a:off x="1595439" y="857250"/>
            <a:ext cx="1470025" cy="400050"/>
            <a:chOff x="2962268" y="5103147"/>
            <a:chExt cx="1469411" cy="400110"/>
          </a:xfrm>
        </p:grpSpPr>
        <p:pic>
          <p:nvPicPr>
            <p:cNvPr id="2766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1649414" y="5014914"/>
            <a:ext cx="1057275" cy="414337"/>
            <a:chOff x="1000100" y="3950459"/>
            <a:chExt cx="1058023" cy="414475"/>
          </a:xfrm>
        </p:grpSpPr>
        <p:pic>
          <p:nvPicPr>
            <p:cNvPr id="27660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57540" y="3958399"/>
              <a:ext cx="70058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667000" y="5249864"/>
            <a:ext cx="4319588" cy="822325"/>
            <a:chOff x="1143000" y="5249863"/>
            <a:chExt cx="4319588" cy="822325"/>
          </a:xfrm>
        </p:grpSpPr>
        <p:sp>
          <p:nvSpPr>
            <p:cNvPr id="522243" name="AutoShape 3"/>
            <p:cNvSpPr>
              <a:spLocks noChangeArrowheads="1"/>
            </p:cNvSpPr>
            <p:nvPr/>
          </p:nvSpPr>
          <p:spPr bwMode="gray">
            <a:xfrm>
              <a:off x="1143000" y="5424488"/>
              <a:ext cx="4319588" cy="64770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zh-CN" b="1" dirty="0">
                  <a:latin typeface="微软雅黑" pitchFamily="34" charset="-122"/>
                  <a:ea typeface="微软雅黑" pitchFamily="34" charset="-122"/>
                </a:rPr>
                <a:t>形参和实参数量不一致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！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59" name="AutoShape 4"/>
            <p:cNvSpPr>
              <a:spLocks noChangeArrowheads="1"/>
            </p:cNvSpPr>
            <p:nvPr/>
          </p:nvSpPr>
          <p:spPr bwMode="gray">
            <a:xfrm>
              <a:off x="5037138" y="5249863"/>
              <a:ext cx="358775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14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65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2" grpId="0" animBg="1"/>
      <p:bldP spid="522244" grpId="0" animBg="1"/>
      <p:bldP spid="5222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AutoShape 2"/>
          <p:cNvSpPr>
            <a:spLocks noChangeArrowheads="1"/>
          </p:cNvSpPr>
          <p:nvPr/>
        </p:nvSpPr>
        <p:spPr bwMode="auto">
          <a:xfrm>
            <a:off x="2516189" y="1379539"/>
            <a:ext cx="6865937" cy="36925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方法定义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boolean searchName(int start,int end,String name){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	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方法体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endParaRPr lang="en-US" altLang="zh-CN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方法调用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 s=1;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int e=3;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String name="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对象名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.searchName(s,e,name);</a:t>
            </a:r>
          </a:p>
        </p:txBody>
      </p:sp>
      <p:sp>
        <p:nvSpPr>
          <p:cNvPr id="523268" name="Rectangle 4"/>
          <p:cNvSpPr>
            <a:spLocks noGrp="1" noChangeArrowheads="1"/>
          </p:cNvSpPr>
          <p:nvPr>
            <p:ph type="title"/>
          </p:nvPr>
        </p:nvSpPr>
        <p:spPr>
          <a:xfrm>
            <a:off x="7294880" y="285751"/>
            <a:ext cx="3193733" cy="523875"/>
          </a:xfrm>
        </p:spPr>
        <p:txBody>
          <a:bodyPr/>
          <a:lstStyle/>
          <a:p>
            <a:pPr>
              <a:defRPr/>
            </a:pPr>
            <a:r>
              <a:rPr dirty="0"/>
              <a:t>常见错误</a:t>
            </a:r>
            <a:r>
              <a:rPr lang="en-US" altLang="zh-CN" dirty="0"/>
              <a:t>4-4</a:t>
            </a:r>
            <a:endParaRPr dirty="0"/>
          </a:p>
        </p:txBody>
      </p:sp>
      <p:sp>
        <p:nvSpPr>
          <p:cNvPr id="523270" name="Rectangle 6"/>
          <p:cNvSpPr>
            <a:spLocks noChangeArrowheads="1"/>
          </p:cNvSpPr>
          <p:nvPr/>
        </p:nvSpPr>
        <p:spPr bwMode="auto">
          <a:xfrm>
            <a:off x="2595563" y="4643438"/>
            <a:ext cx="3579812" cy="39370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3271" name="Rectangle 7"/>
          <p:cNvSpPr>
            <a:spLocks noChangeArrowheads="1"/>
          </p:cNvSpPr>
          <p:nvPr/>
        </p:nvSpPr>
        <p:spPr bwMode="auto">
          <a:xfrm>
            <a:off x="3238501" y="1785938"/>
            <a:ext cx="1008063" cy="32226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8679" name="组合 77"/>
          <p:cNvGrpSpPr>
            <a:grpSpLocks/>
          </p:cNvGrpSpPr>
          <p:nvPr/>
        </p:nvGrpSpPr>
        <p:grpSpPr bwMode="auto">
          <a:xfrm>
            <a:off x="1595439" y="857250"/>
            <a:ext cx="1470025" cy="400050"/>
            <a:chOff x="2962268" y="5103147"/>
            <a:chExt cx="1469411" cy="400110"/>
          </a:xfrm>
        </p:grpSpPr>
        <p:pic>
          <p:nvPicPr>
            <p:cNvPr id="28686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214575" y="5103147"/>
              <a:ext cx="121710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grpSp>
        <p:nvGrpSpPr>
          <p:cNvPr id="3" name="组合 68"/>
          <p:cNvGrpSpPr>
            <a:grpSpLocks/>
          </p:cNvGrpSpPr>
          <p:nvPr/>
        </p:nvGrpSpPr>
        <p:grpSpPr bwMode="auto">
          <a:xfrm>
            <a:off x="1649414" y="5229225"/>
            <a:ext cx="1057275" cy="414338"/>
            <a:chOff x="1000100" y="3950459"/>
            <a:chExt cx="1058023" cy="414475"/>
          </a:xfrm>
        </p:grpSpPr>
        <p:pic>
          <p:nvPicPr>
            <p:cNvPr id="28684" name="Picture 1" descr="E:\设计支持\模板设计\ZY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950459"/>
              <a:ext cx="463239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738439" y="5532438"/>
            <a:ext cx="5545137" cy="754062"/>
            <a:chOff x="1214438" y="5532438"/>
            <a:chExt cx="5545137" cy="754062"/>
          </a:xfrm>
        </p:grpSpPr>
        <p:sp>
          <p:nvSpPr>
            <p:cNvPr id="523267" name="AutoShape 3"/>
            <p:cNvSpPr>
              <a:spLocks noChangeArrowheads="1"/>
            </p:cNvSpPr>
            <p:nvPr/>
          </p:nvSpPr>
          <p:spPr bwMode="gray">
            <a:xfrm>
              <a:off x="1214438" y="5711825"/>
              <a:ext cx="5545137" cy="574675"/>
            </a:xfrm>
            <a:prstGeom prst="roundRect">
              <a:avLst>
                <a:gd name="adj" fmla="val 4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 algn="ctr">
                <a:defRPr/>
              </a:pPr>
              <a:r>
                <a:rPr lang="zh-CN" altLang="zh-CN" b="1" dirty="0">
                  <a:latin typeface="微软雅黑" pitchFamily="34" charset="-122"/>
                  <a:ea typeface="微软雅黑" pitchFamily="34" charset="-122"/>
                </a:rPr>
                <a:t>调用方法后没有对返回值作任何处理</a:t>
              </a: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！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683" name="AutoShape 4"/>
            <p:cNvSpPr>
              <a:spLocks noChangeArrowheads="1"/>
            </p:cNvSpPr>
            <p:nvPr/>
          </p:nvSpPr>
          <p:spPr bwMode="gray">
            <a:xfrm>
              <a:off x="6402388" y="5532438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15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22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6" grpId="0" animBg="1"/>
      <p:bldP spid="523270" grpId="0" animBg="1"/>
      <p:bldP spid="5232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09876" y="285751"/>
            <a:ext cx="7678737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客户姓名添加和显示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</a:p>
          <a:p>
            <a:pPr lvl="1">
              <a:defRPr/>
            </a:pPr>
            <a:r>
              <a:rPr lang="zh-CN" altLang="en-US"/>
              <a:t>带参方法的定义</a:t>
            </a:r>
            <a:endParaRPr lang="zh-CN" altLang="fr-FR"/>
          </a:p>
          <a:p>
            <a:pPr lvl="1">
              <a:defRPr/>
            </a:pPr>
            <a:r>
              <a:rPr lang="zh-CN" altLang="en-US"/>
              <a:t>带参方法的调用 </a:t>
            </a:r>
          </a:p>
          <a:p>
            <a:pPr>
              <a:defRPr/>
            </a:pPr>
            <a:r>
              <a:rPr lang="zh-CN" altLang="en-US"/>
              <a:t>需求说明</a:t>
            </a:r>
          </a:p>
          <a:p>
            <a:pPr lvl="1">
              <a:defRPr/>
            </a:pPr>
            <a:r>
              <a:rPr lang="zh-CN" altLang="en-US"/>
              <a:t>创建客户业务类，实现客户姓名的添加和显示 </a:t>
            </a:r>
            <a:endParaRPr lang="zh-CN" altLang="en-US" dirty="0"/>
          </a:p>
        </p:txBody>
      </p:sp>
      <p:grpSp>
        <p:nvGrpSpPr>
          <p:cNvPr id="29701" name="组合 10"/>
          <p:cNvGrpSpPr>
            <a:grpSpLocks/>
          </p:cNvGrpSpPr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2970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14" name="图片 13" descr="图14.1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4" y="3429001"/>
            <a:ext cx="3508375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2809876" y="5929314"/>
            <a:ext cx="2786063" cy="428625"/>
            <a:chOff x="3714744" y="5143512"/>
            <a:chExt cx="2786082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283073" y="5187962"/>
              <a:ext cx="1646249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16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210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285751"/>
            <a:ext cx="7783513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客户姓名添加和显示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</a:t>
            </a:r>
            <a:r>
              <a:rPr lang="en-US" altLang="zh-CN" dirty="0" err="1"/>
              <a:t>CustomerBiz</a:t>
            </a:r>
            <a:r>
              <a:rPr lang="zh-CN" altLang="en-US" dirty="0"/>
              <a:t>类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创建带参方法</a:t>
            </a:r>
            <a:r>
              <a:rPr lang="en-US" dirty="0" err="1"/>
              <a:t>addName</a:t>
            </a:r>
            <a:r>
              <a:rPr lang="en-US" dirty="0"/>
              <a:t>(String name)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创建方法</a:t>
            </a:r>
            <a:r>
              <a:rPr lang="en-US" altLang="zh-CN" dirty="0" err="1"/>
              <a:t>showNames</a:t>
            </a:r>
            <a:r>
              <a:rPr lang="en-US" altLang="zh-CN" dirty="0"/>
              <a:t>()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创建测试类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难点指导</a:t>
            </a:r>
          </a:p>
          <a:p>
            <a:pPr lvl="1">
              <a:defRPr/>
            </a:pPr>
            <a:r>
              <a:rPr lang="zh-CN" altLang="en-US" dirty="0"/>
              <a:t>创建无返回值的带参方法</a:t>
            </a:r>
          </a:p>
        </p:txBody>
      </p:sp>
      <p:grpSp>
        <p:nvGrpSpPr>
          <p:cNvPr id="30725" name="组合 10"/>
          <p:cNvGrpSpPr>
            <a:grpSpLocks/>
          </p:cNvGrpSpPr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3073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238626" y="5786439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17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58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927601" y="285751"/>
            <a:ext cx="5561014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修改客户姓名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修改学生姓名，输入新、旧姓名，进行修改并显示是否修改成功</a:t>
            </a:r>
            <a:endParaRPr lang="en-US" altLang="zh-CN" dirty="0"/>
          </a:p>
          <a:p>
            <a:pPr lvl="1">
              <a:defRPr/>
            </a:pPr>
            <a:endParaRPr lang="zh-CN" altLang="en-US" dirty="0"/>
          </a:p>
        </p:txBody>
      </p:sp>
      <p:grpSp>
        <p:nvGrpSpPr>
          <p:cNvPr id="31749" name="组合 10"/>
          <p:cNvGrpSpPr>
            <a:grpSpLocks/>
          </p:cNvGrpSpPr>
          <p:nvPr/>
        </p:nvGrpSpPr>
        <p:grpSpPr bwMode="auto">
          <a:xfrm>
            <a:off x="1595439" y="879475"/>
            <a:ext cx="928687" cy="40640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176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图片 13" descr="图14.2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3" y="2286001"/>
            <a:ext cx="3706812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56"/>
          <p:cNvGrpSpPr>
            <a:grpSpLocks/>
          </p:cNvGrpSpPr>
          <p:nvPr/>
        </p:nvGrpSpPr>
        <p:grpSpPr bwMode="auto">
          <a:xfrm>
            <a:off x="1524000" y="2928938"/>
            <a:ext cx="985838" cy="461962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31760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308226" y="3429001"/>
            <a:ext cx="63976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>
                <a:ea typeface="微软雅黑" pitchFamily="34" charset="-122"/>
              </a:rPr>
              <a:t>定义方法</a:t>
            </a: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2309814" y="4110038"/>
            <a:ext cx="3786187" cy="10334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dirty="0">
                <a:ea typeface="宋体" charset="-122"/>
              </a:rPr>
              <a:t>public </a:t>
            </a:r>
            <a:r>
              <a:rPr lang="en-US" altLang="zh-CN" b="1" dirty="0" err="1">
                <a:ea typeface="宋体" charset="-122"/>
              </a:rPr>
              <a:t>boolean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editName</a:t>
            </a:r>
            <a:r>
              <a:rPr lang="en-US" altLang="zh-CN" b="1" dirty="0">
                <a:ea typeface="宋体" charset="-122"/>
              </a:rPr>
              <a:t> (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dirty="0">
                <a:ea typeface="宋体" charset="-122"/>
              </a:rPr>
              <a:t>       String </a:t>
            </a:r>
            <a:r>
              <a:rPr lang="en-US" altLang="zh-CN" b="1" dirty="0" err="1">
                <a:ea typeface="宋体" charset="-122"/>
              </a:rPr>
              <a:t>oldName</a:t>
            </a:r>
            <a:r>
              <a:rPr lang="en-US" altLang="zh-CN" b="1" dirty="0">
                <a:ea typeface="宋体" charset="-122"/>
              </a:rPr>
              <a:t>,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b="1" dirty="0">
                <a:ea typeface="宋体" charset="-122"/>
              </a:rPr>
              <a:t>       String </a:t>
            </a:r>
            <a:r>
              <a:rPr lang="en-US" altLang="zh-CN" b="1" dirty="0" err="1">
                <a:ea typeface="宋体" charset="-122"/>
              </a:rPr>
              <a:t>newName</a:t>
            </a:r>
            <a:r>
              <a:rPr lang="en-US" altLang="zh-CN" b="1" dirty="0">
                <a:ea typeface="宋体" charset="-122"/>
              </a:rPr>
              <a:t>)</a:t>
            </a:r>
            <a:endParaRPr lang="zh-CN" altLang="en-US" sz="1600" b="1" kern="0" dirty="0">
              <a:ea typeface="宋体" charset="-122"/>
            </a:endParaRPr>
          </a:p>
        </p:txBody>
      </p: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2952751" y="5857876"/>
            <a:ext cx="2786063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18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82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>
          <a:xfrm>
            <a:off x="5110481" y="285751"/>
            <a:ext cx="5378134" cy="523875"/>
          </a:xfrm>
        </p:spPr>
        <p:txBody>
          <a:bodyPr/>
          <a:lstStyle/>
          <a:p>
            <a:pPr>
              <a:defRPr/>
            </a:pPr>
            <a:r>
              <a:rPr dirty="0"/>
              <a:t>数组作为参数的方法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5084764"/>
            <a:ext cx="7645400" cy="12731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将</a:t>
            </a:r>
            <a:r>
              <a:rPr lang="en-US" altLang="zh-CN" dirty="0"/>
              <a:t>5</a:t>
            </a:r>
            <a:r>
              <a:rPr lang="zh-CN" altLang="en-US" dirty="0"/>
              <a:t>位学员的决赛成绩保存在数组中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设计求平均成绩、最高成绩的方法，并把数组作为参数</a:t>
            </a:r>
            <a:endParaRPr lang="en-US" altLang="zh-CN" dirty="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2308226" y="1276351"/>
            <a:ext cx="7319963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ea typeface="微软雅黑" pitchFamily="34" charset="-122"/>
              </a:rPr>
              <a:t>有</a:t>
            </a:r>
            <a:r>
              <a:rPr lang="en-US" altLang="zh-CN" sz="2600" b="1" dirty="0">
                <a:ea typeface="微软雅黑" pitchFamily="34" charset="-122"/>
              </a:rPr>
              <a:t>5</a:t>
            </a:r>
            <a:r>
              <a:rPr lang="zh-CN" altLang="en-US" sz="2600" b="1" dirty="0">
                <a:ea typeface="微软雅黑" pitchFamily="34" charset="-122"/>
              </a:rPr>
              <a:t>位学员参加了</a:t>
            </a:r>
            <a:r>
              <a:rPr lang="en-US" altLang="zh-CN" sz="2600" b="1" dirty="0">
                <a:ea typeface="微软雅黑" pitchFamily="34" charset="-122"/>
              </a:rPr>
              <a:t>Java</a:t>
            </a:r>
            <a:r>
              <a:rPr lang="zh-CN" altLang="en-US" sz="2600" b="1" dirty="0">
                <a:ea typeface="微软雅黑" pitchFamily="34" charset="-122"/>
              </a:rPr>
              <a:t>知识竞赛的决赛，输出决赛的平均成绩和最高成绩</a:t>
            </a:r>
          </a:p>
        </p:txBody>
      </p:sp>
      <p:grpSp>
        <p:nvGrpSpPr>
          <p:cNvPr id="33798" name="组合 9"/>
          <p:cNvGrpSpPr>
            <a:grpSpLocks/>
          </p:cNvGrpSpPr>
          <p:nvPr/>
        </p:nvGrpSpPr>
        <p:grpSpPr bwMode="auto">
          <a:xfrm>
            <a:off x="1595439" y="857251"/>
            <a:ext cx="985837" cy="422275"/>
            <a:chOff x="1000100" y="1173499"/>
            <a:chExt cx="986586" cy="422603"/>
          </a:xfrm>
        </p:grpSpPr>
        <p:pic>
          <p:nvPicPr>
            <p:cNvPr id="33803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1595439" y="4552951"/>
            <a:ext cx="1000125" cy="447675"/>
            <a:chOff x="1000100" y="3235185"/>
            <a:chExt cx="1000132" cy="446983"/>
          </a:xfrm>
        </p:grpSpPr>
        <p:pic>
          <p:nvPicPr>
            <p:cNvPr id="33801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3258961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3" name="图片 12" descr="图 14.3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6" y="2170113"/>
            <a:ext cx="3541713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19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0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6400" y="285751"/>
            <a:ext cx="246221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预习检查</a:t>
            </a:r>
            <a:endParaRPr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 marL="457200" indent="-457200"/>
            <a:r>
              <a:rPr lang="zh-CN" altLang="en-US" dirty="0"/>
              <a:t>如何调用不同类的方法？</a:t>
            </a:r>
            <a:endParaRPr lang="en-US" altLang="zh-CN" dirty="0"/>
          </a:p>
          <a:p>
            <a:pPr marL="457200" indent="-457200"/>
            <a:r>
              <a:rPr lang="en-US" altLang="zh-CN" dirty="0"/>
              <a:t>Java</a:t>
            </a:r>
            <a:r>
              <a:rPr lang="zh-CN" altLang="en-US" dirty="0"/>
              <a:t>语言有哪几种注释符？请简述各自的作用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调用带参方法时，有哪些注意事项？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名词解释：形参、实参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52400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368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221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AutoShape 2"/>
          <p:cNvSpPr>
            <a:spLocks noChangeArrowheads="1"/>
          </p:cNvSpPr>
          <p:nvPr/>
        </p:nvSpPr>
        <p:spPr bwMode="auto">
          <a:xfrm>
            <a:off x="1951039" y="1463675"/>
            <a:ext cx="4645025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public double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calAvg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[] scores ){</a:t>
            </a:r>
            <a:endParaRPr lang="zh-CN" altLang="en-US" b="1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sum=0;</a:t>
            </a:r>
            <a:endParaRPr lang="zh-CN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double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avg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=0.0;</a:t>
            </a:r>
            <a:endParaRPr lang="zh-CN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for(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=0;i&lt;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scores.length;i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++){</a:t>
            </a:r>
            <a:endParaRPr lang="zh-CN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    sum+=scores[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];</a:t>
            </a:r>
            <a:endParaRPr lang="zh-CN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}</a:t>
            </a:r>
            <a:endParaRPr lang="zh-CN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avg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=(double)sum/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scores.length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;</a:t>
            </a:r>
            <a:endParaRPr lang="zh-CN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return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avg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;</a:t>
            </a:r>
            <a:endParaRPr lang="zh-CN" altLang="en-US" b="1" dirty="0">
              <a:ea typeface="宋体" charset="-122"/>
              <a:cs typeface="Times New Roman" pitchFamily="18" charset="0"/>
            </a:endParaRP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3287714" y="714375"/>
            <a:ext cx="1385887" cy="407988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返回值类型</a:t>
            </a: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>
          <a:xfrm>
            <a:off x="5171440" y="285751"/>
            <a:ext cx="5317173" cy="523875"/>
          </a:xfrm>
        </p:spPr>
        <p:txBody>
          <a:bodyPr/>
          <a:lstStyle/>
          <a:p>
            <a:pPr>
              <a:defRPr/>
            </a:pPr>
            <a:r>
              <a:rPr dirty="0"/>
              <a:t>数组作为参数的方法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2738438" y="1571625"/>
            <a:ext cx="785812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4823" name="组合 20"/>
          <p:cNvGrpSpPr>
            <a:grpSpLocks/>
          </p:cNvGrpSpPr>
          <p:nvPr/>
        </p:nvGrpSpPr>
        <p:grpSpPr bwMode="auto">
          <a:xfrm>
            <a:off x="1595439" y="857250"/>
            <a:ext cx="1000125" cy="414338"/>
            <a:chOff x="1000100" y="2528843"/>
            <a:chExt cx="1000132" cy="414475"/>
          </a:xfrm>
        </p:grpSpPr>
        <p:pic>
          <p:nvPicPr>
            <p:cNvPr id="3484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rot="5400000" flipH="1" flipV="1">
            <a:off x="3441812" y="1085534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3738564" y="2214563"/>
            <a:ext cx="4645025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public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calMax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[] scores ){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max=scores[0];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for(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=1;i&lt;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scores.length;i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++){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    if(max&lt;scores[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]){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        max=scores[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];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    }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}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return max;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}</a:t>
            </a:r>
          </a:p>
        </p:txBody>
      </p:sp>
      <p:sp>
        <p:nvSpPr>
          <p:cNvPr id="517140" name="AutoShape 20"/>
          <p:cNvSpPr>
            <a:spLocks noChangeArrowheads="1"/>
          </p:cNvSpPr>
          <p:nvPr/>
        </p:nvSpPr>
        <p:spPr bwMode="auto">
          <a:xfrm>
            <a:off x="5627688" y="4325939"/>
            <a:ext cx="4754562" cy="15319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[] scores=new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[5];//</a:t>
            </a:r>
            <a:r>
              <a:rPr lang="zh-CN" altLang="en-US" b="1" dirty="0">
                <a:ea typeface="宋体" charset="-122"/>
                <a:cs typeface="Times New Roman" pitchFamily="18" charset="0"/>
              </a:rPr>
              <a:t>保存比赛成绩</a:t>
            </a:r>
            <a:endParaRPr lang="en-US" altLang="zh-CN" b="1" dirty="0">
              <a:ea typeface="宋体" charset="-122"/>
              <a:cs typeface="Times New Roman" pitchFamily="18" charset="0"/>
            </a:endParaRPr>
          </a:p>
          <a:p>
            <a:pPr defTabSz="3556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  <a:cs typeface="Times New Roman" pitchFamily="18" charset="0"/>
              </a:rPr>
              <a:t> //……</a:t>
            </a: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double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avgScore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st.calAvg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(scores);</a:t>
            </a: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maxScore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=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st.calMax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(scores);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4524375" y="2286000"/>
            <a:ext cx="357188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4381501" y="1571625"/>
            <a:ext cx="1357313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5738813" y="2286000"/>
            <a:ext cx="1357312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6781801" y="1500189"/>
            <a:ext cx="1146175" cy="407987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数组参数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 flipH="1" flipV="1">
            <a:off x="6935881" y="1871352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8924926" y="4714875"/>
            <a:ext cx="1146175" cy="407988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调用方法</a:t>
            </a:r>
          </a:p>
        </p:txBody>
      </p:sp>
      <p:cxnSp>
        <p:nvCxnSpPr>
          <p:cNvPr id="35" name="直接箭头连接符 34"/>
          <p:cNvCxnSpPr/>
          <p:nvPr/>
        </p:nvCxnSpPr>
        <p:spPr bwMode="auto">
          <a:xfrm rot="5400000" flipH="1" flipV="1">
            <a:off x="8513911" y="4868742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7667626" y="5143500"/>
            <a:ext cx="1928813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310438" y="5500688"/>
            <a:ext cx="1928812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667125" y="6143626"/>
            <a:ext cx="4572000" cy="428625"/>
            <a:chOff x="3143240" y="5143512"/>
            <a:chExt cx="457203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4843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/>
            <p:cNvSpPr txBox="1"/>
            <p:nvPr/>
          </p:nvSpPr>
          <p:spPr bwMode="auto">
            <a:xfrm>
              <a:off x="3962666" y="5187962"/>
              <a:ext cx="30300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：数组作为参数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20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675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  <p:bldP spid="517130" grpId="0" animBg="1"/>
      <p:bldP spid="24" grpId="0" animBg="1"/>
      <p:bldP spid="517140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>
          <a:xfrm>
            <a:off x="4765041" y="285751"/>
            <a:ext cx="5723574" cy="523875"/>
          </a:xfrm>
        </p:spPr>
        <p:txBody>
          <a:bodyPr/>
          <a:lstStyle/>
          <a:p>
            <a:pPr>
              <a:defRPr/>
            </a:pPr>
            <a:r>
              <a:rPr dirty="0"/>
              <a:t>对象作为参数的方法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4643438"/>
            <a:ext cx="7645400" cy="1714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方式一：设计带四个参数（学号、姓名、年龄、成绩）的方法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方式二：将学生学号、姓名、年龄、成绩封装在学生对象中，设计方法，以学生对象作为参数</a:t>
            </a:r>
            <a:endParaRPr lang="en-US" altLang="zh-CN" dirty="0"/>
          </a:p>
        </p:txBody>
      </p:sp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2308226" y="1276351"/>
            <a:ext cx="7319963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ea typeface="微软雅黑" pitchFamily="34" charset="-122"/>
              </a:rPr>
              <a:t>在实现了增加一个学生姓名的基础上，增加学生的学号、年龄和成绩，并显示这些信息，如何实现？</a:t>
            </a:r>
          </a:p>
        </p:txBody>
      </p:sp>
      <p:grpSp>
        <p:nvGrpSpPr>
          <p:cNvPr id="35846" name="组合 9"/>
          <p:cNvGrpSpPr>
            <a:grpSpLocks/>
          </p:cNvGrpSpPr>
          <p:nvPr/>
        </p:nvGrpSpPr>
        <p:grpSpPr bwMode="auto">
          <a:xfrm>
            <a:off x="1595439" y="857251"/>
            <a:ext cx="985837" cy="422275"/>
            <a:chOff x="1000100" y="1173499"/>
            <a:chExt cx="986586" cy="422603"/>
          </a:xfrm>
        </p:grpSpPr>
        <p:pic>
          <p:nvPicPr>
            <p:cNvPr id="35857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286067" y="1184621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问题</a:t>
              </a:r>
            </a:p>
          </p:txBody>
        </p:sp>
      </p:grpSp>
      <p:grpSp>
        <p:nvGrpSpPr>
          <p:cNvPr id="3" name="组合 12"/>
          <p:cNvGrpSpPr>
            <a:grpSpLocks/>
          </p:cNvGrpSpPr>
          <p:nvPr/>
        </p:nvGrpSpPr>
        <p:grpSpPr bwMode="auto">
          <a:xfrm>
            <a:off x="1627189" y="4195764"/>
            <a:ext cx="1000125" cy="447675"/>
            <a:chOff x="1000100" y="3235185"/>
            <a:chExt cx="1000132" cy="446983"/>
          </a:xfrm>
        </p:grpSpPr>
        <p:pic>
          <p:nvPicPr>
            <p:cNvPr id="35855" name="Picture 11" descr="E:\设计支持\模板设计\FX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3235185"/>
              <a:ext cx="398223" cy="446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300139" y="3258960"/>
              <a:ext cx="700093" cy="39943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分析</a:t>
              </a:r>
            </a:p>
          </p:txBody>
        </p:sp>
      </p:grpSp>
      <p:pic>
        <p:nvPicPr>
          <p:cNvPr id="16" name="图片 15" descr="图14.4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1" y="2643188"/>
            <a:ext cx="35718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57"/>
          <p:cNvGrpSpPr>
            <a:grpSpLocks/>
          </p:cNvGrpSpPr>
          <p:nvPr/>
        </p:nvGrpSpPr>
        <p:grpSpPr bwMode="auto">
          <a:xfrm>
            <a:off x="1641475" y="4243388"/>
            <a:ext cx="844550" cy="400050"/>
            <a:chOff x="3786182" y="3143248"/>
            <a:chExt cx="843709" cy="400110"/>
          </a:xfrm>
        </p:grpSpPr>
        <p:sp>
          <p:nvSpPr>
            <p:cNvPr id="19" name="TextBox 18"/>
            <p:cNvSpPr txBox="1"/>
            <p:nvPr/>
          </p:nvSpPr>
          <p:spPr>
            <a:xfrm>
              <a:off x="3928915" y="3143248"/>
              <a:ext cx="700976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经验</a:t>
              </a:r>
            </a:p>
          </p:txBody>
        </p:sp>
        <p:pic>
          <p:nvPicPr>
            <p:cNvPr id="35854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667001" y="4678364"/>
            <a:ext cx="6215063" cy="1036637"/>
            <a:chOff x="1143000" y="4678363"/>
            <a:chExt cx="6215063" cy="1036637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gray">
            <a:xfrm>
              <a:off x="1143000" y="4857750"/>
              <a:ext cx="6215063" cy="857250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</p:spPr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latin typeface="微软雅黑" pitchFamily="34" charset="-122"/>
                  <a:ea typeface="微软雅黑" pitchFamily="34" charset="-122"/>
                </a:rPr>
                <a:t>可以将多个相关的信息封装成对象，作为参数传递，避免方法有太多的参数！</a:t>
              </a: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852" name="AutoShape 4"/>
            <p:cNvSpPr>
              <a:spLocks noChangeArrowheads="1"/>
            </p:cNvSpPr>
            <p:nvPr/>
          </p:nvSpPr>
          <p:spPr bwMode="gray">
            <a:xfrm>
              <a:off x="6980238" y="4678363"/>
              <a:ext cx="357187" cy="358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r>
                <a:rPr lang="en-US" altLang="zh-CN" sz="2000" b="1">
                  <a:solidFill>
                    <a:srgbClr val="0C83B8"/>
                  </a:solidFill>
                  <a:latin typeface="微软雅黑" pitchFamily="34" charset="-122"/>
                  <a:ea typeface="微软雅黑" pitchFamily="34" charset="-122"/>
                </a:rPr>
                <a:t>!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21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7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AutoShape 2"/>
          <p:cNvSpPr>
            <a:spLocks noChangeArrowheads="1"/>
          </p:cNvSpPr>
          <p:nvPr/>
        </p:nvSpPr>
        <p:spPr bwMode="auto">
          <a:xfrm>
            <a:off x="1951038" y="1452563"/>
            <a:ext cx="6716712" cy="33337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class Student  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0000FF"/>
                </a:solidFill>
                <a:ea typeface="宋体" charset="-122"/>
                <a:cs typeface="Times New Roman" pitchFamily="18" charset="0"/>
              </a:rPr>
              <a:t>    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public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id;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public String name;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public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age;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public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score;	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public void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showInfo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() {		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System.out.println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(id+"\t"+name+"\t"+age+"\t"+score);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}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3287714" y="714375"/>
            <a:ext cx="915987" cy="407988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学生类</a:t>
            </a:r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title"/>
          </p:nvPr>
        </p:nvSpPr>
        <p:spPr>
          <a:xfrm>
            <a:off x="5140961" y="285751"/>
            <a:ext cx="5347654" cy="523875"/>
          </a:xfrm>
        </p:spPr>
        <p:txBody>
          <a:bodyPr/>
          <a:lstStyle/>
          <a:p>
            <a:pPr>
              <a:defRPr/>
            </a:pPr>
            <a:r>
              <a:rPr dirty="0"/>
              <a:t>对象作为参数的方法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2667000" y="1500189"/>
            <a:ext cx="928688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6871" name="组合 20"/>
          <p:cNvGrpSpPr>
            <a:grpSpLocks/>
          </p:cNvGrpSpPr>
          <p:nvPr/>
        </p:nvGrpSpPr>
        <p:grpSpPr bwMode="auto">
          <a:xfrm>
            <a:off x="1595439" y="857250"/>
            <a:ext cx="1000125" cy="414338"/>
            <a:chOff x="1000100" y="2528843"/>
            <a:chExt cx="1000132" cy="414475"/>
          </a:xfrm>
        </p:grpSpPr>
        <p:pic>
          <p:nvPicPr>
            <p:cNvPr id="36891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cxnSp>
        <p:nvCxnSpPr>
          <p:cNvPr id="25" name="直接箭头连接符 24"/>
          <p:cNvCxnSpPr/>
          <p:nvPr/>
        </p:nvCxnSpPr>
        <p:spPr bwMode="auto">
          <a:xfrm rot="5400000" flipH="1" flipV="1">
            <a:off x="3441812" y="1085534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4953000" y="2214564"/>
            <a:ext cx="5143500" cy="26130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public void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addStudent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( Student </a:t>
            </a:r>
            <a:r>
              <a:rPr lang="en-US" altLang="en-US" b="1" dirty="0" err="1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stu</a:t>
            </a: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) 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for(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 =0;i&lt;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students.length;i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++) 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 if(students[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]==null) {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    students[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i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]=</a:t>
            </a:r>
            <a:r>
              <a:rPr lang="en-US" altLang="en-US" b="1" dirty="0" err="1">
                <a:ea typeface="宋体" charset="-122"/>
                <a:cs typeface="Times New Roman" pitchFamily="18" charset="0"/>
              </a:rPr>
              <a:t>stu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    break;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       }</a:t>
            </a:r>
          </a:p>
          <a:p>
            <a:pPr defTabSz="622300">
              <a:lnSpc>
                <a:spcPct val="130000"/>
              </a:lnSpc>
              <a:defRPr/>
            </a:pPr>
            <a:r>
              <a:rPr lang="en-US" altLang="en-US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}</a:t>
            </a:r>
          </a:p>
        </p:txBody>
      </p:sp>
      <p:sp>
        <p:nvSpPr>
          <p:cNvPr id="517140" name="AutoShape 20"/>
          <p:cNvSpPr>
            <a:spLocks noChangeArrowheads="1"/>
          </p:cNvSpPr>
          <p:nvPr/>
        </p:nvSpPr>
        <p:spPr bwMode="auto">
          <a:xfrm>
            <a:off x="5627688" y="4541838"/>
            <a:ext cx="4754562" cy="117316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355600">
              <a:lnSpc>
                <a:spcPct val="130000"/>
              </a:lnSpc>
              <a:defRPr/>
            </a:pPr>
            <a:r>
              <a:rPr lang="en-US" altLang="en-US" b="1" dirty="0">
                <a:ea typeface="宋体" charset="-122"/>
                <a:cs typeface="Times New Roman" pitchFamily="18" charset="0"/>
              </a:rPr>
              <a:t> //</a:t>
            </a:r>
            <a:r>
              <a:rPr lang="en-US" altLang="zh-CN" b="1" dirty="0">
                <a:ea typeface="宋体" charset="-122"/>
                <a:cs typeface="Times New Roman" pitchFamily="18" charset="0"/>
              </a:rPr>
              <a:t>……</a:t>
            </a: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 err="1">
                <a:ea typeface="宋体" charset="-122"/>
                <a:cs typeface="Times New Roman" pitchFamily="18" charset="0"/>
              </a:rPr>
              <a:t>studentsBiz.addStudent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(student1);</a:t>
            </a:r>
          </a:p>
          <a:p>
            <a:pPr defTabSz="355600">
              <a:lnSpc>
                <a:spcPct val="130000"/>
              </a:lnSpc>
              <a:defRPr/>
            </a:pPr>
            <a:r>
              <a:rPr lang="en-US" altLang="en-US" b="1" dirty="0" err="1">
                <a:ea typeface="宋体" charset="-122"/>
                <a:cs typeface="Times New Roman" pitchFamily="18" charset="0"/>
              </a:rPr>
              <a:t>studentsBiz.addStudent</a:t>
            </a:r>
            <a:r>
              <a:rPr lang="en-US" altLang="en-US" b="1" dirty="0">
                <a:ea typeface="宋体" charset="-122"/>
                <a:cs typeface="Times New Roman" pitchFamily="18" charset="0"/>
              </a:rPr>
              <a:t>(student2);</a:t>
            </a: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7635876" y="2286000"/>
            <a:ext cx="1357313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AutoShape 3"/>
          <p:cNvSpPr>
            <a:spLocks noChangeArrowheads="1"/>
          </p:cNvSpPr>
          <p:nvPr/>
        </p:nvSpPr>
        <p:spPr bwMode="auto">
          <a:xfrm>
            <a:off x="7996239" y="1500189"/>
            <a:ext cx="1146175" cy="407987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对象参数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 rot="5400000" flipH="1" flipV="1">
            <a:off x="8150327" y="1871352"/>
            <a:ext cx="354184" cy="332221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AutoShape 3"/>
          <p:cNvSpPr>
            <a:spLocks noChangeArrowheads="1"/>
          </p:cNvSpPr>
          <p:nvPr/>
        </p:nvSpPr>
        <p:spPr bwMode="auto">
          <a:xfrm>
            <a:off x="8924926" y="4398964"/>
            <a:ext cx="1146175" cy="409575"/>
          </a:xfrm>
          <a:prstGeom prst="wedgeRoundRectCallout">
            <a:avLst>
              <a:gd name="adj1" fmla="val -25170"/>
              <a:gd name="adj2" fmla="val 4772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调用方法</a:t>
            </a:r>
          </a:p>
        </p:txBody>
      </p:sp>
      <p:cxnSp>
        <p:nvCxnSpPr>
          <p:cNvPr id="35" name="直接箭头连接符 34"/>
          <p:cNvCxnSpPr/>
          <p:nvPr/>
        </p:nvCxnSpPr>
        <p:spPr bwMode="auto">
          <a:xfrm flipV="1">
            <a:off x="8453457" y="4714886"/>
            <a:ext cx="403657" cy="21431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7080251" y="4970463"/>
            <a:ext cx="2500313" cy="28575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064376" y="5313364"/>
            <a:ext cx="2500313" cy="357187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3810000" y="6000751"/>
            <a:ext cx="4572000" cy="428625"/>
            <a:chOff x="3143240" y="5143512"/>
            <a:chExt cx="457203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6889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3962666" y="5187962"/>
              <a:ext cx="3030018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：对象作为参数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22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70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2" grpId="0" animBg="1"/>
      <p:bldP spid="517123" grpId="0" animBg="1"/>
      <p:bldP spid="517130" grpId="0" animBg="1"/>
      <p:bldP spid="24" grpId="0" animBg="1"/>
      <p:bldP spid="517140" grpId="0" animBg="1"/>
      <p:bldP spid="31" grpId="0" animBg="1"/>
      <p:bldP spid="32" grpId="0" animBg="1"/>
      <p:bldP spid="34" grpId="0" animBg="1"/>
      <p:bldP spid="36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67760" y="285751"/>
            <a:ext cx="6820853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对客户姓名排序</a:t>
            </a:r>
            <a:r>
              <a:rPr lang="en-US" altLang="zh-CN" dirty="0"/>
              <a:t>2-1</a:t>
            </a:r>
            <a:endParaRPr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训练要点</a:t>
            </a:r>
          </a:p>
          <a:p>
            <a:pPr lvl="1">
              <a:defRPr/>
            </a:pPr>
            <a:r>
              <a:rPr lang="zh-CN" altLang="en-US"/>
              <a:t>带参方法的调用</a:t>
            </a:r>
          </a:p>
          <a:p>
            <a:pPr lvl="1">
              <a:defRPr/>
            </a:pPr>
            <a:r>
              <a:rPr lang="zh-CN" altLang="en-US"/>
              <a:t>数组作为方法的参数</a:t>
            </a:r>
          </a:p>
          <a:p>
            <a:pPr>
              <a:defRPr/>
            </a:pPr>
            <a:r>
              <a:rPr lang="zh-CN" altLang="en-US"/>
              <a:t>需求说明</a:t>
            </a:r>
          </a:p>
          <a:p>
            <a:pPr lvl="1">
              <a:defRPr/>
            </a:pPr>
            <a:r>
              <a:rPr lang="zh-CN" altLang="en-US"/>
              <a:t>编写方法，实现对客户姓名的排序</a:t>
            </a:r>
            <a:endParaRPr lang="zh-CN" altLang="en-US" dirty="0"/>
          </a:p>
        </p:txBody>
      </p:sp>
      <p:grpSp>
        <p:nvGrpSpPr>
          <p:cNvPr id="37893" name="组合 10"/>
          <p:cNvGrpSpPr>
            <a:grpSpLocks/>
          </p:cNvGrpSpPr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3790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pic>
        <p:nvPicPr>
          <p:cNvPr id="37894" name="图片 10" descr="图14.5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89" y="3643314"/>
            <a:ext cx="4497387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881563" y="6000751"/>
            <a:ext cx="2786062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283073" y="5187962"/>
              <a:ext cx="1646249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23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49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3921" y="285751"/>
            <a:ext cx="7064694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对客户姓名排序</a:t>
            </a:r>
            <a:r>
              <a:rPr lang="en-US" altLang="zh-CN" dirty="0"/>
              <a:t>2-2</a:t>
            </a:r>
            <a:endParaRPr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利用数组存储学生姓名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定义排序方法：</a:t>
            </a:r>
            <a:r>
              <a:rPr lang="en-US" dirty="0" err="1"/>
              <a:t>sortNames</a:t>
            </a:r>
            <a:r>
              <a:rPr lang="en-US" dirty="0"/>
              <a:t>(String[] names)</a:t>
            </a:r>
            <a:endParaRPr lang="zh-CN" altLang="en-US" dirty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/>
              <a:t>创建测试类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难点指导</a:t>
            </a:r>
          </a:p>
          <a:p>
            <a:pPr lvl="1">
              <a:defRPr/>
            </a:pPr>
            <a:r>
              <a:rPr lang="zh-CN" altLang="en-US" dirty="0"/>
              <a:t>创建数组作为参数的方法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调用数组作为参数的方法</a:t>
            </a:r>
          </a:p>
        </p:txBody>
      </p:sp>
      <p:grpSp>
        <p:nvGrpSpPr>
          <p:cNvPr id="38917" name="组合 10"/>
          <p:cNvGrpSpPr>
            <a:grpSpLocks/>
          </p:cNvGrpSpPr>
          <p:nvPr/>
        </p:nvGrpSpPr>
        <p:grpSpPr bwMode="auto">
          <a:xfrm>
            <a:off x="1595438" y="857251"/>
            <a:ext cx="1109662" cy="500063"/>
            <a:chOff x="6072198" y="1142984"/>
            <a:chExt cx="1109759" cy="500066"/>
          </a:xfrm>
        </p:grpSpPr>
        <p:pic>
          <p:nvPicPr>
            <p:cNvPr id="38923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481809" y="1171559"/>
              <a:ext cx="700148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4524376" y="5929314"/>
            <a:ext cx="2786063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24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20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9912" y="285751"/>
            <a:ext cx="8478701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改进客户信息的添加和显示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实现添加客户信息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客户信息包括：姓名、年龄、是否有会员卡</a:t>
            </a:r>
          </a:p>
        </p:txBody>
      </p:sp>
      <p:grpSp>
        <p:nvGrpSpPr>
          <p:cNvPr id="39941" name="组合 10"/>
          <p:cNvGrpSpPr>
            <a:grpSpLocks/>
          </p:cNvGrpSpPr>
          <p:nvPr/>
        </p:nvGrpSpPr>
        <p:grpSpPr bwMode="auto">
          <a:xfrm>
            <a:off x="1595439" y="879475"/>
            <a:ext cx="928687" cy="406400"/>
            <a:chOff x="3786182" y="1192962"/>
            <a:chExt cx="928694" cy="406350"/>
          </a:xfrm>
        </p:grpSpPr>
        <p:sp>
          <p:nvSpPr>
            <p:cNvPr id="12" name="TextBox 11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39953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56"/>
          <p:cNvGrpSpPr>
            <a:grpSpLocks/>
          </p:cNvGrpSpPr>
          <p:nvPr/>
        </p:nvGrpSpPr>
        <p:grpSpPr bwMode="auto">
          <a:xfrm>
            <a:off x="1524000" y="3681413"/>
            <a:ext cx="985838" cy="461962"/>
            <a:chOff x="3786182" y="3824735"/>
            <a:chExt cx="986585" cy="461521"/>
          </a:xfrm>
        </p:grpSpPr>
        <p:sp>
          <p:nvSpPr>
            <p:cNvPr id="16" name="TextBox 15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39951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309814" y="4286251"/>
            <a:ext cx="84296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定义</a:t>
            </a:r>
            <a:r>
              <a:rPr lang="en-US" altLang="en-US" sz="2600" b="1" dirty="0">
                <a:ea typeface="微软雅黑" pitchFamily="34" charset="-122"/>
              </a:rPr>
              <a:t>Customer</a:t>
            </a:r>
            <a:r>
              <a:rPr lang="zh-CN" altLang="en-US" sz="2600" b="1" dirty="0">
                <a:ea typeface="微软雅黑" pitchFamily="34" charset="-122"/>
              </a:rPr>
              <a:t>类</a:t>
            </a: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在</a:t>
            </a:r>
            <a:r>
              <a:rPr lang="en-US" altLang="en-US" sz="2600" b="1" dirty="0" err="1">
                <a:ea typeface="微软雅黑" pitchFamily="34" charset="-122"/>
              </a:rPr>
              <a:t>CustomerBiz</a:t>
            </a:r>
            <a:r>
              <a:rPr lang="zh-CN" altLang="en-US" sz="2600" b="1" dirty="0">
                <a:ea typeface="微软雅黑" pitchFamily="34" charset="-122"/>
              </a:rPr>
              <a:t>类中声明客户对象数组</a:t>
            </a: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定义添加客户的方法</a:t>
            </a:r>
            <a:endParaRPr lang="en-US" altLang="zh-CN" sz="2600" b="1" dirty="0">
              <a:ea typeface="微软雅黑" pitchFamily="34" charset="-122"/>
            </a:endParaRPr>
          </a:p>
          <a:p>
            <a:pPr lvl="1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None/>
            </a:pPr>
            <a:r>
              <a:rPr lang="en-US" altLang="en-US" sz="2400" b="1" dirty="0" err="1">
                <a:ea typeface="微软雅黑" pitchFamily="34" charset="-122"/>
              </a:rPr>
              <a:t>addCustomer</a:t>
            </a:r>
            <a:r>
              <a:rPr lang="en-US" altLang="en-US" sz="2400" b="1" dirty="0">
                <a:ea typeface="微软雅黑" pitchFamily="34" charset="-122"/>
              </a:rPr>
              <a:t> (Customer </a:t>
            </a:r>
            <a:r>
              <a:rPr lang="en-US" altLang="en-US" sz="2400" b="1" dirty="0" err="1">
                <a:ea typeface="微软雅黑" pitchFamily="34" charset="-122"/>
              </a:rPr>
              <a:t>cust</a:t>
            </a:r>
            <a:r>
              <a:rPr lang="en-US" altLang="en-US" sz="2400" b="1" dirty="0">
                <a:ea typeface="微软雅黑" pitchFamily="34" charset="-122"/>
              </a:rPr>
              <a:t>)</a:t>
            </a:r>
          </a:p>
          <a:p>
            <a:pPr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</a:pPr>
            <a:r>
              <a:rPr lang="zh-CN" altLang="en-US" sz="2600" b="1" dirty="0">
                <a:ea typeface="微软雅黑" pitchFamily="34" charset="-122"/>
              </a:rPr>
              <a:t>定义显示信息的方法：</a:t>
            </a:r>
            <a:r>
              <a:rPr lang="en-US" altLang="en-US" sz="2600" b="1" dirty="0" err="1">
                <a:ea typeface="微软雅黑" pitchFamily="34" charset="-122"/>
              </a:rPr>
              <a:t>showCustomers</a:t>
            </a:r>
            <a:r>
              <a:rPr lang="en-US" altLang="en-US" sz="2600" b="1" dirty="0">
                <a:ea typeface="微软雅黑" pitchFamily="34" charset="-122"/>
              </a:rPr>
              <a:t>()</a:t>
            </a:r>
            <a:r>
              <a:rPr lang="zh-CN" altLang="en-US" sz="2600" b="1" dirty="0">
                <a:ea typeface="微软雅黑" pitchFamily="34" charset="-122"/>
              </a:rPr>
              <a:t> </a:t>
            </a:r>
          </a:p>
        </p:txBody>
      </p:sp>
      <p:pic>
        <p:nvPicPr>
          <p:cNvPr id="39944" name="图片 14" descr="图14.6.bmp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4" y="2744788"/>
            <a:ext cx="3405187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7608888" y="5494339"/>
            <a:ext cx="2786062" cy="428625"/>
            <a:chOff x="3714744" y="5143512"/>
            <a:chExt cx="2786082" cy="428628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25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27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0" y="285751"/>
            <a:ext cx="6424613" cy="523875"/>
          </a:xfrm>
        </p:spPr>
        <p:txBody>
          <a:bodyPr/>
          <a:lstStyle/>
          <a:p>
            <a:pPr>
              <a:defRPr/>
            </a:pPr>
            <a:r>
              <a:rPr dirty="0"/>
              <a:t>学员操作</a:t>
            </a:r>
            <a:r>
              <a:rPr lang="en-US" altLang="zh-CN" dirty="0"/>
              <a:t>—</a:t>
            </a:r>
            <a:r>
              <a:rPr dirty="0"/>
              <a:t>模拟银行账户业务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需求说明</a:t>
            </a:r>
          </a:p>
          <a:p>
            <a:pPr lvl="1">
              <a:defRPr/>
            </a:pPr>
            <a:r>
              <a:rPr lang="zh-CN" altLang="en-US" dirty="0"/>
              <a:t>模拟银行账户业务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创建包</a:t>
            </a:r>
            <a:r>
              <a:rPr lang="en-US" dirty="0"/>
              <a:t>bank.com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编写</a:t>
            </a:r>
            <a:r>
              <a:rPr lang="en-US" dirty="0"/>
              <a:t>Account</a:t>
            </a:r>
            <a:r>
              <a:rPr lang="zh-CN" altLang="en-US" dirty="0"/>
              <a:t>类，添加带参</a:t>
            </a:r>
            <a:endParaRPr lang="en-US" altLang="zh-CN" dirty="0"/>
          </a:p>
          <a:p>
            <a:pPr lvl="2">
              <a:buNone/>
              <a:defRPr/>
            </a:pPr>
            <a:r>
              <a:rPr lang="zh-CN" altLang="en-US" dirty="0"/>
              <a:t>   方法实现存款和取款业务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存款时帐户初始金额为</a:t>
            </a:r>
            <a:r>
              <a:rPr lang="en-US" dirty="0"/>
              <a:t>0</a:t>
            </a:r>
            <a:r>
              <a:rPr lang="zh-CN" altLang="en-US" dirty="0"/>
              <a:t>元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取款时如果余额不足给出提示</a:t>
            </a:r>
          </a:p>
        </p:txBody>
      </p:sp>
      <p:grpSp>
        <p:nvGrpSpPr>
          <p:cNvPr id="50181" name="组合 9"/>
          <p:cNvGrpSpPr>
            <a:grpSpLocks/>
          </p:cNvGrpSpPr>
          <p:nvPr/>
        </p:nvGrpSpPr>
        <p:grpSpPr bwMode="auto">
          <a:xfrm>
            <a:off x="1595439" y="879475"/>
            <a:ext cx="928687" cy="406400"/>
            <a:chOff x="3786182" y="1192962"/>
            <a:chExt cx="928694" cy="406350"/>
          </a:xfrm>
        </p:grpSpPr>
        <p:sp>
          <p:nvSpPr>
            <p:cNvPr id="11" name="TextBox 10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练习</a:t>
              </a:r>
            </a:p>
          </p:txBody>
        </p:sp>
        <p:pic>
          <p:nvPicPr>
            <p:cNvPr id="50189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" name="图片 12" descr="图14.15.BMP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157" y="1082675"/>
            <a:ext cx="3357562" cy="557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238501" y="5429251"/>
            <a:ext cx="2786063" cy="428625"/>
            <a:chOff x="3714744" y="5143512"/>
            <a:chExt cx="2786082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962396" y="5187962"/>
              <a:ext cx="2220928" cy="338140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26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68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7280" y="285728"/>
            <a:ext cx="1771332" cy="523220"/>
          </a:xfrm>
        </p:spPr>
        <p:txBody>
          <a:bodyPr/>
          <a:lstStyle/>
          <a:p>
            <a:r>
              <a:rPr altLang="en-US" dirty="0"/>
              <a:t>总结</a:t>
            </a:r>
            <a:endParaRPr lang="zh-CN" altLang="en-US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3381356" y="1055733"/>
            <a:ext cx="5810988" cy="5663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定义类的方法必须包括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调用类方法的两种形式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带参方法定义的一般形式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调用带参方法时要求实参与形参要匹配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b="1" dirty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1524001" y="3131106"/>
            <a:ext cx="1819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2000" b="1" dirty="0">
                <a:ea typeface="微软雅黑" pitchFamily="34" charset="-122"/>
                <a:cs typeface="Arial" charset="0"/>
              </a:rPr>
              <a:t>类的带参方法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8" name="AutoShape 3"/>
          <p:cNvSpPr>
            <a:spLocks/>
          </p:cNvSpPr>
          <p:nvPr/>
        </p:nvSpPr>
        <p:spPr bwMode="auto">
          <a:xfrm>
            <a:off x="3167042" y="1173206"/>
            <a:ext cx="214314" cy="4327496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2" name="AutoShape 3"/>
          <p:cNvSpPr>
            <a:spLocks/>
          </p:cNvSpPr>
          <p:nvPr/>
        </p:nvSpPr>
        <p:spPr bwMode="auto">
          <a:xfrm>
            <a:off x="6096000" y="938200"/>
            <a:ext cx="179388" cy="70485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238877" y="857233"/>
            <a:ext cx="20272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方法的名称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方法返回值的类型</a:t>
            </a: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方法的主体</a:t>
            </a:r>
          </a:p>
        </p:txBody>
      </p:sp>
      <p:sp>
        <p:nvSpPr>
          <p:cNvPr id="14" name="AutoShape 3"/>
          <p:cNvSpPr>
            <a:spLocks/>
          </p:cNvSpPr>
          <p:nvPr/>
        </p:nvSpPr>
        <p:spPr bwMode="auto">
          <a:xfrm>
            <a:off x="6096000" y="1857045"/>
            <a:ext cx="179388" cy="84600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38876" y="1714488"/>
            <a:ext cx="350046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lvl="1" indent="0">
              <a:defRPr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ea typeface="微软雅黑" pitchFamily="34" charset="-122"/>
                <a:cs typeface="Arial" charset="0"/>
              </a:rPr>
              <a:t>同一个类中的方法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，直接使用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  <a:p>
            <a:pPr marL="0" lvl="1" indent="0">
              <a:defRPr/>
            </a:pPr>
            <a:r>
              <a:rPr lang="zh-CN" altLang="en-US" sz="1600" b="1" dirty="0">
                <a:ea typeface="微软雅黑" pitchFamily="34" charset="-122"/>
                <a:cs typeface="Arial" charset="0"/>
              </a:rPr>
              <a:t>“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方法名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()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”调用</a:t>
            </a:r>
          </a:p>
          <a:p>
            <a:pPr marL="0" lvl="1" indent="0">
              <a:defRPr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ea typeface="微软雅黑" pitchFamily="34" charset="-122"/>
                <a:cs typeface="Arial" charset="0"/>
              </a:rPr>
              <a:t>不同类的方法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，先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创建对象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，再使用“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对象名</a:t>
            </a:r>
            <a:r>
              <a:rPr lang="en-US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方法名</a:t>
            </a:r>
            <a:r>
              <a:rPr lang="en-US" altLang="zh-CN" sz="1600" b="1" dirty="0">
                <a:solidFill>
                  <a:srgbClr val="FF0000"/>
                </a:solidFill>
                <a:ea typeface="微软雅黑" pitchFamily="34" charset="-122"/>
                <a:cs typeface="Arial" charset="0"/>
              </a:rPr>
              <a:t>()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”调用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3457557" y="3783594"/>
            <a:ext cx="6072206" cy="10160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/>
              <a:t>&lt;</a:t>
            </a:r>
            <a:r>
              <a:rPr lang="zh-CN" altLang="en-US" sz="2000" b="1" dirty="0"/>
              <a:t>访问修饰符</a:t>
            </a:r>
            <a:r>
              <a:rPr lang="en-US" sz="2000" b="1" dirty="0"/>
              <a:t>&gt;  </a:t>
            </a:r>
            <a:r>
              <a:rPr lang="zh-CN" altLang="en-US" sz="2000" b="1" dirty="0"/>
              <a:t>返回类型</a:t>
            </a:r>
            <a:r>
              <a:rPr lang="en-US" sz="2000" b="1" dirty="0"/>
              <a:t>  &lt;</a:t>
            </a:r>
            <a:r>
              <a:rPr lang="zh-CN" altLang="en-US" sz="2000" b="1" dirty="0"/>
              <a:t>方法名</a:t>
            </a:r>
            <a:r>
              <a:rPr lang="en-US" sz="2000" b="1" dirty="0"/>
              <a:t>&gt;(&lt;</a:t>
            </a:r>
            <a:r>
              <a:rPr lang="zh-CN" altLang="en-US" sz="2000" b="1" dirty="0"/>
              <a:t>参数列表</a:t>
            </a:r>
            <a:r>
              <a:rPr lang="en-US" sz="2000" b="1" dirty="0"/>
              <a:t>&gt;) {</a:t>
            </a:r>
            <a:endParaRPr lang="zh-CN" altLang="en-US" sz="2000" b="1" dirty="0"/>
          </a:p>
          <a:p>
            <a:pPr>
              <a:defRPr/>
            </a:pPr>
            <a:r>
              <a:rPr lang="en-US" sz="2000" b="1" dirty="0"/>
              <a:t>    //</a:t>
            </a:r>
            <a:r>
              <a:rPr lang="zh-CN" altLang="en-US" sz="2000" b="1" dirty="0"/>
              <a:t>方法的主体</a:t>
            </a:r>
          </a:p>
          <a:p>
            <a:pPr>
              <a:defRPr/>
            </a:pPr>
            <a:r>
              <a:rPr lang="en-US" sz="2000" b="1" dirty="0"/>
              <a:t>}</a:t>
            </a:r>
            <a:endParaRPr lang="zh-CN" altLang="en-US" sz="20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27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241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79620587-8452-43D3-90D5-BF6F9EFA8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5168"/>
            <a:ext cx="10972800" cy="944033"/>
          </a:xfrm>
        </p:spPr>
        <p:txBody>
          <a:bodyPr/>
          <a:lstStyle/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23" name="图片 1" descr="课工场最终蓝绿色v1-3">
            <a:extLst>
              <a:ext uri="{FF2B5EF4-FFF2-40B4-BE49-F238E27FC236}">
                <a16:creationId xmlns:a16="http://schemas.microsoft.com/office/drawing/2014/main" id="{29A34371-A679-4EF8-951C-D1E21D4CC9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23500" y="165100"/>
            <a:ext cx="1608667" cy="694267"/>
          </a:xfrm>
        </p:spPr>
      </p:pic>
      <p:pic>
        <p:nvPicPr>
          <p:cNvPr id="34819" name="图片 6" descr="ppt01-01.jpg">
            <a:extLst>
              <a:ext uri="{FF2B5EF4-FFF2-40B4-BE49-F238E27FC236}">
                <a16:creationId xmlns:a16="http://schemas.microsoft.com/office/drawing/2014/main" id="{2672E313-08A3-4BB1-9A22-963113B9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图片 2" descr="图片1">
            <a:extLst>
              <a:ext uri="{FF2B5EF4-FFF2-40B4-BE49-F238E27FC236}">
                <a16:creationId xmlns:a16="http://schemas.microsoft.com/office/drawing/2014/main" id="{5EB6097E-F475-449F-A05B-05216D574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734" y="2084917"/>
            <a:ext cx="2988733" cy="392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5">
            <a:extLst>
              <a:ext uri="{FF2B5EF4-FFF2-40B4-BE49-F238E27FC236}">
                <a16:creationId xmlns:a16="http://schemas.microsoft.com/office/drawing/2014/main" id="{101512E5-3719-47D2-8A95-C7DCC65F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834" y="1123951"/>
            <a:ext cx="53142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latin typeface="黑体" panose="02010609060101010101" pitchFamily="49" charset="-122"/>
                <a:ea typeface="微软雅黑" panose="020B0503020204020204" pitchFamily="34" charset="-122"/>
                <a:sym typeface="Arial" panose="020B0604020202020204" pitchFamily="34" charset="0"/>
              </a:rPr>
              <a:t>扫我有更多精彩课程呦</a:t>
            </a:r>
          </a:p>
        </p:txBody>
      </p:sp>
      <p:pic>
        <p:nvPicPr>
          <p:cNvPr id="34822" name="图片 12292" descr="C:\Users\zhixing.diao\Desktop\课工场app二维码.jpg课工场app二维码">
            <a:extLst>
              <a:ext uri="{FF2B5EF4-FFF2-40B4-BE49-F238E27FC236}">
                <a16:creationId xmlns:a16="http://schemas.microsoft.com/office/drawing/2014/main" id="{442E565F-04DA-4FE1-A26F-F8B905D97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18" y="2084917"/>
            <a:ext cx="3007783" cy="39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3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43" name="Rectangle 19"/>
          <p:cNvSpPr>
            <a:spLocks noGrp="1" noChangeArrowheads="1"/>
          </p:cNvSpPr>
          <p:nvPr>
            <p:ph type="title"/>
          </p:nvPr>
        </p:nvSpPr>
        <p:spPr>
          <a:xfrm>
            <a:off x="6949441" y="285751"/>
            <a:ext cx="353917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回顾与作业点评</a:t>
            </a:r>
            <a:endParaRPr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GB"/>
              <a:t>类和对象的</a:t>
            </a:r>
            <a:r>
              <a:rPr lang="zh-CN" altLang="en-US"/>
              <a:t>关系</a:t>
            </a:r>
            <a:r>
              <a:rPr lang="zh-CN" altLang="en-GB"/>
              <a:t>是什么？</a:t>
            </a:r>
            <a:endParaRPr lang="zh-CN" altLang="en-GB" dirty="0"/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2666976" y="1772675"/>
            <a:ext cx="7632700" cy="49958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&amp;Student {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String name;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char sex;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int age;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public void show( 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(name + "\t" + sex + "\t" + age);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}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public static void main(String[] args){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Student stu = new Student();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name 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神仙姐姐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sex     = 'F';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age     = 18;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stu.show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();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}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4095750" y="1776414"/>
            <a:ext cx="1214438" cy="358775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5738814" y="1704975"/>
            <a:ext cx="1285875" cy="407988"/>
          </a:xfrm>
          <a:prstGeom prst="wedgeRoundRectCallout">
            <a:avLst>
              <a:gd name="adj1" fmla="val -16425"/>
              <a:gd name="adj2" fmla="val 517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Student              </a:t>
            </a:r>
          </a:p>
        </p:txBody>
      </p:sp>
      <p:sp>
        <p:nvSpPr>
          <p:cNvPr id="487432" name="AutoShape 8"/>
          <p:cNvSpPr>
            <a:spLocks noChangeArrowheads="1"/>
          </p:cNvSpPr>
          <p:nvPr/>
        </p:nvSpPr>
        <p:spPr bwMode="auto">
          <a:xfrm>
            <a:off x="1738313" y="4583114"/>
            <a:ext cx="1231900" cy="407987"/>
          </a:xfrm>
          <a:prstGeom prst="wedgeRoundRectCallout">
            <a:avLst>
              <a:gd name="adj1" fmla="val 19407"/>
              <a:gd name="adj2" fmla="val 4666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stu.name</a:t>
            </a:r>
          </a:p>
        </p:txBody>
      </p:sp>
      <p:sp>
        <p:nvSpPr>
          <p:cNvPr id="487433" name="AutoShape 9"/>
          <p:cNvSpPr>
            <a:spLocks noChangeArrowheads="1"/>
          </p:cNvSpPr>
          <p:nvPr/>
        </p:nvSpPr>
        <p:spPr bwMode="auto">
          <a:xfrm>
            <a:off x="1881189" y="5062539"/>
            <a:ext cx="1017587" cy="407987"/>
          </a:xfrm>
          <a:prstGeom prst="wedgeRoundRectCallout">
            <a:avLst>
              <a:gd name="adj1" fmla="val 25149"/>
              <a:gd name="adj2" fmla="val -5503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stu.sex</a:t>
            </a:r>
          </a:p>
        </p:txBody>
      </p:sp>
      <p:sp>
        <p:nvSpPr>
          <p:cNvPr id="487434" name="AutoShape 10"/>
          <p:cNvSpPr>
            <a:spLocks noChangeArrowheads="1"/>
          </p:cNvSpPr>
          <p:nvPr/>
        </p:nvSpPr>
        <p:spPr bwMode="auto">
          <a:xfrm>
            <a:off x="5208589" y="5276850"/>
            <a:ext cx="1030287" cy="407988"/>
          </a:xfrm>
          <a:prstGeom prst="wedgeRoundRectCallout">
            <a:avLst>
              <a:gd name="adj1" fmla="val -26453"/>
              <a:gd name="adj2" fmla="val -5172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stu.age</a:t>
            </a:r>
          </a:p>
        </p:txBody>
      </p:sp>
      <p:sp>
        <p:nvSpPr>
          <p:cNvPr id="487436" name="Rectangle 12"/>
          <p:cNvSpPr>
            <a:spLocks noChangeArrowheads="1"/>
          </p:cNvSpPr>
          <p:nvPr/>
        </p:nvSpPr>
        <p:spPr bwMode="auto">
          <a:xfrm>
            <a:off x="2308225" y="1196976"/>
            <a:ext cx="8135938" cy="10080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GB" sz="2600" b="1" dirty="0">
                <a:ea typeface="微软雅黑" pitchFamily="34" charset="-122"/>
              </a:rPr>
              <a:t>实现输出学生信息，下面代码有哪些错误？</a:t>
            </a:r>
          </a:p>
        </p:txBody>
      </p:sp>
      <p:sp>
        <p:nvSpPr>
          <p:cNvPr id="487438" name="Rectangle 14"/>
          <p:cNvSpPr>
            <a:spLocks noChangeArrowheads="1"/>
          </p:cNvSpPr>
          <p:nvPr/>
        </p:nvSpPr>
        <p:spPr bwMode="auto">
          <a:xfrm>
            <a:off x="3309938" y="4703764"/>
            <a:ext cx="785812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7439" name="Rectangle 15"/>
          <p:cNvSpPr>
            <a:spLocks noChangeArrowheads="1"/>
          </p:cNvSpPr>
          <p:nvPr/>
        </p:nvSpPr>
        <p:spPr bwMode="auto">
          <a:xfrm>
            <a:off x="3309938" y="5060950"/>
            <a:ext cx="785812" cy="28733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87440" name="Rectangle 16"/>
          <p:cNvSpPr>
            <a:spLocks noChangeArrowheads="1"/>
          </p:cNvSpPr>
          <p:nvPr/>
        </p:nvSpPr>
        <p:spPr bwMode="auto">
          <a:xfrm>
            <a:off x="3309938" y="5418139"/>
            <a:ext cx="785812" cy="287337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1595438" y="857251"/>
            <a:ext cx="958850" cy="430213"/>
            <a:chOff x="3643306" y="2500357"/>
            <a:chExt cx="958752" cy="430730"/>
          </a:xfrm>
        </p:grpSpPr>
        <p:pic>
          <p:nvPicPr>
            <p:cNvPr id="16407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提问</a:t>
              </a:r>
            </a:p>
          </p:txBody>
        </p:sp>
      </p:grpSp>
      <p:grpSp>
        <p:nvGrpSpPr>
          <p:cNvPr id="3" name="组合 77"/>
          <p:cNvGrpSpPr>
            <a:grpSpLocks/>
          </p:cNvGrpSpPr>
          <p:nvPr/>
        </p:nvGrpSpPr>
        <p:grpSpPr bwMode="auto">
          <a:xfrm>
            <a:off x="1625601" y="857250"/>
            <a:ext cx="1470025" cy="400050"/>
            <a:chOff x="2962268" y="5103147"/>
            <a:chExt cx="1469411" cy="400110"/>
          </a:xfrm>
        </p:grpSpPr>
        <p:pic>
          <p:nvPicPr>
            <p:cNvPr id="16405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代码阅读</a:t>
              </a:r>
            </a:p>
          </p:txBody>
        </p:sp>
      </p:grpSp>
      <p:cxnSp>
        <p:nvCxnSpPr>
          <p:cNvPr id="24" name="直接箭头连接符 23"/>
          <p:cNvCxnSpPr/>
          <p:nvPr/>
        </p:nvCxnSpPr>
        <p:spPr bwMode="auto">
          <a:xfrm>
            <a:off x="5310182" y="1918531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487432" idx="3"/>
          </p:cNvCxnSpPr>
          <p:nvPr/>
        </p:nvCxnSpPr>
        <p:spPr bwMode="auto">
          <a:xfrm rot="10800000">
            <a:off x="2970799" y="4786056"/>
            <a:ext cx="267683" cy="61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487433" idx="3"/>
          </p:cNvCxnSpPr>
          <p:nvPr/>
        </p:nvCxnSpPr>
        <p:spPr bwMode="auto">
          <a:xfrm rot="10800000">
            <a:off x="2898817" y="5266117"/>
            <a:ext cx="339665" cy="6143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487434" idx="1"/>
          </p:cNvCxnSpPr>
          <p:nvPr/>
        </p:nvCxnSpPr>
        <p:spPr bwMode="auto">
          <a:xfrm flipV="1">
            <a:off x="4810117" y="5480429"/>
            <a:ext cx="397783" cy="8144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/>
          <p:cNvSpPr txBox="1">
            <a:spLocks/>
          </p:cNvSpPr>
          <p:nvPr/>
        </p:nvSpPr>
        <p:spPr bwMode="auto">
          <a:xfrm>
            <a:off x="2308254" y="1214422"/>
            <a:ext cx="7645398" cy="48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kern="0" dirty="0">
                <a:solidFill>
                  <a:srgbClr val="FF0000"/>
                </a:solidFill>
                <a:ea typeface="微软雅黑" pitchFamily="34" charset="-122"/>
              </a:rPr>
              <a:t>点评作业的提交情况和共性问题</a:t>
            </a:r>
            <a:endParaRPr lang="zh-CN" altLang="en-US" sz="2600" b="1" kern="0" dirty="0">
              <a:ea typeface="微软雅黑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512973" y="857232"/>
            <a:ext cx="1497897" cy="400110"/>
            <a:chOff x="1004978" y="3857625"/>
            <a:chExt cx="1497897" cy="400110"/>
          </a:xfrm>
        </p:grpSpPr>
        <p:pic>
          <p:nvPicPr>
            <p:cNvPr id="35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作业点评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3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0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nimBg="1"/>
      <p:bldP spid="487428" grpId="1" animBg="1"/>
      <p:bldP spid="487429" grpId="0" animBg="1"/>
      <p:bldP spid="487429" grpId="1" animBg="1"/>
      <p:bldP spid="487430" grpId="0" animBg="1"/>
      <p:bldP spid="487430" grpId="1" animBg="1"/>
      <p:bldP spid="487432" grpId="0" animBg="1"/>
      <p:bldP spid="487432" grpId="1" animBg="1"/>
      <p:bldP spid="487433" grpId="0" animBg="1"/>
      <p:bldP spid="487433" grpId="1" animBg="1"/>
      <p:bldP spid="487434" grpId="0" animBg="1"/>
      <p:bldP spid="487434" grpId="1" animBg="1"/>
      <p:bldP spid="487436" grpId="0"/>
      <p:bldP spid="487436" grpId="1"/>
      <p:bldP spid="487438" grpId="0" animBg="1"/>
      <p:bldP spid="487438" grpId="1" animBg="1"/>
      <p:bldP spid="487439" grpId="0" animBg="1"/>
      <p:bldP spid="487439" grpId="1" animBg="1"/>
      <p:bldP spid="487440" grpId="0" animBg="1"/>
      <p:bldP spid="48744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49921" y="285751"/>
            <a:ext cx="223869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本章任务</a:t>
            </a:r>
            <a:endParaRPr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实现客户信息的添加和显示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修改客户姓名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对客户姓名排序</a:t>
            </a:r>
          </a:p>
          <a:p>
            <a:pPr>
              <a:defRPr/>
            </a:pPr>
            <a:r>
              <a:rPr lang="zh-CN" altLang="en-US" dirty="0"/>
              <a:t>实现模拟账户存取款功能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4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7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Grp="1" noChangeArrowheads="1"/>
          </p:cNvSpPr>
          <p:nvPr>
            <p:ph type="title"/>
          </p:nvPr>
        </p:nvSpPr>
        <p:spPr>
          <a:xfrm>
            <a:off x="8026400" y="285751"/>
            <a:ext cx="2462213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本章目标</a:t>
            </a:r>
            <a:endParaRPr dirty="0"/>
          </a:p>
        </p:txBody>
      </p:sp>
      <p:sp>
        <p:nvSpPr>
          <p:cNvPr id="491522" name="Rectangle 2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会定义带参方法</a:t>
            </a:r>
          </a:p>
          <a:p>
            <a:pPr>
              <a:defRPr/>
            </a:pPr>
            <a:r>
              <a:rPr lang="zh-CN" altLang="en-US" dirty="0"/>
              <a:t>会使用带参方法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4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5" y="1138238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4" y="10668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064" y="1638300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5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3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775201" y="285751"/>
            <a:ext cx="5713414" cy="523875"/>
          </a:xfrm>
        </p:spPr>
        <p:txBody>
          <a:bodyPr/>
          <a:lstStyle/>
          <a:p>
            <a:pPr>
              <a:defRPr/>
            </a:pPr>
            <a:r>
              <a:rPr dirty="0" err="1"/>
              <a:t>为什么要用带参数的方法</a:t>
            </a:r>
            <a:endParaRPr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工作原理</a:t>
            </a:r>
            <a:endParaRPr lang="zh-CN" altLang="en-US" dirty="0"/>
          </a:p>
        </p:txBody>
      </p:sp>
      <p:sp>
        <p:nvSpPr>
          <p:cNvPr id="506884" name="AutoShape 4"/>
          <p:cNvSpPr>
            <a:spLocks noChangeArrowheads="1"/>
          </p:cNvSpPr>
          <p:nvPr/>
        </p:nvSpPr>
        <p:spPr bwMode="auto">
          <a:xfrm>
            <a:off x="3067051" y="3021014"/>
            <a:ext cx="1312863" cy="407987"/>
          </a:xfrm>
          <a:prstGeom prst="wedgeRoundRectCallout">
            <a:avLst>
              <a:gd name="adj1" fmla="val 47151"/>
              <a:gd name="adj2" fmla="val 3008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新鲜桃汁</a:t>
            </a:r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3067050" y="3021014"/>
            <a:ext cx="1385888" cy="407987"/>
          </a:xfrm>
          <a:prstGeom prst="wedgeRoundRectCallout">
            <a:avLst>
              <a:gd name="adj1" fmla="val 50602"/>
              <a:gd name="adj2" fmla="val 2812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新鲜苹果汁</a:t>
            </a: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3067050" y="3021014"/>
            <a:ext cx="1384300" cy="407987"/>
          </a:xfrm>
          <a:prstGeom prst="wedgeRoundRectCallout">
            <a:avLst>
              <a:gd name="adj1" fmla="val 50522"/>
              <a:gd name="adj2" fmla="val 1693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新鲜梨汁</a:t>
            </a:r>
          </a:p>
        </p:txBody>
      </p:sp>
      <p:pic>
        <p:nvPicPr>
          <p:cNvPr id="19464" name="Picture 7" descr="graph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6" y="5445126"/>
            <a:ext cx="1152525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92313" y="4076701"/>
            <a:ext cx="3168650" cy="2379663"/>
            <a:chOff x="295" y="2568"/>
            <a:chExt cx="1996" cy="1499"/>
          </a:xfrm>
        </p:grpSpPr>
        <p:pic>
          <p:nvPicPr>
            <p:cNvPr id="19471" name="Picture 9" descr="果汁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568"/>
              <a:ext cx="1996" cy="1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2" name="Text Box 10"/>
            <p:cNvSpPr txBox="1">
              <a:spLocks noChangeArrowheads="1"/>
            </p:cNvSpPr>
            <p:nvPr/>
          </p:nvSpPr>
          <p:spPr bwMode="auto">
            <a:xfrm>
              <a:off x="295" y="2568"/>
              <a:ext cx="272" cy="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B0F0"/>
                  </a:solidFill>
                  <a:ea typeface="黑体" pitchFamily="49" charset="-122"/>
                </a:rPr>
                <a:t>输出三种果汁</a:t>
              </a:r>
            </a:p>
          </p:txBody>
        </p:sp>
      </p:grpSp>
      <p:pic>
        <p:nvPicPr>
          <p:cNvPr id="506891" name="Picture 11" descr="苹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950" y="4724400"/>
            <a:ext cx="876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6892" name="Picture 12" descr="梨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25" y="4652964"/>
            <a:ext cx="94773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6893" name="Picture 13" descr="桃子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870450"/>
            <a:ext cx="787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4" descr="水果集合 拷贝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075" y="5013325"/>
            <a:ext cx="19431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15" descr="榨汁机2 拷贝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1" y="1700214"/>
            <a:ext cx="20685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6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75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9803 C 0.02605 -0.2289 0.05191 -0.35977 0.0033 -0.44254 C -0.04531 -0.52532 -0.23697 -0.60277 -0.29201 -0.59468 C -0.34704 -0.58659 -0.32118 -0.43052 -0.3269 -0.39399 C -0.33263 -0.35745 -0.32986 -0.36624 -0.3269 -0.3748 " pathEditMode="relative" ptsTypes="aaaaA">
                                      <p:cBhvr>
                                        <p:cTn id="6" dur="2000" fill="hold"/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53 -0.06289 C -0.01823 -0.08624 -0.01875 -0.10937 -0.01927 -0.13272 C -0.01979 -0.15607 -0.02014 -0.16879 -0.02066 -0.20255 C -0.02118 -0.23653 -0.02014 -0.29688 -0.02205 -0.33596 C -0.02413 -0.37503 -0.02135 -0.40833 -0.03246 -0.43653 C -0.04357 -0.46451 -0.05173 -0.47815 -0.08837 -0.50428 C -0.12482 -0.53018 -0.21475 -0.59769 -0.25173 -0.59237 C -0.28854 -0.58705 -0.29948 -0.4985 -0.3092 -0.47145 C -0.31875 -0.44463 -0.3092 -0.43723 -0.3092 -0.43029 " pathEditMode="relative" rAng="0" ptsTypes="aaaaaaaaA">
                                      <p:cBhvr>
                                        <p:cTn id="14" dur="2000" fill="hold"/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0" y="-2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1.50289E-6 C 0.01788 -0.05642 0.01649 -0.11283 0.01145 -0.17549 C 0.00642 -0.23815 -0.00087 -0.33526 -0.01077 -0.37642 C -0.02066 -0.41757 -0.02153 -0.40046 -0.0474 -0.42289 C -0.07327 -0.44532 -0.12448 -0.49202 -0.16632 -0.51168 C -0.20816 -0.53133 -0.26789 -0.54104 -0.29809 -0.54127 C -0.3283 -0.5415 -0.33924 -0.53064 -0.3474 -0.51376 C -0.35556 -0.49688 -0.34705 -0.47122 -0.3474 -0.43977 C -0.34775 -0.40833 -0.34844 -0.36694 -0.34896 -0.32555 " pathEditMode="relative" rAng="0" ptsTypes="aaaaaaaaA">
                                      <p:cBhvr>
                                        <p:cTn id="25" dur="2000" fill="hold"/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00" y="-27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 animBg="1"/>
      <p:bldP spid="506884" grpId="1" animBg="1"/>
      <p:bldP spid="506885" grpId="0" animBg="1"/>
      <p:bldP spid="506885" grpId="1" animBg="1"/>
      <p:bldP spid="5068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3601" y="285751"/>
            <a:ext cx="5815014" cy="523875"/>
          </a:xfrm>
        </p:spPr>
        <p:txBody>
          <a:bodyPr/>
          <a:lstStyle/>
          <a:p>
            <a:pPr>
              <a:defRPr/>
            </a:pPr>
            <a:r>
              <a:rPr dirty="0"/>
              <a:t>如何使用带参数的方法</a:t>
            </a:r>
            <a:r>
              <a:rPr lang="en-US" altLang="zh-CN" dirty="0"/>
              <a:t>3-1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定义带参数的方法</a:t>
            </a:r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 lvl="1"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调用带参数的方法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2782889" y="2060576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6341" name="AutoShape 5"/>
          <p:cNvSpPr>
            <a:spLocks noChangeArrowheads="1"/>
          </p:cNvSpPr>
          <p:nvPr/>
        </p:nvSpPr>
        <p:spPr bwMode="auto">
          <a:xfrm>
            <a:off x="2478089" y="1844676"/>
            <a:ext cx="7235825" cy="2106613"/>
          </a:xfrm>
          <a:prstGeom prst="roundRect">
            <a:avLst>
              <a:gd name="adj" fmla="val 245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ZhazhiJi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宋体" charset="-122"/>
            </a:endParaRP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String zhazhi ( 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String fruit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) {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String juice = fruit +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汁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     return juice; 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    } </a:t>
            </a:r>
          </a:p>
          <a:p>
            <a:pPr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26342" name="AutoShape 6"/>
          <p:cNvSpPr>
            <a:spLocks noChangeArrowheads="1"/>
          </p:cNvSpPr>
          <p:nvPr/>
        </p:nvSpPr>
        <p:spPr bwMode="auto">
          <a:xfrm>
            <a:off x="2565400" y="4581525"/>
            <a:ext cx="5765800" cy="18923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/*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调用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zhazhi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方法*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/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ZhazhiJi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myZhazhiji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= new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ZhazhiJi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String myFruit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苹果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";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String myJuice =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myZhazhiji.zhazhi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myFruit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);</a:t>
            </a:r>
          </a:p>
          <a:p>
            <a:pPr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System.out.println(myJuice);</a:t>
            </a:r>
          </a:p>
        </p:txBody>
      </p:sp>
      <p:sp>
        <p:nvSpPr>
          <p:cNvPr id="526343" name="AutoShape 7"/>
          <p:cNvSpPr>
            <a:spLocks noChangeArrowheads="1"/>
          </p:cNvSpPr>
          <p:nvPr/>
        </p:nvSpPr>
        <p:spPr bwMode="auto">
          <a:xfrm>
            <a:off x="6456364" y="2986089"/>
            <a:ext cx="4143375" cy="776287"/>
          </a:xfrm>
          <a:prstGeom prst="wedgeRoundRectCallout">
            <a:avLst>
              <a:gd name="adj1" fmla="val -33439"/>
              <a:gd name="adj2" fmla="val -4777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参数列表：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(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数据类型  参数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1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，数据类型  参数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2…)</a:t>
            </a:r>
          </a:p>
        </p:txBody>
      </p:sp>
      <p:sp>
        <p:nvSpPr>
          <p:cNvPr id="526344" name="AutoShape 8"/>
          <p:cNvSpPr>
            <a:spLocks noChangeArrowheads="1"/>
          </p:cNvSpPr>
          <p:nvPr/>
        </p:nvSpPr>
        <p:spPr bwMode="auto">
          <a:xfrm>
            <a:off x="7069138" y="4559301"/>
            <a:ext cx="2741612" cy="714375"/>
          </a:xfrm>
          <a:prstGeom prst="wedgeRoundRectCallout">
            <a:avLst>
              <a:gd name="adj1" fmla="val -32969"/>
              <a:gd name="adj2" fmla="val 5083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调用方法，传递的参数要与参数列表一一对应</a:t>
            </a:r>
          </a:p>
        </p:txBody>
      </p:sp>
      <p:cxnSp>
        <p:nvCxnSpPr>
          <p:cNvPr id="9" name="直接箭头连接符 8"/>
          <p:cNvCxnSpPr>
            <a:endCxn id="526343" idx="4"/>
          </p:cNvCxnSpPr>
          <p:nvPr/>
        </p:nvCxnSpPr>
        <p:spPr bwMode="auto">
          <a:xfrm>
            <a:off x="6238877" y="2714620"/>
            <a:ext cx="903725" cy="2887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26344" idx="4"/>
          </p:cNvCxnSpPr>
          <p:nvPr/>
        </p:nvCxnSpPr>
        <p:spPr bwMode="auto">
          <a:xfrm flipV="1">
            <a:off x="6810381" y="5280354"/>
            <a:ext cx="725687" cy="50610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7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46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6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1" grpId="0" animBg="1"/>
      <p:bldP spid="526342" grpId="0" animBg="1"/>
      <p:bldP spid="526343" grpId="0" animBg="1"/>
      <p:bldP spid="5263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34561" y="285751"/>
            <a:ext cx="5754054" cy="523875"/>
          </a:xfrm>
        </p:spPr>
        <p:txBody>
          <a:bodyPr/>
          <a:lstStyle/>
          <a:p>
            <a:pPr>
              <a:defRPr/>
            </a:pPr>
            <a:r>
              <a:rPr dirty="0"/>
              <a:t>如何使用带参数的方法</a:t>
            </a:r>
            <a:r>
              <a:rPr lang="en-US" altLang="zh-CN" dirty="0"/>
              <a:t>3-2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2794000" y="2327276"/>
            <a:ext cx="6457950" cy="11731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&lt;</a:t>
            </a:r>
            <a:r>
              <a:rPr lang="zh-CN" altLang="en-US" b="1" dirty="0">
                <a:ea typeface="宋体" charset="-122"/>
              </a:rPr>
              <a:t>访问修饰符</a:t>
            </a:r>
            <a:r>
              <a:rPr lang="en-US" altLang="zh-CN" b="1" dirty="0">
                <a:ea typeface="宋体" charset="-122"/>
              </a:rPr>
              <a:t>&gt;  </a:t>
            </a:r>
            <a:r>
              <a:rPr lang="zh-CN" altLang="en-US" b="1" dirty="0">
                <a:ea typeface="宋体" charset="-122"/>
              </a:rPr>
              <a:t>返回类型  </a:t>
            </a:r>
            <a:r>
              <a:rPr lang="en-US" altLang="zh-CN" b="1" dirty="0">
                <a:ea typeface="宋体" charset="-122"/>
              </a:rPr>
              <a:t>&lt;</a:t>
            </a:r>
            <a:r>
              <a:rPr lang="zh-CN" altLang="en-US" b="1" dirty="0">
                <a:ea typeface="宋体" charset="-122"/>
              </a:rPr>
              <a:t>方法名</a:t>
            </a:r>
            <a:r>
              <a:rPr lang="en-US" altLang="zh-CN" b="1" dirty="0">
                <a:ea typeface="宋体" charset="-122"/>
              </a:rPr>
              <a:t>&gt;(&lt;</a:t>
            </a:r>
            <a:r>
              <a:rPr lang="zh-CN" altLang="en-US" b="1" dirty="0">
                <a:ea typeface="宋体" charset="-122"/>
              </a:rPr>
              <a:t>形式参数列表</a:t>
            </a:r>
            <a:r>
              <a:rPr lang="en-US" altLang="zh-CN" b="1" dirty="0">
                <a:ea typeface="宋体" charset="-122"/>
              </a:rPr>
              <a:t>&gt;) {</a:t>
            </a:r>
          </a:p>
          <a:p>
            <a:pPr marL="223838" indent="-223838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	      //</a:t>
            </a:r>
            <a:r>
              <a:rPr lang="zh-CN" altLang="en-US" b="1" dirty="0">
                <a:ea typeface="宋体" charset="-122"/>
              </a:rPr>
              <a:t>方法的主体</a:t>
            </a:r>
          </a:p>
          <a:p>
            <a:pPr marL="223838" indent="-223838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ea typeface="宋体" charset="-122"/>
              </a:rPr>
              <a:t>}</a:t>
            </a:r>
            <a:endParaRPr lang="zh-CN" altLang="en-US" b="1" dirty="0">
              <a:ea typeface="宋体" charset="-122"/>
            </a:endParaRPr>
          </a:p>
        </p:txBody>
      </p:sp>
      <p:sp>
        <p:nvSpPr>
          <p:cNvPr id="508934" name="AutoShape 6"/>
          <p:cNvSpPr>
            <a:spLocks noChangeArrowheads="1"/>
          </p:cNvSpPr>
          <p:nvPr/>
        </p:nvSpPr>
        <p:spPr bwMode="auto">
          <a:xfrm>
            <a:off x="3251201" y="1714500"/>
            <a:ext cx="3706813" cy="407988"/>
          </a:xfrm>
          <a:prstGeom prst="wedgeRoundRectCallout">
            <a:avLst>
              <a:gd name="adj1" fmla="val -32267"/>
              <a:gd name="adj2" fmla="val 52286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该方法允许被访问调用的权限范围</a:t>
            </a:r>
          </a:p>
        </p:txBody>
      </p:sp>
      <p:sp>
        <p:nvSpPr>
          <p:cNvPr id="508935" name="AutoShape 7"/>
          <p:cNvSpPr>
            <a:spLocks noChangeArrowheads="1"/>
          </p:cNvSpPr>
          <p:nvPr/>
        </p:nvSpPr>
        <p:spPr bwMode="auto">
          <a:xfrm>
            <a:off x="5180014" y="2999742"/>
            <a:ext cx="2063919" cy="408623"/>
          </a:xfrm>
          <a:prstGeom prst="wedgeRoundRectCallout">
            <a:avLst>
              <a:gd name="adj1" fmla="val -28479"/>
              <a:gd name="adj2" fmla="val -5180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方法返回值的类型</a:t>
            </a:r>
          </a:p>
        </p:txBody>
      </p:sp>
      <p:sp>
        <p:nvSpPr>
          <p:cNvPr id="508936" name="AutoShape 8"/>
          <p:cNvSpPr>
            <a:spLocks noChangeArrowheads="1"/>
          </p:cNvSpPr>
          <p:nvPr/>
        </p:nvSpPr>
        <p:spPr bwMode="auto">
          <a:xfrm>
            <a:off x="2794000" y="3670300"/>
            <a:ext cx="6457950" cy="297338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public class StudentsBiz {</a:t>
            </a:r>
          </a:p>
          <a:p>
            <a:pPr marL="223838" indent="-223838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	String[ ] names = new String[30]; 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 </a:t>
            </a:r>
          </a:p>
          <a:p>
            <a:pPr marL="223838" indent="-223838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public void addName(String name) {</a:t>
            </a:r>
          </a:p>
          <a:p>
            <a:pPr marL="223838" indent="-223838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			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//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增加学生姓名</a:t>
            </a:r>
          </a:p>
          <a:p>
            <a:pPr marL="223838" indent="-223838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}</a:t>
            </a:r>
          </a:p>
          <a:p>
            <a:pPr marL="223838" indent="-223838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		public void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showNames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() {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显示全部学生姓名		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  <a:p>
            <a:pPr marL="223838" indent="-223838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宋体" charset="-122"/>
              </a:rPr>
              <a:t>}</a:t>
            </a:r>
          </a:p>
        </p:txBody>
      </p:sp>
      <p:sp>
        <p:nvSpPr>
          <p:cNvPr id="508953" name="AutoShape 25"/>
          <p:cNvSpPr>
            <a:spLocks noChangeArrowheads="1"/>
          </p:cNvSpPr>
          <p:nvPr/>
        </p:nvSpPr>
        <p:spPr bwMode="auto">
          <a:xfrm>
            <a:off x="7394575" y="1735139"/>
            <a:ext cx="2533650" cy="407987"/>
          </a:xfrm>
          <a:prstGeom prst="wedgeRoundRectCallout">
            <a:avLst>
              <a:gd name="adj1" fmla="val -33178"/>
              <a:gd name="adj2" fmla="val 5237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传送给方法的形参列表</a:t>
            </a:r>
          </a:p>
        </p:txBody>
      </p:sp>
      <p:sp>
        <p:nvSpPr>
          <p:cNvPr id="508955" name="AutoShape 27"/>
          <p:cNvSpPr>
            <a:spLocks noChangeArrowheads="1"/>
          </p:cNvSpPr>
          <p:nvPr/>
        </p:nvSpPr>
        <p:spPr bwMode="gray">
          <a:xfrm>
            <a:off x="6927851" y="5092700"/>
            <a:ext cx="1609725" cy="407988"/>
          </a:xfrm>
          <a:prstGeom prst="wedgeRoundRectCallout">
            <a:avLst>
              <a:gd name="adj1" fmla="val -32449"/>
              <a:gd name="adj2" fmla="val -56029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一个形式参数</a:t>
            </a:r>
          </a:p>
        </p:txBody>
      </p:sp>
      <p:sp>
        <p:nvSpPr>
          <p:cNvPr id="508956" name="AutoShape 28"/>
          <p:cNvSpPr>
            <a:spLocks noChangeArrowheads="1"/>
          </p:cNvSpPr>
          <p:nvPr/>
        </p:nvSpPr>
        <p:spPr bwMode="gray">
          <a:xfrm>
            <a:off x="7823200" y="4370389"/>
            <a:ext cx="1385888" cy="409575"/>
          </a:xfrm>
          <a:prstGeom prst="wedgeRoundRectCallout">
            <a:avLst>
              <a:gd name="adj1" fmla="val -31352"/>
              <a:gd name="adj2" fmla="val 5046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没有返回值</a:t>
            </a:r>
          </a:p>
        </p:txBody>
      </p:sp>
      <p:grpSp>
        <p:nvGrpSpPr>
          <p:cNvPr id="21516" name="组合 11"/>
          <p:cNvGrpSpPr>
            <a:grpSpLocks/>
          </p:cNvGrpSpPr>
          <p:nvPr/>
        </p:nvGrpSpPr>
        <p:grpSpPr bwMode="auto">
          <a:xfrm>
            <a:off x="1635126" y="1714500"/>
            <a:ext cx="1000125" cy="400050"/>
            <a:chOff x="1000100" y="1801286"/>
            <a:chExt cx="1000132" cy="400110"/>
          </a:xfrm>
        </p:grpSpPr>
        <p:pic>
          <p:nvPicPr>
            <p:cNvPr id="2152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cxnSp>
        <p:nvCxnSpPr>
          <p:cNvPr id="15" name="直接箭头连接符 14"/>
          <p:cNvCxnSpPr/>
          <p:nvPr/>
        </p:nvCxnSpPr>
        <p:spPr bwMode="auto">
          <a:xfrm flipV="1">
            <a:off x="3894174" y="2143116"/>
            <a:ext cx="500066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7466075" y="2146122"/>
            <a:ext cx="403659" cy="21130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>
            <a:off x="5180058" y="2786058"/>
            <a:ext cx="571504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 bwMode="auto">
          <a:xfrm>
            <a:off x="7323198" y="4656444"/>
            <a:ext cx="428628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>
            <a:off x="6823132" y="4786322"/>
            <a:ext cx="433736" cy="2944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1595439" y="3303589"/>
            <a:ext cx="1000125" cy="414337"/>
            <a:chOff x="1000100" y="2528843"/>
            <a:chExt cx="1000132" cy="414475"/>
          </a:xfrm>
        </p:grpSpPr>
        <p:pic>
          <p:nvPicPr>
            <p:cNvPr id="2152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2293938" y="1276351"/>
            <a:ext cx="7345362" cy="1223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ea typeface="微软雅黑" pitchFamily="34" charset="-122"/>
              </a:rPr>
              <a:t>定义带参数的方法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endParaRPr lang="zh-CN" altLang="en-US" sz="2400" b="1" dirty="0"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8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8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8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3" grpId="0" animBg="1"/>
      <p:bldP spid="508934" grpId="0" animBg="1"/>
      <p:bldP spid="508935" grpId="0" animBg="1"/>
      <p:bldP spid="508936" grpId="0" animBg="1"/>
      <p:bldP spid="508953" grpId="0" animBg="1"/>
      <p:bldP spid="508955" grpId="0" animBg="1"/>
      <p:bldP spid="5089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31361" y="285751"/>
            <a:ext cx="5957254" cy="523875"/>
          </a:xfrm>
        </p:spPr>
        <p:txBody>
          <a:bodyPr/>
          <a:lstStyle/>
          <a:p>
            <a:pPr>
              <a:defRPr/>
            </a:pPr>
            <a:r>
              <a:rPr dirty="0"/>
              <a:t>如何使用带参数的方法</a:t>
            </a:r>
            <a:r>
              <a:rPr lang="en-US" altLang="zh-CN" dirty="0"/>
              <a:t>3-3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2308225" y="1214438"/>
            <a:ext cx="7645400" cy="5143500"/>
          </a:xfrm>
        </p:spPr>
        <p:txBody>
          <a:bodyPr/>
          <a:lstStyle/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 dirty="0"/>
          </a:p>
        </p:txBody>
      </p:sp>
      <p:sp>
        <p:nvSpPr>
          <p:cNvPr id="509960" name="AutoShape 8"/>
          <p:cNvSpPr>
            <a:spLocks noChangeArrowheads="1"/>
          </p:cNvSpPr>
          <p:nvPr/>
        </p:nvSpPr>
        <p:spPr bwMode="auto">
          <a:xfrm>
            <a:off x="2800351" y="2652713"/>
            <a:ext cx="6708775" cy="369411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public static void main(String[] </a:t>
            </a:r>
            <a:r>
              <a:rPr lang="en-US" altLang="zh-CN" b="1" dirty="0" err="1">
                <a:ea typeface="宋体" charset="-122"/>
              </a:rPr>
              <a:t>args</a:t>
            </a:r>
            <a:r>
              <a:rPr lang="en-US" altLang="zh-CN" b="1" dirty="0">
                <a:ea typeface="宋体" charset="-122"/>
              </a:rPr>
              <a:t>) {		</a:t>
            </a: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StudentsBiz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st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 = new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StudentsBiz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();</a:t>
            </a: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Scanner input = new Scanner(</a:t>
            </a:r>
            <a:r>
              <a:rPr lang="en-US" altLang="zh-CN" b="1" dirty="0" err="1">
                <a:ea typeface="宋体" charset="-122"/>
              </a:rPr>
              <a:t>System.in</a:t>
            </a:r>
            <a:r>
              <a:rPr lang="en-US" altLang="zh-CN" b="1" dirty="0">
                <a:ea typeface="宋体" charset="-122"/>
              </a:rPr>
              <a:t>);</a:t>
            </a: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for(</a:t>
            </a:r>
            <a:r>
              <a:rPr lang="en-US" altLang="zh-CN" b="1" dirty="0" err="1">
                <a:ea typeface="宋体" charset="-122"/>
              </a:rPr>
              <a:t>int</a:t>
            </a:r>
            <a:r>
              <a:rPr lang="en-US" altLang="zh-CN" b="1" dirty="0">
                <a:ea typeface="宋体" charset="-122"/>
              </a:rPr>
              <a:t> </a:t>
            </a:r>
            <a:r>
              <a:rPr lang="en-US" altLang="zh-CN" b="1" dirty="0" err="1">
                <a:ea typeface="宋体" charset="-122"/>
              </a:rPr>
              <a:t>i</a:t>
            </a:r>
            <a:r>
              <a:rPr lang="en-US" altLang="zh-CN" b="1" dirty="0">
                <a:ea typeface="宋体" charset="-122"/>
              </a:rPr>
              <a:t>=0;i&lt;5;i++){</a:t>
            </a: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    </a:t>
            </a:r>
            <a:r>
              <a:rPr lang="en-US" altLang="zh-CN" b="1" dirty="0" err="1">
                <a:ea typeface="宋体" charset="-122"/>
              </a:rPr>
              <a:t>System.out.print</a:t>
            </a:r>
            <a:r>
              <a:rPr lang="en-US" altLang="zh-CN" b="1" dirty="0">
                <a:ea typeface="宋体" charset="-122"/>
              </a:rPr>
              <a:t>("</a:t>
            </a:r>
            <a:r>
              <a:rPr lang="zh-CN" altLang="en-US" b="1" dirty="0">
                <a:ea typeface="宋体" charset="-122"/>
              </a:rPr>
              <a:t>请输入学生姓名：</a:t>
            </a:r>
            <a:r>
              <a:rPr lang="en-US" altLang="zh-CN" b="1" dirty="0">
                <a:ea typeface="宋体" charset="-122"/>
              </a:rPr>
              <a:t>");</a:t>
            </a: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    String </a:t>
            </a:r>
            <a:r>
              <a:rPr lang="en-US" altLang="zh-CN" b="1" dirty="0" err="1">
                <a:ea typeface="宋体" charset="-122"/>
              </a:rPr>
              <a:t>newName</a:t>
            </a:r>
            <a:r>
              <a:rPr lang="en-US" altLang="zh-CN" b="1" dirty="0">
                <a:ea typeface="宋体" charset="-122"/>
              </a:rPr>
              <a:t> = </a:t>
            </a:r>
            <a:r>
              <a:rPr lang="en-US" altLang="zh-CN" b="1" dirty="0" err="1">
                <a:ea typeface="宋体" charset="-122"/>
              </a:rPr>
              <a:t>input.next</a:t>
            </a:r>
            <a:r>
              <a:rPr lang="en-US" altLang="zh-CN" b="1" dirty="0">
                <a:ea typeface="宋体" charset="-122"/>
              </a:rPr>
              <a:t>();	</a:t>
            </a: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    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st.addName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ea typeface="宋体" charset="-122"/>
              </a:rPr>
              <a:t>newName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);</a:t>
            </a: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}</a:t>
            </a: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en-US" altLang="zh-CN" b="1" dirty="0">
                <a:ea typeface="宋体" charset="-122"/>
              </a:rPr>
              <a:t>        </a:t>
            </a:r>
            <a:r>
              <a:rPr lang="en-US" altLang="zh-CN" b="1" dirty="0" err="1">
                <a:ea typeface="宋体" charset="-122"/>
              </a:rPr>
              <a:t>st.showNames</a:t>
            </a:r>
            <a:r>
              <a:rPr lang="en-US" altLang="zh-CN" b="1" dirty="0">
                <a:ea typeface="宋体" charset="-122"/>
              </a:rPr>
              <a:t>();	</a:t>
            </a:r>
            <a:endParaRPr lang="zh-CN" altLang="en-US" b="1" dirty="0">
              <a:ea typeface="宋体" charset="-122"/>
            </a:endParaRPr>
          </a:p>
          <a:p>
            <a:pPr marL="223838" indent="-223838" defTabSz="444500">
              <a:lnSpc>
                <a:spcPct val="130000"/>
              </a:lnSpc>
              <a:defRPr/>
            </a:pPr>
            <a:r>
              <a:rPr lang="zh-CN" altLang="en-US" b="1" dirty="0">
                <a:ea typeface="宋体" charset="-122"/>
              </a:rPr>
              <a:t>    </a:t>
            </a:r>
            <a:r>
              <a:rPr lang="en-US" altLang="zh-CN" b="1" dirty="0">
                <a:ea typeface="宋体" charset="-122"/>
              </a:rPr>
              <a:t>}</a:t>
            </a:r>
          </a:p>
        </p:txBody>
      </p:sp>
      <p:sp>
        <p:nvSpPr>
          <p:cNvPr id="509962" name="AutoShape 10"/>
          <p:cNvSpPr>
            <a:spLocks noChangeArrowheads="1"/>
          </p:cNvSpPr>
          <p:nvPr/>
        </p:nvSpPr>
        <p:spPr bwMode="gray">
          <a:xfrm>
            <a:off x="6719889" y="5214939"/>
            <a:ext cx="2795587" cy="776287"/>
          </a:xfrm>
          <a:prstGeom prst="wedgeRoundRectCallout">
            <a:avLst>
              <a:gd name="adj1" fmla="val -32014"/>
              <a:gd name="adj2" fmla="val -4897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实参的类型、数量、顺序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都要与形参一一对应</a:t>
            </a:r>
          </a:p>
        </p:txBody>
      </p:sp>
      <p:sp>
        <p:nvSpPr>
          <p:cNvPr id="509963" name="AutoShape 11"/>
          <p:cNvSpPr>
            <a:spLocks noChangeArrowheads="1"/>
          </p:cNvSpPr>
          <p:nvPr/>
        </p:nvSpPr>
        <p:spPr bwMode="gray">
          <a:xfrm>
            <a:off x="8501064" y="2786064"/>
            <a:ext cx="1881187" cy="776287"/>
          </a:xfrm>
          <a:prstGeom prst="wedgeRoundRectCallout">
            <a:avLst>
              <a:gd name="adj1" fmla="val -49665"/>
              <a:gd name="adj2" fmla="val 689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先实例化对象，</a:t>
            </a: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再使用方法</a:t>
            </a:r>
          </a:p>
        </p:txBody>
      </p:sp>
      <p:sp>
        <p:nvSpPr>
          <p:cNvPr id="509964" name="Rectangle 12"/>
          <p:cNvSpPr>
            <a:spLocks noChangeArrowheads="1"/>
          </p:cNvSpPr>
          <p:nvPr/>
        </p:nvSpPr>
        <p:spPr bwMode="auto">
          <a:xfrm>
            <a:off x="3000376" y="1484314"/>
            <a:ext cx="74279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zh-CN" altLang="en-US" sz="2400" b="1">
              <a:ea typeface="黑体" pitchFamily="49" charset="-122"/>
            </a:endParaRPr>
          </a:p>
        </p:txBody>
      </p:sp>
      <p:sp>
        <p:nvSpPr>
          <p:cNvPr id="509970" name="Rectangle 18"/>
          <p:cNvSpPr>
            <a:spLocks noChangeArrowheads="1"/>
          </p:cNvSpPr>
          <p:nvPr/>
        </p:nvSpPr>
        <p:spPr bwMode="auto">
          <a:xfrm>
            <a:off x="2309813" y="1276351"/>
            <a:ext cx="7345362" cy="12239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600" b="1" dirty="0">
                <a:ea typeface="微软雅黑" pitchFamily="34" charset="-122"/>
              </a:rPr>
              <a:t>调用带参数的方法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defRPr/>
            </a:pPr>
            <a:endParaRPr lang="zh-CN" altLang="en-US" sz="2400" b="1" dirty="0">
              <a:ea typeface="微软雅黑" pitchFamily="34" charset="-122"/>
            </a:endParaRPr>
          </a:p>
        </p:txBody>
      </p:sp>
      <p:sp>
        <p:nvSpPr>
          <p:cNvPr id="509971" name="AutoShape 19"/>
          <p:cNvSpPr>
            <a:spLocks noChangeArrowheads="1"/>
          </p:cNvSpPr>
          <p:nvPr/>
        </p:nvSpPr>
        <p:spPr bwMode="auto">
          <a:xfrm>
            <a:off x="2809876" y="1857375"/>
            <a:ext cx="5072063" cy="45243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marL="223838" indent="-223838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ea typeface="宋体" charset="-122"/>
              </a:rPr>
              <a:t>对象名</a:t>
            </a:r>
            <a:r>
              <a:rPr lang="en-US" altLang="zh-CN" b="1" dirty="0">
                <a:ea typeface="宋体" charset="-122"/>
              </a:rPr>
              <a:t>.</a:t>
            </a:r>
            <a:r>
              <a:rPr lang="zh-CN" altLang="en-US" b="1" dirty="0">
                <a:ea typeface="宋体" charset="-122"/>
              </a:rPr>
              <a:t>方法名（参数</a:t>
            </a:r>
            <a:r>
              <a:rPr lang="en-US" altLang="zh-CN" b="1" dirty="0">
                <a:ea typeface="宋体" charset="-122"/>
              </a:rPr>
              <a:t>1, </a:t>
            </a:r>
            <a:r>
              <a:rPr lang="zh-CN" altLang="en-US" b="1" dirty="0">
                <a:ea typeface="宋体" charset="-122"/>
              </a:rPr>
              <a:t>参数</a:t>
            </a:r>
            <a:r>
              <a:rPr lang="en-US" altLang="zh-CN" b="1" dirty="0">
                <a:ea typeface="宋体" charset="-122"/>
              </a:rPr>
              <a:t>2,……</a:t>
            </a:r>
            <a:r>
              <a:rPr lang="zh-CN" altLang="en-US" b="1" dirty="0">
                <a:ea typeface="宋体" charset="-122"/>
              </a:rPr>
              <a:t>，参数</a:t>
            </a:r>
            <a:r>
              <a:rPr lang="en-US" altLang="zh-CN" b="1" dirty="0">
                <a:ea typeface="宋体" charset="-122"/>
              </a:rPr>
              <a:t>n</a:t>
            </a:r>
            <a:r>
              <a:rPr lang="zh-CN" altLang="en-US" b="1" dirty="0">
                <a:ea typeface="宋体" charset="-122"/>
              </a:rPr>
              <a:t>）</a:t>
            </a:r>
          </a:p>
        </p:txBody>
      </p:sp>
      <p:sp>
        <p:nvSpPr>
          <p:cNvPr id="509961" name="AutoShape 9"/>
          <p:cNvSpPr>
            <a:spLocks noChangeArrowheads="1"/>
          </p:cNvSpPr>
          <p:nvPr/>
        </p:nvSpPr>
        <p:spPr bwMode="auto">
          <a:xfrm>
            <a:off x="7739064" y="1214439"/>
            <a:ext cx="1146175" cy="407987"/>
          </a:xfrm>
          <a:prstGeom prst="wedgeRoundRectCallout">
            <a:avLst>
              <a:gd name="adj1" fmla="val -32059"/>
              <a:gd name="adj2" fmla="val 524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实参列表</a:t>
            </a:r>
          </a:p>
        </p:txBody>
      </p:sp>
      <p:grpSp>
        <p:nvGrpSpPr>
          <p:cNvPr id="22540" name="组合 19"/>
          <p:cNvGrpSpPr>
            <a:grpSpLocks/>
          </p:cNvGrpSpPr>
          <p:nvPr/>
        </p:nvGrpSpPr>
        <p:grpSpPr bwMode="auto">
          <a:xfrm>
            <a:off x="1635126" y="1743075"/>
            <a:ext cx="1000125" cy="400050"/>
            <a:chOff x="1000100" y="1801286"/>
            <a:chExt cx="1000132" cy="400110"/>
          </a:xfrm>
        </p:grpSpPr>
        <p:pic>
          <p:nvPicPr>
            <p:cNvPr id="22556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cxnSp>
        <p:nvCxnSpPr>
          <p:cNvPr id="23" name="直接箭头连接符 22"/>
          <p:cNvCxnSpPr/>
          <p:nvPr/>
        </p:nvCxnSpPr>
        <p:spPr bwMode="auto">
          <a:xfrm flipV="1">
            <a:off x="7453323" y="1571612"/>
            <a:ext cx="332221" cy="28274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>
            <a:off x="8014717" y="3275009"/>
            <a:ext cx="546535" cy="300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 bwMode="auto">
          <a:xfrm>
            <a:off x="6228767" y="5143512"/>
            <a:ext cx="475097" cy="28875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" name="组合 70"/>
          <p:cNvGrpSpPr>
            <a:grpSpLocks/>
          </p:cNvGrpSpPr>
          <p:nvPr/>
        </p:nvGrpSpPr>
        <p:grpSpPr bwMode="auto">
          <a:xfrm>
            <a:off x="1611314" y="2555875"/>
            <a:ext cx="1000125" cy="414338"/>
            <a:chOff x="1000100" y="2528843"/>
            <a:chExt cx="1000132" cy="414475"/>
          </a:xfrm>
        </p:grpSpPr>
        <p:pic>
          <p:nvPicPr>
            <p:cNvPr id="22554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1300139" y="2536784"/>
              <a:ext cx="70009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3810000" y="6215064"/>
            <a:ext cx="4572000" cy="428625"/>
            <a:chOff x="3143240" y="5143512"/>
            <a:chExt cx="4572032" cy="428628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2552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 bwMode="auto">
            <a:xfrm>
              <a:off x="4001585" y="5187962"/>
              <a:ext cx="351733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：带一个参数的方法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B4ED40-602E-422D-B14F-D5F2E144FD9C}" type="slidenum">
              <a:rPr lang="zh-CN" altLang="en-US" smtClean="0"/>
              <a:pPr>
                <a:defRPr/>
              </a:pPr>
              <a:t>9</a:t>
            </a:fld>
            <a:r>
              <a:rPr lang="en-US" altLang="zh-CN"/>
              <a:t>/61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532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9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0" grpId="0" animBg="1"/>
      <p:bldP spid="509962" grpId="0" animBg="1"/>
      <p:bldP spid="509963" grpId="0" animBg="1"/>
      <p:bldP spid="509971" grpId="0" animBg="1"/>
      <p:bldP spid="509961" grpId="0" animBg="1"/>
    </p:bldLst>
  </p:timing>
</p:sld>
</file>

<file path=ppt/theme/theme1.xml><?xml version="1.0" encoding="utf-8"?>
<a:theme xmlns:a="http://schemas.openxmlformats.org/drawingml/2006/main" name="Office 主题_2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2041</Words>
  <Application>Microsoft Office PowerPoint</Application>
  <PresentationFormat>宽屏</PresentationFormat>
  <Paragraphs>434</Paragraphs>
  <Slides>28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主题_2</vt:lpstr>
      <vt:lpstr>类的有参方法</vt:lpstr>
      <vt:lpstr>预习检查</vt:lpstr>
      <vt:lpstr>回顾与作业点评</vt:lpstr>
      <vt:lpstr>本章任务</vt:lpstr>
      <vt:lpstr>本章目标</vt:lpstr>
      <vt:lpstr>为什么要用带参数的方法</vt:lpstr>
      <vt:lpstr>如何使用带参数的方法3-1</vt:lpstr>
      <vt:lpstr>如何使用带参数的方法3-2</vt:lpstr>
      <vt:lpstr>如何使用带参数的方法3-3</vt:lpstr>
      <vt:lpstr>带多个参数的方法2-1</vt:lpstr>
      <vt:lpstr>带多个参数的方法2-2</vt:lpstr>
      <vt:lpstr>常见错误4-1</vt:lpstr>
      <vt:lpstr>常见错误4-2</vt:lpstr>
      <vt:lpstr>常见错误4-3</vt:lpstr>
      <vt:lpstr>常见错误4-4</vt:lpstr>
      <vt:lpstr>学员操作—客户姓名添加和显示2-1</vt:lpstr>
      <vt:lpstr>学员操作—客户姓名添加和显示2-2</vt:lpstr>
      <vt:lpstr>学员操作—修改客户姓名</vt:lpstr>
      <vt:lpstr>数组作为参数的方法2-1</vt:lpstr>
      <vt:lpstr>数组作为参数的方法2-2</vt:lpstr>
      <vt:lpstr>对象作为参数的方法2-1</vt:lpstr>
      <vt:lpstr>对象作为参数的方法2-2</vt:lpstr>
      <vt:lpstr>学员操作—对客户姓名排序2-1</vt:lpstr>
      <vt:lpstr>学员操作—对客户姓名排序2-2</vt:lpstr>
      <vt:lpstr>学员操作—改进客户信息的添加和显示</vt:lpstr>
      <vt:lpstr>学员操作—模拟银行账户业务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Qi Li</dc:creator>
  <cp:lastModifiedBy>Meng Qi Li</cp:lastModifiedBy>
  <cp:revision>30</cp:revision>
  <dcterms:created xsi:type="dcterms:W3CDTF">2017-10-12T07:19:47Z</dcterms:created>
  <dcterms:modified xsi:type="dcterms:W3CDTF">2017-10-26T07:27:27Z</dcterms:modified>
</cp:coreProperties>
</file>