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4AE8-9376-4324-90CE-222F02759DDE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E7B6-6E22-4A5B-A293-B6EE9D6C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、分析增加宠物时的弊端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、引出使用多态，过渡到下一页，什么是多态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2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E9157-70A6-495F-B383-7CE253F331F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21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4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系统化、逻辑化。要帮助</a:t>
            </a:r>
            <a:r>
              <a:rPr lang="zh-CN" altLang="en-US" dirty="0">
                <a:ea typeface="宋体" charset="-122"/>
              </a:rPr>
              <a:t>学员</a:t>
            </a:r>
            <a:r>
              <a:rPr lang="zh-CN" altLang="zh-CN" dirty="0">
                <a:ea typeface="宋体" charset="-122"/>
              </a:rPr>
              <a:t>整清逻辑是总结的一大任务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2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24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55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38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74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387FF-1648-4DD0-B4C4-AD019F0A6AB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76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1F5341-2479-4F59-9FD2-12C8EE8774C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59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2D8C3-C0C6-440D-98F1-B4255F0B9A5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6721" y="70286"/>
            <a:ext cx="3711894" cy="954107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什么是多态</a:t>
            </a:r>
            <a:r>
              <a:rPr lang="en-US" altLang="zh-CN" dirty="0"/>
              <a:t>5-5</a:t>
            </a:r>
            <a:endParaRPr lang="zh-CN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生活中的多态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不同类型的打印机打印效果不同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程序中的多态</a:t>
            </a:r>
          </a:p>
        </p:txBody>
      </p:sp>
      <p:sp>
        <p:nvSpPr>
          <p:cNvPr id="730121" name="AutoShape 9"/>
          <p:cNvSpPr>
            <a:spLocks noChangeArrowheads="1"/>
          </p:cNvSpPr>
          <p:nvPr/>
        </p:nvSpPr>
        <p:spPr bwMode="gray">
          <a:xfrm>
            <a:off x="2666976" y="5929330"/>
            <a:ext cx="7239030" cy="642942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多态：同一个引用类型，使用不同的实例而执行不同操作 </a:t>
            </a:r>
          </a:p>
        </p:txBody>
      </p:sp>
      <p:sp>
        <p:nvSpPr>
          <p:cNvPr id="730123" name="AutoShape 11"/>
          <p:cNvSpPr>
            <a:spLocks noChangeArrowheads="1"/>
          </p:cNvSpPr>
          <p:nvPr/>
        </p:nvSpPr>
        <p:spPr bwMode="auto">
          <a:xfrm>
            <a:off x="7524760" y="5520711"/>
            <a:ext cx="2598026" cy="408623"/>
          </a:xfrm>
          <a:prstGeom prst="wedgeRoundRectCallout">
            <a:avLst>
              <a:gd name="adj1" fmla="val -50074"/>
              <a:gd name="adj2" fmla="val -22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父类引用指向子类对象 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3071814" y="4706954"/>
            <a:ext cx="5667393" cy="579435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同一种操作，由于条件不同，产生的结果也不同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3576638" y="2692408"/>
            <a:ext cx="1295400" cy="7937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576639" y="3497268"/>
            <a:ext cx="1368425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6456363" y="4060833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6456363" y="2692408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5016500" y="2408246"/>
            <a:ext cx="1296988" cy="938212"/>
            <a:chOff x="1020" y="2296"/>
            <a:chExt cx="817" cy="591"/>
          </a:xfrm>
        </p:grpSpPr>
        <p:pic>
          <p:nvPicPr>
            <p:cNvPr id="18" name="Picture 10" descr="blackPrint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6" y="2296"/>
              <a:ext cx="49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20" y="2750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黑白打印机 </a:t>
              </a:r>
            </a:p>
          </p:txBody>
        </p:sp>
      </p:grpSp>
      <p:pic>
        <p:nvPicPr>
          <p:cNvPr id="20" name="Picture 12" descr="pap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4426" y="2332047"/>
            <a:ext cx="11525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 descr="s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5863" y="3556008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5014914" y="3525846"/>
            <a:ext cx="1296987" cy="1039812"/>
            <a:chOff x="1972" y="3184"/>
            <a:chExt cx="817" cy="655"/>
          </a:xfrm>
        </p:grpSpPr>
        <p:pic>
          <p:nvPicPr>
            <p:cNvPr id="23" name="Picture 15" descr="2006111009431246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1" y="3184"/>
              <a:ext cx="639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72" y="3702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彩色打印机 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3000375" y="3340109"/>
            <a:ext cx="719138" cy="727075"/>
            <a:chOff x="703" y="3067"/>
            <a:chExt cx="453" cy="458"/>
          </a:xfrm>
        </p:grpSpPr>
        <p:pic>
          <p:nvPicPr>
            <p:cNvPr id="26" name="Picture 18" descr="Snap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3" y="3067"/>
              <a:ext cx="253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03" y="3294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黑体" pitchFamily="2" charset="-122"/>
                </a:rPr>
                <a:t>打印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238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1" grpId="0" animBg="1"/>
      <p:bldP spid="730123" grpId="0" animBg="1"/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39634" y="285728"/>
            <a:ext cx="304897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如何实现多态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使用多态实现思路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编写具有继承关系的父类和子类</a:t>
            </a:r>
            <a:endParaRPr lang="en-US" altLang="zh-CN" dirty="0"/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子类重写父类方法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使用父类的引用指向子类的对象</a:t>
            </a:r>
            <a:endParaRPr lang="en-US" altLang="zh-CN" dirty="0"/>
          </a:p>
          <a:p>
            <a:pPr lvl="2" eaLnBrk="1" hangingPunct="1">
              <a:spcBef>
                <a:spcPct val="25000"/>
              </a:spcBef>
            </a:pPr>
            <a:r>
              <a:rPr lang="zh-CN" altLang="en-US" dirty="0"/>
              <a:t>向上转型</a:t>
            </a:r>
            <a:endParaRPr lang="en-US" altLang="zh-CN" dirty="0"/>
          </a:p>
          <a:p>
            <a:pPr lvl="2" eaLnBrk="1" hangingPunct="1">
              <a:spcBef>
                <a:spcPct val="25000"/>
              </a:spcBef>
            </a:pPr>
            <a:endParaRPr lang="en-US" altLang="zh-CN" dirty="0"/>
          </a:p>
          <a:p>
            <a:pPr lvl="2" eaLnBrk="1" hangingPunct="1">
              <a:spcBef>
                <a:spcPct val="25000"/>
              </a:spcBef>
            </a:pPr>
            <a:endParaRPr lang="en-US" altLang="zh-CN" dirty="0"/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实现多态的两种形式</a:t>
            </a:r>
            <a:endParaRPr lang="en-US" altLang="zh-CN" dirty="0"/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使用父类作为方法形参实现多态</a:t>
            </a:r>
            <a:endParaRPr lang="en-US" altLang="zh-CN" dirty="0"/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使用父类作为方法返回值实现多态</a:t>
            </a:r>
          </a:p>
          <a:p>
            <a:pPr eaLnBrk="1" hangingPunct="1">
              <a:spcBef>
                <a:spcPct val="25000"/>
              </a:spcBef>
            </a:pPr>
            <a:endParaRPr lang="en-US" altLang="zh-CN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gray">
          <a:xfrm>
            <a:off x="7569012" y="2481936"/>
            <a:ext cx="2643174" cy="714380"/>
          </a:xfrm>
          <a:prstGeom prst="roundRect">
            <a:avLst>
              <a:gd name="adj" fmla="val 54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实现多态的三个要素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749702" y="2481936"/>
            <a:ext cx="3137257" cy="46536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509520" y="3075601"/>
            <a:ext cx="4481159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6" name="直接箭头连接符 25"/>
          <p:cNvCxnSpPr>
            <a:cxnSpLocks/>
          </p:cNvCxnSpPr>
          <p:nvPr/>
        </p:nvCxnSpPr>
        <p:spPr bwMode="auto">
          <a:xfrm>
            <a:off x="5024431" y="2691915"/>
            <a:ext cx="2415203" cy="227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7107684" y="3214528"/>
            <a:ext cx="42859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071306" y="4315587"/>
            <a:ext cx="3357586" cy="369332"/>
          </a:xfrm>
          <a:prstGeom prst="roundRect">
            <a:avLst>
              <a:gd name="adj" fmla="val 64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Pet </a:t>
            </a:r>
            <a:r>
              <a:rPr lang="en-US" altLang="zh-CN" b="1" dirty="0" err="1"/>
              <a:t>pet</a:t>
            </a:r>
            <a:r>
              <a:rPr lang="en-US" altLang="zh-CN" b="1" dirty="0"/>
              <a:t> = new Dog();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6490613" y="4493844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7050190" y="4214501"/>
            <a:ext cx="1928794" cy="571504"/>
          </a:xfrm>
          <a:prstGeom prst="roundRect">
            <a:avLst>
              <a:gd name="adj" fmla="val 54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自动类型转换</a:t>
            </a:r>
          </a:p>
        </p:txBody>
      </p:sp>
      <p:pic>
        <p:nvPicPr>
          <p:cNvPr id="14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950133" y="1880108"/>
            <a:ext cx="1839670" cy="53768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18" name="直接箭头连接符 17"/>
          <p:cNvCxnSpPr>
            <a:cxnSpLocks/>
          </p:cNvCxnSpPr>
          <p:nvPr/>
        </p:nvCxnSpPr>
        <p:spPr bwMode="auto">
          <a:xfrm>
            <a:off x="6984811" y="2007957"/>
            <a:ext cx="454823" cy="4060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2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3296" y="285728"/>
            <a:ext cx="6865317" cy="523220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j-cs"/>
              </a:rPr>
              <a:t>使用父类作为方法形参实现多态</a:t>
            </a:r>
            <a:endParaRPr lang="en-US" altLang="zh-CN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86676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zh-CN" altLang="en-US" dirty="0"/>
              <a:t>使用多态优化主人给宠物喂食</a:t>
            </a:r>
          </a:p>
          <a:p>
            <a:pPr eaLnBrk="1" hangingPunct="1">
              <a:spcBef>
                <a:spcPct val="25000"/>
              </a:spcBef>
            </a:pPr>
            <a:endParaRPr lang="zh-CN" altLang="en-US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167438" y="2786059"/>
            <a:ext cx="3600450" cy="18946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Pet pet = new Dog();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Master master = new Master();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 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238348" y="2775573"/>
            <a:ext cx="35179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void feed( 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</a:rPr>
              <a:t>pet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altLang="zh-CN" b="1" dirty="0">
                <a:solidFill>
                  <a:srgbClr val="0070C0"/>
                </a:solidFill>
              </a:rPr>
              <a:t>pet.eat();    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4595803" y="2571745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8308241" y="2591750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7167571" y="4500571"/>
            <a:ext cx="2103457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同一种操作方式，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不同的操作对象 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7667636" y="435769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246152" y="4000505"/>
            <a:ext cx="1706973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方法形参 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5400000">
            <a:off x="4667240" y="3714752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381488" y="3214686"/>
            <a:ext cx="85725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7596198" y="3929066"/>
            <a:ext cx="50006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3623296" y="5949281"/>
            <a:ext cx="4488928" cy="629225"/>
            <a:chOff x="3143240" y="5143512"/>
            <a:chExt cx="4572032" cy="629229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791317" y="5187962"/>
              <a:ext cx="3673856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：使用多态实现给宠物喂食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3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431705" y="285728"/>
            <a:ext cx="7056909" cy="52322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使用多态实现主人给宠物喂食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357298"/>
            <a:ext cx="7645400" cy="415290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使用多态实现喂养宠物功能</a:t>
            </a:r>
            <a:endParaRPr lang="en-US" altLang="zh-CN" dirty="0"/>
          </a:p>
          <a:p>
            <a:pPr lvl="1"/>
            <a:r>
              <a:rPr lang="zh-CN" altLang="en-US" dirty="0"/>
              <a:t>增加宠物猫并喂食，其健康值增加</a:t>
            </a:r>
            <a:r>
              <a:rPr lang="en-US" dirty="0"/>
              <a:t>4</a:t>
            </a:r>
            <a:endParaRPr lang="zh-CN" altLang="en-US" dirty="0"/>
          </a:p>
        </p:txBody>
      </p:sp>
      <p:grpSp>
        <p:nvGrpSpPr>
          <p:cNvPr id="3" name="组合 12"/>
          <p:cNvGrpSpPr/>
          <p:nvPr/>
        </p:nvGrpSpPr>
        <p:grpSpPr>
          <a:xfrm>
            <a:off x="1666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7"/>
          <p:cNvGrpSpPr>
            <a:grpSpLocks/>
          </p:cNvGrpSpPr>
          <p:nvPr/>
        </p:nvGrpSpPr>
        <p:grpSpPr bwMode="auto">
          <a:xfrm>
            <a:off x="4700583" y="5952704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06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920" y="70286"/>
            <a:ext cx="7572693" cy="954107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使用父类作为方法返回值实现多态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使用多态实现领养宠物</a:t>
            </a:r>
            <a:endParaRPr lang="en-US" altLang="zh-CN" dirty="0"/>
          </a:p>
          <a:p>
            <a:pPr lvl="1"/>
            <a:r>
              <a:rPr lang="zh-CN" altLang="en-US" dirty="0"/>
              <a:t>使用父类作为方法返回值</a:t>
            </a:r>
            <a:endParaRPr lang="en-US" altLang="zh-CN" dirty="0"/>
          </a:p>
          <a:p>
            <a:pPr lvl="1"/>
            <a:r>
              <a:rPr lang="zh-CN" altLang="en-US" dirty="0"/>
              <a:t>实现思路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dirty="0"/>
              <a:t>Master</a:t>
            </a:r>
            <a:r>
              <a:rPr lang="zh-CN" altLang="en-US" dirty="0"/>
              <a:t>类添加领养方法</a:t>
            </a:r>
            <a:r>
              <a:rPr lang="en-US" dirty="0" err="1"/>
              <a:t>getPet</a:t>
            </a:r>
            <a:r>
              <a:rPr lang="en-US" dirty="0"/>
              <a:t>(String </a:t>
            </a:r>
            <a:r>
              <a:rPr lang="en-US" dirty="0" err="1"/>
              <a:t>typeId</a:t>
            </a:r>
            <a:r>
              <a:rPr lang="en-US" dirty="0"/>
              <a:t> )</a:t>
            </a:r>
            <a:endParaRPr lang="en-US" altLang="zh-CN" dirty="0"/>
          </a:p>
          <a:p>
            <a:pPr lvl="2"/>
            <a:r>
              <a:rPr lang="zh-CN" altLang="en-US" dirty="0"/>
              <a:t>创建测试类，根据主人选择宠物类型编号来领养宠物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697589" y="3914076"/>
            <a:ext cx="4500594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getPet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typeId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 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   … …    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6096000" y="3926910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745822" y="4429133"/>
            <a:ext cx="1706973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rot="10800000" flipV="1">
            <a:off x="3430391" y="4647461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753919" y="4357693"/>
            <a:ext cx="383444" cy="28976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7" name="组合 21"/>
          <p:cNvGrpSpPr>
            <a:grpSpLocks/>
          </p:cNvGrpSpPr>
          <p:nvPr/>
        </p:nvGrpSpPr>
        <p:grpSpPr bwMode="auto">
          <a:xfrm>
            <a:off x="3244850" y="6024712"/>
            <a:ext cx="5155406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04727" y="5187962"/>
              <a:ext cx="331263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使用多态实现领养宠物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720" y="285728"/>
            <a:ext cx="4981892" cy="523220"/>
          </a:xfrm>
        </p:spPr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5680" y="1467217"/>
            <a:ext cx="10972800" cy="4817533"/>
          </a:xfrm>
        </p:spPr>
        <p:txBody>
          <a:bodyPr/>
          <a:lstStyle/>
          <a:p>
            <a:r>
              <a:rPr lang="zh-CN" altLang="en-US" dirty="0"/>
              <a:t>实现主人与宠物玩耍功能</a:t>
            </a:r>
          </a:p>
          <a:p>
            <a:pPr lvl="1"/>
            <a:r>
              <a:rPr lang="zh-CN" altLang="en-US" dirty="0"/>
              <a:t>和狗狗玩接飞盘游戏，狗狗的健康值减少</a:t>
            </a:r>
            <a:r>
              <a:rPr lang="pt-BR" dirty="0"/>
              <a:t>10</a:t>
            </a:r>
            <a:r>
              <a:rPr lang="zh-CN" altLang="en-US" dirty="0"/>
              <a:t>，与主人亲密度增加</a:t>
            </a:r>
            <a:r>
              <a:rPr lang="pt-BR" dirty="0"/>
              <a:t>5</a:t>
            </a:r>
            <a:endParaRPr lang="zh-CN" altLang="en-US" dirty="0"/>
          </a:p>
          <a:p>
            <a:pPr lvl="1"/>
            <a:r>
              <a:rPr lang="zh-CN" altLang="en-US" dirty="0"/>
              <a:t>和企鹅玩游泳游戏，企鹅的健康值减少</a:t>
            </a:r>
            <a:r>
              <a:rPr lang="pt-BR" dirty="0"/>
              <a:t>10</a:t>
            </a:r>
            <a:r>
              <a:rPr lang="zh-CN" altLang="en-US" dirty="0"/>
              <a:t>，与主人亲密度增加</a:t>
            </a:r>
            <a:r>
              <a:rPr lang="pt-BR" dirty="0"/>
              <a:t>5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dirty="0"/>
              <a:t>Dog</a:t>
            </a:r>
            <a:r>
              <a:rPr lang="zh-CN" altLang="en-US" dirty="0"/>
              <a:t>添加接飞盘方法</a:t>
            </a:r>
            <a:r>
              <a:rPr lang="en-US" dirty="0" err="1"/>
              <a:t>catchingFlyDisc</a:t>
            </a:r>
            <a:r>
              <a:rPr lang="en-US" dirty="0"/>
              <a:t>( )</a:t>
            </a:r>
            <a:endParaRPr lang="zh-CN" altLang="en-US" dirty="0"/>
          </a:p>
          <a:p>
            <a:r>
              <a:rPr lang="zh-CN" altLang="en-US" dirty="0"/>
              <a:t>给</a:t>
            </a:r>
            <a:r>
              <a:rPr lang="en-US" dirty="0"/>
              <a:t>Penguin</a:t>
            </a:r>
            <a:r>
              <a:rPr lang="zh-CN" altLang="en-US" dirty="0"/>
              <a:t>添加游泳方法</a:t>
            </a:r>
            <a:r>
              <a:rPr lang="en-US" dirty="0"/>
              <a:t>swimming( )</a:t>
            </a:r>
            <a:endParaRPr lang="zh-CN" altLang="en-US" dirty="0"/>
          </a:p>
          <a:p>
            <a:r>
              <a:rPr lang="zh-CN" altLang="en-US" dirty="0"/>
              <a:t>给主人添加</a:t>
            </a:r>
            <a:r>
              <a:rPr lang="en-US" dirty="0"/>
              <a:t>play(Pet </a:t>
            </a:r>
            <a:r>
              <a:rPr lang="en-US" dirty="0" err="1"/>
              <a:t>pet</a:t>
            </a:r>
            <a:r>
              <a:rPr lang="en-US" dirty="0"/>
              <a:t>)</a:t>
            </a:r>
            <a:r>
              <a:rPr lang="zh-CN" altLang="en-US" dirty="0"/>
              <a:t>方法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5" name="组合 72"/>
          <p:cNvGrpSpPr/>
          <p:nvPr/>
        </p:nvGrpSpPr>
        <p:grpSpPr>
          <a:xfrm>
            <a:off x="1009226" y="940249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5680" y="4079241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7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0826" y="285728"/>
            <a:ext cx="5107786" cy="523220"/>
          </a:xfrm>
        </p:spPr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308254" y="1276352"/>
            <a:ext cx="7645398" cy="795327"/>
          </a:xfrm>
        </p:spPr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095472" y="4176472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play(Pet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pet.catchingFlyDisc();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		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10314" y="1928802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Penguin  extends Pet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swimming 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	 … 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095472" y="1928802"/>
            <a:ext cx="4000528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Dog extends Pet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catchingFlyDisc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	 … 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4618080" y="1571613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狗狗类 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gray">
          <a:xfrm>
            <a:off x="9167835" y="1571613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企鹅类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5024431" y="3857629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6310314" y="4143380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… 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Pet </a:t>
            </a:r>
            <a:r>
              <a:rPr lang="en-US" altLang="zh-CN" b="1" dirty="0" err="1"/>
              <a:t>pet</a:t>
            </a:r>
            <a:r>
              <a:rPr lang="en-US" altLang="zh-CN" b="1" dirty="0"/>
              <a:t> = new Dog();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Master </a:t>
            </a:r>
            <a:r>
              <a:rPr lang="en-US" altLang="zh-CN" b="1" dirty="0" err="1"/>
              <a:t>master</a:t>
            </a:r>
            <a:r>
              <a:rPr lang="en-US" altLang="zh-CN" b="1" dirty="0"/>
              <a:t> = new Master();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master.pet(pet);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… 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9239273" y="3895975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测试类 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024166" y="5000636"/>
            <a:ext cx="264320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238480" y="5643578"/>
            <a:ext cx="2786082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报错，父类引用不能调用子类特有方法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5243506" y="5505464"/>
            <a:ext cx="2762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8960" y="285728"/>
            <a:ext cx="4839652" cy="523220"/>
          </a:xfrm>
        </p:spPr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308254" y="1276352"/>
            <a:ext cx="7859712" cy="795327"/>
          </a:xfrm>
        </p:spPr>
        <p:txBody>
          <a:bodyPr/>
          <a:lstStyle/>
          <a:p>
            <a:r>
              <a:rPr lang="zh-CN" altLang="en-US" dirty="0"/>
              <a:t>父类到子类的转换</a:t>
            </a:r>
            <a:endParaRPr lang="en-US" altLang="zh-CN" dirty="0"/>
          </a:p>
          <a:p>
            <a:pPr lvl="1"/>
            <a:r>
              <a:rPr lang="zh-CN" altLang="en-US" dirty="0"/>
              <a:t>向下转型（强制类型转换）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instanceof</a:t>
            </a:r>
            <a:r>
              <a:rPr lang="zh-CN" altLang="en-US" dirty="0"/>
              <a:t>运算符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666976" y="2357430"/>
            <a:ext cx="464347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Pet pet = new Dog(“</a:t>
            </a:r>
            <a:r>
              <a:rPr lang="zh-CN" altLang="en-US" b="1" dirty="0"/>
              <a:t>欧欧</a:t>
            </a:r>
            <a:r>
              <a:rPr lang="fr-FR" b="1" dirty="0"/>
              <a:t>”, “</a:t>
            </a:r>
            <a:r>
              <a:rPr lang="zh-CN" altLang="en-US" b="1" dirty="0"/>
              <a:t>雪纳瑞</a:t>
            </a:r>
            <a:r>
              <a:rPr lang="fr-FR" b="1" dirty="0"/>
              <a:t>");</a:t>
            </a:r>
          </a:p>
          <a:p>
            <a:pPr algn="l"/>
            <a:r>
              <a:rPr lang="en-US" b="1" dirty="0"/>
              <a:t>Dog </a:t>
            </a:r>
            <a:r>
              <a:rPr lang="en-US" b="1" dirty="0" err="1"/>
              <a:t>dog</a:t>
            </a:r>
            <a:r>
              <a:rPr lang="en-US" b="1" dirty="0"/>
              <a:t> = (Dog) pet; </a:t>
            </a:r>
          </a:p>
          <a:p>
            <a:pPr algn="l"/>
            <a:r>
              <a:rPr lang="en-US" altLang="zh-CN" b="1" dirty="0"/>
              <a:t>Penguin </a:t>
            </a:r>
            <a:r>
              <a:rPr lang="en-US" altLang="zh-CN" b="1" dirty="0" err="1"/>
              <a:t>png</a:t>
            </a:r>
            <a:r>
              <a:rPr lang="en-US" b="1" dirty="0"/>
              <a:t> = (</a:t>
            </a:r>
            <a:r>
              <a:rPr lang="en-US" altLang="zh-CN" b="1" dirty="0"/>
              <a:t>Penguin</a:t>
            </a:r>
            <a:r>
              <a:rPr lang="en-US" b="1" dirty="0"/>
              <a:t>) pet;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7881950" y="2428868"/>
            <a:ext cx="228601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报错，必须转换为父类指向的真实子类类型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738414" y="2928934"/>
            <a:ext cx="3286148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096000" y="3071810"/>
            <a:ext cx="171451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组合 71"/>
          <p:cNvGrpSpPr/>
          <p:nvPr/>
        </p:nvGrpSpPr>
        <p:grpSpPr>
          <a:xfrm>
            <a:off x="1595406" y="4471803"/>
            <a:ext cx="1000132" cy="400110"/>
            <a:chOff x="1000100" y="1801286"/>
            <a:chExt cx="1000132" cy="400110"/>
          </a:xfrm>
        </p:grpSpPr>
        <p:pic>
          <p:nvPicPr>
            <p:cNvPr id="3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2666976" y="5000637"/>
            <a:ext cx="3500462" cy="4540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对象  </a:t>
            </a:r>
            <a:r>
              <a:rPr lang="en-US" altLang="en-US" b="1" dirty="0" err="1">
                <a:solidFill>
                  <a:srgbClr val="002060"/>
                </a:solidFill>
              </a:rPr>
              <a:t>instanceof</a:t>
            </a:r>
            <a:r>
              <a:rPr lang="en-US" altLang="en-US" b="1" dirty="0">
                <a:solidFill>
                  <a:srgbClr val="002060"/>
                </a:solidFill>
              </a:rPr>
              <a:t>  </a:t>
            </a:r>
            <a:r>
              <a:rPr lang="zh-CN" altLang="en-US" b="1" dirty="0">
                <a:solidFill>
                  <a:srgbClr val="002060"/>
                </a:solidFill>
              </a:rPr>
              <a:t>类或接口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</a:p>
        </p:txBody>
      </p:sp>
      <p:grpSp>
        <p:nvGrpSpPr>
          <p:cNvPr id="23" name="组合 57"/>
          <p:cNvGrpSpPr/>
          <p:nvPr/>
        </p:nvGrpSpPr>
        <p:grpSpPr>
          <a:xfrm>
            <a:off x="1595407" y="5572140"/>
            <a:ext cx="843709" cy="400110"/>
            <a:chOff x="3786182" y="3143248"/>
            <a:chExt cx="843709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6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2666976" y="5929330"/>
            <a:ext cx="4643470" cy="71438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b="1" dirty="0" err="1"/>
              <a:t>instanceof</a:t>
            </a:r>
            <a:r>
              <a:rPr lang="zh-CN" altLang="en-US" b="1" dirty="0">
                <a:latin typeface="+mn-ea"/>
              </a:rPr>
              <a:t>通常和强制类型转换结合使用</a:t>
            </a:r>
          </a:p>
        </p:txBody>
      </p:sp>
      <p:pic>
        <p:nvPicPr>
          <p:cNvPr id="1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9539316" y="83204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1" grpId="0" build="allAtOnce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720" y="285728"/>
            <a:ext cx="4981892" cy="523220"/>
          </a:xfrm>
        </p:spPr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优化主人与宠物玩耍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24100" y="2104771"/>
            <a:ext cx="7143800" cy="35548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play(Pet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if (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</a:rPr>
              <a:t>instanceof</a:t>
            </a:r>
            <a:r>
              <a:rPr lang="en-US" altLang="zh-CN" b="1" dirty="0">
                <a:solidFill>
                  <a:srgbClr val="0070C0"/>
                </a:solidFill>
              </a:rPr>
              <a:t> Dog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如果传入的是狗狗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0070C0"/>
                </a:solidFill>
              </a:rPr>
              <a:t>         Dog </a:t>
            </a:r>
            <a:r>
              <a:rPr lang="en-US" altLang="zh-CN" b="1" dirty="0" err="1">
                <a:solidFill>
                  <a:srgbClr val="0070C0"/>
                </a:solidFill>
              </a:rPr>
              <a:t>dog</a:t>
            </a:r>
            <a:r>
              <a:rPr lang="en-US" altLang="zh-CN" b="1" dirty="0">
                <a:solidFill>
                  <a:srgbClr val="0070C0"/>
                </a:solidFill>
              </a:rPr>
              <a:t> = (Dog) pet;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dog.catchingFlyDisc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}else if (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</a:rPr>
              <a:t>instanceof</a:t>
            </a:r>
            <a:r>
              <a:rPr lang="en-US" altLang="zh-CN" b="1" dirty="0">
                <a:solidFill>
                  <a:srgbClr val="0070C0"/>
                </a:solidFill>
              </a:rPr>
              <a:t> Penguin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如果传入的是企鹅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>
                <a:solidFill>
                  <a:srgbClr val="0070C0"/>
                </a:solidFill>
              </a:rPr>
              <a:t>Penguin </a:t>
            </a:r>
            <a:r>
              <a:rPr lang="en-US" altLang="zh-CN" b="1" dirty="0" err="1">
                <a:solidFill>
                  <a:srgbClr val="0070C0"/>
                </a:solidFill>
              </a:rPr>
              <a:t>pgn</a:t>
            </a:r>
            <a:r>
              <a:rPr lang="en-US" altLang="zh-CN" b="1" dirty="0">
                <a:solidFill>
                  <a:srgbClr val="0070C0"/>
                </a:solidFill>
              </a:rPr>
              <a:t> = (Penguin) pet;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pgn.swimming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		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261418" y="1785927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grpSp>
        <p:nvGrpSpPr>
          <p:cNvPr id="11" name="组合 30"/>
          <p:cNvGrpSpPr>
            <a:grpSpLocks/>
          </p:cNvGrpSpPr>
          <p:nvPr/>
        </p:nvGrpSpPr>
        <p:grpSpPr bwMode="auto">
          <a:xfrm>
            <a:off x="3143250" y="5808688"/>
            <a:ext cx="5040982" cy="428625"/>
            <a:chOff x="3143240" y="5143512"/>
            <a:chExt cx="5716329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675029" y="5187962"/>
              <a:ext cx="455930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：使用多态实现主人与宠物玩耍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5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431705" y="285728"/>
            <a:ext cx="7056909" cy="523220"/>
          </a:xfrm>
        </p:spPr>
        <p:txBody>
          <a:bodyPr/>
          <a:lstStyle/>
          <a:p>
            <a:r>
              <a:rPr lang="zh-CN" altLang="en-US" sz="2200" dirty="0"/>
              <a:t>学员操作</a:t>
            </a:r>
            <a:r>
              <a:rPr lang="zh-CN" altLang="zh-CN" sz="2200" dirty="0"/>
              <a:t>——</a:t>
            </a:r>
            <a:r>
              <a:rPr lang="zh-CN" altLang="en-US" sz="2200" dirty="0"/>
              <a:t>使用多态实现主人领养宠物并与宠物玩耍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主人根据宠物编号领养宠物</a:t>
            </a:r>
            <a:endParaRPr lang="en-US" altLang="zh-CN" dirty="0"/>
          </a:p>
          <a:p>
            <a:pPr lvl="1"/>
            <a:r>
              <a:rPr lang="zh-CN" altLang="en-US" dirty="0"/>
              <a:t>主人和狗狗玩接飞盘游戏，狗狗健康值减少</a:t>
            </a:r>
            <a:r>
              <a:rPr lang="en-US" altLang="zh-CN" dirty="0"/>
              <a:t>10</a:t>
            </a:r>
            <a:r>
              <a:rPr lang="zh-CN" altLang="en-US" dirty="0"/>
              <a:t>，与主人亲密度增加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主人和企鹅玩游泳游戏，企鹅健康值减少</a:t>
            </a:r>
            <a:r>
              <a:rPr lang="en-US" altLang="zh-CN" dirty="0"/>
              <a:t>10</a:t>
            </a:r>
            <a:r>
              <a:rPr lang="zh-CN" altLang="en-US" dirty="0"/>
              <a:t>，与主人亲密度增加</a:t>
            </a:r>
            <a:r>
              <a:rPr lang="en-US" altLang="zh-CN" dirty="0"/>
              <a:t>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2" name="组合 21"/>
          <p:cNvGrpSpPr>
            <a:grpSpLocks/>
          </p:cNvGrpSpPr>
          <p:nvPr/>
        </p:nvGrpSpPr>
        <p:grpSpPr bwMode="auto">
          <a:xfrm>
            <a:off x="4750098" y="5736680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80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0" y="285728"/>
            <a:ext cx="22590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预习检查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309786" y="1285860"/>
            <a:ext cx="6572296" cy="4525962"/>
          </a:xfrm>
        </p:spPr>
        <p:txBody>
          <a:bodyPr/>
          <a:lstStyle/>
          <a:p>
            <a:r>
              <a:rPr lang="zh-CN" altLang="en-US" dirty="0"/>
              <a:t>什么是多态？</a:t>
            </a:r>
            <a:endParaRPr lang="en-US" altLang="zh-CN" dirty="0"/>
          </a:p>
          <a:p>
            <a:r>
              <a:rPr lang="zh-CN" altLang="en-US" dirty="0"/>
              <a:t>使用多态有什么优点？</a:t>
            </a:r>
            <a:endParaRPr lang="en-US" altLang="zh-CN" dirty="0"/>
          </a:p>
          <a:p>
            <a:r>
              <a:rPr lang="zh-CN" altLang="en-US" dirty="0"/>
              <a:t>实现多态有哪几种方式？</a:t>
            </a:r>
            <a:endParaRPr lang="en-US" altLang="zh-CN" dirty="0"/>
          </a:p>
          <a:p>
            <a:r>
              <a:rPr lang="en-US" altLang="zh-CN" dirty="0" err="1"/>
              <a:t>Instanceof</a:t>
            </a:r>
            <a:r>
              <a:rPr lang="zh-CN" altLang="en-US" dirty="0"/>
              <a:t>运算符的作用是什么？</a:t>
            </a:r>
            <a:endParaRPr lang="en-US" altLang="zh-CN" dirty="0"/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668438" y="620688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8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721" y="285728"/>
            <a:ext cx="6912893" cy="52322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学员操作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计算一次租赁多辆汽车的总租金</a:t>
            </a:r>
            <a:r>
              <a:rPr lang="en-US" altLang="zh-CN" sz="2400" dirty="0"/>
              <a:t>2-1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39133" y="928298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 eaLnBrk="1" hangingPunct="1"/>
            <a:r>
              <a:rPr lang="zh-CN" altLang="en-US" dirty="0"/>
              <a:t>多态的使用</a:t>
            </a:r>
          </a:p>
          <a:p>
            <a:pPr lvl="1" eaLnBrk="1" hangingPunct="1"/>
            <a:r>
              <a:rPr lang="zh-CN" altLang="en-US" dirty="0"/>
              <a:t>使用父类类型作为方法参数</a:t>
            </a:r>
          </a:p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在前面汽车租赁系统的基础上，实现计算多种车辆总租金的功能</a:t>
            </a:r>
          </a:p>
          <a:p>
            <a:pPr lvl="1" eaLnBrk="1" hangingPunct="1"/>
            <a:r>
              <a:rPr lang="zh-CN" altLang="en-US" dirty="0"/>
              <a:t>现在有客户租用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辆宝马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辆别克商务舱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辆金龙（</a:t>
            </a:r>
            <a:r>
              <a:rPr lang="en-US" altLang="zh-CN" dirty="0">
                <a:latin typeface="+mn-ea"/>
              </a:rPr>
              <a:t>34</a:t>
            </a:r>
            <a:r>
              <a:rPr lang="zh-CN" altLang="en-US" dirty="0">
                <a:latin typeface="+mn-ea"/>
              </a:rPr>
              <a:t>）座</a:t>
            </a:r>
          </a:p>
          <a:p>
            <a:pPr lvl="2" eaLnBrk="1" hangingPunct="1"/>
            <a:r>
              <a:rPr lang="zh-CN" altLang="en-US" dirty="0">
                <a:latin typeface="+mn-ea"/>
              </a:rPr>
              <a:t>租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天共多少租金？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0207" y="47115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9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9" y="316506"/>
            <a:ext cx="6840885" cy="46166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学员操作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计算一次租赁多辆汽车的总租金</a:t>
            </a:r>
            <a:r>
              <a:rPr lang="en-US" altLang="zh-CN" sz="2400" dirty="0"/>
              <a:t>2-2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实现思路：</a:t>
            </a: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auto">
          <a:xfrm>
            <a:off x="3368653" y="1835744"/>
            <a:ext cx="5775325" cy="21328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MotoVehile[] motos = new MotoVehile[4];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motos[0]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宝马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550i","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NY28588");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motos[1]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宝马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550i","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NNN328");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motos[2]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别克林荫大道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NY28588");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motos[3] = new Bus("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金龙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",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5352392" y="1202570"/>
            <a:ext cx="34315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、创建车的对象，放在数组中 </a:t>
            </a:r>
          </a:p>
        </p:txBody>
      </p:sp>
      <p:sp>
        <p:nvSpPr>
          <p:cNvPr id="713740" name="AutoShape 12"/>
          <p:cNvSpPr>
            <a:spLocks noChangeArrowheads="1"/>
          </p:cNvSpPr>
          <p:nvPr/>
        </p:nvSpPr>
        <p:spPr bwMode="auto">
          <a:xfrm>
            <a:off x="3311503" y="4157722"/>
            <a:ext cx="5832475" cy="24955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calcTotalRent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MotoVehile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[]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motos,int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days){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= 0;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for(int i=0;i&lt;motos.length;++i){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+=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motos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[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].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calRent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(days);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}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return totalRent;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713739" name="AutoShape 11"/>
          <p:cNvSpPr>
            <a:spLocks noChangeArrowheads="1"/>
          </p:cNvSpPr>
          <p:nvPr/>
        </p:nvSpPr>
        <p:spPr bwMode="gray">
          <a:xfrm>
            <a:off x="4629601" y="3646973"/>
            <a:ext cx="451437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、循环调用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calcRent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方法，计算总租金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4727848" y="6240736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6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购置新车</a:t>
            </a:r>
            <a:r>
              <a:rPr lang="en-US" altLang="zh-CN" dirty="0"/>
              <a:t>2-1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02080" y="2056327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/>
            <a:r>
              <a:rPr lang="zh-CN" altLang="en-US" dirty="0"/>
              <a:t>使用父类作为方法形参实现多态</a:t>
            </a:r>
          </a:p>
          <a:p>
            <a:pPr lvl="1"/>
            <a:r>
              <a:rPr lang="zh-CN" altLang="en-US" dirty="0"/>
              <a:t>使用多态增强系统的扩展性和可维护性</a:t>
            </a:r>
          </a:p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新购置了卡车，根据吨位，租金每吨每天</a:t>
            </a:r>
            <a:r>
              <a:rPr lang="en-US" altLang="zh-CN" dirty="0"/>
              <a:t>50</a:t>
            </a:r>
          </a:p>
          <a:p>
            <a:pPr lvl="1" eaLnBrk="1" hangingPunct="1"/>
            <a:r>
              <a:rPr lang="zh-CN" altLang="en-US" dirty="0"/>
              <a:t>对系统进行扩展，计算汽车租赁的总租金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3487" y="1387307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6"/>
          <p:cNvGrpSpPr>
            <a:grpSpLocks/>
          </p:cNvGrpSpPr>
          <p:nvPr/>
        </p:nvGrpSpPr>
        <p:grpSpPr bwMode="auto">
          <a:xfrm>
            <a:off x="4738689" y="5592664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购置新车</a:t>
            </a:r>
            <a:r>
              <a:rPr lang="en-US" altLang="zh-CN" dirty="0"/>
              <a:t>2-2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5360" y="1935708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创建卡车类，实现</a:t>
            </a:r>
            <a:r>
              <a:rPr lang="en-US" altLang="zh-CN" kern="1200" dirty="0" err="1">
                <a:latin typeface="Arial" charset="0"/>
                <a:ea typeface="黑体" pitchFamily="2" charset="-122"/>
                <a:cs typeface="+mn-cs"/>
              </a:rPr>
              <a:t>calcRent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 </a:t>
            </a:r>
            <a:r>
              <a:rPr lang="en-US" altLang="zh-CN" kern="1200" dirty="0">
                <a:latin typeface="Arial" charset="0"/>
                <a:ea typeface="黑体" pitchFamily="2" charset="-122"/>
                <a:cs typeface="+mn-cs"/>
              </a:rPr>
              <a:t>()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方法</a:t>
            </a:r>
            <a:endParaRPr lang="en-US" altLang="zh-CN" kern="1200" dirty="0">
              <a:latin typeface="Arial" charset="0"/>
              <a:ea typeface="黑体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修改统计租金代码 </a:t>
            </a:r>
            <a:endParaRPr lang="en-US" altLang="zh-CN" kern="1200" dirty="0">
              <a:latin typeface="Arial" charset="0"/>
              <a:ea typeface="黑体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kern="1200" dirty="0">
              <a:solidFill>
                <a:schemeClr val="accent5">
                  <a:lumMod val="50000"/>
                </a:schemeClr>
              </a:solidFill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auto">
          <a:xfrm>
            <a:off x="3894088" y="3831511"/>
            <a:ext cx="4210050" cy="1444109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提前做完的同学可以尝试改进系统：</a:t>
            </a:r>
          </a:p>
          <a:p>
            <a:pPr algn="l"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循环从控制台选择汽车种类</a:t>
            </a:r>
          </a:p>
          <a:p>
            <a:pPr algn="l"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从控制台输入天数</a:t>
            </a:r>
          </a:p>
          <a:p>
            <a:pPr algn="l"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累加计算总租金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46767" y="1326998"/>
            <a:ext cx="1109759" cy="500066"/>
            <a:chOff x="6072198" y="1142984"/>
            <a:chExt cx="1109759" cy="500066"/>
          </a:xfrm>
        </p:grpSpPr>
        <p:pic>
          <p:nvPicPr>
            <p:cNvPr id="1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4606082" y="5733257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798" y="285728"/>
            <a:ext cx="4058814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2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890000" y="274638"/>
            <a:ext cx="1382464" cy="582612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168376" y="1503364"/>
            <a:ext cx="717609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使用多态的好处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向上转型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子类转换为父类，自动进行类型转换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向下转型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父类转换为子类，结合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instanceof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运算符进行强                制类型转换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实现多态的两种方式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5878935" y="3959185"/>
            <a:ext cx="410549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使用父类作为方法形参实现多态</a:t>
            </a:r>
          </a:p>
          <a:p>
            <a:pPr eaLnBrk="1" hangingPunct="1"/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使用父类作为方法返回值实现多态</a:t>
            </a: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5446886" y="1240930"/>
            <a:ext cx="381642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减少类中代码量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提高代码的可扩展性和可维护性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9" name="AutoShape 3"/>
          <p:cNvSpPr>
            <a:spLocks/>
          </p:cNvSpPr>
          <p:nvPr/>
        </p:nvSpPr>
        <p:spPr bwMode="auto">
          <a:xfrm>
            <a:off x="5662910" y="4005064"/>
            <a:ext cx="197594" cy="79208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703512" y="2956942"/>
            <a:ext cx="115212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多态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1" name="AutoShape 3"/>
          <p:cNvSpPr>
            <a:spLocks/>
          </p:cNvSpPr>
          <p:nvPr/>
        </p:nvSpPr>
        <p:spPr bwMode="auto">
          <a:xfrm>
            <a:off x="2855641" y="1620838"/>
            <a:ext cx="357187" cy="317631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5230862" y="135599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9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6560" y="184128"/>
            <a:ext cx="5154613" cy="523220"/>
          </a:xfrm>
        </p:spPr>
        <p:txBody>
          <a:bodyPr/>
          <a:lstStyle/>
          <a:p>
            <a:r>
              <a:rPr lang="zh-CN" altLang="en-US" dirty="0"/>
              <a:t>作业：吃货点餐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6480" y="445738"/>
            <a:ext cx="98653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抽象父类：菜品(Food)</a:t>
            </a:r>
          </a:p>
          <a:p>
            <a:r>
              <a:rPr lang="zh-CN" altLang="en-US" b="1" dirty="0"/>
              <a:t>private String foodType;// 大份/小份</a:t>
            </a:r>
          </a:p>
          <a:p>
            <a:r>
              <a:rPr lang="zh-CN" altLang="en-US" b="1" dirty="0"/>
              <a:t>抽象方法：计算菜品价格（菜品单价*菜品份数）</a:t>
            </a:r>
          </a:p>
          <a:p>
            <a:endParaRPr lang="zh-CN" altLang="en-US" b="1" dirty="0"/>
          </a:p>
          <a:p>
            <a:r>
              <a:rPr lang="zh-CN" altLang="en-US" b="1" dirty="0"/>
              <a:t>子类：</a:t>
            </a:r>
          </a:p>
          <a:p>
            <a:r>
              <a:rPr lang="zh-CN" altLang="en-US" b="1" dirty="0"/>
              <a:t>淮扬菜(每份15元，大份+5元)</a:t>
            </a:r>
          </a:p>
          <a:p>
            <a:r>
              <a:rPr lang="zh-CN" altLang="en-US" b="1" dirty="0"/>
              <a:t>川菜（每份20元，大份+10元）</a:t>
            </a:r>
          </a:p>
          <a:p>
            <a:r>
              <a:rPr lang="zh-CN" altLang="en-US" b="1" dirty="0"/>
              <a:t>湘菜（每份25元，大份+15元）</a:t>
            </a:r>
          </a:p>
          <a:p>
            <a:r>
              <a:rPr lang="zh-CN" altLang="en-US" b="1" dirty="0"/>
              <a:t>实现抽象方法</a:t>
            </a:r>
          </a:p>
          <a:p>
            <a:endParaRPr lang="zh-CN" altLang="en-US" b="1" dirty="0"/>
          </a:p>
          <a:p>
            <a:r>
              <a:rPr lang="zh-CN" altLang="en-US" b="1" dirty="0"/>
              <a:t>下单业务类（XXXBiz）</a:t>
            </a:r>
          </a:p>
          <a:p>
            <a:r>
              <a:rPr lang="zh-CN" altLang="en-US" b="1" dirty="0"/>
              <a:t>计算订单总金额方法</a:t>
            </a:r>
          </a:p>
          <a:p>
            <a:r>
              <a:rPr lang="zh-CN" altLang="en-US" b="1" dirty="0"/>
              <a:t>public int totalOrderMoney(Food[] foods,int </a:t>
            </a:r>
            <a:r>
              <a:rPr lang="en-US" altLang="zh-CN" b="1" dirty="0" err="1"/>
              <a:t>foodNum</a:t>
            </a:r>
            <a:r>
              <a:rPr lang="zh-CN" altLang="en-US" b="1" dirty="0"/>
              <a:t>)</a:t>
            </a:r>
          </a:p>
          <a:p>
            <a:endParaRPr lang="zh-CN" altLang="en-US" b="1" dirty="0"/>
          </a:p>
          <a:p>
            <a:r>
              <a:rPr lang="zh-CN" altLang="en-US" b="1" dirty="0"/>
              <a:t>测试类：</a:t>
            </a:r>
          </a:p>
          <a:p>
            <a:r>
              <a:rPr lang="zh-CN" altLang="en-US" b="1" dirty="0"/>
              <a:t>要求4份菜</a:t>
            </a:r>
          </a:p>
          <a:p>
            <a:r>
              <a:rPr lang="zh-CN" altLang="en-US" b="1" dirty="0"/>
              <a:t>Food[] foods = new Food[4];</a:t>
            </a:r>
          </a:p>
          <a:p>
            <a:r>
              <a:rPr lang="zh-CN" altLang="en-US" b="1" dirty="0"/>
              <a:t>foods[0] = new HuaiYang(foodType);</a:t>
            </a:r>
          </a:p>
          <a:p>
            <a:r>
              <a:rPr lang="zh-CN" altLang="en-US" b="1" dirty="0"/>
              <a:t>foods[1] = new ChuanCai(foodType);</a:t>
            </a:r>
          </a:p>
          <a:p>
            <a:r>
              <a:rPr lang="zh-CN" altLang="en-US" b="1" dirty="0"/>
              <a:t>foods[2] = new XiangCai(foodType);</a:t>
            </a:r>
          </a:p>
          <a:p>
            <a:r>
              <a:rPr lang="zh-CN" altLang="en-US" b="1" dirty="0"/>
              <a:t>foods[3] = new XiangCai(foodType);</a:t>
            </a:r>
          </a:p>
          <a:p>
            <a:endParaRPr lang="zh-CN" altLang="en-US" b="1" dirty="0"/>
          </a:p>
          <a:p>
            <a:r>
              <a:rPr lang="zh-CN" altLang="en-US" b="1" dirty="0"/>
              <a:t>输出菜品订单总金额</a:t>
            </a:r>
          </a:p>
        </p:txBody>
      </p:sp>
    </p:spTree>
    <p:extLst>
      <p:ext uri="{BB962C8B-B14F-4D97-AF65-F5344CB8AC3E}">
        <p14:creationId xmlns:p14="http://schemas.microsoft.com/office/powerpoint/2010/main" val="379856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7200" y="285728"/>
            <a:ext cx="36814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实现继承的关键字是什么？</a:t>
            </a:r>
          </a:p>
          <a:p>
            <a:pPr eaLnBrk="1" hangingPunct="1"/>
            <a:r>
              <a:rPr lang="zh-CN" altLang="en-US" dirty="0"/>
              <a:t>使用继承有什么好处？</a:t>
            </a:r>
          </a:p>
          <a:p>
            <a:pPr eaLnBrk="1" hangingPunct="1"/>
            <a:r>
              <a:rPr lang="zh-CN" altLang="en-US" dirty="0"/>
              <a:t>子类继承父类后，如何调用父类的属性和方法？</a:t>
            </a:r>
          </a:p>
          <a:p>
            <a:pPr eaLnBrk="1" hangingPunct="1"/>
            <a:r>
              <a:rPr lang="zh-CN" altLang="en-US" dirty="0"/>
              <a:t>什么是抽象类？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2973" y="4005064"/>
            <a:ext cx="1497897" cy="400110"/>
            <a:chOff x="1004978" y="3857625"/>
            <a:chExt cx="1497897" cy="400110"/>
          </a:xfrm>
        </p:grpSpPr>
        <p:pic>
          <p:nvPicPr>
            <p:cNvPr id="10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3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使用多态实现主人给宠物喂食</a:t>
            </a:r>
          </a:p>
          <a:p>
            <a:pPr eaLnBrk="1" hangingPunct="1"/>
            <a:r>
              <a:rPr lang="zh-CN" altLang="en-US" dirty="0"/>
              <a:t>使用多态实现主人领养宠物并与宠物玩耍</a:t>
            </a:r>
          </a:p>
          <a:p>
            <a:pPr eaLnBrk="1" hangingPunct="1"/>
            <a:r>
              <a:rPr lang="zh-CN" altLang="en-US" dirty="0"/>
              <a:t>使用多态计算汽车租赁的总租金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使用多态完善汽车租赁系统计价</a:t>
            </a:r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2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掌握多态的优势和应用场合</a:t>
            </a:r>
          </a:p>
          <a:p>
            <a:pPr eaLnBrk="1" hangingPunct="1"/>
            <a:r>
              <a:rPr lang="zh-CN" altLang="en-US" dirty="0"/>
              <a:t>掌握父类和子类之间的类型转换</a:t>
            </a:r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 err="1"/>
              <a:t>instanceof</a:t>
            </a:r>
            <a:r>
              <a:rPr lang="zh-CN" altLang="en-US" dirty="0"/>
              <a:t>运算符的使用</a:t>
            </a:r>
          </a:p>
          <a:p>
            <a:pPr eaLnBrk="1" hangingPunct="1"/>
            <a:r>
              <a:rPr lang="zh-CN" altLang="en-US" dirty="0"/>
              <a:t>使用父类作为方法形参实现多态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使用父类作为返回值实现多态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3454" y="1637658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964" y="2492896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964" y="2992962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358" y="1137592"/>
            <a:ext cx="643477" cy="648334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1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480" y="285728"/>
            <a:ext cx="461613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宠物饿了，需要主人给宠物喂食</a:t>
            </a:r>
          </a:p>
          <a:p>
            <a:pPr lvl="1" eaLnBrk="1" hangingPunct="1"/>
            <a:r>
              <a:rPr lang="zh-CN" altLang="en-US" dirty="0"/>
              <a:t>不同宠物吃的东西不一样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不同宠物恢复后体力值不一样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gray">
          <a:xfrm>
            <a:off x="3432175" y="2705103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吃狗粮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gray">
          <a:xfrm>
            <a:off x="6527801" y="2705103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en-US" altLang="en-US" b="1" dirty="0"/>
              <a:t>吃</a:t>
            </a:r>
            <a:r>
              <a:rPr lang="zh-CN" altLang="en-US" b="1" dirty="0"/>
              <a:t>鱼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04530" name="AutoShape 18"/>
          <p:cNvSpPr>
            <a:spLocks noChangeArrowheads="1"/>
          </p:cNvSpPr>
          <p:nvPr/>
        </p:nvSpPr>
        <p:spPr bwMode="gray">
          <a:xfrm>
            <a:off x="3935414" y="2273304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gray">
          <a:xfrm>
            <a:off x="7032626" y="2255842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3452794" y="4854588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latin typeface="+mn-ea"/>
              </a:rPr>
              <a:t>健康值增加</a:t>
            </a:r>
            <a:r>
              <a:rPr lang="en-US" b="1" dirty="0">
                <a:latin typeface="+mn-ea"/>
              </a:rPr>
              <a:t>3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gray">
          <a:xfrm>
            <a:off x="3956033" y="4422789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gray">
          <a:xfrm>
            <a:off x="6524629" y="4806956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健康值增加</a:t>
            </a:r>
            <a:r>
              <a:rPr lang="en-US" altLang="zh-CN" b="1" dirty="0"/>
              <a:t>5 </a:t>
            </a:r>
            <a:endParaRPr lang="zh-CN" altLang="en-US" b="1" dirty="0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gray">
          <a:xfrm>
            <a:off x="7029454" y="4357695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8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880" y="285728"/>
            <a:ext cx="47177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22880" y="880669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狗狗类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增加狗狗吃食的方法</a:t>
            </a:r>
          </a:p>
          <a:p>
            <a:pPr eaLnBrk="1" hangingPunct="1"/>
            <a:r>
              <a:rPr lang="zh-CN" altLang="en-US" dirty="0"/>
              <a:t>企鹅类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增加企鹅吃食的方法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创建主人类</a:t>
            </a:r>
          </a:p>
          <a:p>
            <a:pPr lvl="1" eaLnBrk="1" hangingPunct="1"/>
            <a:r>
              <a:rPr lang="zh-CN" altLang="en-US" dirty="0"/>
              <a:t>编写给宠物喂食的方法</a:t>
            </a:r>
          </a:p>
          <a:p>
            <a:pPr eaLnBrk="1" hangingPunct="1"/>
            <a:r>
              <a:rPr lang="zh-CN" altLang="en-US" dirty="0"/>
              <a:t>编写测试方法</a:t>
            </a:r>
          </a:p>
          <a:p>
            <a:pPr lvl="1" eaLnBrk="1" hangingPunct="1"/>
            <a:r>
              <a:rPr lang="zh-CN" altLang="en-US" dirty="0"/>
              <a:t>调用主人类给宠物喂的方法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54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0" y="285728"/>
            <a:ext cx="44535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5-3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如果再领养</a:t>
            </a:r>
            <a:r>
              <a:rPr lang="en-US" altLang="zh-CN" dirty="0"/>
              <a:t>XXX</a:t>
            </a:r>
            <a:r>
              <a:rPr lang="zh-CN" altLang="en-US" dirty="0"/>
              <a:t>宠物，并需要给</a:t>
            </a:r>
            <a:r>
              <a:rPr lang="en-US" altLang="zh-CN" dirty="0"/>
              <a:t>XXX</a:t>
            </a:r>
            <a:r>
              <a:rPr lang="zh-CN" altLang="en-US" dirty="0"/>
              <a:t>喂食，怎么办？</a:t>
            </a:r>
          </a:p>
          <a:p>
            <a:pPr lvl="1" eaLnBrk="1" hangingPunct="1"/>
            <a:r>
              <a:rPr lang="zh-CN" altLang="en-US" dirty="0"/>
              <a:t>添加</a:t>
            </a:r>
            <a:r>
              <a:rPr lang="en-US" altLang="zh-CN" dirty="0"/>
              <a:t>XXX</a:t>
            </a:r>
            <a:r>
              <a:rPr lang="zh-CN" altLang="en-US" dirty="0"/>
              <a:t>类，继承</a:t>
            </a:r>
            <a:r>
              <a:rPr lang="en-US" altLang="zh-CN" dirty="0"/>
              <a:t>Pet</a:t>
            </a:r>
            <a:r>
              <a:rPr lang="zh-CN" altLang="en-US" dirty="0"/>
              <a:t>类，实现吃食方法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Master</a:t>
            </a:r>
            <a:r>
              <a:rPr lang="zh-CN" altLang="en-US" dirty="0"/>
              <a:t>类，添加给</a:t>
            </a:r>
            <a:r>
              <a:rPr lang="en-US" altLang="zh-CN" dirty="0"/>
              <a:t>XXX</a:t>
            </a:r>
            <a:r>
              <a:rPr lang="zh-CN" altLang="en-US" dirty="0"/>
              <a:t>喂食的方法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01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480" y="285728"/>
            <a:ext cx="46161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5-4</a:t>
            </a:r>
            <a:endParaRPr lang="zh-CN" altLang="en-US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238348" y="1547798"/>
            <a:ext cx="5072098" cy="42473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void feed( Dog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dog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dog.eat();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feed( Penguin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pgn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pgn.eat();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public void feed( XXX </a:t>
            </a:r>
            <a:r>
              <a:rPr lang="en-US" altLang="zh-CN" b="1" dirty="0" err="1">
                <a:solidFill>
                  <a:srgbClr val="FF0000"/>
                </a:solidFill>
              </a:rPr>
              <a:t>xxx</a:t>
            </a:r>
            <a:r>
              <a:rPr lang="en-US" altLang="zh-CN" b="1" dirty="0">
                <a:solidFill>
                  <a:srgbClr val="FF0000"/>
                </a:solidFill>
              </a:rPr>
              <a:t> 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 xxx.eat();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… …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2238349" y="1142985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527800" y="1796970"/>
            <a:ext cx="360045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Master master = new Master();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(dog);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(penguin);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master.feed</a:t>
            </a:r>
            <a:r>
              <a:rPr lang="en-US" altLang="zh-CN" b="1" dirty="0">
                <a:solidFill>
                  <a:srgbClr val="FF0000"/>
                </a:solidFill>
              </a:rPr>
              <a:t>(xxx);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705601" y="1500109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gray">
          <a:xfrm>
            <a:off x="3595670" y="5208606"/>
            <a:ext cx="5472112" cy="64928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频繁修改代码，代码可扩展性、可维护性差，如何优化？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24298" y="2000240"/>
            <a:ext cx="171451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024298" y="4071942"/>
            <a:ext cx="171451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24298" y="3000372"/>
            <a:ext cx="214314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6167439" y="1785927"/>
            <a:ext cx="428625" cy="271462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810380" y="2857497"/>
            <a:ext cx="2928958" cy="579435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参数都是</a:t>
            </a:r>
            <a:r>
              <a:rPr lang="en-US" altLang="zh-CN" sz="2000" b="1" dirty="0"/>
              <a:t>Pet</a:t>
            </a:r>
            <a:r>
              <a:rPr lang="zh-CN" altLang="en-US" sz="2000" b="1" dirty="0"/>
              <a:t>类的子类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810380" y="3786190"/>
            <a:ext cx="3500462" cy="1285884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可否使用一个</a:t>
            </a:r>
            <a:r>
              <a:rPr lang="en-US" altLang="en-US" sz="2000" b="1" dirty="0"/>
              <a:t>feed(</a:t>
            </a:r>
            <a:r>
              <a:rPr lang="en-US" altLang="zh-CN" sz="2000" b="1" dirty="0"/>
              <a:t>Pet </a:t>
            </a:r>
            <a:r>
              <a:rPr lang="en-US" altLang="zh-CN" sz="2000" b="1" dirty="0" err="1"/>
              <a:t>pet</a:t>
            </a:r>
            <a:r>
              <a:rPr lang="en-US" altLang="en-US" sz="2000" b="1" dirty="0"/>
              <a:t>)</a:t>
            </a:r>
            <a:r>
              <a:rPr lang="zh-CN" altLang="en-US" sz="2000" b="1" dirty="0"/>
              <a:t>实现对所有宠物的喂食？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7024694" y="5572141"/>
            <a:ext cx="2786082" cy="63979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使用多态优化设计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8167702" y="5286388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animBg="1"/>
      <p:bldP spid="13" grpId="0" animBg="1"/>
      <p:bldP spid="13" grpId="1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1814</Words>
  <Application>Microsoft Office PowerPoint</Application>
  <PresentationFormat>宽屏</PresentationFormat>
  <Paragraphs>379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Office 主题_2</vt:lpstr>
      <vt:lpstr>多态</vt:lpstr>
      <vt:lpstr>预习检查</vt:lpstr>
      <vt:lpstr>回顾及作业点评</vt:lpstr>
      <vt:lpstr>本章任务</vt:lpstr>
      <vt:lpstr>本章目标</vt:lpstr>
      <vt:lpstr>为什么使用多态5-1</vt:lpstr>
      <vt:lpstr>为什么使用多态5-2</vt:lpstr>
      <vt:lpstr>为什么使用多态5-3</vt:lpstr>
      <vt:lpstr>为什么使用多态5-4</vt:lpstr>
      <vt:lpstr>什么是多态5-5</vt:lpstr>
      <vt:lpstr>如何实现多态</vt:lpstr>
      <vt:lpstr>使用父类作为方法形参实现多态</vt:lpstr>
      <vt:lpstr>学员操作——使用多态实现主人给宠物喂食</vt:lpstr>
      <vt:lpstr>使用父类作为方法返回值实现多态</vt:lpstr>
      <vt:lpstr>父类到子类的转换4-1</vt:lpstr>
      <vt:lpstr>父类到子类的转换4-2</vt:lpstr>
      <vt:lpstr>父类到子类的转换4-3</vt:lpstr>
      <vt:lpstr>父类到子类的转换4-4</vt:lpstr>
      <vt:lpstr>学员操作——使用多态实现主人领养宠物并与宠物玩耍</vt:lpstr>
      <vt:lpstr>学员操作——计算一次租赁多辆汽车的总租金2-1</vt:lpstr>
      <vt:lpstr>学员操作——计算一次租赁多辆汽车的总租金2-2</vt:lpstr>
      <vt:lpstr>学员操作——购置新车2-1</vt:lpstr>
      <vt:lpstr>学员操作——购置新车2-2</vt:lpstr>
      <vt:lpstr>共性问题集中讲解</vt:lpstr>
      <vt:lpstr>总结</vt:lpstr>
      <vt:lpstr>作业：吃货点餐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39</cp:revision>
  <dcterms:created xsi:type="dcterms:W3CDTF">2017-10-12T07:19:47Z</dcterms:created>
  <dcterms:modified xsi:type="dcterms:W3CDTF">2017-10-17T07:22:59Z</dcterms:modified>
</cp:coreProperties>
</file>