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57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586982-C84F-49A5-9F41-7E5BEA010849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8D900D-60EE-4B3A-8C24-343BEFCBA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622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ea typeface="宋体" charset="-122"/>
              </a:rPr>
              <a:t>教学指导：</a:t>
            </a:r>
            <a:endParaRPr lang="en-US" altLang="zh-CN">
              <a:ea typeface="宋体" charset="-122"/>
            </a:endParaRPr>
          </a:p>
          <a:p>
            <a:r>
              <a:rPr lang="en-US" altLang="zh-CN">
                <a:ea typeface="宋体" charset="-122"/>
              </a:rPr>
              <a:t>1</a:t>
            </a:r>
            <a:r>
              <a:rPr lang="zh-CN" altLang="en-US">
                <a:ea typeface="宋体" charset="-122"/>
              </a:rPr>
              <a:t>、提出需求，带领学员分析如何实现</a:t>
            </a:r>
            <a:endParaRPr lang="en-US" altLang="zh-CN">
              <a:ea typeface="宋体" charset="-122"/>
            </a:endParaRPr>
          </a:p>
          <a:p>
            <a:r>
              <a:rPr lang="en-US" altLang="zh-CN">
                <a:ea typeface="宋体" charset="-122"/>
              </a:rPr>
              <a:t>2</a:t>
            </a:r>
            <a:r>
              <a:rPr lang="zh-CN" altLang="en-US">
                <a:ea typeface="宋体" charset="-122"/>
              </a:rPr>
              <a:t>、按之前所学无法合理解决问题，不能让防盗门继承门的同时又继承锁，</a:t>
            </a:r>
            <a:endParaRPr lang="en-US" altLang="zh-CN">
              <a:ea typeface="宋体" charset="-122"/>
            </a:endParaRPr>
          </a:p>
          <a:p>
            <a:r>
              <a:rPr lang="zh-CN" altLang="en-US">
                <a:ea typeface="宋体" charset="-122"/>
              </a:rPr>
              <a:t>原因两点：第一，防盗门不是锁，不符合继承中</a:t>
            </a:r>
            <a:r>
              <a:rPr lang="en-US" altLang="zh-CN">
                <a:ea typeface="宋体" charset="-122"/>
              </a:rPr>
              <a:t>is a</a:t>
            </a:r>
            <a:r>
              <a:rPr lang="zh-CN" altLang="en-US">
                <a:ea typeface="宋体" charset="-122"/>
              </a:rPr>
              <a:t>的关系；第二，</a:t>
            </a:r>
            <a:r>
              <a:rPr lang="en-US" altLang="zh-CN">
                <a:ea typeface="宋体" charset="-122"/>
              </a:rPr>
              <a:t>Java</a:t>
            </a:r>
            <a:r>
              <a:rPr lang="zh-CN" altLang="en-US">
                <a:ea typeface="宋体" charset="-122"/>
              </a:rPr>
              <a:t>只支持单继承。</a:t>
            </a:r>
            <a:endParaRPr lang="en-US" altLang="zh-CN">
              <a:ea typeface="宋体" charset="-122"/>
            </a:endParaRPr>
          </a:p>
          <a:p>
            <a:r>
              <a:rPr lang="en-US" altLang="zh-CN">
                <a:ea typeface="宋体" charset="-122"/>
              </a:rPr>
              <a:t>3</a:t>
            </a:r>
            <a:r>
              <a:rPr lang="zh-CN" altLang="en-US">
                <a:ea typeface="宋体" charset="-122"/>
              </a:rPr>
              <a:t>、说明解决办法，由此引出接口的讲解。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B60AD7-A02A-4569-944F-399DA707E5F7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7160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9008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ea typeface="宋体" charset="-122"/>
              </a:rPr>
              <a:t>教学指导；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总结部分</a:t>
            </a:r>
            <a:r>
              <a:rPr lang="zh-CN" altLang="zh-CN" dirty="0">
                <a:ea typeface="宋体" charset="-122"/>
              </a:rPr>
              <a:t>主要达到以下几个目的：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1</a:t>
            </a:r>
            <a:r>
              <a:rPr lang="zh-CN" altLang="en-US" dirty="0">
                <a:ea typeface="宋体" charset="-122"/>
              </a:rPr>
              <a:t>、</a:t>
            </a:r>
            <a:r>
              <a:rPr lang="zh-CN" altLang="zh-CN" b="1" dirty="0">
                <a:ea typeface="宋体" charset="-122"/>
              </a:rPr>
              <a:t>回顾内容</a:t>
            </a:r>
            <a:r>
              <a:rPr lang="zh-CN" altLang="en-US" b="1" dirty="0">
                <a:ea typeface="宋体" charset="-122"/>
              </a:rPr>
              <a:t>。</a:t>
            </a:r>
            <a:r>
              <a:rPr lang="zh-CN" altLang="en-US" dirty="0">
                <a:solidFill>
                  <a:srgbClr val="C00000"/>
                </a:solidFill>
                <a:ea typeface="宋体" charset="-122"/>
              </a:rPr>
              <a:t>注意与</a:t>
            </a:r>
            <a:r>
              <a:rPr lang="zh-CN" altLang="zh-CN" dirty="0">
                <a:solidFill>
                  <a:srgbClr val="C00000"/>
                </a:solidFill>
                <a:ea typeface="宋体" charset="-122"/>
              </a:rPr>
              <a:t>与</a:t>
            </a:r>
            <a:r>
              <a:rPr lang="zh-CN" altLang="en-US" dirty="0">
                <a:solidFill>
                  <a:srgbClr val="C00000"/>
                </a:solidFill>
                <a:ea typeface="宋体" charset="-122"/>
              </a:rPr>
              <a:t>本章任务和目标</a:t>
            </a:r>
            <a:r>
              <a:rPr lang="zh-CN" altLang="zh-CN" dirty="0">
                <a:solidFill>
                  <a:srgbClr val="C00000"/>
                </a:solidFill>
                <a:ea typeface="宋体" charset="-122"/>
              </a:rPr>
              <a:t>不一样。</a:t>
            </a:r>
            <a:r>
              <a:rPr lang="zh-CN" altLang="en-US" dirty="0">
                <a:solidFill>
                  <a:srgbClr val="C00000"/>
                </a:solidFill>
                <a:ea typeface="宋体" charset="-122"/>
              </a:rPr>
              <a:t>本章任务和目标是</a:t>
            </a:r>
            <a:r>
              <a:rPr lang="zh-CN" altLang="zh-CN" dirty="0">
                <a:ea typeface="宋体" charset="-122"/>
              </a:rPr>
              <a:t>是强调</a:t>
            </a:r>
            <a:r>
              <a:rPr lang="zh-CN" altLang="en-US" dirty="0">
                <a:ea typeface="宋体" charset="-122"/>
              </a:rPr>
              <a:t>内容概貌，学到技术，告知要学习什么；总结时，</a:t>
            </a:r>
            <a:r>
              <a:rPr lang="zh-CN" altLang="zh-CN" dirty="0">
                <a:ea typeface="宋体" charset="-122"/>
              </a:rPr>
              <a:t>要格外强调观点，把每一</a:t>
            </a:r>
            <a:r>
              <a:rPr lang="zh-CN" altLang="en-US" dirty="0">
                <a:ea typeface="宋体" charset="-122"/>
              </a:rPr>
              <a:t>个知识点</a:t>
            </a:r>
            <a:r>
              <a:rPr lang="zh-CN" altLang="zh-CN" dirty="0">
                <a:ea typeface="宋体" charset="-122"/>
              </a:rPr>
              <a:t>的观点</a:t>
            </a:r>
            <a:r>
              <a:rPr lang="zh-CN" altLang="en-US" dirty="0">
                <a:ea typeface="宋体" charset="-122"/>
              </a:rPr>
              <a:t>结论</a:t>
            </a:r>
            <a:r>
              <a:rPr lang="zh-CN" altLang="zh-CN" dirty="0">
                <a:ea typeface="宋体" charset="-122"/>
              </a:rPr>
              <a:t>都尽量突出出来。</a:t>
            </a:r>
            <a:endParaRPr lang="en-US" altLang="zh-CN" dirty="0">
              <a:solidFill>
                <a:srgbClr val="C00000"/>
              </a:solidFill>
              <a:ea typeface="宋体" charset="-122"/>
            </a:endParaRPr>
          </a:p>
          <a:p>
            <a:r>
              <a:rPr lang="en-US" altLang="zh-CN" b="1" dirty="0">
                <a:ea typeface="宋体" charset="-122"/>
              </a:rPr>
              <a:t>2</a:t>
            </a:r>
            <a:r>
              <a:rPr lang="zh-CN" altLang="en-US" b="1" dirty="0">
                <a:ea typeface="宋体" charset="-122"/>
              </a:rPr>
              <a:t>、</a:t>
            </a:r>
            <a:r>
              <a:rPr lang="zh-CN" altLang="zh-CN" b="1" dirty="0">
                <a:ea typeface="宋体" charset="-122"/>
              </a:rPr>
              <a:t>整理逻辑</a:t>
            </a:r>
            <a:r>
              <a:rPr lang="zh-CN" altLang="en-US" b="1" dirty="0">
                <a:ea typeface="宋体" charset="-122"/>
              </a:rPr>
              <a:t>。</a:t>
            </a:r>
            <a:r>
              <a:rPr lang="zh-CN" altLang="zh-CN" dirty="0">
                <a:ea typeface="宋体" charset="-122"/>
              </a:rPr>
              <a:t>还应该把观点之间的逻辑联系梳理出来</a:t>
            </a:r>
            <a:r>
              <a:rPr lang="zh-CN" altLang="en-US" dirty="0">
                <a:ea typeface="宋体" charset="-122"/>
              </a:rPr>
              <a:t>。</a:t>
            </a:r>
            <a:r>
              <a:rPr lang="zh-CN" altLang="zh-CN" dirty="0">
                <a:ea typeface="宋体" charset="-122"/>
              </a:rPr>
              <a:t>从而使</a:t>
            </a:r>
            <a:r>
              <a:rPr lang="zh-CN" altLang="en-US" dirty="0">
                <a:ea typeface="宋体" charset="-122"/>
              </a:rPr>
              <a:t>知识</a:t>
            </a:r>
            <a:r>
              <a:rPr lang="zh-CN" altLang="zh-CN" dirty="0">
                <a:ea typeface="宋体" charset="-122"/>
              </a:rPr>
              <a:t>系统化、逻辑化。要帮助</a:t>
            </a:r>
            <a:r>
              <a:rPr lang="zh-CN" altLang="en-US" dirty="0">
                <a:ea typeface="宋体" charset="-122"/>
              </a:rPr>
              <a:t>学员</a:t>
            </a:r>
            <a:r>
              <a:rPr lang="zh-CN" altLang="zh-CN" dirty="0">
                <a:ea typeface="宋体" charset="-122"/>
              </a:rPr>
              <a:t>整清逻辑是总结的一大任务</a:t>
            </a:r>
            <a:r>
              <a:rPr lang="zh-CN" altLang="en-US" dirty="0">
                <a:ea typeface="宋体" charset="-122"/>
              </a:rPr>
              <a:t>。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5AD651-18CC-48C3-B806-4D5C0239B245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7534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4141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02500F-CA2D-4777-99F2-35E45873AAAE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5762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F8A270-7CB0-42A5-B388-EB0B875805A1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>
                <a:ea typeface="宋体" charset="-122"/>
              </a:rPr>
              <a:t>教学指导：简单讲解一下类图。</a:t>
            </a:r>
          </a:p>
        </p:txBody>
      </p:sp>
    </p:spTree>
    <p:extLst>
      <p:ext uri="{BB962C8B-B14F-4D97-AF65-F5344CB8AC3E}">
        <p14:creationId xmlns:p14="http://schemas.microsoft.com/office/powerpoint/2010/main" val="3819593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7BF31F-9725-4BCD-9F64-A8A4EA6934C2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465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7BF31F-9725-4BCD-9F64-A8A4EA6934C2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414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7BF31F-9725-4BCD-9F64-A8A4EA6934C2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882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E33220-A6A6-4C1B-AEDB-06D8C662DA02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114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707201-A4BF-45F1-A919-F93BF3315C6F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2150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ppt01-01.jpg">
            <a:extLst>
              <a:ext uri="{FF2B5EF4-FFF2-40B4-BE49-F238E27FC236}">
                <a16:creationId xmlns:a16="http://schemas.microsoft.com/office/drawing/2014/main" id="{7D04CD15-0B73-4B3F-A621-0EE14239989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" descr="课工场 333">
            <a:extLst>
              <a:ext uri="{FF2B5EF4-FFF2-40B4-BE49-F238E27FC236}">
                <a16:creationId xmlns:a16="http://schemas.microsoft.com/office/drawing/2014/main" id="{B37BB445-9AA1-48E3-8CEB-512699713B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018" y="4868333"/>
            <a:ext cx="3627967" cy="772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836292B-5DA2-49FD-AA98-5412F426F6F0}"/>
              </a:ext>
            </a:extLst>
          </p:cNvPr>
          <p:cNvSpPr/>
          <p:nvPr userDrawn="1"/>
        </p:nvSpPr>
        <p:spPr>
          <a:xfrm>
            <a:off x="6000751" y="4773084"/>
            <a:ext cx="2207683" cy="2878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 noProof="1"/>
          </a:p>
        </p:txBody>
      </p:sp>
      <p:sp>
        <p:nvSpPr>
          <p:cNvPr id="2051" name="标题 1"/>
          <p:cNvSpPr>
            <a:spLocks noGrp="1"/>
          </p:cNvSpPr>
          <p:nvPr>
            <p:ph type="ctrTitle"/>
          </p:nvPr>
        </p:nvSpPr>
        <p:spPr>
          <a:xfrm>
            <a:off x="914400" y="1458807"/>
            <a:ext cx="10363200" cy="1473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lvl="0" algn="ctr">
              <a:defRPr sz="6133" b="1" kern="1200">
                <a:solidFill>
                  <a:srgbClr val="009E64"/>
                </a:solidFill>
              </a:defRPr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2052" name="副标题 2"/>
          <p:cNvSpPr>
            <a:spLocks noGrp="1"/>
          </p:cNvSpPr>
          <p:nvPr>
            <p:ph type="subTitle" idx="1"/>
          </p:nvPr>
        </p:nvSpPr>
        <p:spPr>
          <a:xfrm>
            <a:off x="1828800" y="2914227"/>
            <a:ext cx="8534400" cy="6375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marL="0" lvl="0" indent="0" algn="ctr">
              <a:buNone/>
              <a:defRPr sz="2667" b="1" kern="1200">
                <a:solidFill>
                  <a:srgbClr val="009E64"/>
                </a:solidFill>
              </a:defRPr>
            </a:lvl1pPr>
            <a:lvl2pPr marL="0" lvl="1" indent="609585" algn="l">
              <a:buNone/>
              <a:defRPr sz="3200" kern="1200">
                <a:solidFill>
                  <a:schemeClr val="tx1"/>
                </a:solidFill>
              </a:defRPr>
            </a:lvl2pPr>
            <a:lvl3pPr marL="0" lvl="2" indent="609585" algn="l">
              <a:buNone/>
              <a:defRPr sz="3200" kern="1200">
                <a:solidFill>
                  <a:schemeClr val="tx1"/>
                </a:solidFill>
              </a:defRPr>
            </a:lvl3pPr>
            <a:lvl4pPr marL="0" lvl="3" indent="609585" algn="l">
              <a:buNone/>
              <a:defRPr sz="3200" kern="1200">
                <a:solidFill>
                  <a:schemeClr val="tx1"/>
                </a:solidFill>
              </a:defRPr>
            </a:lvl4pPr>
            <a:lvl5pPr marL="0" lvl="4" indent="609585" algn="l">
              <a:buNone/>
              <a:defRPr sz="3200" kern="12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749751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6014"/>
            <a:ext cx="10972800" cy="942340"/>
          </a:xfrm>
        </p:spPr>
        <p:txBody>
          <a:bodyPr/>
          <a:lstStyle>
            <a:lvl1pPr>
              <a:defRPr sz="3733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609585" indent="-609585">
              <a:buClr>
                <a:srgbClr val="009E64"/>
              </a:buClr>
              <a:buFont typeface="Wingdings" charset="0"/>
              <a:buChar char="n"/>
              <a:defRPr sz="3200" b="1"/>
            </a:lvl1pPr>
            <a:lvl2pPr marL="1066773" indent="-457189">
              <a:buClr>
                <a:srgbClr val="009E64"/>
              </a:buClr>
              <a:buSzPct val="90000"/>
              <a:buFont typeface="Wingdings" charset="0"/>
              <a:buChar char="n"/>
              <a:defRPr sz="2933"/>
            </a:lvl2pPr>
            <a:lvl3pPr marL="1600160" indent="-380990">
              <a:buClr>
                <a:srgbClr val="009E64"/>
              </a:buClr>
              <a:buSzPct val="85000"/>
              <a:buFont typeface="Wingdings" charset="0"/>
              <a:buChar char="u"/>
              <a:defRPr sz="2667"/>
            </a:lvl3pPr>
            <a:lvl4pPr marL="2209745" indent="-380990">
              <a:defRPr/>
            </a:lvl4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endParaRPr lang="zh-CN" altLang="en-US" noProof="1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851E1D21-B428-4DC8-B053-B41C32AEFD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D5966DFC-C47D-406E-BD40-EB21CE1ABF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6D227809-0862-4D29-8485-DF600EBCCA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897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>
            <a:extLst>
              <a:ext uri="{FF2B5EF4-FFF2-40B4-BE49-F238E27FC236}">
                <a16:creationId xmlns:a16="http://schemas.microsoft.com/office/drawing/2014/main" id="{757FAB68-1CE7-4852-B0C8-528A5598A36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312584" y="1123951"/>
            <a:ext cx="5843266" cy="74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4267">
                <a:latin typeface="微软雅黑" panose="020B0503020204020204" pitchFamily="34" charset="-122"/>
                <a:ea typeface="微软雅黑" panose="020B0503020204020204" pitchFamily="34" charset="-122"/>
              </a:rPr>
              <a:t>扫我有更多精彩课程呦</a:t>
            </a:r>
          </a:p>
        </p:txBody>
      </p:sp>
      <p:pic>
        <p:nvPicPr>
          <p:cNvPr id="3" name="图片 1" descr="课工场最终蓝绿色v1-3">
            <a:extLst>
              <a:ext uri="{FF2B5EF4-FFF2-40B4-BE49-F238E27FC236}">
                <a16:creationId xmlns:a16="http://schemas.microsoft.com/office/drawing/2014/main" id="{8F13F785-E980-4275-A78F-85DE784B7D3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0" y="165101"/>
            <a:ext cx="1608667" cy="692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6" descr="ppt01-01.jpg">
            <a:extLst>
              <a:ext uri="{FF2B5EF4-FFF2-40B4-BE49-F238E27FC236}">
                <a16:creationId xmlns:a16="http://schemas.microsoft.com/office/drawing/2014/main" id="{24C9B4B7-C1A1-4698-BC0E-6CB248774C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页脚占位符 3">
            <a:extLst>
              <a:ext uri="{FF2B5EF4-FFF2-40B4-BE49-F238E27FC236}">
                <a16:creationId xmlns:a16="http://schemas.microsoft.com/office/drawing/2014/main" id="{1A0794FF-4339-4D22-A72A-010FCDA806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D12614A3-5526-416C-8B49-07FDD9F303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8454C5C0-194E-48CB-ADD7-F29504E553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7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4">
            <a:extLst>
              <a:ext uri="{FF2B5EF4-FFF2-40B4-BE49-F238E27FC236}">
                <a16:creationId xmlns:a16="http://schemas.microsoft.com/office/drawing/2014/main" id="{19A21850-2264-4207-A297-3696FE9E35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48ECD724-51FE-4008-B366-7C900B2597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C8FEE07A-67DC-4145-9590-2B346210C7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47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671F6661-F3ED-4A8B-9BFF-34F1904CB11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C2BE8EAB-BFB0-4E7E-90D5-52AF24B498C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308100"/>
            <a:ext cx="10972800" cy="4817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页脚占位符 4">
            <a:extLst>
              <a:ext uri="{FF2B5EF4-FFF2-40B4-BE49-F238E27FC236}">
                <a16:creationId xmlns:a16="http://schemas.microsoft.com/office/drawing/2014/main" id="{14074DBF-CE60-4772-9551-105FCFB77B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ctr" eaLnBrk="1" hangingPunct="1">
              <a:buFont typeface="Arial" panose="020B0604020202020204" pitchFamily="34" charset="0"/>
              <a:buNone/>
              <a:defRPr sz="1600" noProof="1">
                <a:solidFill>
                  <a:srgbClr val="898989"/>
                </a:solidFill>
                <a:latin typeface="微软雅黑" pitchFamily="2" charset="-122"/>
                <a:ea typeface="微软雅黑" pitchFamily="2" charset="-122"/>
                <a:sym typeface="微软雅黑" pitchFamily="2" charset="-12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29" name="灯片编号占位符 5">
            <a:extLst>
              <a:ext uri="{FF2B5EF4-FFF2-40B4-BE49-F238E27FC236}">
                <a16:creationId xmlns:a16="http://schemas.microsoft.com/office/drawing/2014/main" id="{8EE06A74-3489-4016-A6A3-887F932DB5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r" eaLnBrk="1" hangingPunct="1">
              <a:buFont typeface="Arial" panose="020B0604020202020204" pitchFamily="34" charset="0"/>
              <a:buNone/>
              <a:defRPr sz="1600" noProof="1" dirty="0">
                <a:solidFill>
                  <a:srgbClr val="898989"/>
                </a:solidFill>
                <a:latin typeface="微软雅黑" pitchFamily="2" charset="-122"/>
                <a:ea typeface="微软雅黑" pitchFamily="2" charset="-122"/>
                <a:cs typeface="+mn-ea"/>
                <a:sym typeface="微软雅黑" pitchFamily="2" charset="-122"/>
              </a:defRPr>
            </a:lvl1pPr>
          </a:lstStyle>
          <a:p>
            <a:pPr>
              <a:defRPr/>
            </a:pPr>
            <a:fld id="{CF95A64F-6639-4A5B-87F3-0529C13E1CDB}" type="slidenum">
              <a:rPr lang="zh-CN" altLang="en-US"/>
              <a:pPr>
                <a:defRPr/>
              </a:pPr>
              <a:t>‹#›</a:t>
            </a:fld>
            <a:endParaRPr lang="zh-CN" altLang="en-US">
              <a:cs typeface="+mn-cs"/>
            </a:endParaRPr>
          </a:p>
        </p:txBody>
      </p:sp>
      <p:sp>
        <p:nvSpPr>
          <p:cNvPr id="1030" name="等腰三角形 6">
            <a:extLst>
              <a:ext uri="{FF2B5EF4-FFF2-40B4-BE49-F238E27FC236}">
                <a16:creationId xmlns:a16="http://schemas.microsoft.com/office/drawing/2014/main" id="{D30E878E-4124-4FC0-A1D7-738722AF650A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-45508" y="451909"/>
            <a:ext cx="662517" cy="571500"/>
          </a:xfrm>
          <a:prstGeom prst="triangle">
            <a:avLst>
              <a:gd name="adj" fmla="val 50000"/>
            </a:avLst>
          </a:prstGeom>
          <a:solidFill>
            <a:srgbClr val="00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1031" name="图片 1" descr="课工场最终蓝绿色v1-3">
            <a:extLst>
              <a:ext uri="{FF2B5EF4-FFF2-40B4-BE49-F238E27FC236}">
                <a16:creationId xmlns:a16="http://schemas.microsoft.com/office/drawing/2014/main" id="{324DEF84-A640-4CD1-BBBC-B94C0A275DF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618" y="165100"/>
            <a:ext cx="1373716" cy="590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533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733" b="1" kern="1200">
          <a:solidFill>
            <a:schemeClr val="tx1"/>
          </a:solidFill>
          <a:latin typeface="微软雅黑" charset="0"/>
          <a:ea typeface="微软雅黑" charset="0"/>
          <a:cs typeface="+mj-cs"/>
          <a:sym typeface="Calibri" panose="020F05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609585" algn="l" rtl="0" fontAlgn="base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6pPr>
      <a:lvl7pPr marL="1219170" algn="l" rtl="0" fontAlgn="base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7pPr>
      <a:lvl8pPr marL="1828754" algn="l" rtl="0" fontAlgn="base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8pPr>
      <a:lvl9pPr marL="2438339" algn="l" rtl="0" fontAlgn="base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9pPr>
    </p:titleStyle>
    <p:bodyStyle>
      <a:lvl1pPr marL="609585" indent="-609585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Font typeface="Wingdings" panose="05000000000000000000" pitchFamily="2" charset="2"/>
        <a:buChar char="n"/>
        <a:defRPr sz="3200" b="1" kern="1200">
          <a:solidFill>
            <a:schemeClr val="tx1"/>
          </a:solidFill>
          <a:latin typeface="微软雅黑" charset="0"/>
          <a:ea typeface="微软雅黑" charset="0"/>
          <a:cs typeface="+mn-cs"/>
          <a:sym typeface="Calibri" panose="020F0502020204030204" pitchFamily="34" charset="0"/>
        </a:defRPr>
      </a:lvl1pPr>
      <a:lvl2pPr marL="1142971" lvl="1" indent="-457189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SzPct val="90000"/>
        <a:buFont typeface="Wingdings" panose="05000000000000000000" pitchFamily="2" charset="2"/>
        <a:buChar char="n"/>
        <a:defRPr sz="2933" b="1" kern="1200">
          <a:solidFill>
            <a:schemeClr val="tx1"/>
          </a:solidFill>
          <a:latin typeface="微软雅黑" charset="0"/>
          <a:ea typeface="微软雅黑" charset="0"/>
          <a:cs typeface="+mn-cs"/>
          <a:sym typeface="Calibri" panose="020F0502020204030204" pitchFamily="34" charset="0"/>
        </a:defRPr>
      </a:lvl2pPr>
      <a:lvl3pPr marL="1828754" lvl="2" indent="-457189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SzPct val="85000"/>
        <a:buFont typeface="Wingdings" panose="05000000000000000000" pitchFamily="2" charset="2"/>
        <a:buChar char="u"/>
        <a:defRPr sz="2667" b="1" kern="1200">
          <a:solidFill>
            <a:schemeClr val="tx1"/>
          </a:solidFill>
          <a:latin typeface="微软雅黑" charset="0"/>
          <a:ea typeface="微软雅黑" charset="0"/>
          <a:cs typeface="+mn-cs"/>
          <a:sym typeface="Calibri" panose="020F0502020204030204" pitchFamily="34" charset="0"/>
        </a:defRPr>
      </a:lvl3pPr>
      <a:lvl4pPr marL="2209745" lvl="3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33" kern="1200">
          <a:solidFill>
            <a:schemeClr val="tx1"/>
          </a:solidFill>
          <a:latin typeface="微软雅黑" charset="0"/>
          <a:ea typeface="微软雅黑" charset="0"/>
          <a:cs typeface="+mn-cs"/>
          <a:sym typeface="Calibri" panose="020F0502020204030204" pitchFamily="34" charset="0"/>
        </a:defRPr>
      </a:lvl4pPr>
      <a:lvl5pPr marL="2743131" lvl="4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33" kern="1200">
          <a:solidFill>
            <a:schemeClr val="tx1"/>
          </a:solidFill>
          <a:latin typeface="微软雅黑" charset="0"/>
          <a:ea typeface="微软雅黑" charset="0"/>
          <a:cs typeface="+mn-cs"/>
          <a:sym typeface="Calibri" panose="020F0502020204030204" pitchFamily="34" charset="0"/>
        </a:defRPr>
      </a:lvl5pPr>
      <a:lvl6pPr marL="3352716" lvl="5" indent="-304792" algn="l" defTabSz="1219170" eaLnBrk="1" fontAlgn="base" latinLnBrk="0" hangingPunct="1">
        <a:spcBef>
          <a:spcPct val="20000"/>
        </a:spcBef>
        <a:buFont typeface="Arial" charset="0"/>
        <a:buChar char="»"/>
        <a:defRPr sz="2133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3962301" lvl="6" indent="-304792" algn="l" defTabSz="1219170" eaLnBrk="1" fontAlgn="base" latinLnBrk="0" hangingPunct="1">
        <a:spcBef>
          <a:spcPct val="20000"/>
        </a:spcBef>
        <a:buFont typeface="Arial" charset="0"/>
        <a:buChar char="»"/>
        <a:defRPr sz="2133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4571886" lvl="7" indent="-304792" algn="l" defTabSz="1219170" eaLnBrk="1" fontAlgn="base" latinLnBrk="0" hangingPunct="1">
        <a:spcBef>
          <a:spcPct val="20000"/>
        </a:spcBef>
        <a:buFont typeface="Arial" charset="0"/>
        <a:buChar char="»"/>
        <a:defRPr sz="2133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5181470" lvl="8" indent="-304792" algn="l" defTabSz="1219170" eaLnBrk="1" fontAlgn="base" latinLnBrk="0" hangingPunct="1">
        <a:spcBef>
          <a:spcPct val="20000"/>
        </a:spcBef>
        <a:buFont typeface="Arial" charset="0"/>
        <a:buChar char="»"/>
        <a:defRPr sz="2133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lvl1pPr marL="0" lvl="0" indent="0" algn="l" defTabSz="121917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09585" lvl="1" indent="0" algn="l" defTabSz="121917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219170" lvl="2" indent="0" algn="l" defTabSz="121917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828754" lvl="3" indent="0" algn="l" defTabSz="121917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438339" lvl="4" indent="0" algn="l" defTabSz="121917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047924" lvl="5" indent="0" algn="l" defTabSz="121917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657509" lvl="6" indent="0" algn="l" defTabSz="121917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4267093" lvl="7" indent="0" algn="l" defTabSz="121917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876678" lvl="8" indent="0" algn="l" defTabSz="121917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B4BC9-9CE0-4DA9-BECB-735D008F41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接口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ED95D5-17B6-4D81-97F8-B326E7735D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941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4" y="285728"/>
            <a:ext cx="3106728" cy="523220"/>
          </a:xfrm>
        </p:spPr>
        <p:txBody>
          <a:bodyPr/>
          <a:lstStyle/>
          <a:p>
            <a:pPr eaLnBrk="1" hangingPunct="1"/>
            <a:r>
              <a:rPr lang="zh-CN" altLang="en-US" dirty="0"/>
              <a:t>如何使用接口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编码实现</a:t>
            </a:r>
          </a:p>
        </p:txBody>
      </p:sp>
      <p:sp>
        <p:nvSpPr>
          <p:cNvPr id="733188" name="AutoShape 4"/>
          <p:cNvSpPr>
            <a:spLocks noChangeArrowheads="1"/>
          </p:cNvSpPr>
          <p:nvPr/>
        </p:nvSpPr>
        <p:spPr bwMode="auto">
          <a:xfrm>
            <a:off x="2927350" y="3638945"/>
            <a:ext cx="6769100" cy="156042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public class UDisk 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</a:rPr>
              <a:t>implements</a:t>
            </a:r>
            <a:r>
              <a:rPr lang="en-US" altLang="en-US" b="1" dirty="0">
                <a:solidFill>
                  <a:srgbClr val="FF0000"/>
                </a:solidFill>
              </a:rPr>
              <a:t> 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UsbInterface {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    public void service() {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        System.out.println("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连接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USB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口，开始传输数据。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");</a:t>
            </a:r>
          </a:p>
          <a:p>
            <a:pPr defTabSz="723900">
              <a:lnSpc>
                <a:spcPct val="7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}</a:t>
            </a:r>
          </a:p>
          <a:p>
            <a:pPr defTabSz="723900">
              <a:lnSpc>
                <a:spcPct val="7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733189" name="AutoShape 5"/>
          <p:cNvSpPr>
            <a:spLocks noChangeArrowheads="1"/>
          </p:cNvSpPr>
          <p:nvPr/>
        </p:nvSpPr>
        <p:spPr bwMode="auto">
          <a:xfrm>
            <a:off x="2927350" y="1752876"/>
            <a:ext cx="6740550" cy="1754326"/>
          </a:xfrm>
          <a:prstGeom prst="roundRect">
            <a:avLst>
              <a:gd name="adj" fmla="val 888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public 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interface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UsbInterface {</a:t>
            </a:r>
          </a:p>
          <a:p>
            <a:pPr defTabSz="723900">
              <a:lnSpc>
                <a:spcPct val="7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/**</a:t>
            </a:r>
          </a:p>
          <a:p>
            <a:pPr defTabSz="723900">
              <a:lnSpc>
                <a:spcPct val="7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* USB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接口提供服务。</a:t>
            </a:r>
          </a:p>
          <a:p>
            <a:pPr defTabSz="723900">
              <a:lnSpc>
                <a:spcPct val="7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     *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/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void service();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733190" name="AutoShape 6"/>
          <p:cNvSpPr>
            <a:spLocks noChangeArrowheads="1"/>
          </p:cNvSpPr>
          <p:nvPr/>
        </p:nvSpPr>
        <p:spPr bwMode="auto">
          <a:xfrm>
            <a:off x="2927350" y="5331114"/>
            <a:ext cx="6740550" cy="81253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UsbInterface uDisk = new UDisk();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uDisk.service();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733192" name="AutoShape 8"/>
          <p:cNvSpPr>
            <a:spLocks noChangeArrowheads="1"/>
          </p:cNvSpPr>
          <p:nvPr/>
        </p:nvSpPr>
        <p:spPr bwMode="gray">
          <a:xfrm>
            <a:off x="2065339" y="2153530"/>
            <a:ext cx="795337" cy="715089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编写接口 </a:t>
            </a:r>
          </a:p>
        </p:txBody>
      </p:sp>
      <p:sp>
        <p:nvSpPr>
          <p:cNvPr id="733193" name="AutoShape 9"/>
          <p:cNvSpPr>
            <a:spLocks noChangeArrowheads="1"/>
          </p:cNvSpPr>
          <p:nvPr/>
        </p:nvSpPr>
        <p:spPr bwMode="gray">
          <a:xfrm>
            <a:off x="2063750" y="3755324"/>
            <a:ext cx="793750" cy="715089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实现接口 </a:t>
            </a:r>
          </a:p>
        </p:txBody>
      </p:sp>
      <p:sp>
        <p:nvSpPr>
          <p:cNvPr id="733194" name="AutoShape 10"/>
          <p:cNvSpPr>
            <a:spLocks noChangeArrowheads="1"/>
          </p:cNvSpPr>
          <p:nvPr/>
        </p:nvSpPr>
        <p:spPr bwMode="gray">
          <a:xfrm>
            <a:off x="2065338" y="5357118"/>
            <a:ext cx="792162" cy="715089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使用接口 </a:t>
            </a:r>
          </a:p>
        </p:txBody>
      </p:sp>
      <p:sp>
        <p:nvSpPr>
          <p:cNvPr id="733198" name="Rectangle 14"/>
          <p:cNvSpPr>
            <a:spLocks noChangeArrowheads="1"/>
          </p:cNvSpPr>
          <p:nvPr/>
        </p:nvSpPr>
        <p:spPr bwMode="auto">
          <a:xfrm>
            <a:off x="4738679" y="1844676"/>
            <a:ext cx="1498610" cy="360363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733199" name="Rectangle 15"/>
          <p:cNvSpPr>
            <a:spLocks noChangeArrowheads="1"/>
          </p:cNvSpPr>
          <p:nvPr/>
        </p:nvSpPr>
        <p:spPr bwMode="auto">
          <a:xfrm>
            <a:off x="6381752" y="3714752"/>
            <a:ext cx="1500198" cy="36036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733201" name="AutoShape 17"/>
          <p:cNvSpPr>
            <a:spLocks noChangeArrowheads="1"/>
          </p:cNvSpPr>
          <p:nvPr/>
        </p:nvSpPr>
        <p:spPr bwMode="auto">
          <a:xfrm>
            <a:off x="4881554" y="2643183"/>
            <a:ext cx="1640372" cy="776383"/>
          </a:xfrm>
          <a:prstGeom prst="wedgeRoundRectCallout">
            <a:avLst>
              <a:gd name="adj1" fmla="val 8731"/>
              <a:gd name="adj2" fmla="val 5456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实现接口使用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的关键字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733202" name="AutoShape 18"/>
          <p:cNvSpPr>
            <a:spLocks noChangeArrowheads="1"/>
          </p:cNvSpPr>
          <p:nvPr/>
        </p:nvSpPr>
        <p:spPr bwMode="auto">
          <a:xfrm>
            <a:off x="4881554" y="5877898"/>
            <a:ext cx="1846756" cy="408623"/>
          </a:xfrm>
          <a:prstGeom prst="wedgeRoundRectCallout">
            <a:avLst>
              <a:gd name="adj1" fmla="val -52349"/>
              <a:gd name="adj2" fmla="val -1535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用接口实现多态</a:t>
            </a:r>
          </a:p>
        </p:txBody>
      </p:sp>
      <p:sp>
        <p:nvSpPr>
          <p:cNvPr id="733203" name="Rectangle 19"/>
          <p:cNvSpPr>
            <a:spLocks noChangeArrowheads="1"/>
          </p:cNvSpPr>
          <p:nvPr/>
        </p:nvSpPr>
        <p:spPr bwMode="auto">
          <a:xfrm>
            <a:off x="3013064" y="5357827"/>
            <a:ext cx="1439863" cy="360363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733204" name="Rectangle 20"/>
          <p:cNvSpPr>
            <a:spLocks noChangeArrowheads="1"/>
          </p:cNvSpPr>
          <p:nvPr/>
        </p:nvSpPr>
        <p:spPr bwMode="auto">
          <a:xfrm>
            <a:off x="5810248" y="5357826"/>
            <a:ext cx="928694" cy="36036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733191" name="AutoShape 7"/>
          <p:cNvSpPr>
            <a:spLocks noChangeArrowheads="1"/>
          </p:cNvSpPr>
          <p:nvPr/>
        </p:nvSpPr>
        <p:spPr bwMode="auto">
          <a:xfrm>
            <a:off x="7810513" y="2928935"/>
            <a:ext cx="2544615" cy="408623"/>
          </a:xfrm>
          <a:prstGeom prst="wedgeRoundRectCallout">
            <a:avLst>
              <a:gd name="adj1" fmla="val -51442"/>
              <a:gd name="adj2" fmla="val 1857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多个接口使用“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,”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分隔 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26" name="直接箭头连接符 25"/>
          <p:cNvCxnSpPr/>
          <p:nvPr/>
        </p:nvCxnSpPr>
        <p:spPr bwMode="auto">
          <a:xfrm rot="5400000" flipH="1" flipV="1">
            <a:off x="5590555" y="3577256"/>
            <a:ext cx="402660" cy="10615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 bwMode="auto">
          <a:xfrm>
            <a:off x="4452926" y="5715016"/>
            <a:ext cx="428628" cy="2143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 bwMode="auto">
          <a:xfrm rot="5400000" flipH="1" flipV="1">
            <a:off x="7381884" y="3286124"/>
            <a:ext cx="428628" cy="42862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rot="16200000" flipH="1">
            <a:off x="5953124" y="2428868"/>
            <a:ext cx="1571636" cy="100013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triangl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 bwMode="auto">
          <a:xfrm rot="10800000" flipV="1">
            <a:off x="5595934" y="5715016"/>
            <a:ext cx="214316" cy="1428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0" name="组合 21"/>
          <p:cNvGrpSpPr>
            <a:grpSpLocks/>
          </p:cNvGrpSpPr>
          <p:nvPr/>
        </p:nvGrpSpPr>
        <p:grpSpPr bwMode="auto">
          <a:xfrm>
            <a:off x="3719736" y="6381328"/>
            <a:ext cx="4572000" cy="629224"/>
            <a:chOff x="3143240" y="5143512"/>
            <a:chExt cx="4572032" cy="629229"/>
          </a:xfrm>
        </p:grpSpPr>
        <p:sp>
          <p:nvSpPr>
            <p:cNvPr id="31" name="圆角矩形 30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3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33"/>
            <p:cNvSpPr txBox="1"/>
            <p:nvPr/>
          </p:nvSpPr>
          <p:spPr bwMode="auto">
            <a:xfrm>
              <a:off x="4565273" y="5187962"/>
              <a:ext cx="2177213" cy="58477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chemeClr val="bg1"/>
                  </a:solidFill>
                </a:rPr>
                <a:t>演示示例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1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USB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接口</a:t>
              </a:r>
            </a:p>
            <a:p>
              <a:pPr algn="ctr">
                <a:defRPr/>
              </a:pP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10</a:t>
            </a:fld>
            <a:r>
              <a:rPr lang="en-US" altLang="zh-CN"/>
              <a:t>/32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833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3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33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3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33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3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3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3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33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33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33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3188" grpId="0" animBg="1"/>
      <p:bldP spid="733190" grpId="0" animBg="1"/>
      <p:bldP spid="733193" grpId="0" animBg="1"/>
      <p:bldP spid="733194" grpId="0" animBg="1"/>
      <p:bldP spid="733198" grpId="0" animBg="1"/>
      <p:bldP spid="733199" grpId="0" animBg="1"/>
      <p:bldP spid="733201" grpId="0" animBg="1"/>
      <p:bldP spid="733202" grpId="0" animBg="1"/>
      <p:bldP spid="733203" grpId="0" animBg="1"/>
      <p:bldP spid="733204" grpId="0" animBg="1"/>
      <p:bldP spid="73319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431280" y="285728"/>
            <a:ext cx="4057332" cy="523220"/>
          </a:xfrm>
        </p:spPr>
        <p:txBody>
          <a:bodyPr/>
          <a:lstStyle/>
          <a:p>
            <a:pPr eaLnBrk="1" hangingPunct="1"/>
            <a:r>
              <a:rPr lang="zh-CN" altLang="en-US" dirty="0"/>
              <a:t>接口表示一种能力</a:t>
            </a:r>
          </a:p>
        </p:txBody>
      </p:sp>
      <p:sp>
        <p:nvSpPr>
          <p:cNvPr id="71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“做这项工作需要一个钳工（木匠</a:t>
            </a:r>
            <a:r>
              <a:rPr lang="en-US" altLang="zh-CN"/>
              <a:t>/</a:t>
            </a:r>
            <a:r>
              <a:rPr lang="zh-CN" altLang="en-US"/>
              <a:t>程序员）”</a:t>
            </a:r>
          </a:p>
          <a:p>
            <a:pPr eaLnBrk="1" hangingPunct="1"/>
            <a:endParaRPr lang="en-US" altLang="zh-CN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接口是一种能力</a:t>
            </a:r>
          </a:p>
          <a:p>
            <a:pPr eaLnBrk="1" hangingPunct="1"/>
            <a:endParaRPr lang="zh-CN" altLang="en-US"/>
          </a:p>
          <a:p>
            <a:pPr lvl="1" eaLnBrk="1" hangingPunct="1"/>
            <a:endParaRPr lang="zh-CN" altLang="en-US"/>
          </a:p>
          <a:p>
            <a:pPr eaLnBrk="1" hangingPunct="1"/>
            <a:r>
              <a:rPr lang="zh-CN" altLang="en-US"/>
              <a:t>面向接口编程</a:t>
            </a:r>
          </a:p>
        </p:txBody>
      </p:sp>
      <p:sp>
        <p:nvSpPr>
          <p:cNvPr id="711687" name="AutoShape 7"/>
          <p:cNvSpPr>
            <a:spLocks noChangeArrowheads="1"/>
          </p:cNvSpPr>
          <p:nvPr/>
        </p:nvSpPr>
        <p:spPr bwMode="gray">
          <a:xfrm>
            <a:off x="4008438" y="5013325"/>
            <a:ext cx="5256212" cy="503238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sz="2000" b="1" dirty="0">
                <a:solidFill>
                  <a:srgbClr val="FF0000"/>
                </a:solidFill>
              </a:rPr>
              <a:t> 关心实现类有何能力，而不关心实现细节 </a:t>
            </a:r>
          </a:p>
        </p:txBody>
      </p:sp>
      <p:sp>
        <p:nvSpPr>
          <p:cNvPr id="711688" name="AutoShape 8"/>
          <p:cNvSpPr>
            <a:spLocks noChangeArrowheads="1"/>
          </p:cNvSpPr>
          <p:nvPr/>
        </p:nvSpPr>
        <p:spPr bwMode="auto">
          <a:xfrm>
            <a:off x="3651250" y="1961852"/>
            <a:ext cx="4713150" cy="40011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000" b="1" kern="0" dirty="0">
                <a:solidFill>
                  <a:schemeClr val="bg1"/>
                </a:solidFill>
                <a:latin typeface="Arial"/>
                <a:ea typeface="黑体"/>
              </a:rPr>
              <a:t> 钳工是一种“能力”，不关心具体是谁 </a:t>
            </a:r>
          </a:p>
        </p:txBody>
      </p:sp>
      <p:sp>
        <p:nvSpPr>
          <p:cNvPr id="711689" name="AutoShape 9"/>
          <p:cNvSpPr>
            <a:spLocks noChangeArrowheads="1"/>
          </p:cNvSpPr>
          <p:nvPr/>
        </p:nvSpPr>
        <p:spPr bwMode="gray">
          <a:xfrm>
            <a:off x="4151313" y="3429000"/>
            <a:ext cx="3816350" cy="647700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sz="2400" b="1" dirty="0"/>
              <a:t>体现在接口的方法上 </a:t>
            </a:r>
          </a:p>
        </p:txBody>
      </p:sp>
      <p:sp>
        <p:nvSpPr>
          <p:cNvPr id="711692" name="AutoShape 12"/>
          <p:cNvSpPr>
            <a:spLocks noChangeArrowheads="1"/>
          </p:cNvSpPr>
          <p:nvPr/>
        </p:nvSpPr>
        <p:spPr bwMode="gray">
          <a:xfrm>
            <a:off x="4008438" y="5805489"/>
            <a:ext cx="5256212" cy="503237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sz="2000" b="1" dirty="0"/>
              <a:t>面向接口的约定而不考虑接口的具体实现 </a:t>
            </a:r>
          </a:p>
        </p:txBody>
      </p:sp>
      <p:sp>
        <p:nvSpPr>
          <p:cNvPr id="711694" name="AutoShape 14"/>
          <p:cNvSpPr>
            <a:spLocks noChangeArrowheads="1"/>
          </p:cNvSpPr>
          <p:nvPr/>
        </p:nvSpPr>
        <p:spPr bwMode="gray">
          <a:xfrm>
            <a:off x="2381224" y="5272835"/>
            <a:ext cx="1010142" cy="77638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 程序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设计时 </a:t>
            </a:r>
          </a:p>
        </p:txBody>
      </p:sp>
      <p:sp>
        <p:nvSpPr>
          <p:cNvPr id="711695" name="AutoShape 15"/>
          <p:cNvSpPr>
            <a:spLocks/>
          </p:cNvSpPr>
          <p:nvPr/>
        </p:nvSpPr>
        <p:spPr bwMode="auto">
          <a:xfrm flipH="1">
            <a:off x="3503614" y="5084764"/>
            <a:ext cx="358775" cy="1152525"/>
          </a:xfrm>
          <a:prstGeom prst="rightBrace">
            <a:avLst>
              <a:gd name="adj1" fmla="val 26770"/>
              <a:gd name="adj2" fmla="val 50000"/>
            </a:avLst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11</a:t>
            </a:fld>
            <a:r>
              <a:rPr lang="en-US" altLang="zh-CN"/>
              <a:t>/32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935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1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1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1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1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7" grpId="0" animBg="1"/>
      <p:bldP spid="711689" grpId="0" animBg="1"/>
      <p:bldP spid="711692" grpId="0" animBg="1"/>
      <p:bldP spid="711694" grpId="0" animBg="1"/>
      <p:bldP spid="71169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319520" y="285728"/>
            <a:ext cx="4169092" cy="523220"/>
          </a:xfrm>
        </p:spPr>
        <p:txBody>
          <a:bodyPr/>
          <a:lstStyle/>
          <a:p>
            <a:pPr eaLnBrk="1" hangingPunct="1"/>
            <a:r>
              <a:rPr lang="zh-CN" altLang="en-US" dirty="0"/>
              <a:t>面向接口编程</a:t>
            </a:r>
            <a:r>
              <a:rPr lang="en-US" altLang="zh-CN" dirty="0"/>
              <a:t>3-1</a:t>
            </a:r>
            <a:endParaRPr lang="zh-CN" altLang="en-US" dirty="0"/>
          </a:p>
        </p:txBody>
      </p:sp>
      <p:sp>
        <p:nvSpPr>
          <p:cNvPr id="72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实现防盗门功能</a:t>
            </a:r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en-US" altLang="zh-CN" dirty="0"/>
          </a:p>
          <a:p>
            <a:pPr eaLnBrk="1" hangingPunct="1"/>
            <a:endParaRPr lang="zh-CN" altLang="en-US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防盗门是一个门</a:t>
            </a:r>
            <a:endParaRPr lang="en-US" altLang="zh-CN" dirty="0"/>
          </a:p>
          <a:p>
            <a:pPr eaLnBrk="1" hangingPunct="1"/>
            <a:r>
              <a:rPr lang="zh-CN" altLang="en-US" dirty="0"/>
              <a:t>防盗门有一个锁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上锁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开锁</a:t>
            </a:r>
          </a:p>
        </p:txBody>
      </p:sp>
      <p:sp>
        <p:nvSpPr>
          <p:cNvPr id="722966" name="AutoShape 22"/>
          <p:cNvSpPr>
            <a:spLocks noChangeArrowheads="1"/>
          </p:cNvSpPr>
          <p:nvPr/>
        </p:nvSpPr>
        <p:spPr bwMode="gray">
          <a:xfrm>
            <a:off x="4667240" y="5299868"/>
            <a:ext cx="1071570" cy="43338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sz="2000" b="1" dirty="0"/>
              <a:t>能力</a:t>
            </a:r>
          </a:p>
        </p:txBody>
      </p:sp>
      <p:sp>
        <p:nvSpPr>
          <p:cNvPr id="16" name="AutoShape 21"/>
          <p:cNvSpPr>
            <a:spLocks noChangeArrowheads="1"/>
          </p:cNvSpPr>
          <p:nvPr/>
        </p:nvSpPr>
        <p:spPr bwMode="gray">
          <a:xfrm>
            <a:off x="5953125" y="4080293"/>
            <a:ext cx="2079625" cy="43338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0" lvl="1" eaLnBrk="0" hangingPunct="0">
              <a:defRPr/>
            </a:pPr>
            <a:endParaRPr lang="en-US" altLang="en-US" sz="2000" b="1" dirty="0"/>
          </a:p>
          <a:p>
            <a:pPr marL="0" lvl="1" eaLnBrk="0" hangingPunct="0">
              <a:defRPr/>
            </a:pPr>
            <a:r>
              <a:rPr lang="en-US" altLang="en-US" sz="2000" b="1" dirty="0"/>
              <a:t>is a</a:t>
            </a:r>
            <a:r>
              <a:rPr lang="zh-CN" altLang="en-US" sz="2000" b="1" dirty="0"/>
              <a:t>的关系</a:t>
            </a:r>
            <a:endParaRPr lang="en-US" altLang="zh-CN" sz="2000" b="1" dirty="0"/>
          </a:p>
          <a:p>
            <a:pPr algn="l" eaLnBrk="0" hangingPunct="0">
              <a:defRPr/>
            </a:pPr>
            <a:endParaRPr lang="zh-CN" altLang="en-US" sz="2000" b="1" dirty="0"/>
          </a:p>
        </p:txBody>
      </p:sp>
      <p:sp>
        <p:nvSpPr>
          <p:cNvPr id="17" name="AutoShape 21"/>
          <p:cNvSpPr>
            <a:spLocks noChangeArrowheads="1"/>
          </p:cNvSpPr>
          <p:nvPr/>
        </p:nvSpPr>
        <p:spPr bwMode="gray">
          <a:xfrm>
            <a:off x="5953125" y="4651798"/>
            <a:ext cx="2079625" cy="433387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0" lvl="1" eaLnBrk="0" hangingPunct="0">
              <a:defRPr/>
            </a:pPr>
            <a:r>
              <a:rPr lang="en-US" altLang="en-US" sz="2000" b="1" dirty="0"/>
              <a:t>has a</a:t>
            </a:r>
            <a:r>
              <a:rPr lang="zh-CN" altLang="en-US" sz="2000" b="1" dirty="0"/>
              <a:t>的关系</a:t>
            </a:r>
          </a:p>
        </p:txBody>
      </p:sp>
      <p:pic>
        <p:nvPicPr>
          <p:cNvPr id="14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24188" y="1944566"/>
            <a:ext cx="4722812" cy="166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组合 10"/>
          <p:cNvGrpSpPr/>
          <p:nvPr/>
        </p:nvGrpSpPr>
        <p:grpSpPr>
          <a:xfrm>
            <a:off x="1595406" y="857233"/>
            <a:ext cx="986586" cy="422603"/>
            <a:chOff x="1000100" y="1173499"/>
            <a:chExt cx="986586" cy="422603"/>
          </a:xfrm>
        </p:grpSpPr>
        <p:pic>
          <p:nvPicPr>
            <p:cNvPr id="12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595406" y="3486074"/>
            <a:ext cx="1000132" cy="446983"/>
            <a:chOff x="1000100" y="3235185"/>
            <a:chExt cx="1000132" cy="446983"/>
          </a:xfrm>
        </p:grpSpPr>
        <p:pic>
          <p:nvPicPr>
            <p:cNvPr id="15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分析</a:t>
              </a:r>
            </a:p>
          </p:txBody>
        </p:sp>
      </p:grpSp>
      <p:sp>
        <p:nvSpPr>
          <p:cNvPr id="19" name="AutoShape 15"/>
          <p:cNvSpPr>
            <a:spLocks/>
          </p:cNvSpPr>
          <p:nvPr/>
        </p:nvSpPr>
        <p:spPr bwMode="auto">
          <a:xfrm rot="10800000" flipH="1">
            <a:off x="4095737" y="5162892"/>
            <a:ext cx="358775" cy="714380"/>
          </a:xfrm>
          <a:prstGeom prst="rightBrace">
            <a:avLst>
              <a:gd name="adj1" fmla="val 26770"/>
              <a:gd name="adj2" fmla="val 50000"/>
            </a:avLst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12</a:t>
            </a:fld>
            <a:r>
              <a:rPr lang="en-US" altLang="zh-CN"/>
              <a:t>/32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791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2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2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22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22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2966" grpId="0" animBg="1"/>
      <p:bldP spid="16" grpId="0" animBg="1"/>
      <p:bldP spid="17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451600" y="285728"/>
            <a:ext cx="4037012" cy="523220"/>
          </a:xfrm>
        </p:spPr>
        <p:txBody>
          <a:bodyPr/>
          <a:lstStyle/>
          <a:p>
            <a:pPr eaLnBrk="1" hangingPunct="1"/>
            <a:r>
              <a:rPr lang="zh-CN" altLang="en-US" dirty="0"/>
              <a:t>面向接口编程</a:t>
            </a:r>
            <a:r>
              <a:rPr lang="en-US" altLang="zh-CN" dirty="0"/>
              <a:t>3-2</a:t>
            </a:r>
            <a:endParaRPr lang="zh-CN" alt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实现过程</a:t>
            </a:r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en-US" altLang="zh-CN" dirty="0"/>
          </a:p>
          <a:p>
            <a:pPr eaLnBrk="1" hangingPunct="1"/>
            <a:endParaRPr lang="zh-CN" altLang="en-US" dirty="0"/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gray">
          <a:xfrm>
            <a:off x="6596063" y="4143376"/>
            <a:ext cx="2825750" cy="40862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sz="2000" b="1" dirty="0"/>
              <a:t>定义</a:t>
            </a:r>
            <a:r>
              <a:rPr lang="en-US" altLang="en-US" sz="2000" b="1" dirty="0"/>
              <a:t>Lock</a:t>
            </a:r>
            <a:r>
              <a:rPr lang="zh-CN" altLang="en-US" sz="2000" b="1" dirty="0"/>
              <a:t>接口</a:t>
            </a:r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8453454" y="2857497"/>
            <a:ext cx="1411970" cy="776383"/>
          </a:xfrm>
          <a:prstGeom prst="wedgeRoundRectCallout">
            <a:avLst>
              <a:gd name="adj1" fmla="val 19906"/>
              <a:gd name="adj2" fmla="val -4986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具备上锁、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开锁的能力</a:t>
            </a:r>
          </a:p>
        </p:txBody>
      </p:sp>
      <p:sp>
        <p:nvSpPr>
          <p:cNvPr id="18" name="AutoShape 8"/>
          <p:cNvSpPr>
            <a:spLocks noChangeArrowheads="1"/>
          </p:cNvSpPr>
          <p:nvPr/>
        </p:nvSpPr>
        <p:spPr bwMode="auto">
          <a:xfrm>
            <a:off x="1952625" y="3786189"/>
            <a:ext cx="1411970" cy="776383"/>
          </a:xfrm>
          <a:prstGeom prst="wedgeRoundRectCallout">
            <a:avLst>
              <a:gd name="adj1" fmla="val 51130"/>
              <a:gd name="adj2" fmla="val 1764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具有开门、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关门的功能</a:t>
            </a:r>
          </a:p>
        </p:txBody>
      </p:sp>
      <p:sp>
        <p:nvSpPr>
          <p:cNvPr id="19" name="AutoShape 9"/>
          <p:cNvSpPr>
            <a:spLocks noChangeArrowheads="1"/>
          </p:cNvSpPr>
          <p:nvPr/>
        </p:nvSpPr>
        <p:spPr bwMode="gray">
          <a:xfrm>
            <a:off x="4727575" y="4797425"/>
            <a:ext cx="2940061" cy="43338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sz="2000" b="1" dirty="0"/>
              <a:t>编写</a:t>
            </a:r>
            <a:r>
              <a:rPr lang="en-US" altLang="en-US" sz="2000" b="1" dirty="0" err="1"/>
              <a:t>TheftproofDoor</a:t>
            </a:r>
            <a:r>
              <a:rPr lang="zh-CN" altLang="en-US" sz="2000" b="1" dirty="0"/>
              <a:t>类</a:t>
            </a:r>
          </a:p>
        </p:txBody>
      </p:sp>
      <p:sp>
        <p:nvSpPr>
          <p:cNvPr id="20" name="AutoShape 10"/>
          <p:cNvSpPr>
            <a:spLocks noChangeArrowheads="1"/>
          </p:cNvSpPr>
          <p:nvPr/>
        </p:nvSpPr>
        <p:spPr bwMode="auto">
          <a:xfrm>
            <a:off x="7953375" y="5357827"/>
            <a:ext cx="1846756" cy="408623"/>
          </a:xfrm>
          <a:prstGeom prst="wedgeRoundRectCallout">
            <a:avLst>
              <a:gd name="adj1" fmla="val -31856"/>
              <a:gd name="adj2" fmla="val -4892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继承类实现接口</a:t>
            </a:r>
          </a:p>
        </p:txBody>
      </p:sp>
      <p:sp>
        <p:nvSpPr>
          <p:cNvPr id="21" name="AutoShape 11"/>
          <p:cNvSpPr>
            <a:spLocks noChangeArrowheads="1"/>
          </p:cNvSpPr>
          <p:nvPr/>
        </p:nvSpPr>
        <p:spPr bwMode="gray">
          <a:xfrm>
            <a:off x="4727575" y="5410200"/>
            <a:ext cx="2940061" cy="43338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sz="2000" b="1" dirty="0"/>
              <a:t>编写测试类</a:t>
            </a:r>
          </a:p>
        </p:txBody>
      </p:sp>
      <p:sp>
        <p:nvSpPr>
          <p:cNvPr id="22" name="AutoShape 12"/>
          <p:cNvSpPr>
            <a:spLocks noChangeArrowheads="1"/>
          </p:cNvSpPr>
          <p:nvPr/>
        </p:nvSpPr>
        <p:spPr bwMode="auto">
          <a:xfrm>
            <a:off x="1952626" y="5214939"/>
            <a:ext cx="2103457" cy="776383"/>
          </a:xfrm>
          <a:prstGeom prst="wedgeRoundRectCallout">
            <a:avLst>
              <a:gd name="adj1" fmla="val 49575"/>
              <a:gd name="adj2" fmla="val -1762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让防盗门关门、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上锁、开锁、开门</a:t>
            </a:r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gray">
          <a:xfrm>
            <a:off x="3881439" y="4143376"/>
            <a:ext cx="2428875" cy="40862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sz="2000" b="1" dirty="0"/>
              <a:t>定义</a:t>
            </a:r>
            <a:r>
              <a:rPr lang="en-US" altLang="en-US" sz="2000" b="1" dirty="0"/>
              <a:t>Door </a:t>
            </a:r>
            <a:r>
              <a:rPr lang="zh-CN" altLang="en-US" sz="2000" b="1" dirty="0"/>
              <a:t>抽象类</a:t>
            </a:r>
          </a:p>
        </p:txBody>
      </p:sp>
      <p:pic>
        <p:nvPicPr>
          <p:cNvPr id="15373" name="图片 23" descr="类图01.bmp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44876" y="604837"/>
            <a:ext cx="4460454" cy="3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8" name="直接箭头连接符 27"/>
          <p:cNvCxnSpPr>
            <a:endCxn id="20" idx="4"/>
          </p:cNvCxnSpPr>
          <p:nvPr/>
        </p:nvCxnSpPr>
        <p:spPr bwMode="auto">
          <a:xfrm>
            <a:off x="7667636" y="5000649"/>
            <a:ext cx="620814" cy="36159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 bwMode="auto">
          <a:xfrm flipV="1">
            <a:off x="8239141" y="3705318"/>
            <a:ext cx="848861" cy="43806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1" idx="1"/>
            <a:endCxn id="22" idx="4"/>
          </p:cNvCxnSpPr>
          <p:nvPr/>
        </p:nvCxnSpPr>
        <p:spPr bwMode="auto">
          <a:xfrm rot="10800000">
            <a:off x="4047142" y="5466284"/>
            <a:ext cx="680432" cy="16061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 bwMode="auto">
          <a:xfrm rot="10800000">
            <a:off x="3380550" y="4143381"/>
            <a:ext cx="500872" cy="189167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2" name="组合 21"/>
          <p:cNvGrpSpPr>
            <a:grpSpLocks/>
          </p:cNvGrpSpPr>
          <p:nvPr/>
        </p:nvGrpSpPr>
        <p:grpSpPr bwMode="auto">
          <a:xfrm>
            <a:off x="3684240" y="6328168"/>
            <a:ext cx="4572000" cy="629224"/>
            <a:chOff x="3143240" y="5143512"/>
            <a:chExt cx="4572032" cy="629229"/>
          </a:xfrm>
        </p:grpSpPr>
        <p:sp>
          <p:nvSpPr>
            <p:cNvPr id="34" name="圆角矩形 3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5" name="圆角矩形 34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6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TextBox 36"/>
            <p:cNvSpPr txBox="1"/>
            <p:nvPr/>
          </p:nvSpPr>
          <p:spPr bwMode="auto">
            <a:xfrm>
              <a:off x="4565273" y="5187962"/>
              <a:ext cx="2366370" cy="58477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演示示例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2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：防盗门功能</a:t>
              </a:r>
            </a:p>
            <a:p>
              <a:pPr algn="ctr">
                <a:defRPr/>
              </a:pP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13</a:t>
            </a:fld>
            <a:r>
              <a:rPr lang="en-US" altLang="zh-CN"/>
              <a:t>/32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294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421120" y="285728"/>
            <a:ext cx="4067492" cy="523220"/>
          </a:xfrm>
        </p:spPr>
        <p:txBody>
          <a:bodyPr/>
          <a:lstStyle/>
          <a:p>
            <a:pPr eaLnBrk="1" hangingPunct="1"/>
            <a:r>
              <a:rPr lang="zh-CN" altLang="en-US" dirty="0"/>
              <a:t>面向接口编程</a:t>
            </a:r>
            <a:r>
              <a:rPr lang="en-US" altLang="zh-CN" dirty="0"/>
              <a:t>3-3</a:t>
            </a:r>
            <a:endParaRPr lang="zh-CN" altLang="en-US" dirty="0"/>
          </a:p>
        </p:txBody>
      </p:sp>
      <p:sp>
        <p:nvSpPr>
          <p:cNvPr id="72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扩展防盗门门铃功能，主要是实现拍照存档</a:t>
            </a:r>
          </a:p>
          <a:p>
            <a:pPr eaLnBrk="1" hangingPunct="1"/>
            <a:endParaRPr lang="zh-CN" altLang="en-US" dirty="0"/>
          </a:p>
          <a:p>
            <a:pPr eaLnBrk="1" hangingPunct="1"/>
            <a:endParaRPr lang="en-US" altLang="zh-CN" dirty="0"/>
          </a:p>
        </p:txBody>
      </p:sp>
      <p:sp>
        <p:nvSpPr>
          <p:cNvPr id="722968" name="AutoShape 24"/>
          <p:cNvSpPr>
            <a:spLocks noChangeArrowheads="1"/>
          </p:cNvSpPr>
          <p:nvPr/>
        </p:nvSpPr>
        <p:spPr bwMode="auto">
          <a:xfrm>
            <a:off x="3452794" y="1428736"/>
            <a:ext cx="4500594" cy="1071570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sz="2400" b="1" dirty="0"/>
              <a:t>一个人可以具有多项能力</a:t>
            </a:r>
            <a:endParaRPr lang="en-US" altLang="zh-CN" sz="2400" b="1" dirty="0"/>
          </a:p>
          <a:p>
            <a:pPr algn="l">
              <a:defRPr/>
            </a:pPr>
            <a:r>
              <a:rPr lang="zh-CN" altLang="en-US" sz="2400" b="1" dirty="0"/>
              <a:t>一个类可以实现多个接口 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21472" y="3500439"/>
            <a:ext cx="5131594" cy="2052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组合 10"/>
          <p:cNvGrpSpPr/>
          <p:nvPr/>
        </p:nvGrpSpPr>
        <p:grpSpPr>
          <a:xfrm>
            <a:off x="1595406" y="857233"/>
            <a:ext cx="986586" cy="422603"/>
            <a:chOff x="1000100" y="1173499"/>
            <a:chExt cx="986586" cy="422603"/>
          </a:xfrm>
        </p:grpSpPr>
        <p:pic>
          <p:nvPicPr>
            <p:cNvPr id="12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grpSp>
        <p:nvGrpSpPr>
          <p:cNvPr id="20" name="组合 21"/>
          <p:cNvGrpSpPr>
            <a:grpSpLocks/>
          </p:cNvGrpSpPr>
          <p:nvPr/>
        </p:nvGrpSpPr>
        <p:grpSpPr bwMode="auto">
          <a:xfrm>
            <a:off x="3684240" y="6040136"/>
            <a:ext cx="4572000" cy="629224"/>
            <a:chOff x="3143240" y="5143512"/>
            <a:chExt cx="4572032" cy="629229"/>
          </a:xfrm>
        </p:grpSpPr>
        <p:sp>
          <p:nvSpPr>
            <p:cNvPr id="21" name="圆角矩形 20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3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 bwMode="auto">
            <a:xfrm>
              <a:off x="4565273" y="5187962"/>
              <a:ext cx="2779947" cy="58477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演示示例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3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：防盗门扩展功能</a:t>
              </a:r>
            </a:p>
            <a:p>
              <a:pPr algn="ctr">
                <a:defRPr/>
              </a:pP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3606065" y="4581128"/>
            <a:ext cx="2649925" cy="18018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14</a:t>
            </a:fld>
            <a:r>
              <a:rPr lang="en-US" altLang="zh-CN"/>
              <a:t>/32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131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81438" y="285728"/>
            <a:ext cx="6607175" cy="523220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学员操作</a:t>
            </a:r>
            <a:r>
              <a:rPr lang="en-US" altLang="zh-CN" sz="2800" dirty="0"/>
              <a:t>——</a:t>
            </a:r>
            <a:r>
              <a:rPr lang="zh-CN" altLang="en-US" sz="2800" dirty="0"/>
              <a:t>使用接口实现防盗门功能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需求说明：</a:t>
            </a:r>
          </a:p>
          <a:p>
            <a:pPr lvl="1" eaLnBrk="1" hangingPunct="1"/>
            <a:r>
              <a:rPr lang="zh-CN" altLang="en-US" dirty="0"/>
              <a:t>使用面向接口编程实现防盗门的功能</a:t>
            </a:r>
          </a:p>
          <a:p>
            <a:pPr lvl="2" eaLnBrk="1" hangingPunct="1"/>
            <a:r>
              <a:rPr lang="zh-CN" altLang="en-US" dirty="0">
                <a:ea typeface="宋体" charset="-122"/>
              </a:rPr>
              <a:t>开门、关门</a:t>
            </a:r>
            <a:endParaRPr lang="en-US" altLang="zh-CN" dirty="0">
              <a:ea typeface="宋体" charset="-122"/>
            </a:endParaRPr>
          </a:p>
          <a:p>
            <a:pPr lvl="2" eaLnBrk="1" hangingPunct="1"/>
            <a:r>
              <a:rPr lang="zh-CN" altLang="en-US" dirty="0">
                <a:ea typeface="宋体" charset="-122"/>
              </a:rPr>
              <a:t>上锁、开锁</a:t>
            </a:r>
            <a:endParaRPr lang="en-US" altLang="zh-CN" dirty="0">
              <a:ea typeface="宋体" charset="-122"/>
            </a:endParaRPr>
          </a:p>
          <a:p>
            <a:pPr lvl="2" eaLnBrk="1" hangingPunct="1"/>
            <a:r>
              <a:rPr lang="zh-CN" altLang="en-US" dirty="0">
                <a:ea typeface="宋体" charset="-122"/>
              </a:rPr>
              <a:t>拍照存档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713736" name="AutoShape 8"/>
          <p:cNvSpPr>
            <a:spLocks noChangeArrowheads="1"/>
          </p:cNvSpPr>
          <p:nvPr/>
        </p:nvSpPr>
        <p:spPr bwMode="gray">
          <a:xfrm>
            <a:off x="3095625" y="3997325"/>
            <a:ext cx="3168650" cy="43338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 定义</a:t>
            </a:r>
            <a:r>
              <a:rPr lang="en-US" altLang="en-US" b="1" dirty="0" err="1"/>
              <a:t>TheftproofDoor</a:t>
            </a:r>
            <a:r>
              <a:rPr lang="zh-CN" altLang="en-US" b="1" dirty="0"/>
              <a:t>类 </a:t>
            </a:r>
          </a:p>
        </p:txBody>
      </p:sp>
      <p:sp>
        <p:nvSpPr>
          <p:cNvPr id="713737" name="AutoShape 9"/>
          <p:cNvSpPr>
            <a:spLocks noChangeArrowheads="1"/>
          </p:cNvSpPr>
          <p:nvPr/>
        </p:nvSpPr>
        <p:spPr bwMode="gray">
          <a:xfrm>
            <a:off x="6524625" y="3997325"/>
            <a:ext cx="3168650" cy="43338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 编写测试类 </a:t>
            </a:r>
          </a:p>
        </p:txBody>
      </p:sp>
      <p:sp>
        <p:nvSpPr>
          <p:cNvPr id="713738" name="AutoShape 10"/>
          <p:cNvSpPr>
            <a:spLocks noChangeArrowheads="1"/>
          </p:cNvSpPr>
          <p:nvPr/>
        </p:nvSpPr>
        <p:spPr bwMode="gray">
          <a:xfrm>
            <a:off x="4595814" y="3286124"/>
            <a:ext cx="3500437" cy="642942"/>
          </a:xfrm>
          <a:prstGeom prst="roundRect">
            <a:avLst>
              <a:gd name="adj" fmla="val 11634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定义</a:t>
            </a:r>
            <a:r>
              <a:rPr lang="en-US" altLang="en-US" b="1" dirty="0"/>
              <a:t>Door</a:t>
            </a:r>
            <a:r>
              <a:rPr lang="zh-CN" altLang="en-US" b="1" dirty="0"/>
              <a:t>抽象类</a:t>
            </a:r>
          </a:p>
          <a:p>
            <a:pPr algn="l" eaLnBrk="0" hangingPunct="0">
              <a:defRPr/>
            </a:pPr>
            <a:r>
              <a:rPr lang="zh-CN" altLang="en-US" b="1" dirty="0"/>
              <a:t>定义</a:t>
            </a:r>
            <a:r>
              <a:rPr lang="en-US" altLang="en-US" b="1" dirty="0"/>
              <a:t>Lock</a:t>
            </a:r>
            <a:r>
              <a:rPr lang="zh-CN" altLang="en-US" b="1" dirty="0"/>
              <a:t>、</a:t>
            </a:r>
            <a:r>
              <a:rPr lang="en-US" altLang="en-US" b="1" dirty="0"/>
              <a:t> </a:t>
            </a:r>
            <a:r>
              <a:rPr lang="en-US" altLang="en-US" b="1" dirty="0" err="1"/>
              <a:t>DoorBell</a:t>
            </a:r>
            <a:r>
              <a:rPr lang="zh-CN" altLang="en-US" b="1" dirty="0"/>
              <a:t>接口</a:t>
            </a:r>
          </a:p>
        </p:txBody>
      </p:sp>
      <p:pic>
        <p:nvPicPr>
          <p:cNvPr id="17417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94932" y="4500564"/>
            <a:ext cx="4500563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组合 9"/>
          <p:cNvGrpSpPr/>
          <p:nvPr/>
        </p:nvGrpSpPr>
        <p:grpSpPr>
          <a:xfrm>
            <a:off x="1595406" y="879510"/>
            <a:ext cx="928694" cy="406350"/>
            <a:chOff x="3786182" y="1192962"/>
            <a:chExt cx="928694" cy="406350"/>
          </a:xfrm>
        </p:grpSpPr>
        <p:sp>
          <p:nvSpPr>
            <p:cNvPr id="11" name="TextBox 10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12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17" name="组合 17"/>
          <p:cNvGrpSpPr>
            <a:grpSpLocks/>
          </p:cNvGrpSpPr>
          <p:nvPr/>
        </p:nvGrpSpPr>
        <p:grpSpPr bwMode="auto">
          <a:xfrm>
            <a:off x="4691063" y="6309321"/>
            <a:ext cx="2786062" cy="428625"/>
            <a:chOff x="3714744" y="5143512"/>
            <a:chExt cx="2786082" cy="428628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 bwMode="auto">
            <a:xfrm>
              <a:off x="3962396" y="5187962"/>
              <a:ext cx="2220928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15</a:t>
            </a:fld>
            <a:r>
              <a:rPr lang="en-US" altLang="zh-CN"/>
              <a:t>/32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225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1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1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736" grpId="0" animBg="1"/>
      <p:bldP spid="713737" grpId="0" animBg="1"/>
      <p:bldP spid="71373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719737" y="285728"/>
            <a:ext cx="6768877" cy="523220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学员操作</a:t>
            </a:r>
            <a:r>
              <a:rPr lang="en-US" altLang="zh-CN" sz="2800" dirty="0"/>
              <a:t>——</a:t>
            </a:r>
            <a:r>
              <a:rPr lang="zh-CN" altLang="en-US" sz="2800" dirty="0"/>
              <a:t>使用接口实现手机功能</a:t>
            </a:r>
            <a:r>
              <a:rPr lang="en-US" altLang="zh-CN" sz="2800" dirty="0"/>
              <a:t>2-1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训练要点：</a:t>
            </a:r>
          </a:p>
          <a:p>
            <a:pPr lvl="1" eaLnBrk="1" hangingPunct="1"/>
            <a:r>
              <a:rPr lang="zh-CN" altLang="en-US" dirty="0"/>
              <a:t>接口的基础知识</a:t>
            </a:r>
          </a:p>
          <a:p>
            <a:pPr lvl="1" eaLnBrk="1" hangingPunct="1"/>
            <a:r>
              <a:rPr lang="zh-CN" altLang="en-US" dirty="0"/>
              <a:t>接口表示一种能力</a:t>
            </a:r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需求说明：</a:t>
            </a:r>
          </a:p>
          <a:p>
            <a:pPr lvl="1" eaLnBrk="1" hangingPunct="1"/>
            <a:r>
              <a:rPr lang="zh-CN" altLang="en-US" dirty="0"/>
              <a:t>原始的手机，可以发短信，通电话。随着发展，手机增加了功能：音频、视频播放、拍照、上网</a:t>
            </a:r>
          </a:p>
        </p:txBody>
      </p:sp>
      <p:pic>
        <p:nvPicPr>
          <p:cNvPr id="1843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24562" y="867257"/>
            <a:ext cx="4354064" cy="2814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组合 10"/>
          <p:cNvGrpSpPr/>
          <p:nvPr/>
        </p:nvGrpSpPr>
        <p:grpSpPr>
          <a:xfrm>
            <a:off x="1595407" y="857232"/>
            <a:ext cx="1109759" cy="500066"/>
            <a:chOff x="6072198" y="1142984"/>
            <a:chExt cx="1109759" cy="500066"/>
          </a:xfrm>
        </p:grpSpPr>
        <p:pic>
          <p:nvPicPr>
            <p:cNvPr id="12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4317480" y="6024712"/>
            <a:ext cx="2714625" cy="428625"/>
            <a:chOff x="3143240" y="5143512"/>
            <a:chExt cx="2714644" cy="428628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8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 bwMode="auto">
            <a:xfrm>
              <a:off x="3962396" y="5187962"/>
              <a:ext cx="1647837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讲解需求说明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16</a:t>
            </a:fld>
            <a:r>
              <a:rPr lang="en-US" altLang="zh-CN"/>
              <a:t>/32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1285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52750" y="3317499"/>
            <a:ext cx="6997700" cy="2496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5721" y="285728"/>
            <a:ext cx="6912892" cy="523220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学员操作</a:t>
            </a:r>
            <a:r>
              <a:rPr lang="en-US" altLang="zh-CN" sz="2800" dirty="0"/>
              <a:t>——</a:t>
            </a:r>
            <a:r>
              <a:rPr lang="zh-CN" altLang="en-US" sz="2800" dirty="0"/>
              <a:t>使用接口实现手机功能</a:t>
            </a:r>
            <a:r>
              <a:rPr lang="en-US" altLang="zh-CN" sz="2800" dirty="0"/>
              <a:t>2-2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实现思路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编写类及接口，参照以下类的结构图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编写测试类，让普通手机播放音频、发信息和通电话，让智能手机上网、播放视频、照相、发信息和通电话</a:t>
            </a:r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gray">
          <a:xfrm>
            <a:off x="1952625" y="3286123"/>
            <a:ext cx="1214438" cy="433387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照相</a:t>
            </a:r>
          </a:p>
        </p:txBody>
      </p:sp>
      <p:sp>
        <p:nvSpPr>
          <p:cNvPr id="13" name="AutoShape 9"/>
          <p:cNvSpPr>
            <a:spLocks noChangeArrowheads="1"/>
          </p:cNvSpPr>
          <p:nvPr/>
        </p:nvSpPr>
        <p:spPr bwMode="gray">
          <a:xfrm>
            <a:off x="4524375" y="3068960"/>
            <a:ext cx="1214438" cy="43338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连接网络</a:t>
            </a:r>
          </a:p>
        </p:txBody>
      </p:sp>
      <p:sp>
        <p:nvSpPr>
          <p:cNvPr id="14" name="AutoShape 9"/>
          <p:cNvSpPr>
            <a:spLocks noChangeArrowheads="1"/>
          </p:cNvSpPr>
          <p:nvPr/>
        </p:nvSpPr>
        <p:spPr bwMode="gray">
          <a:xfrm>
            <a:off x="9081426" y="6072728"/>
            <a:ext cx="1214438" cy="433387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普通手机</a:t>
            </a:r>
          </a:p>
        </p:txBody>
      </p:sp>
      <p:sp>
        <p:nvSpPr>
          <p:cNvPr id="15" name="AutoShape 9"/>
          <p:cNvSpPr>
            <a:spLocks noChangeArrowheads="1"/>
          </p:cNvSpPr>
          <p:nvPr/>
        </p:nvSpPr>
        <p:spPr bwMode="gray">
          <a:xfrm>
            <a:off x="9239250" y="3068960"/>
            <a:ext cx="1214438" cy="43338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播放</a:t>
            </a:r>
          </a:p>
        </p:txBody>
      </p:sp>
      <p:sp>
        <p:nvSpPr>
          <p:cNvPr id="16" name="AutoShape 9"/>
          <p:cNvSpPr>
            <a:spLocks noChangeArrowheads="1"/>
          </p:cNvSpPr>
          <p:nvPr/>
        </p:nvSpPr>
        <p:spPr bwMode="gray">
          <a:xfrm>
            <a:off x="2855640" y="5357809"/>
            <a:ext cx="1214438" cy="43338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智能手机</a:t>
            </a:r>
          </a:p>
        </p:txBody>
      </p:sp>
      <p:sp>
        <p:nvSpPr>
          <p:cNvPr id="17" name="AutoShape 9"/>
          <p:cNvSpPr>
            <a:spLocks noChangeArrowheads="1"/>
          </p:cNvSpPr>
          <p:nvPr/>
        </p:nvSpPr>
        <p:spPr bwMode="gray">
          <a:xfrm>
            <a:off x="7953375" y="3209923"/>
            <a:ext cx="1143000" cy="433387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手机</a:t>
            </a:r>
          </a:p>
        </p:txBody>
      </p:sp>
      <p:cxnSp>
        <p:nvCxnSpPr>
          <p:cNvPr id="18" name="直接箭头连接符 17"/>
          <p:cNvCxnSpPr/>
          <p:nvPr/>
        </p:nvCxnSpPr>
        <p:spPr>
          <a:xfrm rot="16200000" flipV="1">
            <a:off x="2702695" y="3750471"/>
            <a:ext cx="285752" cy="2143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rot="10800000">
            <a:off x="4070061" y="5643578"/>
            <a:ext cx="714380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8274480" y="5842793"/>
            <a:ext cx="571500" cy="36780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rot="5400000" flipH="1" flipV="1">
            <a:off x="9595668" y="3640466"/>
            <a:ext cx="286546" cy="79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7667636" y="3429000"/>
            <a:ext cx="285752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rot="5400000" flipH="1" flipV="1">
            <a:off x="4881554" y="3640466"/>
            <a:ext cx="285752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1595407" y="857232"/>
            <a:ext cx="1109759" cy="500066"/>
            <a:chOff x="6072198" y="1142984"/>
            <a:chExt cx="1109759" cy="500066"/>
          </a:xfrm>
        </p:grpSpPr>
        <p:pic>
          <p:nvPicPr>
            <p:cNvPr id="20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21" name="TextBox 20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grpSp>
        <p:nvGrpSpPr>
          <p:cNvPr id="27" name="组合 21"/>
          <p:cNvGrpSpPr>
            <a:grpSpLocks/>
          </p:cNvGrpSpPr>
          <p:nvPr/>
        </p:nvGrpSpPr>
        <p:grpSpPr bwMode="auto">
          <a:xfrm>
            <a:off x="4606082" y="6168728"/>
            <a:ext cx="2786063" cy="428625"/>
            <a:chOff x="3714744" y="5143512"/>
            <a:chExt cx="2786082" cy="428628"/>
          </a:xfrm>
        </p:grpSpPr>
        <p:sp>
          <p:nvSpPr>
            <p:cNvPr id="28" name="圆角矩形 27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9" name="TextBox 28"/>
            <p:cNvSpPr txBox="1"/>
            <p:nvPr/>
          </p:nvSpPr>
          <p:spPr bwMode="auto">
            <a:xfrm>
              <a:off x="3962396" y="5187962"/>
              <a:ext cx="2220928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30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17</a:t>
            </a:fld>
            <a:r>
              <a:rPr lang="en-US" altLang="zh-CN"/>
              <a:t>/32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50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970005" y="285728"/>
            <a:ext cx="1518607" cy="523220"/>
          </a:xfrm>
        </p:spPr>
        <p:txBody>
          <a:bodyPr/>
          <a:lstStyle/>
          <a:p>
            <a:pPr eaLnBrk="1" hangingPunct="1"/>
            <a:r>
              <a:rPr lang="zh-CN" altLang="en-US" dirty="0"/>
              <a:t>小结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如何理解接口是一种能力？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gray">
          <a:xfrm>
            <a:off x="3024166" y="2285992"/>
            <a:ext cx="6357982" cy="2857520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sz="2400" b="1" dirty="0"/>
              <a:t>接口有比抽象类更好的特性：</a:t>
            </a:r>
            <a:endParaRPr lang="en-US" altLang="zh-CN" sz="2400" b="1" dirty="0"/>
          </a:p>
          <a:p>
            <a:pPr algn="l" eaLnBrk="0" hangingPunct="0">
              <a:defRPr/>
            </a:pPr>
            <a:r>
              <a:rPr lang="en-US" altLang="zh-CN" sz="2400" b="1" dirty="0"/>
              <a:t>1.</a:t>
            </a:r>
            <a:r>
              <a:rPr lang="zh-CN" altLang="en-US" sz="2400" b="1" dirty="0"/>
              <a:t>可以被多继承</a:t>
            </a:r>
          </a:p>
          <a:p>
            <a:pPr algn="l" eaLnBrk="0" hangingPunct="0">
              <a:defRPr/>
            </a:pPr>
            <a:r>
              <a:rPr lang="en-US" altLang="zh-CN" sz="2400" b="1" dirty="0"/>
              <a:t>2.</a:t>
            </a:r>
            <a:r>
              <a:rPr lang="zh-CN" altLang="en-US" sz="2400" b="1" dirty="0"/>
              <a:t>设计和实现完全分离</a:t>
            </a:r>
          </a:p>
          <a:p>
            <a:pPr algn="l" eaLnBrk="0" hangingPunct="0">
              <a:defRPr/>
            </a:pPr>
            <a:r>
              <a:rPr lang="en-US" altLang="zh-CN" sz="2400" b="1" dirty="0"/>
              <a:t>3.</a:t>
            </a:r>
            <a:r>
              <a:rPr lang="zh-CN" altLang="en-US" sz="2400" b="1" dirty="0"/>
              <a:t>更自然的使用多态</a:t>
            </a:r>
          </a:p>
          <a:p>
            <a:pPr algn="l" eaLnBrk="0" hangingPunct="0">
              <a:defRPr/>
            </a:pPr>
            <a:r>
              <a:rPr lang="en-US" altLang="zh-CN" sz="2400" b="1" dirty="0"/>
              <a:t>4.</a:t>
            </a:r>
            <a:r>
              <a:rPr lang="zh-CN" altLang="en-US" sz="2400" b="1" dirty="0"/>
              <a:t>更容易搭建程序框架</a:t>
            </a:r>
          </a:p>
          <a:p>
            <a:pPr algn="l" eaLnBrk="0" hangingPunct="0">
              <a:defRPr/>
            </a:pPr>
            <a:r>
              <a:rPr lang="en-US" altLang="zh-CN" sz="2400" b="1" dirty="0"/>
              <a:t>5.</a:t>
            </a:r>
            <a:r>
              <a:rPr lang="zh-CN" altLang="en-US" sz="2400" b="1" dirty="0"/>
              <a:t>更容易更换实现</a:t>
            </a:r>
          </a:p>
          <a:p>
            <a:pPr algn="l" eaLnBrk="0" hangingPunct="0">
              <a:defRPr/>
            </a:pPr>
            <a:r>
              <a:rPr lang="en-US" altLang="zh-CN" sz="2400" b="1" dirty="0"/>
              <a:t> …… 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595406" y="857232"/>
            <a:ext cx="958752" cy="430730"/>
            <a:chOff x="3643306" y="2500357"/>
            <a:chExt cx="958752" cy="430730"/>
          </a:xfrm>
        </p:grpSpPr>
        <p:pic>
          <p:nvPicPr>
            <p:cNvPr id="7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提问</a:t>
              </a:r>
            </a:p>
          </p:txBody>
        </p:sp>
      </p:grpSp>
      <p:pic>
        <p:nvPicPr>
          <p:cNvPr id="10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500587">
            <a:off x="9267826" y="571500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18</a:t>
            </a:fld>
            <a:r>
              <a:rPr lang="en-US" altLang="zh-CN"/>
              <a:t>/32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2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27520" y="285728"/>
            <a:ext cx="3661092" cy="523220"/>
          </a:xfrm>
        </p:spPr>
        <p:txBody>
          <a:bodyPr/>
          <a:lstStyle/>
          <a:p>
            <a:pPr eaLnBrk="1" hangingPunct="1"/>
            <a:r>
              <a:rPr lang="zh-CN" altLang="en-US" dirty="0"/>
              <a:t>接口是一种约定</a:t>
            </a:r>
          </a:p>
        </p:txBody>
      </p:sp>
      <p:sp>
        <p:nvSpPr>
          <p:cNvPr id="70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生活中，我们使用的两相电源插座，规定了</a:t>
            </a:r>
          </a:p>
          <a:p>
            <a:pPr lvl="1" eaLnBrk="1" hangingPunct="1"/>
            <a:r>
              <a:rPr lang="zh-CN" altLang="en-US" dirty="0"/>
              <a:t>两个接头间的额定电压</a:t>
            </a:r>
          </a:p>
          <a:p>
            <a:pPr lvl="1" eaLnBrk="1" hangingPunct="1"/>
            <a:r>
              <a:rPr lang="zh-CN" altLang="en-US" dirty="0"/>
              <a:t>两个接头间的距离</a:t>
            </a:r>
          </a:p>
          <a:p>
            <a:pPr lvl="1" eaLnBrk="1" hangingPunct="1"/>
            <a:r>
              <a:rPr lang="zh-CN" altLang="en-US" dirty="0"/>
              <a:t>接头的形状</a:t>
            </a:r>
          </a:p>
          <a:p>
            <a:pPr eaLnBrk="1" hangingPunct="1"/>
            <a:r>
              <a:rPr lang="zh-CN" altLang="en-US" dirty="0"/>
              <a:t>接口是一种约定</a:t>
            </a:r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面向接口编程</a:t>
            </a:r>
          </a:p>
          <a:p>
            <a:pPr lvl="1" eaLnBrk="1" hangingPunct="1"/>
            <a:endParaRPr lang="en-US" altLang="zh-CN" dirty="0"/>
          </a:p>
        </p:txBody>
      </p:sp>
      <p:sp>
        <p:nvSpPr>
          <p:cNvPr id="705545" name="AutoShape 9"/>
          <p:cNvSpPr>
            <a:spLocks noChangeArrowheads="1"/>
          </p:cNvSpPr>
          <p:nvPr/>
        </p:nvSpPr>
        <p:spPr bwMode="gray">
          <a:xfrm>
            <a:off x="3041334" y="5873221"/>
            <a:ext cx="5881707" cy="571504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sz="2000" b="1" dirty="0"/>
              <a:t> 程序设计时面向接口的约定而不考虑具体实现 </a:t>
            </a:r>
          </a:p>
        </p:txBody>
      </p:sp>
      <p:sp>
        <p:nvSpPr>
          <p:cNvPr id="705546" name="AutoShape 10"/>
          <p:cNvSpPr>
            <a:spLocks noChangeArrowheads="1"/>
          </p:cNvSpPr>
          <p:nvPr/>
        </p:nvSpPr>
        <p:spPr bwMode="auto">
          <a:xfrm>
            <a:off x="7310447" y="3825243"/>
            <a:ext cx="2063919" cy="408623"/>
          </a:xfrm>
          <a:prstGeom prst="wedgeRoundRectCallout">
            <a:avLst>
              <a:gd name="adj1" fmla="val -31459"/>
              <a:gd name="adj2" fmla="val 4755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有些接口只有名称</a:t>
            </a:r>
          </a:p>
        </p:txBody>
      </p:sp>
      <p:sp>
        <p:nvSpPr>
          <p:cNvPr id="705547" name="AutoShape 11"/>
          <p:cNvSpPr>
            <a:spLocks noChangeArrowheads="1"/>
          </p:cNvSpPr>
          <p:nvPr/>
        </p:nvSpPr>
        <p:spPr bwMode="auto">
          <a:xfrm>
            <a:off x="7381885" y="4539621"/>
            <a:ext cx="2103457" cy="776383"/>
          </a:xfrm>
          <a:prstGeom prst="wedgeRoundRectCallout">
            <a:avLst>
              <a:gd name="adj1" fmla="val -32675"/>
              <a:gd name="adj2" fmla="val -4947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方法的实现方式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要通过注释来约定</a:t>
            </a:r>
          </a:p>
        </p:txBody>
      </p:sp>
      <p:cxnSp>
        <p:nvCxnSpPr>
          <p:cNvPr id="8" name="直接箭头连接符 7"/>
          <p:cNvCxnSpPr/>
          <p:nvPr/>
        </p:nvCxnSpPr>
        <p:spPr bwMode="auto">
          <a:xfrm flipV="1">
            <a:off x="6738942" y="4039554"/>
            <a:ext cx="500066" cy="28575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 bwMode="auto">
          <a:xfrm>
            <a:off x="6738942" y="4539620"/>
            <a:ext cx="571504" cy="28575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5543" name="AutoShape 7"/>
          <p:cNvSpPr>
            <a:spLocks noChangeArrowheads="1"/>
          </p:cNvSpPr>
          <p:nvPr/>
        </p:nvSpPr>
        <p:spPr bwMode="gray">
          <a:xfrm>
            <a:off x="3575050" y="4110992"/>
            <a:ext cx="3163892" cy="647700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sz="2000" b="1" dirty="0"/>
              <a:t>体现在接口名称和注释上 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19</a:t>
            </a:fld>
            <a:r>
              <a:rPr lang="en-US" altLang="zh-CN"/>
              <a:t>/32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577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0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0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0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0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0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45" grpId="0" animBg="1"/>
      <p:bldP spid="705546" grpId="0" animBg="1"/>
      <p:bldP spid="705547" grpId="0" animBg="1"/>
      <p:bldP spid="70554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219440" y="285728"/>
            <a:ext cx="2269172" cy="523220"/>
          </a:xfrm>
        </p:spPr>
        <p:txBody>
          <a:bodyPr/>
          <a:lstStyle/>
          <a:p>
            <a:pPr eaLnBrk="1" hangingPunct="1"/>
            <a:r>
              <a:rPr lang="zh-CN" altLang="en-US" dirty="0"/>
              <a:t>预习检查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zh-CN"/>
          </a:p>
          <a:p>
            <a:pPr eaLnBrk="1" hangingPunct="1">
              <a:buFont typeface="Wingdings" pitchFamily="2" charset="2"/>
              <a:buNone/>
            </a:pPr>
            <a:endParaRPr lang="en-US" altLang="zh-CN"/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2309786" y="1276350"/>
            <a:ext cx="8215370" cy="501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r>
              <a:rPr lang="zh-CN" altLang="en-US" sz="2600" b="1" dirty="0">
                <a:ea typeface="微软雅黑" pitchFamily="34" charset="-122"/>
              </a:rPr>
              <a:t>如何编写接口？</a:t>
            </a:r>
          </a:p>
          <a:p>
            <a:pPr marL="342900" indent="-34290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r>
              <a:rPr lang="zh-CN" altLang="en-US" sz="2600" b="1" dirty="0">
                <a:ea typeface="微软雅黑" pitchFamily="34" charset="-122"/>
              </a:rPr>
              <a:t>接口有哪些特性？（说出</a:t>
            </a:r>
            <a:r>
              <a:rPr lang="en-US" altLang="zh-CN" sz="2600" b="1" dirty="0">
                <a:ea typeface="微软雅黑" pitchFamily="34" charset="-122"/>
              </a:rPr>
              <a:t>2</a:t>
            </a:r>
            <a:r>
              <a:rPr lang="zh-CN" altLang="en-US" sz="2600" b="1" dirty="0">
                <a:ea typeface="微软雅黑" pitchFamily="34" charset="-122"/>
              </a:rPr>
              <a:t>个）</a:t>
            </a:r>
          </a:p>
        </p:txBody>
      </p:sp>
      <p:grpSp>
        <p:nvGrpSpPr>
          <p:cNvPr id="10" name="组合 1"/>
          <p:cNvGrpSpPr>
            <a:grpSpLocks/>
          </p:cNvGrpSpPr>
          <p:nvPr/>
        </p:nvGrpSpPr>
        <p:grpSpPr bwMode="auto">
          <a:xfrm>
            <a:off x="1668438" y="676176"/>
            <a:ext cx="1619250" cy="736600"/>
            <a:chOff x="0" y="600123"/>
            <a:chExt cx="1619672" cy="736273"/>
          </a:xfrm>
        </p:grpSpPr>
        <p:sp>
          <p:nvSpPr>
            <p:cNvPr id="11" name="TextBox 10"/>
            <p:cNvSpPr txBox="1"/>
            <p:nvPr/>
          </p:nvSpPr>
          <p:spPr>
            <a:xfrm>
              <a:off x="403330" y="620752"/>
              <a:ext cx="1216342" cy="39987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集中测试</a:t>
              </a:r>
            </a:p>
          </p:txBody>
        </p:sp>
        <p:pic>
          <p:nvPicPr>
            <p:cNvPr id="12" name="Picture 16" descr="C:\Users\meng.zhang\Desktop\ACCP7.0模版图标规范\s副本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123"/>
              <a:ext cx="500066" cy="512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" descr="C:\Users\meng.zhang\Desktop\ACCP7.0模版图标规范\user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55" y="833775"/>
              <a:ext cx="502621" cy="502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2</a:t>
            </a:fld>
            <a:r>
              <a:rPr lang="en-US" altLang="zh-CN"/>
              <a:t>/32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4307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315200" y="285728"/>
            <a:ext cx="3173412" cy="523220"/>
          </a:xfrm>
        </p:spPr>
        <p:txBody>
          <a:bodyPr/>
          <a:lstStyle/>
          <a:p>
            <a:pPr eaLnBrk="1" hangingPunct="1"/>
            <a:r>
              <a:rPr lang="zh-CN" altLang="en-US" dirty="0"/>
              <a:t>面向接口编程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开发打印机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墨盒：彩色、黑白</a:t>
            </a:r>
          </a:p>
          <a:p>
            <a:pPr lvl="1" eaLnBrk="1" hangingPunct="1"/>
            <a:r>
              <a:rPr lang="zh-CN" altLang="en-US" dirty="0"/>
              <a:t>纸张类型：</a:t>
            </a:r>
            <a:r>
              <a:rPr lang="en-US" altLang="zh-CN" dirty="0"/>
              <a:t>A4</a:t>
            </a:r>
            <a:r>
              <a:rPr lang="zh-CN" altLang="en-US" dirty="0"/>
              <a:t>、</a:t>
            </a:r>
            <a:r>
              <a:rPr lang="en-US" altLang="zh-CN" dirty="0"/>
              <a:t>B5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墨盒和纸张都不是打印机厂商提供的</a:t>
            </a:r>
          </a:p>
          <a:p>
            <a:pPr lvl="1" eaLnBrk="1" hangingPunct="1"/>
            <a:r>
              <a:rPr lang="zh-CN" altLang="en-US" dirty="0"/>
              <a:t>打印机厂商要兼容市场上的墨盒、纸张</a:t>
            </a:r>
          </a:p>
        </p:txBody>
      </p:sp>
      <p:pic>
        <p:nvPicPr>
          <p:cNvPr id="23557" name="Picture 2" descr="图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24251" y="4325408"/>
            <a:ext cx="4691063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组合 5"/>
          <p:cNvGrpSpPr/>
          <p:nvPr/>
        </p:nvGrpSpPr>
        <p:grpSpPr>
          <a:xfrm>
            <a:off x="1595406" y="857233"/>
            <a:ext cx="986586" cy="422603"/>
            <a:chOff x="1000100" y="1173499"/>
            <a:chExt cx="986586" cy="422603"/>
          </a:xfrm>
        </p:grpSpPr>
        <p:pic>
          <p:nvPicPr>
            <p:cNvPr id="7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20</a:t>
            </a:fld>
            <a:r>
              <a:rPr lang="en-US" altLang="zh-CN"/>
              <a:t>/32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3104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320136" y="285728"/>
            <a:ext cx="3168476" cy="523220"/>
          </a:xfrm>
        </p:spPr>
        <p:txBody>
          <a:bodyPr/>
          <a:lstStyle/>
          <a:p>
            <a:pPr eaLnBrk="1" hangingPunct="1"/>
            <a:r>
              <a:rPr lang="zh-CN" altLang="en-US" dirty="0"/>
              <a:t>面向接口编程</a:t>
            </a:r>
          </a:p>
        </p:txBody>
      </p:sp>
      <p:sp>
        <p:nvSpPr>
          <p:cNvPr id="720899" name="Rectangle 3"/>
          <p:cNvSpPr>
            <a:spLocks noGrp="1" noChangeArrowheads="1"/>
          </p:cNvSpPr>
          <p:nvPr>
            <p:ph idx="1"/>
          </p:nvPr>
        </p:nvSpPr>
        <p:spPr>
          <a:xfrm>
            <a:off x="873760" y="741595"/>
            <a:ext cx="10972800" cy="4817533"/>
          </a:xfrm>
        </p:spPr>
        <p:txBody>
          <a:bodyPr/>
          <a:lstStyle/>
          <a:p>
            <a:pPr eaLnBrk="1" hangingPunct="1"/>
            <a:r>
              <a:rPr lang="zh-CN" altLang="en-US" dirty="0"/>
              <a:t>墨盒和纸张的规格是一种约定 </a:t>
            </a:r>
          </a:p>
          <a:p>
            <a:pPr eaLnBrk="1" hangingPunct="1"/>
            <a:r>
              <a:rPr lang="zh-CN" altLang="en-US" dirty="0"/>
              <a:t>打印机需要遵守这些约定</a:t>
            </a:r>
            <a:endParaRPr lang="en-US" altLang="zh-CN" dirty="0"/>
          </a:p>
          <a:p>
            <a:pPr eaLnBrk="1" hangingPunct="1"/>
            <a:r>
              <a:rPr lang="zh-CN" altLang="en-US" dirty="0"/>
              <a:t>用面向接口编程的方式开发</a:t>
            </a:r>
          </a:p>
          <a:p>
            <a:pPr lvl="1" eaLnBrk="1" hangingPunct="1"/>
            <a:r>
              <a:rPr lang="zh-CN" altLang="en-US" dirty="0"/>
              <a:t>制定墨盒、纸张的约定或标准</a:t>
            </a:r>
          </a:p>
          <a:p>
            <a:pPr lvl="1" eaLnBrk="1" hangingPunct="1"/>
            <a:r>
              <a:rPr lang="zh-CN" altLang="en-US" dirty="0"/>
              <a:t>打印机厂商使用墨盒、纸张的标准开发打印机</a:t>
            </a:r>
          </a:p>
          <a:p>
            <a:pPr lvl="1" eaLnBrk="1" hangingPunct="1"/>
            <a:r>
              <a:rPr lang="zh-CN" altLang="en-US" dirty="0"/>
              <a:t>其他厂商按照墨盒、纸张的标准生产墨盒、纸张</a:t>
            </a:r>
          </a:p>
        </p:txBody>
      </p:sp>
      <p:sp>
        <p:nvSpPr>
          <p:cNvPr id="720901" name="AutoShape 5"/>
          <p:cNvSpPr>
            <a:spLocks noChangeArrowheads="1"/>
          </p:cNvSpPr>
          <p:nvPr/>
        </p:nvSpPr>
        <p:spPr bwMode="gray">
          <a:xfrm>
            <a:off x="3797300" y="4142672"/>
            <a:ext cx="2692400" cy="715089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定义墨盒接口</a:t>
            </a:r>
            <a:r>
              <a:rPr lang="en-US" altLang="zh-CN" b="1" dirty="0"/>
              <a:t>InkBox</a:t>
            </a:r>
          </a:p>
          <a:p>
            <a:pPr algn="l" eaLnBrk="0" hangingPunct="0">
              <a:defRPr/>
            </a:pPr>
            <a:r>
              <a:rPr lang="zh-CN" altLang="en-US" b="1" dirty="0"/>
              <a:t>定义纸张接口</a:t>
            </a:r>
            <a:r>
              <a:rPr lang="en-US" altLang="zh-CN" b="1" dirty="0"/>
              <a:t>Paper </a:t>
            </a:r>
            <a:endParaRPr lang="zh-CN" altLang="en-US" b="1" dirty="0"/>
          </a:p>
        </p:txBody>
      </p:sp>
      <p:sp>
        <p:nvSpPr>
          <p:cNvPr id="720903" name="AutoShape 7"/>
          <p:cNvSpPr>
            <a:spLocks noChangeArrowheads="1"/>
          </p:cNvSpPr>
          <p:nvPr/>
        </p:nvSpPr>
        <p:spPr bwMode="gray">
          <a:xfrm>
            <a:off x="3825876" y="4949204"/>
            <a:ext cx="2663825" cy="40862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 定义打印机类 </a:t>
            </a:r>
          </a:p>
        </p:txBody>
      </p:sp>
      <p:sp>
        <p:nvSpPr>
          <p:cNvPr id="720904" name="AutoShape 8"/>
          <p:cNvSpPr>
            <a:spLocks noChangeArrowheads="1"/>
          </p:cNvSpPr>
          <p:nvPr/>
        </p:nvSpPr>
        <p:spPr bwMode="gray">
          <a:xfrm>
            <a:off x="3825876" y="5428556"/>
            <a:ext cx="2663825" cy="715089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实现墨盒接口</a:t>
            </a:r>
          </a:p>
          <a:p>
            <a:pPr algn="l" eaLnBrk="0" hangingPunct="0">
              <a:defRPr/>
            </a:pPr>
            <a:r>
              <a:rPr lang="zh-CN" altLang="en-US" b="1" dirty="0"/>
              <a:t>实现纸张接口 </a:t>
            </a:r>
          </a:p>
        </p:txBody>
      </p:sp>
      <p:sp>
        <p:nvSpPr>
          <p:cNvPr id="720907" name="AutoShape 11"/>
          <p:cNvSpPr>
            <a:spLocks noChangeArrowheads="1"/>
          </p:cNvSpPr>
          <p:nvPr/>
        </p:nvSpPr>
        <p:spPr bwMode="auto">
          <a:xfrm>
            <a:off x="1738282" y="4286257"/>
            <a:ext cx="1640372" cy="776383"/>
          </a:xfrm>
          <a:prstGeom prst="wedgeRoundRectCallout">
            <a:avLst>
              <a:gd name="adj1" fmla="val 50385"/>
              <a:gd name="adj2" fmla="val 2766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约定墨盒标准</a:t>
            </a: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约定纸张标准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720909" name="AutoShape 13"/>
          <p:cNvSpPr>
            <a:spLocks noChangeArrowheads="1"/>
          </p:cNvSpPr>
          <p:nvPr/>
        </p:nvSpPr>
        <p:spPr bwMode="auto">
          <a:xfrm>
            <a:off x="7024695" y="4786323"/>
            <a:ext cx="3472019" cy="408623"/>
          </a:xfrm>
          <a:prstGeom prst="wedgeRoundRectCallout">
            <a:avLst>
              <a:gd name="adj1" fmla="val -50491"/>
              <a:gd name="adj2" fmla="val 1581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用墨盒、纸张接口实现打印方法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609886" y="361965"/>
            <a:ext cx="1000132" cy="446983"/>
            <a:chOff x="1000100" y="3235185"/>
            <a:chExt cx="1000132" cy="446983"/>
          </a:xfrm>
        </p:grpSpPr>
        <p:pic>
          <p:nvPicPr>
            <p:cNvPr id="17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分析</a:t>
              </a:r>
            </a:p>
          </p:txBody>
        </p:sp>
      </p:grpSp>
      <p:cxnSp>
        <p:nvCxnSpPr>
          <p:cNvPr id="23" name="直接箭头连接符 22"/>
          <p:cNvCxnSpPr/>
          <p:nvPr/>
        </p:nvCxnSpPr>
        <p:spPr bwMode="auto">
          <a:xfrm rot="10800000" flipV="1">
            <a:off x="3381356" y="4714884"/>
            <a:ext cx="357190" cy="9062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720909" idx="4"/>
          </p:cNvCxnSpPr>
          <p:nvPr/>
        </p:nvCxnSpPr>
        <p:spPr bwMode="auto">
          <a:xfrm flipV="1">
            <a:off x="6557970" y="5055249"/>
            <a:ext cx="449677" cy="16675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5" name="组合 30"/>
          <p:cNvGrpSpPr>
            <a:grpSpLocks/>
          </p:cNvGrpSpPr>
          <p:nvPr/>
        </p:nvGrpSpPr>
        <p:grpSpPr bwMode="auto">
          <a:xfrm>
            <a:off x="3575720" y="6312744"/>
            <a:ext cx="3744416" cy="428625"/>
            <a:chOff x="3143240" y="5143512"/>
            <a:chExt cx="2664175" cy="428628"/>
          </a:xfrm>
        </p:grpSpPr>
        <p:sp>
          <p:nvSpPr>
            <p:cNvPr id="26" name="圆角矩形 2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8" name="圆角矩形 27"/>
            <p:cNvSpPr/>
            <p:nvPr/>
          </p:nvSpPr>
          <p:spPr bwMode="auto">
            <a:xfrm>
              <a:off x="3714743" y="5143512"/>
              <a:ext cx="209267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9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29"/>
            <p:cNvSpPr txBox="1"/>
            <p:nvPr/>
          </p:nvSpPr>
          <p:spPr bwMode="auto">
            <a:xfrm>
              <a:off x="3675029" y="5187962"/>
              <a:ext cx="1635772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      演示示例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4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：打印机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21</a:t>
            </a:fld>
            <a:r>
              <a:rPr lang="en-US" altLang="zh-CN"/>
              <a:t>/32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072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2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2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2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20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2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2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901" grpId="0" animBg="1"/>
      <p:bldP spid="720904" grpId="0" animBg="1"/>
      <p:bldP spid="72090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9" name="Rectangle 3"/>
          <p:cNvSpPr>
            <a:spLocks noGrp="1" noChangeArrowheads="1"/>
          </p:cNvSpPr>
          <p:nvPr>
            <p:ph idx="1"/>
          </p:nvPr>
        </p:nvSpPr>
        <p:spPr>
          <a:xfrm>
            <a:off x="792480" y="808948"/>
            <a:ext cx="10972800" cy="4817533"/>
          </a:xfrm>
        </p:spPr>
        <p:txBody>
          <a:bodyPr/>
          <a:lstStyle/>
          <a:p>
            <a:pPr eaLnBrk="1" hangingPunct="1"/>
            <a:r>
              <a:rPr lang="zh-CN" altLang="en-US" dirty="0"/>
              <a:t>相同点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代表系统的抽象层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都不能被实例化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都能包含抽象方法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用于描述系统提供的服务，不必提供具体实现</a:t>
            </a:r>
          </a:p>
          <a:p>
            <a:pPr eaLnBrk="1" hangingPunct="1"/>
            <a:r>
              <a:rPr lang="zh-CN" altLang="en-US" dirty="0"/>
              <a:t>不同点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在抽象类中可以为部分方法提供默认实现，而接口中只能包含抽象方法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抽象类便于复用，接口便于代码维护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一个类只能继承一个直接的父类，但可以实现多个接口</a:t>
            </a:r>
            <a:endParaRPr lang="en-US" altLang="zh-CN" dirty="0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274560" y="285728"/>
            <a:ext cx="3214052" cy="523220"/>
          </a:xfrm>
        </p:spPr>
        <p:txBody>
          <a:bodyPr/>
          <a:lstStyle/>
          <a:p>
            <a:pPr eaLnBrk="1" hangingPunct="1"/>
            <a:r>
              <a:rPr lang="zh-CN" altLang="en-US" dirty="0"/>
              <a:t>抽象类</a:t>
            </a:r>
            <a:r>
              <a:rPr lang="en-US" altLang="zh-CN" dirty="0" err="1"/>
              <a:t>vs</a:t>
            </a:r>
            <a:r>
              <a:rPr lang="zh-CN" altLang="en-US" dirty="0"/>
              <a:t>接口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22</a:t>
            </a:fld>
            <a:r>
              <a:rPr lang="en-US" altLang="zh-CN"/>
              <a:t>/32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8756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使用原则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接口做系统与外界交互的窗口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接口提供服务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接口本身一旦制定，就不允许随意修改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抽象类可完成部分功能实现，还有部分功能可作为系统的扩展点</a:t>
            </a:r>
            <a:endParaRPr lang="en-US" altLang="zh-CN" dirty="0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315200" y="285728"/>
            <a:ext cx="3173412" cy="523220"/>
          </a:xfrm>
        </p:spPr>
        <p:txBody>
          <a:bodyPr/>
          <a:lstStyle/>
          <a:p>
            <a:pPr eaLnBrk="1" hangingPunct="1"/>
            <a:r>
              <a:rPr lang="zh-CN" altLang="en-US" dirty="0"/>
              <a:t>抽象类</a:t>
            </a:r>
            <a:r>
              <a:rPr lang="en-US" altLang="zh-CN" dirty="0" err="1"/>
              <a:t>vs</a:t>
            </a:r>
            <a:r>
              <a:rPr lang="zh-CN" altLang="en-US" dirty="0"/>
              <a:t>接口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23</a:t>
            </a:fld>
            <a:r>
              <a:rPr lang="en-US" altLang="zh-CN"/>
              <a:t>/32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0457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471920" y="285728"/>
            <a:ext cx="4016692" cy="523220"/>
          </a:xfrm>
        </p:spPr>
        <p:txBody>
          <a:bodyPr/>
          <a:lstStyle/>
          <a:p>
            <a:pPr eaLnBrk="1" hangingPunct="1"/>
            <a:r>
              <a:rPr lang="zh-CN" altLang="en-US" dirty="0"/>
              <a:t>面向对象设计原则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095472" y="1124744"/>
            <a:ext cx="8072494" cy="5256584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4BACC6"/>
              </a:buClr>
              <a:buSzPct val="100000"/>
              <a:buFont typeface="Wingdings" pitchFamily="2" charset="2"/>
              <a:buChar char="u"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多用组合，少用继承</a:t>
            </a: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SzPct val="100000"/>
              <a:buFont typeface="Wingdings" pitchFamily="2" charset="2"/>
              <a:buChar char="u"/>
              <a:defRPr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针对接口编程</a:t>
            </a: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SzPct val="100000"/>
              <a:buFont typeface="Wingdings" pitchFamily="2" charset="2"/>
              <a:buChar char="u"/>
              <a:defRPr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针对扩展开放，针对改变关闭</a:t>
            </a: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24</a:t>
            </a:fld>
            <a:r>
              <a:rPr lang="en-US" altLang="zh-CN"/>
              <a:t>/32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0813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251200" y="285728"/>
            <a:ext cx="7237413" cy="523220"/>
          </a:xfrm>
        </p:spPr>
        <p:txBody>
          <a:bodyPr/>
          <a:lstStyle/>
          <a:p>
            <a:pPr eaLnBrk="1" hangingPunct="1"/>
            <a:r>
              <a:rPr lang="zh-CN" altLang="en-US" dirty="0"/>
              <a:t>学员操作</a:t>
            </a:r>
            <a:r>
              <a:rPr lang="en-US" altLang="zh-CN" dirty="0"/>
              <a:t>——</a:t>
            </a:r>
            <a:r>
              <a:rPr lang="zh-CN" dirty="0"/>
              <a:t>组装一台计算机</a:t>
            </a:r>
            <a:r>
              <a:rPr lang="en-US" altLang="zh-CN" dirty="0"/>
              <a:t>2-1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训练要点</a:t>
            </a:r>
          </a:p>
          <a:p>
            <a:pPr lvl="1" eaLnBrk="1" hangingPunct="1"/>
            <a:r>
              <a:rPr lang="zh-CN" altLang="en-US" dirty="0"/>
              <a:t>接口的基础知识</a:t>
            </a:r>
          </a:p>
          <a:p>
            <a:pPr lvl="1" eaLnBrk="1" hangingPunct="1"/>
            <a:r>
              <a:rPr lang="zh-CN" altLang="en-US" dirty="0"/>
              <a:t>理解接口表示一种约定 </a:t>
            </a:r>
          </a:p>
          <a:p>
            <a:pPr eaLnBrk="1" hangingPunct="1"/>
            <a:r>
              <a:rPr lang="zh-CN" altLang="en-US" dirty="0"/>
              <a:t>需求说明</a:t>
            </a:r>
          </a:p>
          <a:p>
            <a:pPr lvl="1" eaLnBrk="1" hangingPunct="1"/>
            <a:r>
              <a:rPr lang="zh-CN" altLang="en-US" dirty="0"/>
              <a:t>采用面向接口编程思想组装一台计算机。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计算机的主要组成部分有：</a:t>
            </a:r>
          </a:p>
          <a:p>
            <a:pPr lvl="2" eaLnBrk="1" hangingPunct="1"/>
            <a:r>
              <a:rPr lang="en-US" altLang="zh-CN" dirty="0">
                <a:ea typeface="宋体" charset="-122"/>
              </a:rPr>
              <a:t>CPU</a:t>
            </a:r>
          </a:p>
          <a:p>
            <a:pPr lvl="2" eaLnBrk="1" hangingPunct="1"/>
            <a:r>
              <a:rPr lang="zh-CN" altLang="en-US" dirty="0">
                <a:latin typeface="黑体" pitchFamily="49" charset="-122"/>
                <a:ea typeface="黑体" pitchFamily="49" charset="-122"/>
              </a:rPr>
              <a:t>硬盘</a:t>
            </a:r>
          </a:p>
          <a:p>
            <a:pPr lvl="2" eaLnBrk="1" hangingPunct="1"/>
            <a:r>
              <a:rPr lang="zh-CN" altLang="en-US" dirty="0">
                <a:latin typeface="黑体" pitchFamily="49" charset="-122"/>
                <a:ea typeface="黑体" pitchFamily="49" charset="-122"/>
              </a:rPr>
              <a:t>内存</a:t>
            </a:r>
          </a:p>
        </p:txBody>
      </p:sp>
      <p:pic>
        <p:nvPicPr>
          <p:cNvPr id="2560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67313" y="4623588"/>
            <a:ext cx="3821112" cy="1336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组合 10"/>
          <p:cNvGrpSpPr/>
          <p:nvPr/>
        </p:nvGrpSpPr>
        <p:grpSpPr>
          <a:xfrm>
            <a:off x="1595407" y="857232"/>
            <a:ext cx="1109759" cy="500066"/>
            <a:chOff x="6072198" y="1142984"/>
            <a:chExt cx="1109759" cy="500066"/>
          </a:xfrm>
        </p:grpSpPr>
        <p:pic>
          <p:nvPicPr>
            <p:cNvPr id="12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4749528" y="6237289"/>
            <a:ext cx="2714625" cy="428625"/>
            <a:chOff x="3143240" y="5143512"/>
            <a:chExt cx="2714644" cy="428628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8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 bwMode="auto">
            <a:xfrm>
              <a:off x="3962396" y="5187962"/>
              <a:ext cx="1647837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讲解需求说明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25</a:t>
            </a:fld>
            <a:r>
              <a:rPr lang="en-US" altLang="zh-CN"/>
              <a:t>/32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580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220720" y="285728"/>
            <a:ext cx="7267893" cy="523220"/>
          </a:xfrm>
        </p:spPr>
        <p:txBody>
          <a:bodyPr/>
          <a:lstStyle/>
          <a:p>
            <a:pPr eaLnBrk="1" hangingPunct="1"/>
            <a:r>
              <a:rPr lang="zh-CN" altLang="en-US" dirty="0"/>
              <a:t>学员操作</a:t>
            </a:r>
            <a:r>
              <a:rPr lang="en-US" altLang="zh-CN" dirty="0"/>
              <a:t>——</a:t>
            </a:r>
            <a:r>
              <a:rPr lang="zh-CN" dirty="0"/>
              <a:t>组装一台计算机</a:t>
            </a:r>
            <a:r>
              <a:rPr lang="en-US" altLang="zh-CN" dirty="0"/>
              <a:t>2-2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Aft>
                <a:spcPct val="2000"/>
              </a:spcAft>
            </a:pPr>
            <a:r>
              <a:rPr lang="zh-CN" altLang="en-US" dirty="0"/>
              <a:t>实现思路</a:t>
            </a:r>
          </a:p>
          <a:p>
            <a:pPr lvl="1" eaLnBrk="1" hangingPunct="1">
              <a:spcAft>
                <a:spcPct val="2000"/>
              </a:spcAft>
            </a:pPr>
            <a:r>
              <a:rPr lang="zh-CN" altLang="en-US" dirty="0"/>
              <a:t>定义</a:t>
            </a:r>
            <a:r>
              <a:rPr lang="en-US" altLang="zh-CN" dirty="0"/>
              <a:t>CPU</a:t>
            </a:r>
            <a:r>
              <a:rPr lang="zh-CN" altLang="en-US" dirty="0"/>
              <a:t>的接口</a:t>
            </a:r>
            <a:r>
              <a:rPr lang="en-US" altLang="zh-CN" dirty="0"/>
              <a:t>CPU</a:t>
            </a:r>
            <a:r>
              <a:rPr lang="zh-CN" altLang="en-US" dirty="0"/>
              <a:t>，返回</a:t>
            </a:r>
            <a:r>
              <a:rPr lang="en-US" altLang="zh-CN" dirty="0"/>
              <a:t>CPU</a:t>
            </a:r>
            <a:r>
              <a:rPr lang="zh-CN" altLang="en-US" dirty="0"/>
              <a:t>品牌</a:t>
            </a:r>
            <a:r>
              <a:rPr lang="en-US" altLang="zh-CN" dirty="0"/>
              <a:t>(AMD</a:t>
            </a:r>
            <a:r>
              <a:rPr lang="zh-CN" altLang="en-US" dirty="0"/>
              <a:t>、</a:t>
            </a:r>
            <a:r>
              <a:rPr lang="en-US" altLang="zh-CN" dirty="0"/>
              <a:t>Inter)</a:t>
            </a:r>
          </a:p>
          <a:p>
            <a:pPr lvl="1" eaLnBrk="1" hangingPunct="1">
              <a:spcAft>
                <a:spcPct val="2000"/>
              </a:spcAft>
            </a:pPr>
            <a:r>
              <a:rPr lang="zh-CN" altLang="en-US" dirty="0"/>
              <a:t>定义内存的接口</a:t>
            </a:r>
            <a:r>
              <a:rPr lang="en-US" altLang="zh-CN" dirty="0"/>
              <a:t>EMS</a:t>
            </a:r>
            <a:r>
              <a:rPr lang="zh-CN" altLang="en-US" dirty="0"/>
              <a:t>，返回容量（</a:t>
            </a:r>
            <a:r>
              <a:rPr lang="en-US" altLang="zh-CN" dirty="0"/>
              <a:t>2GB\4GB\8GB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 eaLnBrk="1" hangingPunct="1">
              <a:spcAft>
                <a:spcPct val="2000"/>
              </a:spcAft>
            </a:pPr>
            <a:r>
              <a:rPr lang="zh-CN" altLang="en-US" dirty="0"/>
              <a:t>定义硬盘的接口</a:t>
            </a:r>
            <a:r>
              <a:rPr lang="en-US" altLang="zh-CN" dirty="0" err="1"/>
              <a:t>HardDisk</a:t>
            </a:r>
            <a:r>
              <a:rPr lang="zh-CN" altLang="en-US" dirty="0"/>
              <a:t>，返回类型（固态、机械）</a:t>
            </a:r>
          </a:p>
          <a:p>
            <a:pPr lvl="2" eaLnBrk="1" hangingPunct="1">
              <a:spcAft>
                <a:spcPct val="2000"/>
              </a:spcAft>
              <a:buFontTx/>
              <a:buNone/>
            </a:pPr>
            <a:endParaRPr lang="zh-CN" altLang="en-US" dirty="0">
              <a:ea typeface="宋体" charset="-122"/>
            </a:endParaRPr>
          </a:p>
          <a:p>
            <a:pPr lvl="1" eaLnBrk="1" hangingPunct="1">
              <a:spcAft>
                <a:spcPct val="2000"/>
              </a:spcAft>
            </a:pPr>
            <a:r>
              <a:rPr lang="zh-CN" altLang="en-US" dirty="0"/>
              <a:t>编写各组件厂商分别实现</a:t>
            </a:r>
            <a:r>
              <a:rPr lang="en-US" altLang="zh-CN" dirty="0"/>
              <a:t>CPU</a:t>
            </a:r>
            <a:r>
              <a:rPr lang="zh-CN" altLang="en-US" dirty="0"/>
              <a:t>、</a:t>
            </a:r>
            <a:r>
              <a:rPr lang="en-US" altLang="zh-CN" dirty="0"/>
              <a:t>EMS</a:t>
            </a:r>
            <a:r>
              <a:rPr lang="zh-CN" altLang="en-US" dirty="0"/>
              <a:t>、和</a:t>
            </a:r>
            <a:r>
              <a:rPr lang="en-US" altLang="zh-CN" dirty="0" err="1"/>
              <a:t>HardDisk</a:t>
            </a:r>
            <a:r>
              <a:rPr lang="zh-CN" altLang="en-US" dirty="0"/>
              <a:t>接口编写计算机类，组装计算机并显示相关信息</a:t>
            </a:r>
            <a:endParaRPr lang="en-US" altLang="zh-CN" dirty="0"/>
          </a:p>
          <a:p>
            <a:pPr lvl="1" eaLnBrk="1" hangingPunct="1">
              <a:spcAft>
                <a:spcPct val="2000"/>
              </a:spcAft>
            </a:pPr>
            <a:r>
              <a:rPr lang="zh-CN" altLang="en-US" dirty="0"/>
              <a:t>编写测试类运行</a:t>
            </a:r>
          </a:p>
        </p:txBody>
      </p:sp>
      <p:sp>
        <p:nvSpPr>
          <p:cNvPr id="709644" name="AutoShape 12"/>
          <p:cNvSpPr>
            <a:spLocks noChangeArrowheads="1"/>
          </p:cNvSpPr>
          <p:nvPr/>
        </p:nvSpPr>
        <p:spPr bwMode="auto">
          <a:xfrm>
            <a:off x="7890587" y="3501435"/>
            <a:ext cx="2598026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实现计算机各组件信息 </a:t>
            </a:r>
          </a:p>
        </p:txBody>
      </p:sp>
      <p:sp>
        <p:nvSpPr>
          <p:cNvPr id="709645" name="AutoShape 13"/>
          <p:cNvSpPr>
            <a:spLocks noChangeArrowheads="1"/>
          </p:cNvSpPr>
          <p:nvPr/>
        </p:nvSpPr>
        <p:spPr bwMode="auto">
          <a:xfrm>
            <a:off x="7167564" y="1285861"/>
            <a:ext cx="2428083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 定义计算机组成部分 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595407" y="857232"/>
            <a:ext cx="1109759" cy="500066"/>
            <a:chOff x="6072198" y="1142984"/>
            <a:chExt cx="1109759" cy="500066"/>
          </a:xfrm>
        </p:grpSpPr>
        <p:pic>
          <p:nvPicPr>
            <p:cNvPr id="9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grpSp>
        <p:nvGrpSpPr>
          <p:cNvPr id="15" name="组合 21"/>
          <p:cNvGrpSpPr>
            <a:grpSpLocks/>
          </p:cNvGrpSpPr>
          <p:nvPr/>
        </p:nvGrpSpPr>
        <p:grpSpPr bwMode="auto">
          <a:xfrm>
            <a:off x="4534074" y="5877273"/>
            <a:ext cx="2786063" cy="428625"/>
            <a:chOff x="3714744" y="5143512"/>
            <a:chExt cx="2786082" cy="428628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26</a:t>
            </a:fld>
            <a:r>
              <a:rPr lang="en-US" altLang="zh-CN"/>
              <a:t>/32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725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0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44" grpId="0" animBg="1"/>
      <p:bldP spid="70964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032104" y="285728"/>
            <a:ext cx="3456508" cy="523220"/>
          </a:xfr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/>
              <a:t>常见问题及解决办法</a:t>
            </a:r>
            <a:endParaRPr lang="en-US" altLang="zh-CN" dirty="0"/>
          </a:p>
          <a:p>
            <a:pPr>
              <a:spcBef>
                <a:spcPct val="50000"/>
              </a:spcBef>
            </a:pPr>
            <a:r>
              <a:rPr lang="zh-CN" altLang="en-US" dirty="0"/>
              <a:t>代码规范问题</a:t>
            </a:r>
          </a:p>
          <a:p>
            <a:pPr>
              <a:spcBef>
                <a:spcPct val="50000"/>
              </a:spcBef>
            </a:pPr>
            <a:r>
              <a:rPr lang="zh-CN" altLang="en-US" dirty="0"/>
              <a:t>调试技巧</a:t>
            </a:r>
            <a:endParaRPr lang="en-US" altLang="zh-CN" dirty="0"/>
          </a:p>
          <a:p>
            <a:pPr>
              <a:spcBef>
                <a:spcPct val="50000"/>
              </a:spcBef>
            </a:pP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7" name="组合 29"/>
          <p:cNvGrpSpPr>
            <a:grpSpLocks/>
          </p:cNvGrpSpPr>
          <p:nvPr/>
        </p:nvGrpSpPr>
        <p:grpSpPr bwMode="auto">
          <a:xfrm>
            <a:off x="3215681" y="3386238"/>
            <a:ext cx="5929313" cy="2058987"/>
            <a:chOff x="1857356" y="3214688"/>
            <a:chExt cx="5929353" cy="2058988"/>
          </a:xfrm>
        </p:grpSpPr>
        <p:sp>
          <p:nvSpPr>
            <p:cNvPr id="8" name="等腰三角形 7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9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10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4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15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6" name="等腰三角形 15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7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hangingPunct="0"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19" name="等腰三角形 18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11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2" name="任意多边形 11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3" name="任意多边形 12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27</a:t>
            </a:fld>
            <a:r>
              <a:rPr lang="en-US" altLang="zh-CN"/>
              <a:t>/32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9528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336360" y="285728"/>
            <a:ext cx="1152252" cy="523220"/>
          </a:xfrm>
        </p:spPr>
        <p:txBody>
          <a:bodyPr/>
          <a:lstStyle/>
          <a:p>
            <a:pPr eaLnBrk="1" hangingPunct="1"/>
            <a:r>
              <a:rPr lang="zh-CN" altLang="en-US"/>
              <a:t>小结</a:t>
            </a:r>
            <a:endParaRPr lang="en-US" altLang="zh-CN"/>
          </a:p>
        </p:txBody>
      </p:sp>
      <p:sp>
        <p:nvSpPr>
          <p:cNvPr id="693251" name="Rectangle 3"/>
          <p:cNvSpPr>
            <a:spLocks noGrp="1" noChangeArrowheads="1"/>
          </p:cNvSpPr>
          <p:nvPr>
            <p:ph idx="1"/>
          </p:nvPr>
        </p:nvSpPr>
        <p:spPr>
          <a:xfrm>
            <a:off x="2895600" y="1072597"/>
            <a:ext cx="10972800" cy="4817533"/>
          </a:xfrm>
        </p:spPr>
        <p:txBody>
          <a:bodyPr/>
          <a:lstStyle/>
          <a:p>
            <a:pPr eaLnBrk="1" hangingPunct="1"/>
            <a:r>
              <a:rPr lang="zh-CN" altLang="en-US" dirty="0"/>
              <a:t>编写和实现接口的语法是什么？</a:t>
            </a:r>
          </a:p>
          <a:p>
            <a:pPr eaLnBrk="1" hangingPunct="1"/>
            <a:r>
              <a:rPr lang="zh-CN" altLang="en-US" dirty="0"/>
              <a:t>接口有哪些特性？（说出</a:t>
            </a:r>
            <a:r>
              <a:rPr lang="en-US" altLang="zh-CN" dirty="0"/>
              <a:t>3</a:t>
            </a:r>
            <a:r>
              <a:rPr lang="zh-CN" altLang="en-US" dirty="0"/>
              <a:t>个）</a:t>
            </a:r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阅读代码，找出错误</a:t>
            </a:r>
          </a:p>
        </p:txBody>
      </p:sp>
      <p:sp>
        <p:nvSpPr>
          <p:cNvPr id="693258" name="AutoShape 10"/>
          <p:cNvSpPr>
            <a:spLocks noChangeArrowheads="1"/>
          </p:cNvSpPr>
          <p:nvPr/>
        </p:nvSpPr>
        <p:spPr bwMode="auto">
          <a:xfrm>
            <a:off x="3135314" y="3429001"/>
            <a:ext cx="5703887" cy="333322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public interface MyInterface {       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public MyInterface();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public void method1();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public void method2(){ }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private void method3();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void method4();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int method5();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int TYPE = 1;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595406" y="857232"/>
            <a:ext cx="958752" cy="430730"/>
            <a:chOff x="3643306" y="2500357"/>
            <a:chExt cx="958752" cy="430730"/>
          </a:xfrm>
        </p:grpSpPr>
        <p:pic>
          <p:nvPicPr>
            <p:cNvPr id="18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19" name="TextBox 18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提问</a:t>
              </a:r>
            </a:p>
          </p:txBody>
        </p:sp>
      </p:grpSp>
      <p:grpSp>
        <p:nvGrpSpPr>
          <p:cNvPr id="20" name="组合 77"/>
          <p:cNvGrpSpPr/>
          <p:nvPr/>
        </p:nvGrpSpPr>
        <p:grpSpPr>
          <a:xfrm>
            <a:off x="1595407" y="2357430"/>
            <a:ext cx="1469411" cy="400110"/>
            <a:chOff x="2962268" y="5103147"/>
            <a:chExt cx="1469411" cy="400110"/>
          </a:xfrm>
        </p:grpSpPr>
        <p:pic>
          <p:nvPicPr>
            <p:cNvPr id="21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</p:spPr>
        </p:pic>
        <p:sp>
          <p:nvSpPr>
            <p:cNvPr id="22" name="TextBox 21"/>
            <p:cNvSpPr txBox="1"/>
            <p:nvPr/>
          </p:nvSpPr>
          <p:spPr>
            <a:xfrm>
              <a:off x="3214678" y="5103147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代码阅读</a:t>
              </a:r>
            </a:p>
          </p:txBody>
        </p:sp>
      </p:grpSp>
      <p:pic>
        <p:nvPicPr>
          <p:cNvPr id="23" name="Picture 2" descr="C:\Users\jian.zhang\Desktop\安卓PPT模板demo\代码展示\11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75853" y="3855380"/>
            <a:ext cx="345600" cy="288000"/>
          </a:xfrm>
          <a:prstGeom prst="rect">
            <a:avLst/>
          </a:prstGeom>
          <a:noFill/>
        </p:spPr>
      </p:pic>
      <p:pic>
        <p:nvPicPr>
          <p:cNvPr id="24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23308" y="4212570"/>
            <a:ext cx="401387" cy="288000"/>
          </a:xfrm>
          <a:prstGeom prst="rect">
            <a:avLst/>
          </a:prstGeom>
          <a:noFill/>
        </p:spPr>
      </p:pic>
      <p:pic>
        <p:nvPicPr>
          <p:cNvPr id="25" name="Picture 2" descr="C:\Users\jian.zhang\Desktop\安卓PPT模板demo\代码展示\11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07656" y="4926950"/>
            <a:ext cx="345600" cy="288000"/>
          </a:xfrm>
          <a:prstGeom prst="rect">
            <a:avLst/>
          </a:prstGeom>
          <a:noFill/>
        </p:spPr>
      </p:pic>
      <p:pic>
        <p:nvPicPr>
          <p:cNvPr id="26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23308" y="5284140"/>
            <a:ext cx="401387" cy="288000"/>
          </a:xfrm>
          <a:prstGeom prst="rect">
            <a:avLst/>
          </a:prstGeom>
          <a:noFill/>
        </p:spPr>
      </p:pic>
      <p:pic>
        <p:nvPicPr>
          <p:cNvPr id="27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96067" y="5643578"/>
            <a:ext cx="401387" cy="288000"/>
          </a:xfrm>
          <a:prstGeom prst="rect">
            <a:avLst/>
          </a:prstGeom>
          <a:noFill/>
        </p:spPr>
      </p:pic>
      <p:pic>
        <p:nvPicPr>
          <p:cNvPr id="28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96067" y="5998520"/>
            <a:ext cx="401387" cy="288000"/>
          </a:xfrm>
          <a:prstGeom prst="rect">
            <a:avLst/>
          </a:prstGeom>
          <a:noFill/>
        </p:spPr>
      </p:pic>
      <p:pic>
        <p:nvPicPr>
          <p:cNvPr id="30" name="Picture 2" descr="C:\Users\jian.zhang\Desktop\安卓PPT模板demo\代码展示\11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07656" y="4569760"/>
            <a:ext cx="345600" cy="288000"/>
          </a:xfrm>
          <a:prstGeom prst="rect">
            <a:avLst/>
          </a:prstGeom>
          <a:noFill/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28</a:t>
            </a:fld>
            <a:r>
              <a:rPr lang="en-US" altLang="zh-CN"/>
              <a:t>/32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974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9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9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325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>
          <a:xfrm>
            <a:off x="8686800" y="274638"/>
            <a:ext cx="1524000" cy="582612"/>
          </a:xfrm>
        </p:spPr>
        <p:txBody>
          <a:bodyPr/>
          <a:lstStyle/>
          <a:p>
            <a:pPr eaLnBrk="1" hangingPunct="1"/>
            <a:r>
              <a:rPr dirty="0" err="1">
                <a:solidFill>
                  <a:srgbClr val="121F55"/>
                </a:solidFill>
              </a:rPr>
              <a:t>总结</a:t>
            </a:r>
            <a:endParaRPr dirty="0">
              <a:solidFill>
                <a:srgbClr val="121F55"/>
              </a:solidFill>
            </a:endParaRPr>
          </a:p>
        </p:txBody>
      </p:sp>
      <p:sp>
        <p:nvSpPr>
          <p:cNvPr id="69635" name="TextBox 4"/>
          <p:cNvSpPr txBox="1">
            <a:spLocks noChangeArrowheads="1"/>
          </p:cNvSpPr>
          <p:nvPr/>
        </p:nvSpPr>
        <p:spPr bwMode="auto">
          <a:xfrm>
            <a:off x="3673475" y="1503364"/>
            <a:ext cx="6351588" cy="686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b="1" dirty="0">
                <a:ea typeface="微软雅黑" pitchFamily="34" charset="-122"/>
                <a:cs typeface="Arial" charset="0"/>
              </a:rPr>
              <a:t>Java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中的接口</a:t>
            </a: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2000" b="1" dirty="0">
                <a:ea typeface="微软雅黑" pitchFamily="34" charset="-122"/>
                <a:cs typeface="Arial" charset="0"/>
              </a:rPr>
              <a:t>一个类可以</a:t>
            </a:r>
            <a:r>
              <a:rPr lang="zh-CN" altLang="en-US" sz="20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实现多个接口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，非抽象类实现接口时必须实现接口中的全部方法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2000" b="1" dirty="0">
                <a:ea typeface="微软雅黑" pitchFamily="34" charset="-122"/>
                <a:cs typeface="Arial" charset="0"/>
              </a:rPr>
              <a:t>抽象类利于代码复用，接口利于代码维护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zh-CN" altLang="en-US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zh-CN" altLang="en-US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2000" b="1" dirty="0">
                <a:ea typeface="微软雅黑" pitchFamily="34" charset="-122"/>
                <a:cs typeface="Arial" charset="0"/>
              </a:rPr>
              <a:t>程序开发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zh-CN" altLang="en-US" sz="2000" dirty="0">
              <a:ea typeface="微软雅黑" pitchFamily="34" charset="-122"/>
              <a:cs typeface="Arial" charset="0"/>
            </a:endParaRPr>
          </a:p>
        </p:txBody>
      </p:sp>
      <p:sp>
        <p:nvSpPr>
          <p:cNvPr id="69640" name="TextBox 15"/>
          <p:cNvSpPr txBox="1">
            <a:spLocks noChangeArrowheads="1"/>
          </p:cNvSpPr>
          <p:nvPr/>
        </p:nvSpPr>
        <p:spPr bwMode="auto">
          <a:xfrm>
            <a:off x="1524001" y="2584450"/>
            <a:ext cx="1819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ea typeface="微软雅黑" pitchFamily="34" charset="-122"/>
                <a:cs typeface="Arial" charset="0"/>
              </a:rPr>
              <a:t>接口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69641" name="AutoShape 3"/>
          <p:cNvSpPr>
            <a:spLocks/>
          </p:cNvSpPr>
          <p:nvPr/>
        </p:nvSpPr>
        <p:spPr bwMode="auto">
          <a:xfrm>
            <a:off x="3360739" y="1620838"/>
            <a:ext cx="312737" cy="2600251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2" name="AutoShape 3"/>
          <p:cNvSpPr>
            <a:spLocks/>
          </p:cNvSpPr>
          <p:nvPr/>
        </p:nvSpPr>
        <p:spPr bwMode="auto">
          <a:xfrm>
            <a:off x="5461000" y="1006857"/>
            <a:ext cx="202952" cy="1270016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5663953" y="1006859"/>
            <a:ext cx="3317329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属性全都是全局静态常量</a:t>
            </a:r>
          </a:p>
          <a:p>
            <a:pPr eaLnBrk="1" hangingPunct="1"/>
            <a:endParaRPr lang="en-US" altLang="zh-CN" sz="1600" b="1" dirty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20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方法都是全局抽象方法</a:t>
            </a:r>
          </a:p>
          <a:p>
            <a:pPr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20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无构造方法</a:t>
            </a:r>
          </a:p>
          <a:p>
            <a:pPr eaLnBrk="1" hangingPunct="1"/>
            <a:endParaRPr lang="en-US" altLang="zh-CN" sz="1600" b="1" dirty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endParaRPr lang="zh-CN" altLang="en-US" sz="1600" b="1" dirty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29</a:t>
            </a:fld>
            <a:r>
              <a:rPr lang="en-US" altLang="zh-CN"/>
              <a:t>/32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7483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776720" y="285728"/>
            <a:ext cx="3711892" cy="523220"/>
          </a:xfrm>
        </p:spPr>
        <p:txBody>
          <a:bodyPr/>
          <a:lstStyle/>
          <a:p>
            <a:pPr eaLnBrk="1" hangingPunct="1"/>
            <a:r>
              <a:rPr lang="zh-CN" altLang="en-US" dirty="0"/>
              <a:t>回顾及作业点评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如何实现多态？</a:t>
            </a:r>
          </a:p>
          <a:p>
            <a:pPr eaLnBrk="1" hangingPunct="1"/>
            <a:r>
              <a:rPr lang="zh-CN" altLang="en-US" dirty="0"/>
              <a:t>使用多态有什么好处？</a:t>
            </a:r>
          </a:p>
          <a:p>
            <a:pPr eaLnBrk="1" hangingPunct="1"/>
            <a:r>
              <a:rPr lang="zh-CN" altLang="en-US" dirty="0"/>
              <a:t>抽象类的特点是什么？</a:t>
            </a:r>
          </a:p>
          <a:p>
            <a:pPr eaLnBrk="1" hangingPunct="1"/>
            <a:r>
              <a:rPr lang="zh-CN" altLang="en-US" dirty="0"/>
              <a:t>抽象方法的特点是什么？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点评作业的提交情况和共性问题</a:t>
            </a:r>
            <a:endParaRPr lang="zh-CN" altLang="en-US" dirty="0"/>
          </a:p>
          <a:p>
            <a:pPr marL="0" indent="0" eaLnBrk="1" hangingPunct="1">
              <a:buNone/>
            </a:pP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595406" y="857232"/>
            <a:ext cx="958752" cy="430730"/>
            <a:chOff x="3643306" y="2500357"/>
            <a:chExt cx="958752" cy="430730"/>
          </a:xfrm>
        </p:grpSpPr>
        <p:pic>
          <p:nvPicPr>
            <p:cNvPr id="6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提问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645776" y="4005064"/>
            <a:ext cx="1497897" cy="400110"/>
            <a:chOff x="1004978" y="3857625"/>
            <a:chExt cx="1497897" cy="400110"/>
          </a:xfrm>
        </p:grpSpPr>
        <p:pic>
          <p:nvPicPr>
            <p:cNvPr id="9" name="Picture 6" descr="\\prdsoftlab\Softlab\034\05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4978" y="3927478"/>
              <a:ext cx="406395" cy="295272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 bwMode="auto">
            <a:xfrm>
              <a:off x="1285875" y="3857625"/>
              <a:ext cx="1217000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作业点评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3</a:t>
            </a:fld>
            <a:r>
              <a:rPr lang="en-US" altLang="zh-CN"/>
              <a:t>/32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61123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79620587-8452-43D3-90D5-BF6F9EFA81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75168"/>
            <a:ext cx="10972800" cy="944033"/>
          </a:xfrm>
        </p:spPr>
        <p:txBody>
          <a:bodyPr/>
          <a:lstStyle/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823" name="图片 1" descr="课工场最终蓝绿色v1-3">
            <a:extLst>
              <a:ext uri="{FF2B5EF4-FFF2-40B4-BE49-F238E27FC236}">
                <a16:creationId xmlns:a16="http://schemas.microsoft.com/office/drawing/2014/main" id="{29A34371-A679-4EF8-951C-D1E21D4CC9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223500" y="165100"/>
            <a:ext cx="1608667" cy="694267"/>
          </a:xfrm>
        </p:spPr>
      </p:pic>
      <p:pic>
        <p:nvPicPr>
          <p:cNvPr id="34819" name="图片 6" descr="ppt01-01.jpg">
            <a:extLst>
              <a:ext uri="{FF2B5EF4-FFF2-40B4-BE49-F238E27FC236}">
                <a16:creationId xmlns:a16="http://schemas.microsoft.com/office/drawing/2014/main" id="{2672E313-08A3-4BB1-9A22-963113B9D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图片 2" descr="图片1">
            <a:extLst>
              <a:ext uri="{FF2B5EF4-FFF2-40B4-BE49-F238E27FC236}">
                <a16:creationId xmlns:a16="http://schemas.microsoft.com/office/drawing/2014/main" id="{5EB6097E-F475-449F-A05B-05216D574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734" y="2084917"/>
            <a:ext cx="2988733" cy="3926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 Box 5">
            <a:extLst>
              <a:ext uri="{FF2B5EF4-FFF2-40B4-BE49-F238E27FC236}">
                <a16:creationId xmlns:a16="http://schemas.microsoft.com/office/drawing/2014/main" id="{101512E5-3719-47D2-8A95-C7DCC65F9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7834" y="1123951"/>
            <a:ext cx="53142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latin typeface="黑体" panose="02010609060101010101" pitchFamily="49" charset="-122"/>
                <a:ea typeface="微软雅黑" panose="020B0503020204020204" pitchFamily="34" charset="-122"/>
                <a:sym typeface="Arial" panose="020B0604020202020204" pitchFamily="34" charset="0"/>
              </a:rPr>
              <a:t>扫我有更多精彩课程呦</a:t>
            </a:r>
          </a:p>
        </p:txBody>
      </p:sp>
      <p:pic>
        <p:nvPicPr>
          <p:cNvPr id="34822" name="图片 12292" descr="C:\Users\zhixing.diao\Desktop\课工场app二维码.jpg课工场app二维码">
            <a:extLst>
              <a:ext uri="{FF2B5EF4-FFF2-40B4-BE49-F238E27FC236}">
                <a16:creationId xmlns:a16="http://schemas.microsoft.com/office/drawing/2014/main" id="{442E565F-04DA-4FE1-A26F-F8B905D97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18" y="2084917"/>
            <a:ext cx="3007783" cy="3951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038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ldLvl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741920" y="285728"/>
            <a:ext cx="2746692" cy="523220"/>
          </a:xfrm>
        </p:spPr>
        <p:txBody>
          <a:bodyPr/>
          <a:lstStyle/>
          <a:p>
            <a:pPr eaLnBrk="1" hangingPunct="1"/>
            <a:r>
              <a:rPr lang="zh-CN" altLang="en-US" dirty="0"/>
              <a:t>本章任务</a:t>
            </a:r>
          </a:p>
        </p:txBody>
      </p:sp>
      <p:sp>
        <p:nvSpPr>
          <p:cNvPr id="6147" name="Rectangle 1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/>
              <a:t>使用接口设计</a:t>
            </a:r>
          </a:p>
          <a:p>
            <a:pPr lvl="1" eaLnBrk="1" hangingPunct="1"/>
            <a:r>
              <a:rPr lang="zh-CN" altLang="en-US" dirty="0"/>
              <a:t>防盗门功能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手机功能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组装一台计算机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打印机打印</a:t>
            </a:r>
            <a:endParaRPr lang="en-US" altLang="zh-CN" dirty="0"/>
          </a:p>
          <a:p>
            <a:pPr lvl="1" eaLnBrk="1" hangingPunct="1">
              <a:buFont typeface="Wingdings" pitchFamily="2" charset="2"/>
              <a:buNone/>
            </a:pP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24475" y="1928814"/>
            <a:ext cx="4770438" cy="190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 descr="图4.8.bmp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75264" y="3214688"/>
            <a:ext cx="4321175" cy="133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10189" y="2412079"/>
            <a:ext cx="4899025" cy="3167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10188" y="2844081"/>
            <a:ext cx="4710112" cy="1647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4</a:t>
            </a:fld>
            <a:r>
              <a:rPr lang="en-US" altLang="zh-CN"/>
              <a:t>/32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960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6"/>
          <p:cNvSpPr>
            <a:spLocks noGrp="1" noChangeArrowheads="1"/>
          </p:cNvSpPr>
          <p:nvPr>
            <p:ph type="title"/>
          </p:nvPr>
        </p:nvSpPr>
        <p:spPr>
          <a:xfrm>
            <a:off x="8331200" y="285728"/>
            <a:ext cx="2157412" cy="52322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zh-CN" altLang="en-US" dirty="0"/>
              <a:t>本章目标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掌握接口基础知识</a:t>
            </a:r>
          </a:p>
          <a:p>
            <a:pPr eaLnBrk="1" hangingPunct="1"/>
            <a:r>
              <a:rPr lang="zh-CN" altLang="en-US" dirty="0"/>
              <a:t>掌握接口作为一种约定和能力的含义</a:t>
            </a:r>
            <a:endParaRPr lang="en-US" altLang="zh-CN" dirty="0"/>
          </a:p>
          <a:p>
            <a:pPr eaLnBrk="1" hangingPunct="1"/>
            <a:r>
              <a:rPr lang="zh-CN" altLang="en-US" dirty="0"/>
              <a:t>掌握面向接口编程</a:t>
            </a:r>
          </a:p>
        </p:txBody>
      </p:sp>
      <p:pic>
        <p:nvPicPr>
          <p:cNvPr id="4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82082" y="1643050"/>
            <a:ext cx="714380" cy="719772"/>
          </a:xfrm>
          <a:prstGeom prst="rect">
            <a:avLst/>
          </a:prstGeom>
          <a:noFill/>
        </p:spPr>
      </p:pic>
      <p:pic>
        <p:nvPicPr>
          <p:cNvPr id="9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95928" y="1709096"/>
            <a:ext cx="643477" cy="648334"/>
          </a:xfrm>
          <a:prstGeom prst="rect">
            <a:avLst/>
          </a:prstGeom>
          <a:noFill/>
        </p:spPr>
      </p:pic>
      <p:pic>
        <p:nvPicPr>
          <p:cNvPr id="8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52385" y="2204602"/>
            <a:ext cx="643477" cy="648334"/>
          </a:xfrm>
          <a:prstGeom prst="rect">
            <a:avLst/>
          </a:prstGeom>
          <a:noFill/>
        </p:spPr>
      </p:pic>
      <p:pic>
        <p:nvPicPr>
          <p:cNvPr id="10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04312" y="2061156"/>
            <a:ext cx="714380" cy="719772"/>
          </a:xfrm>
          <a:prstGeom prst="rect">
            <a:avLst/>
          </a:prstGeom>
          <a:noFill/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5</a:t>
            </a:fld>
            <a:r>
              <a:rPr lang="en-US" altLang="zh-CN"/>
              <a:t>/32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1683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736080" y="285728"/>
            <a:ext cx="3752532" cy="523220"/>
          </a:xfrm>
        </p:spPr>
        <p:txBody>
          <a:bodyPr/>
          <a:lstStyle/>
          <a:p>
            <a:pPr eaLnBrk="1" hangingPunct="1"/>
            <a:r>
              <a:rPr lang="zh-CN" altLang="en-US" dirty="0"/>
              <a:t>为什么使用接口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2308254" y="1276351"/>
            <a:ext cx="7645398" cy="5010170"/>
          </a:xfrm>
        </p:spPr>
        <p:txBody>
          <a:bodyPr/>
          <a:lstStyle/>
          <a:p>
            <a:pPr eaLnBrk="1" hangingPunct="1"/>
            <a:r>
              <a:rPr lang="zh-CN" altLang="en-US" dirty="0"/>
              <a:t>要求实现防盗门的功能</a:t>
            </a:r>
            <a:endParaRPr lang="en-US" altLang="zh-CN" dirty="0"/>
          </a:p>
        </p:txBody>
      </p:sp>
      <p:grpSp>
        <p:nvGrpSpPr>
          <p:cNvPr id="2" name="组合 69"/>
          <p:cNvGrpSpPr>
            <a:grpSpLocks/>
          </p:cNvGrpSpPr>
          <p:nvPr/>
        </p:nvGrpSpPr>
        <p:grpSpPr bwMode="auto">
          <a:xfrm>
            <a:off x="1595406" y="1981194"/>
            <a:ext cx="949574" cy="447675"/>
            <a:chOff x="1000100" y="3235185"/>
            <a:chExt cx="949581" cy="446983"/>
          </a:xfrm>
        </p:grpSpPr>
        <p:pic>
          <p:nvPicPr>
            <p:cNvPr id="8202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1300139" y="3274295"/>
              <a:ext cx="649542" cy="3687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algn="l">
                <a:defRPr/>
              </a:pPr>
              <a:r>
                <a:rPr lang="zh-CN" altLang="en-US" b="1" dirty="0">
                  <a:latin typeface="黑体" pitchFamily="49" charset="-122"/>
                  <a:ea typeface="黑体" pitchFamily="49" charset="-122"/>
                </a:rPr>
                <a:t>分析</a:t>
              </a:r>
            </a:p>
          </p:txBody>
        </p:sp>
      </p:grp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308254" y="2357431"/>
            <a:ext cx="7931150" cy="221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600" b="1" dirty="0">
                <a:ea typeface="微软雅黑" pitchFamily="34" charset="-122"/>
              </a:rPr>
              <a:t>门有“开”和“关”的功能，锁有“上锁”和“开锁”的功能</a:t>
            </a:r>
            <a:endParaRPr lang="en-US" altLang="zh-CN" sz="2600" b="1" dirty="0"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600" b="1" dirty="0">
                <a:ea typeface="微软雅黑" pitchFamily="34" charset="-122"/>
              </a:rPr>
              <a:t>将门和锁分别定义为抽象类</a:t>
            </a:r>
            <a:endParaRPr lang="en-US" altLang="zh-CN" sz="2600" b="1" dirty="0">
              <a:ea typeface="微软雅黑" pitchFamily="34" charset="-122"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gray">
          <a:xfrm>
            <a:off x="3309938" y="5072068"/>
            <a:ext cx="5429268" cy="571511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sz="2400" b="1" dirty="0"/>
              <a:t>防盗门可以继承门的同时又继承锁吗？</a:t>
            </a: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gray">
          <a:xfrm>
            <a:off x="3238500" y="5857887"/>
            <a:ext cx="5509110" cy="571510"/>
          </a:xfrm>
          <a:prstGeom prst="roundRect">
            <a:avLst>
              <a:gd name="adj" fmla="val 3456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sz="2400" b="1" dirty="0"/>
              <a:t>如何解决这个问题呢？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639616" y="3870746"/>
            <a:ext cx="7931150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600" b="1" dirty="0">
                <a:solidFill>
                  <a:srgbClr val="FF0000"/>
                </a:solidFill>
                <a:ea typeface="微软雅黑" pitchFamily="34" charset="-122"/>
              </a:rPr>
              <a:t>将门定义为抽象类，锁定义为接口</a:t>
            </a:r>
            <a:endParaRPr lang="en-US" altLang="zh-CN" sz="2600" b="1" dirty="0">
              <a:solidFill>
                <a:srgbClr val="FF0000"/>
              </a:solidFill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600" b="1" dirty="0">
                <a:solidFill>
                  <a:srgbClr val="FF0000"/>
                </a:solidFill>
                <a:ea typeface="微软雅黑" pitchFamily="34" charset="-122"/>
              </a:rPr>
              <a:t>防盗门继承门，实现锁的接口</a:t>
            </a:r>
            <a:endParaRPr lang="en-US" altLang="zh-CN" sz="2600" b="1" dirty="0">
              <a:solidFill>
                <a:srgbClr val="FF0000"/>
              </a:solidFill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Blip>
                <a:blip r:embed="rId4"/>
              </a:buBlip>
              <a:defRPr/>
            </a:pPr>
            <a:endParaRPr lang="en-US" altLang="zh-CN" sz="2800" b="1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595406" y="857233"/>
            <a:ext cx="986586" cy="422603"/>
            <a:chOff x="1000100" y="1173499"/>
            <a:chExt cx="986586" cy="422603"/>
          </a:xfrm>
        </p:grpSpPr>
        <p:pic>
          <p:nvPicPr>
            <p:cNvPr id="16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6</a:t>
            </a:fld>
            <a:r>
              <a:rPr lang="en-US" altLang="zh-CN"/>
              <a:t>/32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493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allAtOnce"/>
      <p:bldP spid="12" grpId="0" animBg="1"/>
      <p:bldP spid="12" grpId="1" animBg="1"/>
      <p:bldP spid="13" grpId="0" animBg="1"/>
      <p:bldP spid="13" grpId="1" animBg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7731760" y="285728"/>
            <a:ext cx="2756853" cy="523220"/>
          </a:xfrm>
        </p:spPr>
        <p:txBody>
          <a:bodyPr/>
          <a:lstStyle/>
          <a:p>
            <a:pPr eaLnBrk="1" hangingPunct="1"/>
            <a:r>
              <a:rPr lang="zh-CN" altLang="en-US" dirty="0"/>
              <a:t>什么是接口</a:t>
            </a:r>
          </a:p>
        </p:txBody>
      </p:sp>
      <p:sp>
        <p:nvSpPr>
          <p:cNvPr id="70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认识一下接口</a:t>
            </a:r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接口的特性</a:t>
            </a:r>
          </a:p>
          <a:p>
            <a:pPr lvl="1" eaLnBrk="1" hangingPunct="1"/>
            <a:r>
              <a:rPr lang="zh-CN" altLang="en-US" dirty="0"/>
              <a:t>接口不可以被实例化</a:t>
            </a:r>
          </a:p>
          <a:p>
            <a:pPr lvl="1" eaLnBrk="1" hangingPunct="1"/>
            <a:r>
              <a:rPr lang="zh-CN" altLang="en-US" dirty="0"/>
              <a:t>实现类必须实现接口的所有方法</a:t>
            </a:r>
          </a:p>
          <a:p>
            <a:pPr lvl="1" eaLnBrk="1" hangingPunct="1"/>
            <a:r>
              <a:rPr lang="zh-CN" altLang="en-US" dirty="0"/>
              <a:t>实现类可以实现多个接口</a:t>
            </a:r>
          </a:p>
          <a:p>
            <a:pPr lvl="1" eaLnBrk="1" hangingPunct="1"/>
            <a:r>
              <a:rPr lang="zh-CN" altLang="en-US" dirty="0"/>
              <a:t>接口中的变量都是静态常量</a:t>
            </a:r>
          </a:p>
        </p:txBody>
      </p:sp>
      <p:sp>
        <p:nvSpPr>
          <p:cNvPr id="703493" name="AutoShape 5"/>
          <p:cNvSpPr>
            <a:spLocks noChangeArrowheads="1"/>
          </p:cNvSpPr>
          <p:nvPr/>
        </p:nvSpPr>
        <p:spPr bwMode="auto">
          <a:xfrm>
            <a:off x="3559175" y="1878014"/>
            <a:ext cx="4478338" cy="153272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public</a:t>
            </a:r>
            <a:r>
              <a:rPr lang="en-US" altLang="zh-CN" b="1" dirty="0">
                <a:solidFill>
                  <a:srgbClr val="0000FF"/>
                </a:solidFill>
                <a:ea typeface="宋体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interface</a:t>
            </a:r>
            <a:r>
              <a:rPr lang="en-US" altLang="zh-CN" b="1" dirty="0">
                <a:solidFill>
                  <a:srgbClr val="0000FF"/>
                </a:solidFill>
                <a:ea typeface="宋体" charset="-122"/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MyInterface {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public void foo()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；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其他方法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</a:p>
        </p:txBody>
      </p:sp>
      <p:sp>
        <p:nvSpPr>
          <p:cNvPr id="703494" name="AutoShape 6"/>
          <p:cNvSpPr>
            <a:spLocks noChangeArrowheads="1"/>
          </p:cNvSpPr>
          <p:nvPr/>
        </p:nvSpPr>
        <p:spPr bwMode="auto">
          <a:xfrm>
            <a:off x="6596067" y="2357431"/>
            <a:ext cx="1896785" cy="776383"/>
          </a:xfrm>
          <a:prstGeom prst="wedgeRoundRectCallout">
            <a:avLst>
              <a:gd name="adj1" fmla="val -50560"/>
              <a:gd name="adj2" fmla="val -1923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所有方法都是：</a:t>
            </a: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public abstract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703500" name="AutoShape 12"/>
          <p:cNvSpPr>
            <a:spLocks noChangeArrowheads="1"/>
          </p:cNvSpPr>
          <p:nvPr/>
        </p:nvSpPr>
        <p:spPr bwMode="gray">
          <a:xfrm>
            <a:off x="7096133" y="5300663"/>
            <a:ext cx="2208233" cy="360362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sz="2000" b="1" dirty="0"/>
              <a:t>Java</a:t>
            </a:r>
            <a:r>
              <a:rPr lang="zh-CN" altLang="en-US" sz="2000" b="1" dirty="0"/>
              <a:t>中的多继承</a:t>
            </a:r>
          </a:p>
        </p:txBody>
      </p:sp>
      <p:sp>
        <p:nvSpPr>
          <p:cNvPr id="703501" name="AutoShape 13"/>
          <p:cNvSpPr>
            <a:spLocks noChangeArrowheads="1"/>
          </p:cNvSpPr>
          <p:nvPr/>
        </p:nvSpPr>
        <p:spPr bwMode="gray">
          <a:xfrm>
            <a:off x="7842308" y="4365626"/>
            <a:ext cx="2070116" cy="360363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sz="2000" b="1" dirty="0"/>
              <a:t> 常作为类型使用 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595406" y="872998"/>
            <a:ext cx="1000132" cy="400110"/>
            <a:chOff x="1000100" y="1801286"/>
            <a:chExt cx="1000132" cy="400110"/>
          </a:xfrm>
        </p:grpSpPr>
        <p:pic>
          <p:nvPicPr>
            <p:cNvPr id="11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14" name="AutoShape 14"/>
          <p:cNvSpPr>
            <a:spLocks/>
          </p:cNvSpPr>
          <p:nvPr/>
        </p:nvSpPr>
        <p:spPr bwMode="auto">
          <a:xfrm>
            <a:off x="6096001" y="2357430"/>
            <a:ext cx="288925" cy="642942"/>
          </a:xfrm>
          <a:prstGeom prst="rightBrace">
            <a:avLst>
              <a:gd name="adj1" fmla="val 24908"/>
              <a:gd name="adj2" fmla="val 48875"/>
            </a:avLst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7</a:t>
            </a:fld>
            <a:r>
              <a:rPr lang="en-US" altLang="zh-CN"/>
              <a:t>/32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737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0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0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0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0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0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0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0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0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494" grpId="0" animBg="1"/>
      <p:bldP spid="703500" grpId="0" animBg="1"/>
      <p:bldP spid="703501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325360" y="285728"/>
            <a:ext cx="3163252" cy="523220"/>
          </a:xfrm>
        </p:spPr>
        <p:txBody>
          <a:bodyPr/>
          <a:lstStyle/>
          <a:p>
            <a:pPr eaLnBrk="1" hangingPunct="1"/>
            <a:r>
              <a:rPr lang="zh-CN" altLang="en-US" dirty="0"/>
              <a:t>如何使用接口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用程序描述</a:t>
            </a:r>
            <a:r>
              <a:rPr lang="en-US" altLang="zh-CN" dirty="0"/>
              <a:t>USB</a:t>
            </a:r>
            <a:r>
              <a:rPr lang="zh-CN" altLang="en-US" dirty="0"/>
              <a:t>接口</a:t>
            </a:r>
            <a:endParaRPr lang="en-US" altLang="zh-CN" dirty="0"/>
          </a:p>
        </p:txBody>
      </p:sp>
      <p:pic>
        <p:nvPicPr>
          <p:cNvPr id="704544" name="Picture 3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8075" y="2420939"/>
            <a:ext cx="4819650" cy="359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组合 5"/>
          <p:cNvGrpSpPr/>
          <p:nvPr/>
        </p:nvGrpSpPr>
        <p:grpSpPr>
          <a:xfrm>
            <a:off x="1595406" y="857233"/>
            <a:ext cx="986586" cy="422603"/>
            <a:chOff x="1000100" y="1173499"/>
            <a:chExt cx="986586" cy="422603"/>
          </a:xfrm>
        </p:grpSpPr>
        <p:pic>
          <p:nvPicPr>
            <p:cNvPr id="7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8</a:t>
            </a:fld>
            <a:r>
              <a:rPr lang="en-US" altLang="zh-CN"/>
              <a:t>/32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1750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7183120" y="285728"/>
            <a:ext cx="3305493" cy="523220"/>
          </a:xfrm>
        </p:spPr>
        <p:txBody>
          <a:bodyPr/>
          <a:lstStyle/>
          <a:p>
            <a:pPr eaLnBrk="1" hangingPunct="1"/>
            <a:r>
              <a:rPr lang="zh-CN" altLang="en-US" dirty="0"/>
              <a:t>如何使用接口</a:t>
            </a:r>
          </a:p>
        </p:txBody>
      </p:sp>
      <p:sp>
        <p:nvSpPr>
          <p:cNvPr id="73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可以使用</a:t>
            </a:r>
            <a:r>
              <a:rPr lang="en-US" altLang="zh-CN" dirty="0"/>
              <a:t>Java</a:t>
            </a:r>
            <a:r>
              <a:rPr lang="zh-CN" altLang="en-US" dirty="0"/>
              <a:t>接口来实现</a:t>
            </a:r>
          </a:p>
        </p:txBody>
      </p:sp>
      <p:sp>
        <p:nvSpPr>
          <p:cNvPr id="735237" name="AutoShape 5"/>
          <p:cNvSpPr>
            <a:spLocks noChangeArrowheads="1"/>
          </p:cNvSpPr>
          <p:nvPr/>
        </p:nvSpPr>
        <p:spPr bwMode="auto">
          <a:xfrm>
            <a:off x="3860801" y="1226497"/>
            <a:ext cx="4089239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no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sz="2000" b="1" kern="0" dirty="0">
                <a:solidFill>
                  <a:schemeClr val="bg1"/>
                </a:solidFill>
                <a:latin typeface="Arial"/>
                <a:ea typeface="黑体"/>
              </a:rPr>
              <a:t>USB</a:t>
            </a:r>
            <a:r>
              <a:rPr lang="zh-CN" altLang="en-US" sz="2000" b="1" kern="0" dirty="0">
                <a:solidFill>
                  <a:schemeClr val="bg1"/>
                </a:solidFill>
                <a:latin typeface="Arial"/>
                <a:ea typeface="黑体"/>
              </a:rPr>
              <a:t>接口本身没有实现任何功能 </a:t>
            </a:r>
          </a:p>
        </p:txBody>
      </p:sp>
      <p:sp>
        <p:nvSpPr>
          <p:cNvPr id="735238" name="AutoShape 6"/>
          <p:cNvSpPr>
            <a:spLocks noChangeArrowheads="1"/>
          </p:cNvSpPr>
          <p:nvPr/>
        </p:nvSpPr>
        <p:spPr bwMode="auto">
          <a:xfrm>
            <a:off x="3860800" y="1730529"/>
            <a:ext cx="4092588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noAutofit/>
          </a:bodyPr>
          <a:lstStyle/>
          <a:p>
            <a:pPr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sz="2000" b="1" kern="0" dirty="0">
                <a:solidFill>
                  <a:schemeClr val="bg1"/>
                </a:solidFill>
                <a:latin typeface="Arial"/>
                <a:ea typeface="黑体"/>
              </a:rPr>
              <a:t>USB</a:t>
            </a:r>
            <a:r>
              <a:rPr lang="zh-CN" altLang="en-US" sz="2000" b="1" kern="0" dirty="0">
                <a:solidFill>
                  <a:schemeClr val="bg1"/>
                </a:solidFill>
                <a:latin typeface="Arial"/>
                <a:ea typeface="黑体"/>
              </a:rPr>
              <a:t>接口规定了数据传输的要求</a:t>
            </a:r>
          </a:p>
        </p:txBody>
      </p:sp>
      <p:sp>
        <p:nvSpPr>
          <p:cNvPr id="735239" name="AutoShape 7"/>
          <p:cNvSpPr>
            <a:spLocks noChangeArrowheads="1"/>
          </p:cNvSpPr>
          <p:nvPr/>
        </p:nvSpPr>
        <p:spPr bwMode="auto">
          <a:xfrm>
            <a:off x="3860800" y="2234560"/>
            <a:ext cx="4095992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no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sz="2000" b="1" kern="0" dirty="0">
                <a:solidFill>
                  <a:schemeClr val="bg1"/>
                </a:solidFill>
                <a:latin typeface="Arial"/>
                <a:ea typeface="黑体"/>
              </a:rPr>
              <a:t>USB</a:t>
            </a:r>
            <a:r>
              <a:rPr lang="zh-CN" altLang="en-US" sz="2000" b="1" kern="0" dirty="0">
                <a:solidFill>
                  <a:schemeClr val="bg1"/>
                </a:solidFill>
                <a:latin typeface="Arial"/>
                <a:ea typeface="黑体"/>
              </a:rPr>
              <a:t>接口可以被多种</a:t>
            </a:r>
            <a:r>
              <a:rPr lang="en-US" altLang="zh-CN" sz="2000" b="1" kern="0" dirty="0">
                <a:solidFill>
                  <a:schemeClr val="bg1"/>
                </a:solidFill>
                <a:latin typeface="Arial"/>
                <a:ea typeface="黑体"/>
              </a:rPr>
              <a:t>USB</a:t>
            </a:r>
            <a:r>
              <a:rPr lang="zh-CN" altLang="en-US" sz="2000" b="1" kern="0" dirty="0">
                <a:solidFill>
                  <a:schemeClr val="bg1"/>
                </a:solidFill>
                <a:latin typeface="Arial"/>
                <a:ea typeface="黑体"/>
              </a:rPr>
              <a:t>设备实现 </a:t>
            </a:r>
          </a:p>
        </p:txBody>
      </p:sp>
      <p:sp>
        <p:nvSpPr>
          <p:cNvPr id="735240" name="AutoShape 8"/>
          <p:cNvSpPr>
            <a:spLocks noChangeArrowheads="1"/>
          </p:cNvSpPr>
          <p:nvPr/>
        </p:nvSpPr>
        <p:spPr bwMode="gray">
          <a:xfrm>
            <a:off x="3937001" y="3590927"/>
            <a:ext cx="1990725" cy="40862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编写</a:t>
            </a:r>
            <a:r>
              <a:rPr lang="en-US" altLang="zh-CN" b="1" dirty="0"/>
              <a:t>USB</a:t>
            </a:r>
            <a:r>
              <a:rPr lang="zh-CN" altLang="en-US" b="1" dirty="0"/>
              <a:t>接口 </a:t>
            </a:r>
          </a:p>
        </p:txBody>
      </p:sp>
      <p:sp>
        <p:nvSpPr>
          <p:cNvPr id="735241" name="AutoShape 9"/>
          <p:cNvSpPr>
            <a:spLocks noChangeArrowheads="1"/>
          </p:cNvSpPr>
          <p:nvPr/>
        </p:nvSpPr>
        <p:spPr bwMode="gray">
          <a:xfrm>
            <a:off x="3935413" y="4217990"/>
            <a:ext cx="1985962" cy="40862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实现</a:t>
            </a:r>
            <a:r>
              <a:rPr lang="en-US" altLang="zh-CN" b="1" dirty="0"/>
              <a:t>USB</a:t>
            </a:r>
            <a:r>
              <a:rPr lang="zh-CN" altLang="en-US" b="1" dirty="0"/>
              <a:t>接口 </a:t>
            </a:r>
          </a:p>
        </p:txBody>
      </p:sp>
      <p:sp>
        <p:nvSpPr>
          <p:cNvPr id="735242" name="AutoShape 10"/>
          <p:cNvSpPr>
            <a:spLocks noChangeArrowheads="1"/>
          </p:cNvSpPr>
          <p:nvPr/>
        </p:nvSpPr>
        <p:spPr bwMode="gray">
          <a:xfrm>
            <a:off x="3937000" y="4794252"/>
            <a:ext cx="1981200" cy="40862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使用</a:t>
            </a:r>
            <a:r>
              <a:rPr lang="en-US" altLang="zh-CN" b="1" dirty="0"/>
              <a:t>USB</a:t>
            </a:r>
            <a:r>
              <a:rPr lang="zh-CN" altLang="en-US" b="1" dirty="0"/>
              <a:t>接口 </a:t>
            </a:r>
          </a:p>
        </p:txBody>
      </p:sp>
      <p:sp>
        <p:nvSpPr>
          <p:cNvPr id="735243" name="AutoShape 11"/>
          <p:cNvSpPr>
            <a:spLocks noChangeArrowheads="1"/>
          </p:cNvSpPr>
          <p:nvPr/>
        </p:nvSpPr>
        <p:spPr bwMode="auto">
          <a:xfrm>
            <a:off x="6369051" y="3571879"/>
            <a:ext cx="2063919" cy="408623"/>
          </a:xfrm>
          <a:prstGeom prst="wedgeRoundRectCallout">
            <a:avLst>
              <a:gd name="adj1" fmla="val -51285"/>
              <a:gd name="adj2" fmla="val -1915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根据需求设计方法</a:t>
            </a:r>
          </a:p>
        </p:txBody>
      </p:sp>
      <p:sp>
        <p:nvSpPr>
          <p:cNvPr id="735244" name="AutoShape 12"/>
          <p:cNvSpPr>
            <a:spLocks noChangeArrowheads="1"/>
          </p:cNvSpPr>
          <p:nvPr/>
        </p:nvSpPr>
        <p:spPr bwMode="auto">
          <a:xfrm>
            <a:off x="6369051" y="4219577"/>
            <a:ext cx="1609825" cy="408623"/>
          </a:xfrm>
          <a:prstGeom prst="wedgeRoundRectCallout">
            <a:avLst>
              <a:gd name="adj1" fmla="val -51553"/>
              <a:gd name="adj2" fmla="val -1876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实现所有方法</a:t>
            </a:r>
          </a:p>
        </p:txBody>
      </p:sp>
      <p:sp>
        <p:nvSpPr>
          <p:cNvPr id="735245" name="AutoShape 13"/>
          <p:cNvSpPr>
            <a:spLocks noChangeArrowheads="1"/>
          </p:cNvSpPr>
          <p:nvPr/>
        </p:nvSpPr>
        <p:spPr bwMode="auto">
          <a:xfrm>
            <a:off x="6369051" y="4795842"/>
            <a:ext cx="2063919" cy="408623"/>
          </a:xfrm>
          <a:prstGeom prst="wedgeRoundRectCallout">
            <a:avLst>
              <a:gd name="adj1" fmla="val -48794"/>
              <a:gd name="adj2" fmla="val -2497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用多态的方式使用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595406" y="857233"/>
            <a:ext cx="1000132" cy="446983"/>
            <a:chOff x="1000100" y="3235185"/>
            <a:chExt cx="1000132" cy="446983"/>
          </a:xfrm>
        </p:grpSpPr>
        <p:pic>
          <p:nvPicPr>
            <p:cNvPr id="15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分析</a:t>
              </a:r>
            </a:p>
          </p:txBody>
        </p:sp>
      </p:grpSp>
      <p:cxnSp>
        <p:nvCxnSpPr>
          <p:cNvPr id="17" name="直接箭头连接符 16"/>
          <p:cNvCxnSpPr>
            <a:stCxn id="735240" idx="3"/>
            <a:endCxn id="735243" idx="1"/>
          </p:cNvCxnSpPr>
          <p:nvPr/>
        </p:nvCxnSpPr>
        <p:spPr bwMode="auto">
          <a:xfrm flipV="1">
            <a:off x="5927726" y="3776191"/>
            <a:ext cx="441325" cy="1904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35241" idx="3"/>
            <a:endCxn id="735244" idx="1"/>
          </p:cNvCxnSpPr>
          <p:nvPr/>
        </p:nvCxnSpPr>
        <p:spPr bwMode="auto">
          <a:xfrm>
            <a:off x="5921376" y="4422302"/>
            <a:ext cx="447675" cy="1587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35242" idx="3"/>
            <a:endCxn id="735245" idx="1"/>
          </p:cNvCxnSpPr>
          <p:nvPr/>
        </p:nvCxnSpPr>
        <p:spPr bwMode="auto">
          <a:xfrm>
            <a:off x="5918200" y="4998564"/>
            <a:ext cx="450851" cy="159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9</a:t>
            </a:fld>
            <a:r>
              <a:rPr lang="en-US" altLang="zh-CN"/>
              <a:t>/32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4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3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3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3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35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35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35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5240" grpId="0" animBg="1"/>
      <p:bldP spid="735241" grpId="0" animBg="1"/>
      <p:bldP spid="735242" grpId="0" animBg="1"/>
      <p:bldP spid="735243" grpId="0" animBg="1"/>
      <p:bldP spid="735244" grpId="0" animBg="1"/>
      <p:bldP spid="735245" grpId="0" animBg="1"/>
    </p:bldLst>
  </p:timing>
</p:sld>
</file>

<file path=ppt/theme/theme1.xml><?xml version="1.0" encoding="utf-8"?>
<a:theme xmlns:a="http://schemas.openxmlformats.org/drawingml/2006/main" name="Office 主题_2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</TotalTime>
  <Words>1643</Words>
  <Application>Microsoft Office PowerPoint</Application>
  <PresentationFormat>宽屏</PresentationFormat>
  <Paragraphs>378</Paragraphs>
  <Slides>30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等线</vt:lpstr>
      <vt:lpstr>黑体</vt:lpstr>
      <vt:lpstr>宋体</vt:lpstr>
      <vt:lpstr>微软雅黑</vt:lpstr>
      <vt:lpstr>Arial</vt:lpstr>
      <vt:lpstr>Calibri</vt:lpstr>
      <vt:lpstr>Wingdings</vt:lpstr>
      <vt:lpstr>Office 主题_2</vt:lpstr>
      <vt:lpstr>接口</vt:lpstr>
      <vt:lpstr>预习检查</vt:lpstr>
      <vt:lpstr>回顾及作业点评</vt:lpstr>
      <vt:lpstr>本章任务</vt:lpstr>
      <vt:lpstr>本章目标</vt:lpstr>
      <vt:lpstr>为什么使用接口</vt:lpstr>
      <vt:lpstr>什么是接口</vt:lpstr>
      <vt:lpstr>如何使用接口</vt:lpstr>
      <vt:lpstr>如何使用接口</vt:lpstr>
      <vt:lpstr>如何使用接口</vt:lpstr>
      <vt:lpstr>接口表示一种能力</vt:lpstr>
      <vt:lpstr>面向接口编程3-1</vt:lpstr>
      <vt:lpstr>面向接口编程3-2</vt:lpstr>
      <vt:lpstr>面向接口编程3-3</vt:lpstr>
      <vt:lpstr>学员操作——使用接口实现防盗门功能</vt:lpstr>
      <vt:lpstr>学员操作——使用接口实现手机功能2-1</vt:lpstr>
      <vt:lpstr>学员操作——使用接口实现手机功能2-2</vt:lpstr>
      <vt:lpstr>小结</vt:lpstr>
      <vt:lpstr>接口是一种约定</vt:lpstr>
      <vt:lpstr>面向接口编程</vt:lpstr>
      <vt:lpstr>面向接口编程</vt:lpstr>
      <vt:lpstr>抽象类vs接口</vt:lpstr>
      <vt:lpstr>抽象类vs接口</vt:lpstr>
      <vt:lpstr>面向对象设计原则</vt:lpstr>
      <vt:lpstr>学员操作——组装一台计算机2-1</vt:lpstr>
      <vt:lpstr>学员操作——组装一台计算机2-2</vt:lpstr>
      <vt:lpstr>共性问题集中讲解</vt:lpstr>
      <vt:lpstr>小结</vt:lpstr>
      <vt:lpstr>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 Qi Li</dc:creator>
  <cp:lastModifiedBy>Meng Qi Li</cp:lastModifiedBy>
  <cp:revision>36</cp:revision>
  <dcterms:created xsi:type="dcterms:W3CDTF">2017-10-12T07:19:47Z</dcterms:created>
  <dcterms:modified xsi:type="dcterms:W3CDTF">2017-10-19T04:30:41Z</dcterms:modified>
</cp:coreProperties>
</file>