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57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37AF4-0F0F-4AD6-862C-A3526FDF0BFC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E5543EB4-B0B2-40B8-B9CF-40513EF7F304}">
      <dgm:prSet phldrT="[文本]" custT="1"/>
      <dgm:spPr/>
      <dgm:t>
        <a:bodyPr/>
        <a:lstStyle/>
        <a:p>
          <a:r>
            <a:rPr lang="en-US" altLang="zh-CN" sz="1600" dirty="0">
              <a:latin typeface="黑体" pitchFamily="49" charset="-122"/>
              <a:ea typeface="黑体" pitchFamily="49" charset="-122"/>
            </a:rPr>
            <a:t>1.</a:t>
          </a:r>
          <a:r>
            <a:rPr lang="zh-CN" altLang="zh-CN" sz="1600" dirty="0">
              <a:latin typeface="黑体" pitchFamily="49" charset="-122"/>
              <a:ea typeface="黑体" pitchFamily="49" charset="-122"/>
            </a:rPr>
            <a:t>定义异常类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4ACE5930-82B7-45F6-8F52-E94C70F6560E}" type="parTrans" cxnId="{071350EF-080C-47F2-AB63-3B4444C691B6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B914E54A-97DE-4788-87E1-A54AB689A6F4}" type="sibTrans" cxnId="{071350EF-080C-47F2-AB63-3B4444C691B6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B867390C-24D2-4F69-AA1B-C4BEDCF94268}">
      <dgm:prSet phldrT="[文本]" custT="1"/>
      <dgm:spPr/>
      <dgm:t>
        <a:bodyPr/>
        <a:lstStyle/>
        <a:p>
          <a:r>
            <a:rPr lang="en-US" altLang="zh-CN" sz="1600" dirty="0">
              <a:latin typeface="黑体" pitchFamily="49" charset="-122"/>
              <a:ea typeface="黑体" pitchFamily="49" charset="-122"/>
            </a:rPr>
            <a:t>2.</a:t>
          </a:r>
          <a:r>
            <a:rPr lang="zh-CN" altLang="zh-CN" sz="1600" dirty="0">
              <a:latin typeface="黑体" pitchFamily="49" charset="-122"/>
              <a:ea typeface="黑体" pitchFamily="49" charset="-122"/>
            </a:rPr>
            <a:t>编写构造方法，继承父类的实现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30A94CD2-81C4-4D98-89E7-F99DAED34C9D}" type="parTrans" cxnId="{23F34F5D-9D6F-477A-B627-F2DFDCC46E77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106124D1-3CE4-4D6D-98AE-E67B7A4AA1FE}" type="sibTrans" cxnId="{23F34F5D-9D6F-477A-B627-F2DFDCC46E77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4DEF4839-7AD2-44D7-B728-C7FF72562935}">
      <dgm:prSet phldrT="[文本]" custT="1"/>
      <dgm:spPr/>
      <dgm:t>
        <a:bodyPr/>
        <a:lstStyle/>
        <a:p>
          <a:r>
            <a:rPr lang="en-US" altLang="zh-CN" sz="1600" dirty="0">
              <a:latin typeface="黑体" pitchFamily="49" charset="-122"/>
              <a:ea typeface="黑体" pitchFamily="49" charset="-122"/>
            </a:rPr>
            <a:t>3.</a:t>
          </a:r>
          <a:r>
            <a:rPr lang="zh-CN" altLang="zh-CN" sz="1600" dirty="0">
              <a:latin typeface="黑体" pitchFamily="49" charset="-122"/>
              <a:ea typeface="黑体" pitchFamily="49" charset="-122"/>
            </a:rPr>
            <a:t>实例化自定义异常对象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A5E2F288-E2DA-4967-B53B-709175608506}" type="parTrans" cxnId="{B13E84DF-2D3C-4428-9924-2A1214E40D97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19D05D51-A375-4838-B047-F5B76145F3B2}" type="sibTrans" cxnId="{B13E84DF-2D3C-4428-9924-2A1214E40D97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FEE59165-859F-4B77-88EC-00F9598CC522}">
      <dgm:prSet custT="1"/>
      <dgm:spPr/>
      <dgm:t>
        <a:bodyPr/>
        <a:lstStyle/>
        <a:p>
          <a:r>
            <a:rPr lang="en-US" altLang="zh-CN" sz="1600" dirty="0">
              <a:latin typeface="黑体" pitchFamily="49" charset="-122"/>
              <a:ea typeface="黑体" pitchFamily="49" charset="-122"/>
            </a:rPr>
            <a:t>4.</a:t>
          </a:r>
          <a:r>
            <a:rPr lang="zh-CN" altLang="zh-CN" sz="1600" dirty="0">
              <a:latin typeface="黑体" pitchFamily="49" charset="-122"/>
              <a:ea typeface="黑体" pitchFamily="49" charset="-122"/>
            </a:rPr>
            <a:t>使用</a:t>
          </a:r>
          <a:r>
            <a:rPr lang="en-US" altLang="zh-CN" sz="1600" dirty="0">
              <a:latin typeface="黑体" pitchFamily="49" charset="-122"/>
              <a:ea typeface="黑体" pitchFamily="49" charset="-122"/>
            </a:rPr>
            <a:t>throw</a:t>
          </a:r>
          <a:r>
            <a:rPr lang="zh-CN" altLang="zh-CN" sz="1600" dirty="0">
              <a:latin typeface="黑体" pitchFamily="49" charset="-122"/>
              <a:ea typeface="黑体" pitchFamily="49" charset="-122"/>
            </a:rPr>
            <a:t>抛出</a:t>
          </a:r>
          <a:endParaRPr lang="zh-CN" altLang="en-US" sz="1600" dirty="0">
            <a:latin typeface="黑体" pitchFamily="49" charset="-122"/>
            <a:ea typeface="黑体" pitchFamily="49" charset="-122"/>
          </a:endParaRPr>
        </a:p>
      </dgm:t>
    </dgm:pt>
    <dgm:pt modelId="{D72CCD81-AB66-4AAE-9770-5840CDFDBBCE}" type="parTrans" cxnId="{965B64B8-07CA-4855-923A-B3D1141BF22A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5E6500FC-84F3-4FB1-B012-1A0648F3592A}" type="sibTrans" cxnId="{965B64B8-07CA-4855-923A-B3D1141BF22A}">
      <dgm:prSet/>
      <dgm:spPr/>
      <dgm:t>
        <a:bodyPr/>
        <a:lstStyle/>
        <a:p>
          <a:endParaRPr lang="zh-CN" altLang="en-US" sz="2400">
            <a:latin typeface="黑体" pitchFamily="49" charset="-122"/>
            <a:ea typeface="黑体" pitchFamily="49" charset="-122"/>
          </a:endParaRPr>
        </a:p>
      </dgm:t>
    </dgm:pt>
    <dgm:pt modelId="{C794C060-173F-4167-BBEA-EBAE9261AB33}" type="pres">
      <dgm:prSet presAssocID="{CC037AF4-0F0F-4AD6-862C-A3526FDF0BFC}" presName="Name0" presStyleCnt="0">
        <dgm:presLayoutVars>
          <dgm:dir/>
          <dgm:animLvl val="lvl"/>
          <dgm:resizeHandles val="exact"/>
        </dgm:presLayoutVars>
      </dgm:prSet>
      <dgm:spPr/>
    </dgm:pt>
    <dgm:pt modelId="{AD645988-F6D5-470A-961F-B9DE59E0116B}" type="pres">
      <dgm:prSet presAssocID="{E5543EB4-B0B2-40B8-B9CF-40513EF7F3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FD68ED-1C87-4E3A-9071-794CBAD99E8E}" type="pres">
      <dgm:prSet presAssocID="{B914E54A-97DE-4788-87E1-A54AB689A6F4}" presName="parTxOnlySpace" presStyleCnt="0"/>
      <dgm:spPr/>
    </dgm:pt>
    <dgm:pt modelId="{3A696E6C-71C0-453F-8378-9371C4D76C3A}" type="pres">
      <dgm:prSet presAssocID="{B867390C-24D2-4F69-AA1B-C4BEDCF94268}" presName="parTxOnly" presStyleLbl="node1" presStyleIdx="1" presStyleCnt="4" custLinFactNeighborY="1293">
        <dgm:presLayoutVars>
          <dgm:chMax val="0"/>
          <dgm:chPref val="0"/>
          <dgm:bulletEnabled val="1"/>
        </dgm:presLayoutVars>
      </dgm:prSet>
      <dgm:spPr/>
    </dgm:pt>
    <dgm:pt modelId="{190E8F70-5B96-4126-9297-61FF99685B52}" type="pres">
      <dgm:prSet presAssocID="{106124D1-3CE4-4D6D-98AE-E67B7A4AA1FE}" presName="parTxOnlySpace" presStyleCnt="0"/>
      <dgm:spPr/>
    </dgm:pt>
    <dgm:pt modelId="{22C89B9C-9C16-4907-B128-C065246D72A1}" type="pres">
      <dgm:prSet presAssocID="{4DEF4839-7AD2-44D7-B728-C7FF72562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F0E746-7484-47A6-8393-AAB5F12CF127}" type="pres">
      <dgm:prSet presAssocID="{19D05D51-A375-4838-B047-F5B76145F3B2}" presName="parTxOnlySpace" presStyleCnt="0"/>
      <dgm:spPr/>
    </dgm:pt>
    <dgm:pt modelId="{B22369A1-D654-44CA-8145-2F12F554D803}" type="pres">
      <dgm:prSet presAssocID="{FEE59165-859F-4B77-88EC-00F9598CC5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91C300-829E-4DF9-AFDE-24EFB6176307}" type="presOf" srcId="{FEE59165-859F-4B77-88EC-00F9598CC522}" destId="{B22369A1-D654-44CA-8145-2F12F554D803}" srcOrd="0" destOrd="0" presId="urn:microsoft.com/office/officeart/2005/8/layout/chevron1"/>
    <dgm:cxn modelId="{6A090518-B47A-4D17-9E39-E1E25BD677BB}" type="presOf" srcId="{4DEF4839-7AD2-44D7-B728-C7FF72562935}" destId="{22C89B9C-9C16-4907-B128-C065246D72A1}" srcOrd="0" destOrd="0" presId="urn:microsoft.com/office/officeart/2005/8/layout/chevron1"/>
    <dgm:cxn modelId="{23F34F5D-9D6F-477A-B627-F2DFDCC46E77}" srcId="{CC037AF4-0F0F-4AD6-862C-A3526FDF0BFC}" destId="{B867390C-24D2-4F69-AA1B-C4BEDCF94268}" srcOrd="1" destOrd="0" parTransId="{30A94CD2-81C4-4D98-89E7-F99DAED34C9D}" sibTransId="{106124D1-3CE4-4D6D-98AE-E67B7A4AA1FE}"/>
    <dgm:cxn modelId="{55E27770-BE87-4820-ABB1-B0D89EA57DE4}" type="presOf" srcId="{E5543EB4-B0B2-40B8-B9CF-40513EF7F304}" destId="{AD645988-F6D5-470A-961F-B9DE59E0116B}" srcOrd="0" destOrd="0" presId="urn:microsoft.com/office/officeart/2005/8/layout/chevron1"/>
    <dgm:cxn modelId="{4C4B2558-60C2-4DAB-BB29-449C717FBEBD}" type="presOf" srcId="{B867390C-24D2-4F69-AA1B-C4BEDCF94268}" destId="{3A696E6C-71C0-453F-8378-9371C4D76C3A}" srcOrd="0" destOrd="0" presId="urn:microsoft.com/office/officeart/2005/8/layout/chevron1"/>
    <dgm:cxn modelId="{7878F990-C6E5-4064-B634-CE97CB1E2F8E}" type="presOf" srcId="{CC037AF4-0F0F-4AD6-862C-A3526FDF0BFC}" destId="{C794C060-173F-4167-BBEA-EBAE9261AB33}" srcOrd="0" destOrd="0" presId="urn:microsoft.com/office/officeart/2005/8/layout/chevron1"/>
    <dgm:cxn modelId="{965B64B8-07CA-4855-923A-B3D1141BF22A}" srcId="{CC037AF4-0F0F-4AD6-862C-A3526FDF0BFC}" destId="{FEE59165-859F-4B77-88EC-00F9598CC522}" srcOrd="3" destOrd="0" parTransId="{D72CCD81-AB66-4AAE-9770-5840CDFDBBCE}" sibTransId="{5E6500FC-84F3-4FB1-B012-1A0648F3592A}"/>
    <dgm:cxn modelId="{B13E84DF-2D3C-4428-9924-2A1214E40D97}" srcId="{CC037AF4-0F0F-4AD6-862C-A3526FDF0BFC}" destId="{4DEF4839-7AD2-44D7-B728-C7FF72562935}" srcOrd="2" destOrd="0" parTransId="{A5E2F288-E2DA-4967-B53B-709175608506}" sibTransId="{19D05D51-A375-4838-B047-F5B76145F3B2}"/>
    <dgm:cxn modelId="{071350EF-080C-47F2-AB63-3B4444C691B6}" srcId="{CC037AF4-0F0F-4AD6-862C-A3526FDF0BFC}" destId="{E5543EB4-B0B2-40B8-B9CF-40513EF7F304}" srcOrd="0" destOrd="0" parTransId="{4ACE5930-82B7-45F6-8F52-E94C70F6560E}" sibTransId="{B914E54A-97DE-4788-87E1-A54AB689A6F4}"/>
    <dgm:cxn modelId="{E880B7D0-F0EB-44B6-86C9-30B04F58FE9B}" type="presParOf" srcId="{C794C060-173F-4167-BBEA-EBAE9261AB33}" destId="{AD645988-F6D5-470A-961F-B9DE59E0116B}" srcOrd="0" destOrd="0" presId="urn:microsoft.com/office/officeart/2005/8/layout/chevron1"/>
    <dgm:cxn modelId="{8ACFE2C2-4886-4B33-9536-EE595FF7A0ED}" type="presParOf" srcId="{C794C060-173F-4167-BBEA-EBAE9261AB33}" destId="{16FD68ED-1C87-4E3A-9071-794CBAD99E8E}" srcOrd="1" destOrd="0" presId="urn:microsoft.com/office/officeart/2005/8/layout/chevron1"/>
    <dgm:cxn modelId="{6FD03B8F-EA6B-4489-9A81-E7DFE82AF00A}" type="presParOf" srcId="{C794C060-173F-4167-BBEA-EBAE9261AB33}" destId="{3A696E6C-71C0-453F-8378-9371C4D76C3A}" srcOrd="2" destOrd="0" presId="urn:microsoft.com/office/officeart/2005/8/layout/chevron1"/>
    <dgm:cxn modelId="{F3A15826-E5AD-4853-BECB-42ACCFC4A3A2}" type="presParOf" srcId="{C794C060-173F-4167-BBEA-EBAE9261AB33}" destId="{190E8F70-5B96-4126-9297-61FF99685B52}" srcOrd="3" destOrd="0" presId="urn:microsoft.com/office/officeart/2005/8/layout/chevron1"/>
    <dgm:cxn modelId="{CFF7B4B7-DC5F-4006-B4A8-72F7A1CFB722}" type="presParOf" srcId="{C794C060-173F-4167-BBEA-EBAE9261AB33}" destId="{22C89B9C-9C16-4907-B128-C065246D72A1}" srcOrd="4" destOrd="0" presId="urn:microsoft.com/office/officeart/2005/8/layout/chevron1"/>
    <dgm:cxn modelId="{A6C2D314-7B55-446C-BE5D-B928FF397D08}" type="presParOf" srcId="{C794C060-173F-4167-BBEA-EBAE9261AB33}" destId="{C1F0E746-7484-47A6-8393-AAB5F12CF127}" srcOrd="5" destOrd="0" presId="urn:microsoft.com/office/officeart/2005/8/layout/chevron1"/>
    <dgm:cxn modelId="{30ED907F-0DE2-4CD1-A17D-2550DFD7E10F}" type="presParOf" srcId="{C794C060-173F-4167-BBEA-EBAE9261AB33}" destId="{B22369A1-D654-44CA-8145-2F12F554D8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5988-F6D5-470A-961F-B9DE59E0116B}">
      <dsp:nvSpPr>
        <dsp:cNvPr id="0" name=""/>
        <dsp:cNvSpPr/>
      </dsp:nvSpPr>
      <dsp:spPr>
        <a:xfrm>
          <a:off x="3744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itchFamily="49" charset="-122"/>
              <a:ea typeface="黑体" pitchFamily="49" charset="-122"/>
            </a:rPr>
            <a:t>1.</a:t>
          </a:r>
          <a:r>
            <a:rPr lang="zh-CN" altLang="zh-CN" sz="1600" kern="1200" dirty="0">
              <a:latin typeface="黑体" pitchFamily="49" charset="-122"/>
              <a:ea typeface="黑体" pitchFamily="49" charset="-122"/>
            </a:rPr>
            <a:t>定义异常类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396653" y="0"/>
        <a:ext cx="1393913" cy="785818"/>
      </dsp:txXfrm>
    </dsp:sp>
    <dsp:sp modelId="{3A696E6C-71C0-453F-8378-9371C4D76C3A}">
      <dsp:nvSpPr>
        <dsp:cNvPr id="0" name=""/>
        <dsp:cNvSpPr/>
      </dsp:nvSpPr>
      <dsp:spPr>
        <a:xfrm>
          <a:off x="1965502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itchFamily="49" charset="-122"/>
              <a:ea typeface="黑体" pitchFamily="49" charset="-122"/>
            </a:rPr>
            <a:t>2.</a:t>
          </a:r>
          <a:r>
            <a:rPr lang="zh-CN" altLang="zh-CN" sz="1600" kern="1200" dirty="0">
              <a:latin typeface="黑体" pitchFamily="49" charset="-122"/>
              <a:ea typeface="黑体" pitchFamily="49" charset="-122"/>
            </a:rPr>
            <a:t>编写构造方法，继承父类的实现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2358411" y="0"/>
        <a:ext cx="1393913" cy="785818"/>
      </dsp:txXfrm>
    </dsp:sp>
    <dsp:sp modelId="{22C89B9C-9C16-4907-B128-C065246D72A1}">
      <dsp:nvSpPr>
        <dsp:cNvPr id="0" name=""/>
        <dsp:cNvSpPr/>
      </dsp:nvSpPr>
      <dsp:spPr>
        <a:xfrm>
          <a:off x="3927260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itchFamily="49" charset="-122"/>
              <a:ea typeface="黑体" pitchFamily="49" charset="-122"/>
            </a:rPr>
            <a:t>3.</a:t>
          </a:r>
          <a:r>
            <a:rPr lang="zh-CN" altLang="zh-CN" sz="1600" kern="1200" dirty="0">
              <a:latin typeface="黑体" pitchFamily="49" charset="-122"/>
              <a:ea typeface="黑体" pitchFamily="49" charset="-122"/>
            </a:rPr>
            <a:t>实例化自定义异常对象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4320169" y="0"/>
        <a:ext cx="1393913" cy="785818"/>
      </dsp:txXfrm>
    </dsp:sp>
    <dsp:sp modelId="{B22369A1-D654-44CA-8145-2F12F554D803}">
      <dsp:nvSpPr>
        <dsp:cNvPr id="0" name=""/>
        <dsp:cNvSpPr/>
      </dsp:nvSpPr>
      <dsp:spPr>
        <a:xfrm>
          <a:off x="5889018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itchFamily="49" charset="-122"/>
              <a:ea typeface="黑体" pitchFamily="49" charset="-122"/>
            </a:rPr>
            <a:t>4.</a:t>
          </a:r>
          <a:r>
            <a:rPr lang="zh-CN" altLang="zh-CN" sz="1600" kern="1200" dirty="0">
              <a:latin typeface="黑体" pitchFamily="49" charset="-122"/>
              <a:ea typeface="黑体" pitchFamily="49" charset="-122"/>
            </a:rPr>
            <a:t>使用</a:t>
          </a:r>
          <a:r>
            <a:rPr lang="en-US" altLang="zh-CN" sz="1600" kern="1200" dirty="0">
              <a:latin typeface="黑体" pitchFamily="49" charset="-122"/>
              <a:ea typeface="黑体" pitchFamily="49" charset="-122"/>
            </a:rPr>
            <a:t>throw</a:t>
          </a:r>
          <a:r>
            <a:rPr lang="zh-CN" altLang="zh-CN" sz="1600" kern="1200" dirty="0">
              <a:latin typeface="黑体" pitchFamily="49" charset="-122"/>
              <a:ea typeface="黑体" pitchFamily="49" charset="-122"/>
            </a:rPr>
            <a:t>抛出</a:t>
          </a:r>
          <a:endParaRPr lang="zh-CN" altLang="en-US" sz="1600" kern="1200" dirty="0">
            <a:latin typeface="黑体" pitchFamily="49" charset="-122"/>
            <a:ea typeface="黑体" pitchFamily="49" charset="-122"/>
          </a:endParaRPr>
        </a:p>
      </dsp:txBody>
      <dsp:txXfrm>
        <a:off x="6281927" y="0"/>
        <a:ext cx="1393913" cy="78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342EC-FF52-4222-A26B-B5154A30FD36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B455-C257-48A7-8C6C-82112ABEF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9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B1CB9-C074-434D-8929-A689085AC2F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A4E16E-194E-490F-A3F8-0430A085BB4F}" type="slidenum">
              <a:rPr lang="en-US" altLang="zh-CN" sz="1200" b="0"/>
              <a:pPr algn="r"/>
              <a:t>6</a:t>
            </a:fld>
            <a:endParaRPr lang="en-US" altLang="zh-CN" sz="1200" b="0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8675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InputMismatchException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异常：输入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ArithmeticException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异常：输入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）错误现象：调换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语句顺序，先父类后子类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6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560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7A162-A56E-46AA-B903-B597E4CFE44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36BAF7-3DAD-454E-90CA-12D04BD40242}" type="slidenum">
              <a:rPr lang="en-US" altLang="zh-CN" sz="1200" b="0"/>
              <a:pPr algn="r"/>
              <a:t>24</a:t>
            </a:fld>
            <a:endParaRPr lang="en-US" altLang="zh-CN" sz="1200" b="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7657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653C-30DC-45AB-9876-EA78E41B966F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7A57DA-5814-422B-99CE-37B8C83E614E}" type="slidenum">
              <a:rPr lang="en-US" altLang="zh-CN" sz="1200" b="0"/>
              <a:pPr algn="r"/>
              <a:t>25</a:t>
            </a:fld>
            <a:endParaRPr lang="en-US" altLang="zh-CN" sz="1200" b="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7195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77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07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4741B-E4F5-47B7-8E3B-DCE2CA22B794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6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51F8C2-5BA1-4A70-983A-A2F3043C263B}" type="slidenum">
              <a:rPr lang="en-US" altLang="zh-CN" sz="1200" b="0"/>
              <a:pPr algn="r"/>
              <a:t>32</a:t>
            </a:fld>
            <a:endParaRPr lang="en-US" altLang="zh-CN" sz="1200" b="0"/>
          </a:p>
        </p:txBody>
      </p:sp>
      <p:sp>
        <p:nvSpPr>
          <p:cNvPr id="66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392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按步骤演示使用</a:t>
            </a:r>
            <a:r>
              <a:rPr lang="en-US" altLang="zh-CN" dirty="0"/>
              <a:t>log4j</a:t>
            </a:r>
            <a:r>
              <a:rPr lang="zh-CN" altLang="en-US" dirty="0"/>
              <a:t>记录日志，配置信息后面详细讲解，测试内容：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、输入 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、输入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、打开日志文件查看日志信息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3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627AE-0358-4F5B-AFF3-99642F6CF95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6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D7B014-D6DB-4DA3-97B4-AA41E037EC49}" type="slidenum">
              <a:rPr lang="en-US" altLang="zh-CN" sz="1200" b="0"/>
              <a:pPr algn="r"/>
              <a:t>34</a:t>
            </a:fld>
            <a:endParaRPr lang="en-US" altLang="zh-CN" sz="1200" b="0"/>
          </a:p>
        </p:txBody>
      </p:sp>
      <p:sp>
        <p:nvSpPr>
          <p:cNvPr id="66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en-US" altLang="zh-CN" sz="800" dirty="0"/>
              <a:t>1</a:t>
            </a:r>
            <a:r>
              <a:rPr lang="zh-CN" altLang="en-US" sz="800" dirty="0"/>
              <a:t>、讲解各配置信息</a:t>
            </a:r>
            <a:endParaRPr lang="en-US" altLang="zh-CN" sz="80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2</a:t>
            </a:r>
            <a:r>
              <a:rPr lang="zh-CN" altLang="en-US" sz="800" dirty="0"/>
              <a:t>、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说明在此处，如果优先级别设为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info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，那么使用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debug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方法打印的日志信息将不被输出 </a:t>
            </a:r>
          </a:p>
          <a:p>
            <a:pPr>
              <a:lnSpc>
                <a:spcPct val="80000"/>
              </a:lnSpc>
            </a:pPr>
            <a:endParaRPr lang="zh-CN" altLang="zh-CN" sz="800" dirty="0"/>
          </a:p>
        </p:txBody>
      </p:sp>
    </p:spTree>
    <p:extLst>
      <p:ext uri="{BB962C8B-B14F-4D97-AF65-F5344CB8AC3E}">
        <p14:creationId xmlns:p14="http://schemas.microsoft.com/office/powerpoint/2010/main" val="33412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教学演示示例：</a:t>
            </a:r>
            <a:endParaRPr lang="en-US" altLang="zh-CN" dirty="0"/>
          </a:p>
          <a:p>
            <a:r>
              <a:rPr lang="zh-CN" altLang="en-US" dirty="0"/>
              <a:t>让学员阅读代码，回忆以前出现的错误，然后由技术顾问在已编写好的代码上演示程序中的异常：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、正常情况：输入 </a:t>
            </a:r>
            <a:r>
              <a:rPr lang="en-US" altLang="zh-CN" sz="1200" dirty="0"/>
              <a:t>200</a:t>
            </a:r>
            <a:r>
              <a:rPr lang="zh-CN" altLang="en-US" sz="1200" dirty="0"/>
              <a:t>，</a:t>
            </a:r>
            <a:r>
              <a:rPr lang="en-US" altLang="zh-CN" sz="1200" dirty="0"/>
              <a:t>40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、异常情况：输入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2</a:t>
            </a:r>
            <a:r>
              <a:rPr lang="zh-CN" altLang="en-US" sz="1200" baseline="0" dirty="0"/>
              <a:t>、异</a:t>
            </a:r>
            <a:r>
              <a:rPr lang="zh-CN" altLang="en-US" sz="1200" dirty="0"/>
              <a:t>常情况：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500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系统化、逻辑化。要帮助</a:t>
            </a:r>
            <a:r>
              <a:rPr lang="zh-CN" altLang="en-US" dirty="0">
                <a:ea typeface="宋体" charset="-122"/>
              </a:rPr>
              <a:t>学员</a:t>
            </a:r>
            <a:r>
              <a:rPr lang="zh-CN" altLang="zh-CN" dirty="0">
                <a:ea typeface="宋体" charset="-122"/>
              </a:rPr>
              <a:t>整清逻辑是总结的一大任务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569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83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C7351-C58D-4F17-A077-F96AE3FFC6D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ED65F-E710-4825-A9D9-3DC259B4A870}" type="slidenum">
              <a:rPr lang="en-US" altLang="zh-CN" sz="1200" b="0"/>
              <a:pPr algn="r"/>
              <a:t>9</a:t>
            </a:fld>
            <a:endParaRPr lang="en-US" altLang="zh-CN" sz="1200" b="0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1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C83C1-7987-491A-BF6B-D08A8EBC2B0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BF280C-E7D1-44EA-AF9D-747CB6548006}" type="slidenum">
              <a:rPr lang="en-US" altLang="zh-CN" sz="1200" b="0"/>
              <a:pPr algn="r"/>
              <a:t>10</a:t>
            </a:fld>
            <a:endParaRPr lang="en-US" altLang="zh-CN" sz="1200" b="0"/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479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9218-420E-41AB-82BD-E4D7C705D53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8437A1-9D8E-41FB-94D7-84D96E2EE5D1}" type="slidenum">
              <a:rPr lang="en-US" altLang="zh-CN" sz="1200" b="0"/>
              <a:pPr algn="r"/>
              <a:t>11</a:t>
            </a:fld>
            <a:endParaRPr lang="en-US" altLang="zh-CN" sz="1200" b="0"/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627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3DF2-FA0E-41CD-82FE-66DF104D419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C3CCD2-7EE9-4FC9-89E2-207D23449C29}" type="slidenum">
              <a:rPr lang="en-US" altLang="zh-CN" sz="1200" b="0"/>
              <a:pPr algn="r"/>
              <a:t>12</a:t>
            </a:fld>
            <a:endParaRPr lang="en-US" altLang="zh-CN" sz="1200" b="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教学指导：此页演示示例和下一页使用同一段代码，本页演示正常情况：输入</a:t>
            </a:r>
            <a:r>
              <a:rPr lang="zh-CN" altLang="en-US" sz="800" baseline="0" dirty="0"/>
              <a:t> </a:t>
            </a:r>
            <a:r>
              <a:rPr lang="en-US" altLang="zh-CN" sz="800" baseline="0" dirty="0"/>
              <a:t>200</a:t>
            </a:r>
            <a:r>
              <a:rPr lang="zh-CN" altLang="en-US" sz="800" baseline="0" dirty="0"/>
              <a:t>，</a:t>
            </a:r>
            <a:r>
              <a:rPr lang="en-US" altLang="zh-CN" sz="800" baseline="0" dirty="0"/>
              <a:t>40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7775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教学指导：此页演示示例和上一页使用同一段代码，本页演示两种异常情况：</a:t>
            </a:r>
            <a:r>
              <a:rPr lang="en-US" altLang="zh-CN" sz="1200" dirty="0"/>
              <a:t>1</a:t>
            </a:r>
            <a:r>
              <a:rPr lang="zh-CN" altLang="en-US" sz="1200" dirty="0"/>
              <a:t>、输入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2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57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finally</a:t>
            </a:r>
            <a:r>
              <a:rPr lang="zh-CN" altLang="en-US" dirty="0"/>
              <a:t>块执行和不执行的两种情况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）正常情况：输入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40 </a:t>
            </a:r>
          </a:p>
          <a:p>
            <a:r>
              <a:rPr lang="en-US" altLang="zh-CN" dirty="0"/>
              <a:t>   2</a:t>
            </a:r>
            <a:r>
              <a:rPr lang="zh-CN" altLang="en-US" dirty="0"/>
              <a:t>）异常情况：输入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3</a:t>
            </a:r>
            <a:r>
              <a:rPr lang="zh-CN" altLang="en-US" dirty="0"/>
              <a:t>）不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执行情况：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System.exit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(1)</a:t>
            </a:r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35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教学指导：演示示例时，可打断点观察执行过程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55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9"/>
          <p:cNvSpPr>
            <a:spLocks noGrp="1" noChangeArrowheads="1"/>
          </p:cNvSpPr>
          <p:nvPr>
            <p:ph type="title"/>
          </p:nvPr>
        </p:nvSpPr>
        <p:spPr>
          <a:xfrm>
            <a:off x="6593840" y="285728"/>
            <a:ext cx="3894773" cy="523220"/>
          </a:xfrm>
          <a:ln/>
        </p:spPr>
        <p:txBody>
          <a:bodyPr/>
          <a:lstStyle/>
          <a:p>
            <a:r>
              <a:rPr lang="zh-CN" altLang="en-US" dirty="0"/>
              <a:t>什么是异常处理</a:t>
            </a:r>
          </a:p>
        </p:txBody>
      </p:sp>
      <p:sp>
        <p:nvSpPr>
          <p:cNvPr id="630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gray">
          <a:xfrm>
            <a:off x="2711450" y="2986047"/>
            <a:ext cx="240861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程序中预先设置好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对付异常的处理办法 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gray">
          <a:xfrm>
            <a:off x="7464426" y="3152900"/>
            <a:ext cx="808665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异常 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303839" y="2991644"/>
            <a:ext cx="2136279" cy="765186"/>
          </a:xfrm>
          <a:prstGeom prst="rightArrow">
            <a:avLst>
              <a:gd name="adj1" fmla="val 50000"/>
              <a:gd name="adj2" fmla="val 9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5951538" y="4306888"/>
            <a:ext cx="3359172" cy="765186"/>
          </a:xfrm>
          <a:prstGeom prst="rightArrow">
            <a:avLst>
              <a:gd name="adj1" fmla="val 50000"/>
              <a:gd name="adj2" fmla="val 1442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处理完毕，程序继续运行</a:t>
            </a:r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2566988" y="4306888"/>
            <a:ext cx="3359172" cy="765186"/>
          </a:xfrm>
          <a:prstGeom prst="rightArrow">
            <a:avLst>
              <a:gd name="adj1" fmla="val 50000"/>
              <a:gd name="adj2" fmla="val 1400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对异常进行处理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/>
      <p:bldP spid="187397" grpId="0" animBg="1"/>
      <p:bldP spid="187398" grpId="0" animBg="1"/>
      <p:bldP spid="187399" grpId="0" animBg="1"/>
      <p:bldP spid="1874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3"/>
          <p:cNvSpPr>
            <a:spLocks noGrp="1" noChangeArrowheads="1"/>
          </p:cNvSpPr>
          <p:nvPr>
            <p:ph idx="1"/>
          </p:nvPr>
        </p:nvSpPr>
        <p:spPr>
          <a:xfrm>
            <a:off x="2280001" y="1213201"/>
            <a:ext cx="8039071" cy="93820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</a:p>
        </p:txBody>
      </p:sp>
      <p:sp>
        <p:nvSpPr>
          <p:cNvPr id="632848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中如何进行异常处理</a:t>
            </a:r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gray">
          <a:xfrm>
            <a:off x="4654216" y="2445701"/>
            <a:ext cx="126080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捕获异常 </a:t>
            </a: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flipH="1">
            <a:off x="2279651" y="3944939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flipH="1">
            <a:off x="2279651" y="3082926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try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H="1">
            <a:off x="2279651" y="4883151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finally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gray">
          <a:xfrm>
            <a:off x="3503613" y="2997200"/>
            <a:ext cx="2411412" cy="7191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执行可能产生 </a:t>
            </a:r>
          </a:p>
          <a:p>
            <a:pPr algn="l" eaLnBrk="0" hangingPunct="0">
              <a:defRPr/>
            </a:pPr>
            <a:r>
              <a:rPr lang="zh-CN" altLang="en-US" b="1" dirty="0"/>
              <a:t>异常的代码 </a:t>
            </a:r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gray">
          <a:xfrm>
            <a:off x="3503613" y="3859214"/>
            <a:ext cx="2411412" cy="7191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捕获异常 </a:t>
            </a:r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gray">
          <a:xfrm>
            <a:off x="3503614" y="4725988"/>
            <a:ext cx="2376487" cy="8636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无论是否发生异常，</a:t>
            </a:r>
          </a:p>
          <a:p>
            <a:pPr algn="l" eaLnBrk="0" hangingPunct="0">
              <a:defRPr/>
            </a:pPr>
            <a:r>
              <a:rPr lang="zh-CN" altLang="en-US" b="1" dirty="0"/>
              <a:t>代码总能执行</a:t>
            </a:r>
          </a:p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gray">
          <a:xfrm>
            <a:off x="8558214" y="36528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手动抛出异常 </a:t>
            </a:r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8667751" y="2932113"/>
            <a:ext cx="167957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gray">
          <a:xfrm>
            <a:off x="6324600" y="3651251"/>
            <a:ext cx="1944688" cy="9001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声明方法可能要</a:t>
            </a:r>
          </a:p>
          <a:p>
            <a:pPr algn="l" eaLnBrk="0" hangingPunct="0">
              <a:defRPr/>
            </a:pPr>
            <a:r>
              <a:rPr lang="zh-CN" altLang="en-US" b="1" dirty="0"/>
              <a:t>抛出的各种异常 </a:t>
            </a:r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6310313" y="2914651"/>
            <a:ext cx="191611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throws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6545249" y="2305998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声明异常 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8902702" y="2305998"/>
            <a:ext cx="121272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抛出异常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6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7" name="Rectangle 8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gray">
          <a:xfrm>
            <a:off x="6781800" y="2571745"/>
            <a:ext cx="2197100" cy="2657481"/>
          </a:xfrm>
          <a:prstGeom prst="roundRect">
            <a:avLst>
              <a:gd name="adj" fmla="val 1149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7167570" y="2928935"/>
            <a:ext cx="1439862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sz="2400" b="1" dirty="0"/>
              <a:t>try</a:t>
            </a: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gray">
          <a:xfrm>
            <a:off x="7142163" y="4138622"/>
            <a:ext cx="1439862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atch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gray">
          <a:xfrm>
            <a:off x="6453190" y="5500703"/>
            <a:ext cx="2881312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634886" name="AutoShape 7"/>
          <p:cNvSpPr>
            <a:spLocks noChangeArrowheads="1"/>
          </p:cNvSpPr>
          <p:nvPr/>
        </p:nvSpPr>
        <p:spPr bwMode="auto">
          <a:xfrm>
            <a:off x="1851025" y="2571744"/>
            <a:ext cx="445770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public void method(){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代码段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此处不会产生异常</a:t>
            </a:r>
            <a:r>
              <a:rPr lang="en-US" altLang="zh-CN" b="1" dirty="0"/>
              <a:t>)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 </a:t>
            </a:r>
            <a:r>
              <a:rPr lang="en-US" altLang="zh-CN" b="1" dirty="0"/>
              <a:t>ex)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对异常进行处理的代码段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634892" name="Rectangle 13"/>
          <p:cNvSpPr>
            <a:spLocks noGrp="1" noChangeArrowheads="1"/>
          </p:cNvSpPr>
          <p:nvPr>
            <p:ph type="title"/>
          </p:nvPr>
        </p:nvSpPr>
        <p:spPr>
          <a:xfrm>
            <a:off x="6781800" y="285728"/>
            <a:ext cx="3706812" cy="523220"/>
          </a:xfrm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5-1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889100" y="3641728"/>
            <a:ext cx="563563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860551" y="5284800"/>
            <a:ext cx="56356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gray">
          <a:xfrm>
            <a:off x="3086110" y="2214555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第一种情况 ：正常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6060281" y="3821909"/>
            <a:ext cx="2214578" cy="1143008"/>
          </a:xfrm>
          <a:prstGeom prst="arc">
            <a:avLst>
              <a:gd name="adj1" fmla="val 10930154"/>
              <a:gd name="adj2" fmla="val 21325007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9" name="组合 27"/>
          <p:cNvGrpSpPr>
            <a:grpSpLocks/>
          </p:cNvGrpSpPr>
          <p:nvPr/>
        </p:nvGrpSpPr>
        <p:grpSpPr bwMode="auto">
          <a:xfrm>
            <a:off x="3276876" y="6261050"/>
            <a:ext cx="4572000" cy="624335"/>
            <a:chOff x="3143240" y="5143512"/>
            <a:chExt cx="4572032" cy="624340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4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gray">
          <a:xfrm>
            <a:off x="6132513" y="2781301"/>
            <a:ext cx="2197100" cy="2719402"/>
          </a:xfrm>
          <a:prstGeom prst="roundRect">
            <a:avLst>
              <a:gd name="adj" fmla="val 103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94564" name="AutoShape 4"/>
          <p:cNvSpPr>
            <a:spLocks noChangeArrowheads="1"/>
          </p:cNvSpPr>
          <p:nvPr/>
        </p:nvSpPr>
        <p:spPr bwMode="gray">
          <a:xfrm>
            <a:off x="6492876" y="3067050"/>
            <a:ext cx="1246199" cy="5762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gray">
          <a:xfrm>
            <a:off x="8904290" y="4221164"/>
            <a:ext cx="1335115" cy="56515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gray">
          <a:xfrm>
            <a:off x="6238877" y="5572140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4569" name="AutoShape 9"/>
          <p:cNvCxnSpPr>
            <a:cxnSpLocks noChangeShapeType="1"/>
            <a:stCxn id="194566" idx="1"/>
            <a:endCxn id="194565" idx="3"/>
          </p:cNvCxnSpPr>
          <p:nvPr/>
        </p:nvCxnSpPr>
        <p:spPr bwMode="auto">
          <a:xfrm rot="10800000" flipV="1">
            <a:off x="7739076" y="4503743"/>
            <a:ext cx="1165215" cy="1428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570" name="AutoShape 10"/>
          <p:cNvCxnSpPr>
            <a:cxnSpLocks noChangeShapeType="1"/>
            <a:stCxn id="194564" idx="3"/>
            <a:endCxn id="194579" idx="1"/>
          </p:cNvCxnSpPr>
          <p:nvPr/>
        </p:nvCxnSpPr>
        <p:spPr bwMode="auto">
          <a:xfrm>
            <a:off x="7739075" y="3355183"/>
            <a:ext cx="1136639" cy="2174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71" name="Text Box 11"/>
          <p:cNvSpPr txBox="1">
            <a:spLocks noChangeArrowheads="1"/>
          </p:cNvSpPr>
          <p:nvPr/>
        </p:nvSpPr>
        <p:spPr bwMode="auto">
          <a:xfrm rot="-687340">
            <a:off x="7617894" y="4575176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637963" name="AutoShape 12"/>
          <p:cNvSpPr>
            <a:spLocks noChangeArrowheads="1"/>
          </p:cNvSpPr>
          <p:nvPr/>
        </p:nvSpPr>
        <p:spPr bwMode="auto">
          <a:xfrm>
            <a:off x="1846264" y="2571744"/>
            <a:ext cx="4035422" cy="38361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37976" name="Rectangle 26"/>
          <p:cNvSpPr>
            <a:spLocks noGrp="1" noChangeArrowheads="1"/>
          </p:cNvSpPr>
          <p:nvPr>
            <p:ph type="title"/>
          </p:nvPr>
        </p:nvSpPr>
        <p:spPr>
          <a:xfrm>
            <a:off x="6492876" y="285728"/>
            <a:ext cx="3995736" cy="523220"/>
          </a:xfrm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5-2</a:t>
            </a: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1877986" y="385762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1841443" y="350043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1841443" y="4964127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1841443" y="5643578"/>
            <a:ext cx="5016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gray">
          <a:xfrm>
            <a:off x="2640014" y="2163122"/>
            <a:ext cx="25980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第二种情况：出现异常 </a:t>
            </a:r>
          </a:p>
        </p:txBody>
      </p:sp>
      <p:sp>
        <p:nvSpPr>
          <p:cNvPr id="194579" name="AutoShape 19"/>
          <p:cNvSpPr>
            <a:spLocks noChangeArrowheads="1"/>
          </p:cNvSpPr>
          <p:nvPr/>
        </p:nvSpPr>
        <p:spPr bwMode="gray">
          <a:xfrm>
            <a:off x="8875714" y="3284538"/>
            <a:ext cx="1363691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4580" name="AutoShape 20"/>
          <p:cNvCxnSpPr>
            <a:cxnSpLocks noChangeShapeType="1"/>
            <a:stCxn id="194579" idx="2"/>
            <a:endCxn id="194566" idx="0"/>
          </p:cNvCxnSpPr>
          <p:nvPr/>
        </p:nvCxnSpPr>
        <p:spPr bwMode="auto">
          <a:xfrm rot="16200000" flipH="1">
            <a:off x="9384523" y="4033837"/>
            <a:ext cx="360363" cy="142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7096133" y="5072074"/>
            <a:ext cx="1477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程序继续执行</a:t>
            </a:r>
          </a:p>
        </p:txBody>
      </p:sp>
      <p:sp>
        <p:nvSpPr>
          <p:cNvPr id="194582" name="AutoShape 22"/>
          <p:cNvSpPr>
            <a:spLocks noChangeArrowheads="1"/>
          </p:cNvSpPr>
          <p:nvPr/>
        </p:nvSpPr>
        <p:spPr bwMode="auto">
          <a:xfrm>
            <a:off x="6734128" y="1866800"/>
            <a:ext cx="3505276" cy="776383"/>
          </a:xfrm>
          <a:prstGeom prst="wedgeRoundRectCallout">
            <a:avLst>
              <a:gd name="adj1" fmla="val 22038"/>
              <a:gd name="adj2" fmla="val 526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异常是一种特殊的对象，</a:t>
            </a: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类型为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java.lang.Exception或其子类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1841443" y="457200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 rot="814890">
            <a:off x="7622143" y="306863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发生异常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6811174" y="5285594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65" name="AutoShape 5"/>
          <p:cNvSpPr>
            <a:spLocks noChangeArrowheads="1"/>
          </p:cNvSpPr>
          <p:nvPr/>
        </p:nvSpPr>
        <p:spPr bwMode="gray">
          <a:xfrm>
            <a:off x="6492876" y="4364038"/>
            <a:ext cx="1246199" cy="56516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grpSp>
        <p:nvGrpSpPr>
          <p:cNvPr id="30" name="组合 27"/>
          <p:cNvGrpSpPr>
            <a:grpSpLocks/>
          </p:cNvGrpSpPr>
          <p:nvPr/>
        </p:nvGrpSpPr>
        <p:grpSpPr bwMode="auto">
          <a:xfrm>
            <a:off x="3276876" y="6261050"/>
            <a:ext cx="4572000" cy="624335"/>
            <a:chOff x="3143240" y="5143512"/>
            <a:chExt cx="4572032" cy="62434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033576" y="5183073"/>
              <a:ext cx="344038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nimBg="1"/>
      <p:bldP spid="194568" grpId="0" animBg="1"/>
      <p:bldP spid="194571" grpId="0"/>
      <p:bldP spid="194574" grpId="0" animBg="1"/>
      <p:bldP spid="194575" grpId="0" animBg="1"/>
      <p:bldP spid="194576" grpId="0" animBg="1"/>
      <p:bldP spid="194577" grpId="0" animBg="1"/>
      <p:bldP spid="194579" grpId="0" animBg="1"/>
      <p:bldP spid="194581" grpId="0"/>
      <p:bldP spid="194582" grpId="0" animBg="1"/>
      <p:bldP spid="194583" grpId="0" animBg="1"/>
      <p:bldP spid="1945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7" name="Rectangle 11"/>
          <p:cNvSpPr>
            <a:spLocks noGrp="1" noChangeArrowheads="1"/>
          </p:cNvSpPr>
          <p:nvPr>
            <p:ph type="title"/>
          </p:nvPr>
        </p:nvSpPr>
        <p:spPr>
          <a:xfrm>
            <a:off x="6738942" y="285728"/>
            <a:ext cx="3749670" cy="523220"/>
          </a:xfrm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5-3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printStackTrace</a:t>
            </a:r>
            <a:r>
              <a:rPr lang="zh-CN" altLang="en-US" dirty="0"/>
              <a:t>的堆栈跟踪功能显示出程序运行到当前类的执行流程 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40003" name="AutoShape 6"/>
          <p:cNvSpPr>
            <a:spLocks noChangeArrowheads="1"/>
          </p:cNvSpPr>
          <p:nvPr/>
        </p:nvSpPr>
        <p:spPr bwMode="auto">
          <a:xfrm>
            <a:off x="2927350" y="2943218"/>
            <a:ext cx="7278688" cy="2585323"/>
          </a:xfrm>
          <a:prstGeom prst="roundRect">
            <a:avLst>
              <a:gd name="adj" fmla="val 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 u="sng" dirty="0" err="1"/>
              <a:t>java.util.</a:t>
            </a:r>
            <a:r>
              <a:rPr lang="en-US" altLang="en-US" b="1" u="sng" dirty="0" err="1">
                <a:solidFill>
                  <a:srgbClr val="FF0000"/>
                </a:solidFill>
              </a:rPr>
              <a:t>InputMismatchException</a:t>
            </a:r>
            <a:endParaRPr lang="en-US" altLang="en-US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java.util.Scanner.throwFor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Scanner.java:840</a:t>
            </a:r>
            <a:r>
              <a:rPr lang="en-US" altLang="en-US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Scanner.java:1461</a:t>
            </a:r>
            <a:r>
              <a:rPr lang="en-US" altLang="en-US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java.util.Scanner.nextInt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Scanner.java:2091</a:t>
            </a:r>
            <a:r>
              <a:rPr lang="en-US" altLang="en-US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</a:t>
            </a:r>
            <a:r>
              <a:rPr lang="en-US" altLang="en-US" b="1" dirty="0" err="1"/>
              <a:t>java.util.Scanner.nextInt</a:t>
            </a:r>
            <a:r>
              <a:rPr lang="en-US" altLang="en-US" b="1" dirty="0"/>
              <a:t>(</a:t>
            </a:r>
            <a:r>
              <a:rPr lang="en-US" altLang="en-US" b="1" u="sng" dirty="0"/>
              <a:t>Scanner.java:2050</a:t>
            </a:r>
            <a:r>
              <a:rPr lang="en-US" altLang="en-US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/>
              <a:t>at cn.jbit.exception.Test3.</a:t>
            </a:r>
            <a:r>
              <a:rPr lang="en-US" altLang="en-US" b="1" dirty="0">
                <a:solidFill>
                  <a:srgbClr val="FF0000"/>
                </a:solidFill>
              </a:rPr>
              <a:t>main</a:t>
            </a:r>
            <a:r>
              <a:rPr lang="en-US" altLang="en-US" b="1" dirty="0"/>
              <a:t>(</a:t>
            </a:r>
            <a:r>
              <a:rPr lang="en-US" altLang="en-US" b="1" u="sng" dirty="0">
                <a:solidFill>
                  <a:srgbClr val="FF0000"/>
                </a:solidFill>
              </a:rPr>
              <a:t>Test3.java:15</a:t>
            </a:r>
            <a:r>
              <a:rPr lang="en-US" altLang="en-US" b="1" dirty="0"/>
              <a:t>)</a:t>
            </a:r>
            <a:endParaRPr lang="en-US" altLang="zh-CN" b="1" dirty="0"/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7453323" y="2928935"/>
            <a:ext cx="1146741" cy="408623"/>
          </a:xfrm>
          <a:prstGeom prst="wedgeRoundRectCallout">
            <a:avLst>
              <a:gd name="adj1" fmla="val -25346"/>
              <a:gd name="adj2" fmla="val 524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异常类型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gray">
          <a:xfrm>
            <a:off x="3141664" y="2357430"/>
            <a:ext cx="1882767" cy="5381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异常堆栈信息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4310051" y="5643579"/>
            <a:ext cx="2533285" cy="408623"/>
          </a:xfrm>
          <a:prstGeom prst="wedgeRoundRectCallout">
            <a:avLst>
              <a:gd name="adj1" fmla="val -33225"/>
              <a:gd name="adj2" fmla="val -549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在此方法中抛出了异常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7667637" y="5663584"/>
            <a:ext cx="1846757" cy="408623"/>
          </a:xfrm>
          <a:prstGeom prst="wedgeRoundRectCallout">
            <a:avLst>
              <a:gd name="adj1" fmla="val -28646"/>
              <a:gd name="adj2" fmla="val 536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出现异常的位置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738942" y="314324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881422" y="2999802"/>
            <a:ext cx="285752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6468010" y="5088034"/>
            <a:ext cx="150019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812528" y="5085184"/>
            <a:ext cx="57150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10800000" flipV="1">
            <a:off x="5453058" y="5429264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7810512" y="5429264"/>
            <a:ext cx="28575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animBg="1"/>
      <p:bldP spid="196617" grpId="0" animBg="1"/>
      <p:bldP spid="196620" grpId="0" animBg="1"/>
      <p:bldP spid="1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36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7635" name="AutoShape 3"/>
          <p:cNvSpPr>
            <a:spLocks noChangeArrowheads="1"/>
          </p:cNvSpPr>
          <p:nvPr/>
        </p:nvSpPr>
        <p:spPr bwMode="gray">
          <a:xfrm>
            <a:off x="6132513" y="2500307"/>
            <a:ext cx="2197100" cy="2735269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gray">
          <a:xfrm>
            <a:off x="6492876" y="393858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不匹配 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gray">
          <a:xfrm>
            <a:off x="6096002" y="5307014"/>
            <a:ext cx="2214577" cy="765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7641" name="AutoShape 9"/>
          <p:cNvCxnSpPr>
            <a:cxnSpLocks noChangeShapeType="1"/>
            <a:stCxn id="197636" idx="3"/>
            <a:endCxn id="197649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8596360" y="4848238"/>
            <a:ext cx="200023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程序中  断运行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641035" name="AutoShape 12"/>
          <p:cNvSpPr>
            <a:spLocks noChangeArrowheads="1"/>
          </p:cNvSpPr>
          <p:nvPr/>
        </p:nvSpPr>
        <p:spPr bwMode="auto">
          <a:xfrm>
            <a:off x="1770064" y="2447925"/>
            <a:ext cx="4035425" cy="383619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41044" name="Rectangle 22"/>
          <p:cNvSpPr>
            <a:spLocks noGrp="1" noChangeArrowheads="1"/>
          </p:cNvSpPr>
          <p:nvPr>
            <p:ph type="title"/>
          </p:nvPr>
        </p:nvSpPr>
        <p:spPr>
          <a:xfrm>
            <a:off x="6593840" y="285728"/>
            <a:ext cx="3894772" cy="523220"/>
          </a:xfrm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5-4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1809721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1809721" y="350044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gray">
          <a:xfrm>
            <a:off x="2166910" y="2020246"/>
            <a:ext cx="330207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第三种情况：异常类型不匹配 </a:t>
            </a:r>
          </a:p>
        </p:txBody>
      </p:sp>
      <p:sp>
        <p:nvSpPr>
          <p:cNvPr id="197649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7650" name="AutoShape 18"/>
          <p:cNvCxnSpPr>
            <a:cxnSpLocks noChangeShapeType="1"/>
            <a:stCxn id="197649" idx="2"/>
            <a:endCxn id="197638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9305952" y="5567382"/>
            <a:ext cx="647700" cy="576262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1 h 21600"/>
              <a:gd name="T6" fmla="*/ 94846 w 21600"/>
              <a:gd name="T7" fmla="*/ 491877 h 21600"/>
              <a:gd name="T8" fmla="*/ 323850 w 21600"/>
              <a:gd name="T9" fmla="*/ 576262 h 21600"/>
              <a:gd name="T10" fmla="*/ 552854 w 21600"/>
              <a:gd name="T11" fmla="*/ 491877 h 21600"/>
              <a:gd name="T12" fmla="*/ 647700 w 21600"/>
              <a:gd name="T13" fmla="*/ 288131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>
              <a:ea typeface="黑体" pitchFamily="2" charset="-122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1809721" y="457200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9060677" y="5035561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nimBg="1"/>
      <p:bldP spid="197642" grpId="0"/>
      <p:bldP spid="197643" grpId="0"/>
      <p:bldP spid="197646" grpId="0" animBg="1"/>
      <p:bldP spid="197647" grpId="0" animBg="1"/>
      <p:bldP spid="197649" grpId="0" animBg="1"/>
      <p:bldP spid="197651" grpId="0" animBg="1"/>
      <p:bldP spid="1976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538320" y="808948"/>
            <a:ext cx="7645398" cy="501017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块中处理异常</a:t>
            </a:r>
          </a:p>
          <a:p>
            <a:pPr lvl="1"/>
            <a:r>
              <a:rPr lang="zh-CN" altLang="en-US" dirty="0"/>
              <a:t>加入用户自定义处理信息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调用方法输出异常信息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异常对象常用的方法</a:t>
            </a:r>
          </a:p>
          <a:p>
            <a:endParaRPr lang="zh-CN" altLang="en-US" dirty="0"/>
          </a:p>
        </p:txBody>
      </p:sp>
      <p:sp>
        <p:nvSpPr>
          <p:cNvPr id="642050" name="Rectangle 9"/>
          <p:cNvSpPr>
            <a:spLocks noGrp="1" noChangeArrowheads="1"/>
          </p:cNvSpPr>
          <p:nvPr>
            <p:ph type="title"/>
          </p:nvPr>
        </p:nvSpPr>
        <p:spPr>
          <a:xfrm>
            <a:off x="6827520" y="285728"/>
            <a:ext cx="3661092" cy="523220"/>
          </a:xfrm>
          <a:ln/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5-5</a:t>
            </a:r>
          </a:p>
        </p:txBody>
      </p:sp>
      <p:sp>
        <p:nvSpPr>
          <p:cNvPr id="642052" name="AutoShape 10"/>
          <p:cNvSpPr>
            <a:spLocks noChangeArrowheads="1"/>
          </p:cNvSpPr>
          <p:nvPr/>
        </p:nvSpPr>
        <p:spPr bwMode="auto">
          <a:xfrm>
            <a:off x="2205037" y="3756163"/>
            <a:ext cx="3921125" cy="46993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e.printStackTrace();</a:t>
            </a:r>
          </a:p>
        </p:txBody>
      </p:sp>
      <p:sp>
        <p:nvSpPr>
          <p:cNvPr id="642053" name="AutoShape 11"/>
          <p:cNvSpPr>
            <a:spLocks noChangeArrowheads="1"/>
          </p:cNvSpPr>
          <p:nvPr/>
        </p:nvSpPr>
        <p:spPr bwMode="auto">
          <a:xfrm>
            <a:off x="2149452" y="2072598"/>
            <a:ext cx="6500858" cy="84396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System.err.println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出现错误：被除数和除数必须是整数，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”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		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除数不能为零。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49577"/>
              </p:ext>
            </p:extLst>
          </p:nvPr>
        </p:nvGraphicFramePr>
        <p:xfrm>
          <a:off x="1791308" y="4984962"/>
          <a:ext cx="76438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输出异常的堆栈信息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getMessage()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返回异常信息描述字符串，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输出信息的一部分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23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36"/>
          <p:cNvSpPr>
            <a:spLocks noGrp="1" noChangeArrowheads="1"/>
          </p:cNvSpPr>
          <p:nvPr>
            <p:ph type="title"/>
          </p:nvPr>
        </p:nvSpPr>
        <p:spPr>
          <a:xfrm>
            <a:off x="6939280" y="285728"/>
            <a:ext cx="3549332" cy="523220"/>
          </a:xfrm>
          <a:ln/>
        </p:spPr>
        <p:txBody>
          <a:bodyPr/>
          <a:lstStyle/>
          <a:p>
            <a:r>
              <a:rPr lang="zh-CN" altLang="en-US" dirty="0"/>
              <a:t>常见的异常类型 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/>
          </p:nvPr>
        </p:nvGraphicFramePr>
        <p:xfrm>
          <a:off x="1952596" y="1701180"/>
          <a:ext cx="83582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异 常 类 型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  明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Exception 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异常层次结构的父类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ArithmeticException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算术错误情形，如以零作除数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ArrayIndexOutOfBoundsException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数组下标越界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NullPointerException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尝试访问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对象成员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ClassNotFoundException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不能加载所需的类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IllegalArgumentException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方法接收到非法参数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ClassCastException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对象强制类型转换出错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NumberFormatException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数字格式转换异常，如把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转换成数字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4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7" name="Rectangle 12"/>
          <p:cNvSpPr>
            <a:spLocks noGrp="1" noChangeArrowheads="1"/>
          </p:cNvSpPr>
          <p:nvPr>
            <p:ph type="title"/>
          </p:nvPr>
        </p:nvSpPr>
        <p:spPr>
          <a:xfrm>
            <a:off x="5080000" y="285728"/>
            <a:ext cx="5408612" cy="523220"/>
          </a:xfrm>
          <a:ln/>
        </p:spPr>
        <p:txBody>
          <a:bodyPr/>
          <a:lstStyle/>
          <a:p>
            <a:r>
              <a:rPr lang="en-US" altLang="zh-CN" dirty="0"/>
              <a:t>try-catch-finally 2-1</a:t>
            </a:r>
          </a:p>
        </p:txBody>
      </p:sp>
      <p:sp>
        <p:nvSpPr>
          <p:cNvPr id="644098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788274" cy="86676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try-catch</a:t>
            </a:r>
            <a:r>
              <a:rPr lang="zh-CN" altLang="en-US" dirty="0"/>
              <a:t>块后加入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是否发生异常都执行</a:t>
            </a:r>
            <a:endParaRPr lang="en-US" altLang="zh-CN" dirty="0"/>
          </a:p>
          <a:p>
            <a:pPr lvl="1"/>
            <a:r>
              <a:rPr lang="zh-CN" altLang="en-US" dirty="0"/>
              <a:t>不执行的唯一情况</a:t>
            </a:r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gray">
          <a:xfrm>
            <a:off x="3309918" y="2709862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 </a:t>
            </a:r>
            <a:r>
              <a:rPr lang="zh-CN" altLang="en-US" b="1" dirty="0"/>
              <a:t>块 </a:t>
            </a: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gray">
          <a:xfrm>
            <a:off x="3309918" y="5572140"/>
            <a:ext cx="3168650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finally </a:t>
            </a:r>
            <a:r>
              <a:rPr lang="zh-CN" altLang="en-US" b="1" dirty="0"/>
              <a:t>块 </a:t>
            </a:r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gray">
          <a:xfrm>
            <a:off x="3309918" y="4116417"/>
            <a:ext cx="3168650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en-US" altLang="zh-CN" b="1" dirty="0"/>
              <a:t> catch </a:t>
            </a:r>
            <a:r>
              <a:rPr lang="zh-CN" altLang="en-US" b="1" dirty="0"/>
              <a:t>块</a:t>
            </a:r>
            <a:endParaRPr lang="en-US" altLang="zh-CN" b="1" dirty="0"/>
          </a:p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  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gray">
          <a:xfrm>
            <a:off x="7329480" y="3911621"/>
            <a:ext cx="9826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无异常 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gray">
          <a:xfrm>
            <a:off x="4951393" y="3533796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有异常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508075" y="380406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4507281" y="523282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2"/>
          <p:cNvSpPr>
            <a:spLocks/>
          </p:cNvSpPr>
          <p:nvPr/>
        </p:nvSpPr>
        <p:spPr bwMode="auto">
          <a:xfrm rot="5225368">
            <a:off x="5091432" y="3822436"/>
            <a:ext cx="2839447" cy="12082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952860" y="4500571"/>
            <a:ext cx="200023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System.exit</a:t>
            </a:r>
            <a:r>
              <a:rPr lang="en-US" altLang="zh-CN" b="1" dirty="0">
                <a:solidFill>
                  <a:srgbClr val="C00000"/>
                </a:solidFill>
              </a:rPr>
              <a:t>(1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gray">
          <a:xfrm>
            <a:off x="6667505" y="4357695"/>
            <a:ext cx="31159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中断程序，退出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虚拟机 </a:t>
            </a:r>
          </a:p>
        </p:txBody>
      </p:sp>
      <p:pic>
        <p:nvPicPr>
          <p:cNvPr id="3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27"/>
          <p:cNvGrpSpPr>
            <a:grpSpLocks/>
          </p:cNvGrpSpPr>
          <p:nvPr/>
        </p:nvGrpSpPr>
        <p:grpSpPr bwMode="auto">
          <a:xfrm>
            <a:off x="2783632" y="6256161"/>
            <a:ext cx="5748396" cy="629225"/>
            <a:chOff x="3143240" y="5143512"/>
            <a:chExt cx="4572032" cy="62923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010465" y="5187962"/>
              <a:ext cx="3264155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try-catch-finally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build="allAtOnce" animBg="1"/>
      <p:bldP spid="203785" grpId="0" animBg="1"/>
      <p:bldP spid="203785" grpId="1" animBg="1"/>
      <p:bldP spid="203786" grpId="0" animBg="1"/>
      <p:bldP spid="203786" grpId="1" animBg="1"/>
      <p:bldP spid="203786" grpId="2" animBg="1"/>
      <p:bldP spid="17" grpId="0" animBg="1"/>
      <p:bldP spid="17" grpId="1" animBg="1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0" y="285728"/>
            <a:ext cx="5103813" cy="523220"/>
          </a:xfrm>
        </p:spPr>
        <p:txBody>
          <a:bodyPr/>
          <a:lstStyle/>
          <a:p>
            <a:r>
              <a:rPr lang="en-US" altLang="zh-CN" dirty="0"/>
              <a:t>try-catch-finally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try-catch-finally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6132513" y="2500306"/>
            <a:ext cx="2197100" cy="3643338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492876" y="3786190"/>
            <a:ext cx="1389075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catch</a:t>
            </a:r>
          </a:p>
          <a:p>
            <a:pPr algn="l" eaLnBrk="0" hangingPunct="0">
              <a:defRPr/>
            </a:pPr>
            <a:r>
              <a:rPr lang="en-US" altLang="en-US" b="1" dirty="0"/>
              <a:t>return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cxnSp>
        <p:nvCxnSpPr>
          <p:cNvPr id="11" name="AutoShape 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770064" y="2000241"/>
            <a:ext cx="4035425" cy="421022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method(){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ex) 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return;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r>
              <a:rPr lang="en-US" altLang="zh-CN" b="1" dirty="0">
                <a:solidFill>
                  <a:srgbClr val="FF0000"/>
                </a:solidFill>
              </a:rPr>
              <a:t>finally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09721" y="335294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809721" y="306719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" name="AutoShape 18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809721" y="521033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09721" y="449595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6524629" y="536734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finally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6809982" y="5000238"/>
            <a:ext cx="714384" cy="7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9"/>
          <p:cNvCxnSpPr>
            <a:cxnSpLocks noChangeShapeType="1"/>
          </p:cNvCxnSpPr>
          <p:nvPr/>
        </p:nvCxnSpPr>
        <p:spPr bwMode="auto">
          <a:xfrm rot="10800000">
            <a:off x="7881952" y="4000504"/>
            <a:ext cx="1000131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596199" y="4040659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809721" y="406732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rot="16574020">
            <a:off x="6333440" y="4573948"/>
            <a:ext cx="969968" cy="596496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10116" y="4786322"/>
            <a:ext cx="24288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  <a:ea typeface="黑体" pitchFamily="2" charset="-122"/>
              </a:rPr>
              <a:t>return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退出</a:t>
            </a:r>
            <a:r>
              <a:rPr lang="en-US" altLang="zh-CN" sz="1600" b="1" dirty="0">
                <a:solidFill>
                  <a:srgbClr val="C00000"/>
                </a:solidFill>
              </a:rPr>
              <a:t>  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方法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189806" y="4991114"/>
            <a:ext cx="1477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</a:rPr>
              <a:t>finally</a:t>
            </a: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块</a:t>
            </a: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6071276" y="1857365"/>
            <a:ext cx="41681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块中有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return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语句执行过程与此类似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239141" y="3857629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167703" y="2857497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024695" y="4714885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381753" y="4500582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pic>
        <p:nvPicPr>
          <p:cNvPr id="5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27"/>
          <p:cNvGrpSpPr>
            <a:grpSpLocks/>
          </p:cNvGrpSpPr>
          <p:nvPr/>
        </p:nvGrpSpPr>
        <p:grpSpPr bwMode="auto">
          <a:xfrm>
            <a:off x="3011900" y="6328168"/>
            <a:ext cx="5748396" cy="629224"/>
            <a:chOff x="3143240" y="5143512"/>
            <a:chExt cx="4572032" cy="629229"/>
          </a:xfrm>
        </p:grpSpPr>
        <p:sp>
          <p:nvSpPr>
            <p:cNvPr id="39" name="圆角矩形 3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 bwMode="auto">
            <a:xfrm>
              <a:off x="3792007" y="5187962"/>
              <a:ext cx="364664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块中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return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语句的执行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8" grpId="0" animBg="1"/>
      <p:bldP spid="21" grpId="0" animBg="1"/>
      <p:bldP spid="23" grpId="0" animBg="1"/>
      <p:bldP spid="32" grpId="0"/>
      <p:bldP spid="34" grpId="0" animBg="1"/>
      <p:bldP spid="37" grpId="0" animBg="1"/>
      <p:bldP spid="12" grpId="0"/>
      <p:bldP spid="38" grpId="0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160" y="285728"/>
            <a:ext cx="2350452" cy="523220"/>
          </a:xfrm>
          <a:ln/>
        </p:spPr>
        <p:txBody>
          <a:bodyPr/>
          <a:lstStyle/>
          <a:p>
            <a:r>
              <a:rPr lang="zh-CN" altLang="en-US" dirty="0"/>
              <a:t>预习检查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什么是异常？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中，如何进行异常处理？</a:t>
            </a:r>
          </a:p>
          <a:p>
            <a:r>
              <a:rPr lang="zh-CN" altLang="en-US" dirty="0"/>
              <a:t>如何使用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zh-CN" altLang="en-US" dirty="0">
                <a:ea typeface="黑体" pitchFamily="2" charset="-122"/>
              </a:rPr>
              <a:t>？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683806" y="571500"/>
            <a:ext cx="1693634" cy="736600"/>
            <a:chOff x="0" y="600123"/>
            <a:chExt cx="1619672" cy="736273"/>
          </a:xfrm>
        </p:grpSpPr>
        <p:sp>
          <p:nvSpPr>
            <p:cNvPr id="10" name="TextBox 9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1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9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4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8074026" cy="501017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23900">
              <a:tabLst>
                <a:tab pos="444500" algn="l"/>
              </a:tabLst>
              <a:defRPr/>
            </a:pPr>
            <a:r>
              <a:rPr lang="zh-CN" altLang="en-US" dirty="0"/>
              <a:t>引发多种类型的异常</a:t>
            </a:r>
            <a:endParaRPr lang="en-US" altLang="zh-CN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排列</a:t>
            </a:r>
            <a:r>
              <a:rPr lang="en-US" altLang="zh-CN" sz="2000" dirty="0"/>
              <a:t>catch </a:t>
            </a:r>
            <a:r>
              <a:rPr lang="zh-CN" altLang="en-US" sz="2000" dirty="0"/>
              <a:t>语句的顺序：先子类后父类 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发生异常时按顺序逐个匹配</a:t>
            </a:r>
            <a:endParaRPr lang="en-US" altLang="zh-CN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只执行第一个与异常类型匹配的</a:t>
            </a:r>
            <a:r>
              <a:rPr lang="en-US" altLang="zh-CN" sz="2000" dirty="0"/>
              <a:t>catch</a:t>
            </a:r>
            <a:r>
              <a:rPr lang="zh-CN" altLang="en-US" sz="2000" dirty="0"/>
              <a:t>语句</a:t>
            </a:r>
          </a:p>
        </p:txBody>
      </p:sp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1706564" y="2878954"/>
            <a:ext cx="410368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public void method(){</a:t>
            </a:r>
          </a:p>
          <a:p>
            <a:pPr lvl="1" algn="l"/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代码段</a:t>
            </a:r>
          </a:p>
          <a:p>
            <a:pPr lvl="1" algn="l"/>
            <a:r>
              <a:rPr lang="zh-CN" altLang="en-US" b="1" dirty="0"/>
              <a:t>     </a:t>
            </a:r>
            <a:r>
              <a:rPr lang="en-US" altLang="zh-CN" b="1" dirty="0"/>
              <a:t>// </a:t>
            </a:r>
            <a:r>
              <a:rPr lang="zh-CN" altLang="en-US" b="1" dirty="0"/>
              <a:t>产生异常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2)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1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3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</a:t>
            </a:r>
          </a:p>
          <a:p>
            <a:pPr lvl="1" algn="l"/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/>
            <a:r>
              <a:rPr lang="en-US" altLang="zh-CN" b="1" dirty="0"/>
              <a:t>}</a:t>
            </a:r>
          </a:p>
        </p:txBody>
      </p:sp>
      <p:sp>
        <p:nvSpPr>
          <p:cNvPr id="647195" name="Rectangle 28"/>
          <p:cNvSpPr>
            <a:spLocks noGrp="1" noChangeArrowheads="1"/>
          </p:cNvSpPr>
          <p:nvPr>
            <p:ph type="title"/>
          </p:nvPr>
        </p:nvSpPr>
        <p:spPr>
          <a:xfrm>
            <a:off x="7239008" y="285728"/>
            <a:ext cx="3249605" cy="523220"/>
          </a:xfrm>
          <a:ln/>
        </p:spPr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catch</a:t>
            </a:r>
            <a:r>
              <a:rPr lang="zh-CN" altLang="en-US" dirty="0"/>
              <a:t>块 </a:t>
            </a:r>
            <a:endParaRPr lang="en-US" altLang="zh-CN" dirty="0"/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gray">
          <a:xfrm>
            <a:off x="6051550" y="2900385"/>
            <a:ext cx="2197100" cy="2879725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gray">
          <a:xfrm>
            <a:off x="6448426" y="3048022"/>
            <a:ext cx="1290648" cy="3095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gray">
          <a:xfrm>
            <a:off x="8310578" y="3837010"/>
            <a:ext cx="235742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与异常类型</a:t>
            </a:r>
            <a:r>
              <a:rPr lang="en-US" altLang="zh-CN" b="1" dirty="0"/>
              <a:t>1</a:t>
            </a:r>
            <a:r>
              <a:rPr lang="zh-CN" altLang="en-US" b="1" dirty="0"/>
              <a:t>不匹配</a:t>
            </a:r>
          </a:p>
        </p:txBody>
      </p:sp>
      <p:cxnSp>
        <p:nvCxnSpPr>
          <p:cNvPr id="206856" name="AutoShape 8"/>
          <p:cNvCxnSpPr>
            <a:cxnSpLocks noChangeShapeType="1"/>
            <a:stCxn id="206854" idx="3"/>
            <a:endCxn id="206861" idx="1"/>
          </p:cNvCxnSpPr>
          <p:nvPr/>
        </p:nvCxnSpPr>
        <p:spPr bwMode="auto">
          <a:xfrm flipV="1">
            <a:off x="7739075" y="3188516"/>
            <a:ext cx="938201" cy="14276"/>
          </a:xfrm>
          <a:prstGeom prst="curved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57" name="AutoShape 9"/>
          <p:cNvSpPr>
            <a:spLocks noChangeArrowheads="1"/>
          </p:cNvSpPr>
          <p:nvPr/>
        </p:nvSpPr>
        <p:spPr bwMode="gray">
          <a:xfrm>
            <a:off x="6096001" y="5857892"/>
            <a:ext cx="2852737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239008" y="2857496"/>
            <a:ext cx="1871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itchFamily="2" charset="-122"/>
              </a:rPr>
              <a:t>发生异常</a:t>
            </a: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1681164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1681164" y="364331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gray">
          <a:xfrm>
            <a:off x="8677276" y="2900385"/>
            <a:ext cx="164147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产生异常对象</a:t>
            </a:r>
          </a:p>
        </p:txBody>
      </p:sp>
      <p:cxnSp>
        <p:nvCxnSpPr>
          <p:cNvPr id="206862" name="AutoShape 14"/>
          <p:cNvCxnSpPr>
            <a:cxnSpLocks noChangeShapeType="1"/>
            <a:stCxn id="206861" idx="2"/>
            <a:endCxn id="206855" idx="0"/>
          </p:cNvCxnSpPr>
          <p:nvPr/>
        </p:nvCxnSpPr>
        <p:spPr bwMode="auto">
          <a:xfrm rot="5400000">
            <a:off x="9313470" y="3652466"/>
            <a:ext cx="360362" cy="87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3" name="AutoShape 15"/>
          <p:cNvSpPr>
            <a:spLocks noChangeArrowheads="1"/>
          </p:cNvSpPr>
          <p:nvPr/>
        </p:nvSpPr>
        <p:spPr bwMode="gray">
          <a:xfrm>
            <a:off x="6397626" y="3735409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4" name="AutoShape 16"/>
          <p:cNvSpPr>
            <a:spLocks noChangeArrowheads="1"/>
          </p:cNvSpPr>
          <p:nvPr/>
        </p:nvSpPr>
        <p:spPr bwMode="gray">
          <a:xfrm>
            <a:off x="8475663" y="4767284"/>
            <a:ext cx="2051050" cy="4381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与异常类型</a:t>
            </a:r>
            <a:r>
              <a:rPr lang="en-US" altLang="zh-CN" b="1" dirty="0"/>
              <a:t>2</a:t>
            </a:r>
            <a:r>
              <a:rPr lang="zh-CN" altLang="en-US" b="1" dirty="0"/>
              <a:t>匹配</a:t>
            </a:r>
          </a:p>
        </p:txBody>
      </p:sp>
      <p:cxnSp>
        <p:nvCxnSpPr>
          <p:cNvPr id="206865" name="AutoShape 17"/>
          <p:cNvCxnSpPr>
            <a:cxnSpLocks noChangeShapeType="1"/>
            <a:stCxn id="206864" idx="1"/>
            <a:endCxn id="206867" idx="3"/>
          </p:cNvCxnSpPr>
          <p:nvPr/>
        </p:nvCxnSpPr>
        <p:spPr bwMode="auto">
          <a:xfrm flipH="1" flipV="1">
            <a:off x="7851775" y="4557735"/>
            <a:ext cx="623888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66" name="AutoShape 18"/>
          <p:cNvCxnSpPr>
            <a:cxnSpLocks noChangeShapeType="1"/>
            <a:stCxn id="206855" idx="2"/>
            <a:endCxn id="206864" idx="0"/>
          </p:cNvCxnSpPr>
          <p:nvPr/>
        </p:nvCxnSpPr>
        <p:spPr bwMode="auto">
          <a:xfrm rot="16200000" flipH="1">
            <a:off x="9282513" y="4548610"/>
            <a:ext cx="425450" cy="11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7" name="AutoShape 19"/>
          <p:cNvSpPr>
            <a:spLocks noChangeArrowheads="1"/>
          </p:cNvSpPr>
          <p:nvPr/>
        </p:nvSpPr>
        <p:spPr bwMode="gray">
          <a:xfrm>
            <a:off x="6411913" y="441327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8" name="AutoShape 20"/>
          <p:cNvSpPr>
            <a:spLocks noChangeArrowheads="1"/>
          </p:cNvSpPr>
          <p:nvPr/>
        </p:nvSpPr>
        <p:spPr bwMode="gray">
          <a:xfrm>
            <a:off x="6411913" y="5075259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5689608" y="5381621"/>
            <a:ext cx="1477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程序继续执行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681164" y="4143380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681164" y="471488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1735110" y="6072206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681164" y="5000636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 rot="2197204">
            <a:off x="7416826" y="4943690"/>
            <a:ext cx="1477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</a:rPr>
              <a:t>块</a:t>
            </a:r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 rot="5400000" flipV="1">
            <a:off x="5572183" y="4762573"/>
            <a:ext cx="1785950" cy="1404823"/>
          </a:xfrm>
          <a:prstGeom prst="arc">
            <a:avLst>
              <a:gd name="adj1" fmla="val 10930154"/>
              <a:gd name="adj2" fmla="val 2018769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4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组合 27"/>
          <p:cNvGrpSpPr>
            <a:grpSpLocks/>
          </p:cNvGrpSpPr>
          <p:nvPr/>
        </p:nvGrpSpPr>
        <p:grpSpPr bwMode="auto">
          <a:xfrm>
            <a:off x="3083908" y="6381328"/>
            <a:ext cx="5748396" cy="629224"/>
            <a:chOff x="3143240" y="5143512"/>
            <a:chExt cx="4572032" cy="629229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3792007" y="5187962"/>
              <a:ext cx="28013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：使用多重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处理异常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/>
      <p:bldP spid="206858" grpId="0"/>
      <p:bldP spid="206859" grpId="0" animBg="1"/>
      <p:bldP spid="206860" grpId="0" animBg="1"/>
      <p:bldP spid="206861" grpId="0" animBg="1"/>
      <p:bldP spid="206864" grpId="0" animBg="1"/>
      <p:bldP spid="206870" grpId="0"/>
      <p:bldP spid="206871" grpId="0" animBg="1"/>
      <p:bldP spid="206872" grpId="0" animBg="1"/>
      <p:bldP spid="206873" grpId="0" animBg="1"/>
      <p:bldP spid="206874" grpId="0" animBg="1"/>
      <p:bldP spid="206875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08254" y="1285860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面试题</a:t>
            </a:r>
            <a:r>
              <a:rPr lang="zh-CN" altLang="en-US" sz="2600" b="1" dirty="0">
                <a:ea typeface="微软雅黑" pitchFamily="34" charset="-122"/>
              </a:rPr>
              <a:t>：</a:t>
            </a:r>
            <a:r>
              <a:rPr lang="en-US" altLang="zh-CN" sz="2600" b="1" dirty="0">
                <a:ea typeface="微软雅黑" pitchFamily="34" charset="-122"/>
              </a:rPr>
              <a:t>try-catch</a:t>
            </a:r>
            <a:r>
              <a:rPr lang="zh-CN" altLang="en-US" sz="2600" b="1" dirty="0">
                <a:ea typeface="微软雅黑" pitchFamily="34" charset="-122"/>
              </a:rPr>
              <a:t>块中存在</a:t>
            </a:r>
            <a:r>
              <a:rPr lang="en-US" altLang="zh-CN" sz="2600" b="1" dirty="0">
                <a:ea typeface="微软雅黑" pitchFamily="34" charset="-122"/>
              </a:rPr>
              <a:t>return</a:t>
            </a:r>
            <a:r>
              <a:rPr lang="zh-CN" altLang="en-US" sz="2600" b="1" dirty="0">
                <a:ea typeface="微软雅黑" pitchFamily="34" charset="-122"/>
              </a:rPr>
              <a:t>语句，是否还执行</a:t>
            </a:r>
            <a:r>
              <a:rPr lang="en-US" altLang="zh-CN" sz="2600" b="1" dirty="0">
                <a:ea typeface="微软雅黑" pitchFamily="34" charset="-122"/>
              </a:rPr>
              <a:t>finally</a:t>
            </a:r>
            <a:r>
              <a:rPr lang="zh-CN" altLang="en-US" sz="2600" b="1" dirty="0">
                <a:ea typeface="微软雅黑" pitchFamily="34" charset="-122"/>
              </a:rPr>
              <a:t>块，如果执行，说出执行顺序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try-catch- finally</a:t>
            </a:r>
            <a:r>
              <a:rPr lang="zh-CN" altLang="en-US" sz="2600" b="1" dirty="0">
                <a:ea typeface="微软雅黑" pitchFamily="34" charset="-122"/>
              </a:rPr>
              <a:t>块中，</a:t>
            </a:r>
            <a:r>
              <a:rPr lang="en-US" altLang="zh-CN" sz="2600" b="1" dirty="0">
                <a:ea typeface="微软雅黑" pitchFamily="34" charset="-122"/>
              </a:rPr>
              <a:t> finally</a:t>
            </a:r>
            <a:r>
              <a:rPr lang="zh-CN" altLang="en-US" sz="2600" b="1" dirty="0">
                <a:ea typeface="微软雅黑" pitchFamily="34" charset="-122"/>
              </a:rPr>
              <a:t>块唯一不执行的情况是什么？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endParaRPr lang="zh-CN" altLang="en-US" sz="2800" b="1" kern="0" dirty="0"/>
          </a:p>
        </p:txBody>
      </p:sp>
      <p:grpSp>
        <p:nvGrpSpPr>
          <p:cNvPr id="6" name="组合 7"/>
          <p:cNvGrpSpPr/>
          <p:nvPr/>
        </p:nvGrpSpPr>
        <p:grpSpPr>
          <a:xfrm>
            <a:off x="1595406" y="855130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7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01" y="285728"/>
            <a:ext cx="7964514" cy="523220"/>
          </a:xfrm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根据编号输出课程名称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1715721" y="686470"/>
            <a:ext cx="7859712" cy="501017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按照控制台提示输入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之间任一个数字，程序将输出相应的课程名称</a:t>
            </a:r>
          </a:p>
          <a:p>
            <a:pPr lvl="1"/>
            <a:r>
              <a:rPr lang="zh-CN" altLang="en-US" dirty="0"/>
              <a:t>根据键盘输入进行判断。如果输入正确，输出对应课程名称。如果输入错误，给出错误提示</a:t>
            </a:r>
          </a:p>
          <a:p>
            <a:pPr lvl="1"/>
            <a:r>
              <a:rPr lang="zh-CN" altLang="en-US" dirty="0"/>
              <a:t>不管输入是否正确，均输出“欢迎提出建议”语句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2926" y="68647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图6.1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00" y="4782921"/>
            <a:ext cx="5242300" cy="1656000"/>
          </a:xfrm>
          <a:prstGeom prst="rect">
            <a:avLst/>
          </a:prstGeom>
        </p:spPr>
      </p:pic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4727848" y="5880696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Rectangle 7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  <a:ln/>
        </p:spPr>
        <p:txBody>
          <a:bodyPr/>
          <a:lstStyle/>
          <a:p>
            <a:r>
              <a:rPr lang="zh-CN" altLang="en-US" dirty="0"/>
              <a:t>声明异常</a:t>
            </a:r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如果在一个方法体中抛出了异常，如何通知调用者？</a:t>
            </a:r>
            <a:endParaRPr lang="en-US" altLang="zh-CN" dirty="0"/>
          </a:p>
        </p:txBody>
      </p:sp>
      <p:grpSp>
        <p:nvGrpSpPr>
          <p:cNvPr id="24" name="组合 58"/>
          <p:cNvGrpSpPr/>
          <p:nvPr/>
        </p:nvGrpSpPr>
        <p:grpSpPr>
          <a:xfrm>
            <a:off x="1636786" y="857232"/>
            <a:ext cx="958752" cy="430730"/>
            <a:chOff x="3643306" y="2500357"/>
            <a:chExt cx="958752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gray">
          <a:xfrm>
            <a:off x="3952860" y="2571744"/>
            <a:ext cx="3500462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en-US" sz="2400" b="1" dirty="0"/>
              <a:t>throws</a:t>
            </a:r>
            <a:r>
              <a:rPr lang="zh-CN" altLang="en-US" sz="2400" b="1" dirty="0"/>
              <a:t>声明某个方法可能抛出的各种异常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524100" y="2182080"/>
            <a:ext cx="7143800" cy="424731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public class Test7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public static void 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</a:t>
            </a:r>
            <a:r>
              <a:rPr lang="en-US" altLang="zh-CN" b="1" dirty="0"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  //</a:t>
            </a:r>
            <a:r>
              <a:rPr lang="zh-CN" altLang="en-US" b="1" dirty="0">
                <a:cs typeface="Times New Roman" pitchFamily="18" charset="0"/>
              </a:rPr>
              <a:t>可能出现异常的代码</a:t>
            </a:r>
            <a:endParaRPr lang="en-US" altLang="zh-CN" b="1" dirty="0">
              <a:cs typeface="Times New Roman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public static void main(String[] </a:t>
            </a:r>
            <a:r>
              <a:rPr lang="en-US" altLang="zh-CN" b="1" dirty="0" err="1">
                <a:cs typeface="Times New Roman" pitchFamily="18" charset="0"/>
              </a:rPr>
              <a:t>args</a:t>
            </a:r>
            <a:r>
              <a:rPr lang="en-US" altLang="zh-CN" b="1" dirty="0">
                <a:cs typeface="Times New Roman" pitchFamily="18" charset="0"/>
              </a:rPr>
              <a:t>)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try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}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catch (Exception e)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 err="1">
                <a:cs typeface="Times New Roman" pitchFamily="18" charset="0"/>
              </a:rPr>
              <a:t>e.printStackTrace</a:t>
            </a:r>
            <a:r>
              <a:rPr lang="en-US" altLang="zh-CN" b="1" dirty="0">
                <a:cs typeface="Times New Roman" pitchFamily="18" charset="0"/>
              </a:rPr>
              <a:t>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 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//	public static void main(String[] </a:t>
            </a:r>
            <a:r>
              <a:rPr lang="en-US" altLang="zh-CN" b="1" dirty="0" err="1">
                <a:cs typeface="Times New Roman" pitchFamily="18" charset="0"/>
              </a:rPr>
              <a:t>args</a:t>
            </a:r>
            <a:r>
              <a:rPr lang="en-US" altLang="zh-CN" b="1" dirty="0"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//		 </a:t>
            </a:r>
            <a:r>
              <a:rPr lang="en-US" altLang="zh-CN" b="1" dirty="0">
                <a:solidFill>
                  <a:srgbClr val="FF3300"/>
                </a:solidFill>
                <a:cs typeface="Times New Roman" pitchFamily="18" charset="0"/>
              </a:rPr>
              <a:t>divide();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//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}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8468080" y="2143117"/>
            <a:ext cx="1948401" cy="776383"/>
          </a:xfrm>
          <a:prstGeom prst="wedgeRoundRectCallout">
            <a:avLst>
              <a:gd name="adj1" fmla="val -33300"/>
              <a:gd name="adj2" fmla="val -481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声明异常，多个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异常用逗号隔开 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7968208" y="263532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7894326" y="5715017"/>
            <a:ext cx="1773574" cy="776383"/>
          </a:xfrm>
          <a:prstGeom prst="wedgeRoundRectCallout">
            <a:avLst>
              <a:gd name="adj1" fmla="val -49368"/>
              <a:gd name="adj2" fmla="val -169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</a:rPr>
              <a:t>：调用者</a:t>
            </a:r>
            <a:endParaRPr lang="en-US" altLang="zh-CN" b="1" kern="0" dirty="0">
              <a:solidFill>
                <a:schemeClr val="bg1"/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继续声明异常 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rot="16200000" flipH="1">
            <a:off x="9122615" y="5429264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7310446" y="3438436"/>
            <a:ext cx="1773574" cy="776383"/>
          </a:xfrm>
          <a:prstGeom prst="wedgeRoundRectCallout">
            <a:avLst>
              <a:gd name="adj1" fmla="val -49733"/>
              <a:gd name="adj2" fmla="val -202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</a:rPr>
              <a:t>：调用者</a:t>
            </a:r>
            <a:endParaRPr lang="en-US" altLang="zh-CN" b="1" kern="0" dirty="0">
              <a:solidFill>
                <a:schemeClr val="bg1"/>
              </a:solidFill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处理异常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198119" y="3857628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5879977" y="2424308"/>
            <a:ext cx="1969583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238480" y="3643314"/>
            <a:ext cx="2928958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7079316" y="5143512"/>
            <a:ext cx="2041021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>
            <a:off x="4595802" y="5572140"/>
            <a:ext cx="242889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l" eaLnBrk="0" hangingPunct="0">
              <a:defRPr/>
            </a:pPr>
            <a:endParaRPr lang="en-US" altLang="en-US" b="1" dirty="0"/>
          </a:p>
          <a:p>
            <a:pPr lvl="0" algn="l" eaLnBrk="0" hangingPunct="0">
              <a:defRPr/>
            </a:pPr>
            <a:r>
              <a:rPr lang="en-US" altLang="en-US" b="1" dirty="0"/>
              <a:t>main</a:t>
            </a:r>
            <a:r>
              <a:rPr lang="zh-CN" altLang="en-US" b="1" dirty="0"/>
              <a:t>方法声明的异常</a:t>
            </a:r>
            <a:endParaRPr lang="en-US" altLang="zh-CN" b="1" dirty="0"/>
          </a:p>
          <a:p>
            <a:pPr lvl="0" algn="l" eaLnBrk="0" hangingPunct="0">
              <a:defRPr/>
            </a:pPr>
            <a:r>
              <a:rPr lang="zh-CN" altLang="en-US" b="1" dirty="0"/>
              <a:t>由</a:t>
            </a:r>
            <a:r>
              <a:rPr lang="en-US" altLang="en-US" b="1" dirty="0"/>
              <a:t>Java</a:t>
            </a:r>
            <a:r>
              <a:rPr lang="zh-CN" altLang="en-US" b="1" dirty="0"/>
              <a:t>虚拟机处理</a:t>
            </a:r>
          </a:p>
          <a:p>
            <a:pPr algn="l" eaLnBrk="0" hangingPunct="0">
              <a:defRPr/>
            </a:pPr>
            <a:endParaRPr lang="zh-CN" altLang="en-US" b="1" dirty="0"/>
          </a:p>
        </p:txBody>
      </p:sp>
      <p:pic>
        <p:nvPicPr>
          <p:cNvPr id="4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083908" y="6400177"/>
            <a:ext cx="4726604" cy="629225"/>
            <a:chOff x="3143240" y="5143512"/>
            <a:chExt cx="4572032" cy="62923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3792007" y="5187962"/>
              <a:ext cx="3140236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声明异常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3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218118" grpId="0" animBg="1"/>
      <p:bldP spid="218122" grpId="0" animBg="1"/>
      <p:bldP spid="218121" grpId="0" animBg="1"/>
      <p:bldP spid="30" grpId="0" animBg="1"/>
      <p:bldP spid="35" grpId="0" animBg="1"/>
      <p:bldP spid="3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9" name="Rectangle 10"/>
          <p:cNvSpPr>
            <a:spLocks noGrp="1" noChangeArrowheads="1"/>
          </p:cNvSpPr>
          <p:nvPr>
            <p:ph type="title"/>
          </p:nvPr>
        </p:nvSpPr>
        <p:spPr>
          <a:xfrm>
            <a:off x="8026400" y="285728"/>
            <a:ext cx="2462212" cy="523220"/>
          </a:xfrm>
          <a:ln/>
        </p:spPr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653314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9915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除了系统自动抛出异常外，有些问题需要程序员自行抛出异常 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2595539" y="2388944"/>
            <a:ext cx="746601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public class Person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private String name = "";   // </a:t>
            </a:r>
            <a:r>
              <a:rPr lang="zh-CN" altLang="en-US" b="1" dirty="0">
                <a:cs typeface="Times New Roman" pitchFamily="18" charset="0"/>
              </a:rPr>
              <a:t>姓名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private </a:t>
            </a:r>
            <a:r>
              <a:rPr lang="en-US" altLang="zh-CN" b="1" dirty="0" err="1">
                <a:cs typeface="Times New Roman" pitchFamily="18" charset="0"/>
              </a:rPr>
              <a:t>int</a:t>
            </a:r>
            <a:r>
              <a:rPr lang="en-US" altLang="zh-CN" b="1" dirty="0">
                <a:cs typeface="Times New Roman" pitchFamily="18" charset="0"/>
              </a:rPr>
              <a:t> age = 0;   // </a:t>
            </a:r>
            <a:r>
              <a:rPr lang="zh-CN" altLang="en-US" b="1" dirty="0">
                <a:cs typeface="Times New Roman" pitchFamily="18" charset="0"/>
              </a:rPr>
              <a:t>年龄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private String sex = "</a:t>
            </a:r>
            <a:r>
              <a:rPr lang="zh-CN" altLang="en-US" b="1" dirty="0">
                <a:cs typeface="Times New Roman" pitchFamily="18" charset="0"/>
              </a:rPr>
              <a:t>男</a:t>
            </a:r>
            <a:r>
              <a:rPr lang="en-US" altLang="zh-CN" b="1" dirty="0">
                <a:cs typeface="Times New Roman" pitchFamily="18" charset="0"/>
              </a:rPr>
              <a:t>";  // </a:t>
            </a:r>
            <a:r>
              <a:rPr lang="zh-CN" altLang="en-US" b="1" dirty="0">
                <a:cs typeface="Times New Roman" pitchFamily="18" charset="0"/>
              </a:rPr>
              <a:t>性别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itchFamily="18" charset="0"/>
              </a:rPr>
              <a:t>	</a:t>
            </a:r>
            <a:r>
              <a:rPr lang="en-US" altLang="zh-CN" b="1" dirty="0">
                <a:cs typeface="Times New Roman" pitchFamily="18" charset="0"/>
              </a:rPr>
              <a:t>public void </a:t>
            </a:r>
            <a:r>
              <a:rPr lang="en-US" altLang="zh-CN" b="1" dirty="0" err="1">
                <a:cs typeface="Times New Roman" pitchFamily="18" charset="0"/>
              </a:rPr>
              <a:t>setSex</a:t>
            </a:r>
            <a:r>
              <a:rPr lang="en-US" altLang="zh-CN" b="1" dirty="0">
                <a:cs typeface="Times New Roman" pitchFamily="18" charset="0"/>
              </a:rPr>
              <a:t>(String sex)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throws Exception </a:t>
            </a:r>
            <a:r>
              <a:rPr lang="en-US" altLang="zh-CN" b="1" dirty="0">
                <a:cs typeface="Times New Roman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if ("</a:t>
            </a:r>
            <a:r>
              <a:rPr lang="zh-CN" altLang="en-US" b="1" dirty="0">
                <a:cs typeface="Times New Roman" pitchFamily="18" charset="0"/>
              </a:rPr>
              <a:t>男</a:t>
            </a:r>
            <a:r>
              <a:rPr lang="en-US" altLang="zh-CN" b="1" dirty="0">
                <a:cs typeface="Times New Roman" pitchFamily="18" charset="0"/>
              </a:rPr>
              <a:t>".equals(sex) || "</a:t>
            </a:r>
            <a:r>
              <a:rPr lang="zh-CN" altLang="en-US" b="1" dirty="0">
                <a:cs typeface="Times New Roman" pitchFamily="18" charset="0"/>
              </a:rPr>
              <a:t>女</a:t>
            </a:r>
            <a:r>
              <a:rPr lang="en-US" altLang="zh-CN" b="1" dirty="0">
                <a:cs typeface="Times New Roman" pitchFamily="18" charset="0"/>
              </a:rPr>
              <a:t>".equals(sex))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	this.sex = sex;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else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throw new Exception(“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性别必须是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男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或者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！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");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itchFamily="18" charset="0"/>
              </a:rPr>
              <a:t>}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8524893" y="3719313"/>
            <a:ext cx="1146741" cy="408623"/>
          </a:xfrm>
          <a:prstGeom prst="wedgeRoundRectCallout">
            <a:avLst>
              <a:gd name="adj1" fmla="val 23257"/>
              <a:gd name="adj2" fmla="val 496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抛出异常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 flipH="1" flipV="1">
            <a:off x="8739206" y="436146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81422" y="4581128"/>
            <a:ext cx="600079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73652" y="6184152"/>
            <a:ext cx="4726604" cy="629224"/>
            <a:chOff x="3143240" y="5143512"/>
            <a:chExt cx="4572032" cy="62922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792007" y="5187962"/>
              <a:ext cx="303014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7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抛出异常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1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70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8636" y="285728"/>
            <a:ext cx="2679976" cy="523220"/>
          </a:xfrm>
          <a:ln/>
        </p:spPr>
        <p:txBody>
          <a:bodyPr/>
          <a:lstStyle/>
          <a:p>
            <a:r>
              <a:rPr lang="zh-CN" altLang="en-US" dirty="0"/>
              <a:t>异常的分类</a:t>
            </a:r>
            <a:r>
              <a:rPr lang="en-US" altLang="zh-CN" dirty="0"/>
              <a:t> </a:t>
            </a:r>
          </a:p>
        </p:txBody>
      </p:sp>
      <p:pic>
        <p:nvPicPr>
          <p:cNvPr id="655363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4" y="1752598"/>
            <a:ext cx="6429420" cy="4391046"/>
          </a:xfrm>
          <a:noFill/>
        </p:spPr>
      </p:pic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1777966" y="2000241"/>
            <a:ext cx="2103457" cy="776383"/>
          </a:xfrm>
          <a:prstGeom prst="wedgeRoundRectCallout">
            <a:avLst>
              <a:gd name="adj1" fmla="val 26050"/>
              <a:gd name="adj2" fmla="val 475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仅靠程序本身无法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恢复的严重错误 </a:t>
            </a:r>
          </a:p>
        </p:txBody>
      </p:sp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3566580" y="1071547"/>
            <a:ext cx="1743603" cy="776383"/>
          </a:xfrm>
          <a:prstGeom prst="wedgeRoundRectCallout">
            <a:avLst>
              <a:gd name="adj1" fmla="val 21195"/>
              <a:gd name="adj2" fmla="val 507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Exception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Error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类的父类</a:t>
            </a: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6453190" y="1652486"/>
            <a:ext cx="2859842" cy="776383"/>
          </a:xfrm>
          <a:prstGeom prst="wedgeRoundRectCallout">
            <a:avLst>
              <a:gd name="adj1" fmla="val -30000"/>
              <a:gd name="adj2" fmla="val 49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应用程序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抛出和处理的非严重错误 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4524364" y="3571876"/>
            <a:ext cx="2428892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7440634" y="3643314"/>
            <a:ext cx="1584324" cy="50006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7896768" y="2652618"/>
            <a:ext cx="2342637" cy="776383"/>
          </a:xfrm>
          <a:prstGeom prst="wedgeRoundRectCallout">
            <a:avLst>
              <a:gd name="adj1" fmla="val 23896"/>
              <a:gd name="adj2" fmla="val 50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运行时异常，不要求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程序必须做出处理 </a:t>
            </a: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4863382" y="5438700"/>
            <a:ext cx="2375627" cy="776383"/>
          </a:xfrm>
          <a:prstGeom prst="wedgeRoundRectCallout">
            <a:avLst>
              <a:gd name="adj1" fmla="val 20873"/>
              <a:gd name="adj2" fmla="val -492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Checked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异常，程序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必须处理该类异常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rot="16200000" flipV="1">
            <a:off x="3488513" y="2821777"/>
            <a:ext cx="21431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16200000" flipV="1">
            <a:off x="4738680" y="2000241"/>
            <a:ext cx="714379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7167570" y="271382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9024958" y="3429000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525290" y="52149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745660" y="6328168"/>
            <a:ext cx="4726604" cy="629224"/>
            <a:chOff x="3143240" y="5143512"/>
            <a:chExt cx="4572032" cy="629229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792007" y="5187962"/>
              <a:ext cx="3281339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8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checked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异常必须处理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animBg="1"/>
      <p:bldP spid="209930" grpId="0" animBg="1"/>
      <p:bldP spid="209931" grpId="0" animBg="1"/>
      <p:bldP spid="209934" grpId="0" animBg="1"/>
      <p:bldP spid="209935" grpId="0" animBg="1"/>
      <p:bldP spid="209932" grpId="0" animBg="1"/>
      <p:bldP spid="2099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JDK </a:t>
            </a:r>
            <a:r>
              <a:rPr lang="zh-CN" altLang="en-US" dirty="0"/>
              <a:t>中的异常类型不能满足程序的需要时，可以自定义异常类</a:t>
            </a:r>
            <a:endParaRPr lang="en-US" altLang="zh-CN" dirty="0"/>
          </a:p>
          <a:p>
            <a:r>
              <a:rPr lang="zh-CN" altLang="en-US" dirty="0"/>
              <a:t>使用自定义异常的步骤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0480" y="285728"/>
            <a:ext cx="2838132" cy="523220"/>
          </a:xfrm>
        </p:spPr>
        <p:txBody>
          <a:bodyPr/>
          <a:lstStyle/>
          <a:p>
            <a:r>
              <a:rPr lang="zh-CN" altLang="en-US" dirty="0"/>
              <a:t>自定义异常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29800501"/>
              </p:ext>
            </p:extLst>
          </p:nvPr>
        </p:nvGraphicFramePr>
        <p:xfrm>
          <a:off x="2172720" y="3061621"/>
          <a:ext cx="8072494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48674" y="4628991"/>
            <a:ext cx="4643470" cy="715089"/>
          </a:xfrm>
          <a:prstGeom prst="wedgeRoundRectCallout">
            <a:avLst>
              <a:gd name="adj1" fmla="val -34030"/>
              <a:gd name="adj2" fmla="val -152121"/>
              <a:gd name="adj3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继承</a:t>
            </a:r>
            <a:r>
              <a:rPr lang="en-US" altLang="en-US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Throwable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类、</a:t>
            </a:r>
            <a:r>
              <a:rPr lang="zh-CN" altLang="en-US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继承</a:t>
            </a:r>
            <a:r>
              <a:rPr lang="en-US" altLang="zh-CN" b="1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Excepion</a:t>
            </a:r>
            <a:r>
              <a:rPr lang="en-US" altLang="zh-CN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b="1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RuntimeException</a:t>
            </a:r>
            <a:endParaRPr lang="zh-CN" altLang="en-US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673652" y="6093297"/>
            <a:ext cx="4726604" cy="629225"/>
            <a:chOff x="3143240" y="5143512"/>
            <a:chExt cx="4572032" cy="62923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51161" y="5187962"/>
              <a:ext cx="2288967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9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：自定义异常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879840" y="80963"/>
            <a:ext cx="1608773" cy="900112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7" name="灯片编号占位符 3"/>
          <p:cNvSpPr txBox="1">
            <a:spLocks/>
          </p:cNvSpPr>
          <p:nvPr/>
        </p:nvSpPr>
        <p:spPr>
          <a:xfrm>
            <a:off x="8462963" y="6421439"/>
            <a:ext cx="2133600" cy="365125"/>
          </a:xfrm>
          <a:prstGeom prst="rect">
            <a:avLst/>
          </a:prstGeo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FED7F7-542B-44B9-8A0F-41B586BD2757}" type="slidenum">
              <a:rPr lang="zh-CN" altLang="en-US" sz="1200">
                <a:latin typeface="Arial" charset="0"/>
                <a:ea typeface="黑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r>
              <a:rPr lang="en-US" altLang="zh-CN" sz="1200">
                <a:latin typeface="Arial" charset="0"/>
                <a:ea typeface="黑体" pitchFamily="2" charset="-122"/>
              </a:rPr>
              <a:t>/35</a:t>
            </a:r>
            <a:endParaRPr lang="zh-CN" altLang="en-US" sz="1200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0000" y="1213200"/>
            <a:ext cx="7645398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ea typeface="微软雅黑" pitchFamily="34" charset="-122"/>
              </a:rPr>
              <a:t>面试题</a:t>
            </a:r>
            <a:r>
              <a:rPr lang="zh-CN" altLang="en-US" sz="2600" b="1" dirty="0">
                <a:ea typeface="微软雅黑" pitchFamily="34" charset="-122"/>
              </a:rPr>
              <a:t>：说出</a:t>
            </a:r>
            <a:r>
              <a:rPr lang="en-US" altLang="zh-CN" sz="2600" b="1" dirty="0">
                <a:ea typeface="微软雅黑" pitchFamily="34" charset="-122"/>
              </a:rPr>
              <a:t>5</a:t>
            </a:r>
            <a:r>
              <a:rPr lang="zh-CN" altLang="en-US" sz="2600" b="1" dirty="0">
                <a:ea typeface="微软雅黑" pitchFamily="34" charset="-122"/>
              </a:rPr>
              <a:t>个常见的运行时异常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>
                <a:ea typeface="微软雅黑" pitchFamily="34" charset="-122"/>
              </a:rPr>
              <a:t>throw</a:t>
            </a:r>
            <a:r>
              <a:rPr lang="zh-CN" altLang="en-US" sz="2600" b="1" dirty="0">
                <a:ea typeface="微软雅黑" pitchFamily="34" charset="-122"/>
              </a:rPr>
              <a:t>与</a:t>
            </a:r>
            <a:r>
              <a:rPr lang="en-US" altLang="zh-CN" sz="2600" b="1" dirty="0">
                <a:ea typeface="微软雅黑" pitchFamily="34" charset="-122"/>
              </a:rPr>
              <a:t>throws</a:t>
            </a:r>
            <a:r>
              <a:rPr lang="zh-CN" altLang="en-US" sz="2600" b="1" dirty="0">
                <a:ea typeface="微软雅黑" pitchFamily="34" charset="-122"/>
              </a:rPr>
              <a:t>的区别是什么？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endParaRPr lang="en-US" altLang="zh-CN" sz="28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/>
              <a:t>finally</a:t>
            </a:r>
            <a:r>
              <a:rPr lang="zh-CN" altLang="en-US" sz="2800" b="1" kern="0" dirty="0"/>
              <a:t>和</a:t>
            </a:r>
            <a:r>
              <a:rPr lang="en-US" altLang="zh-CN" sz="2800" b="1" kern="0" dirty="0"/>
              <a:t>return </a:t>
            </a:r>
            <a:r>
              <a:rPr lang="zh-CN" altLang="en-US" sz="2800" b="1" kern="0" dirty="0"/>
              <a:t>打架，总是</a:t>
            </a:r>
            <a:r>
              <a:rPr lang="en-US" altLang="zh-CN" sz="2800" b="1" kern="0" dirty="0"/>
              <a:t>finally</a:t>
            </a:r>
            <a:r>
              <a:rPr lang="zh-CN" altLang="en-US" sz="2800" b="1" kern="0" dirty="0"/>
              <a:t>赢，所以先执行它，再执行</a:t>
            </a:r>
            <a:r>
              <a:rPr lang="en-US" altLang="zh-CN" sz="2800" b="1" kern="0" dirty="0"/>
              <a:t>return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/>
              <a:t>throws Exception</a:t>
            </a:r>
            <a:r>
              <a:rPr lang="zh-CN" altLang="en-US" sz="2800" b="1" kern="0" dirty="0"/>
              <a:t>是提醒调用者，一定要处理某类异常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kern="0" dirty="0"/>
              <a:t>抛出异常到使用处解决</a:t>
            </a:r>
            <a:endParaRPr lang="en-US" altLang="zh-CN" sz="2800" b="1" kern="0" dirty="0"/>
          </a:p>
        </p:txBody>
      </p:sp>
      <p:grpSp>
        <p:nvGrpSpPr>
          <p:cNvPr id="9" name="组合 7"/>
          <p:cNvGrpSpPr/>
          <p:nvPr/>
        </p:nvGrpSpPr>
        <p:grpSpPr>
          <a:xfrm>
            <a:off x="1595406" y="855130"/>
            <a:ext cx="958752" cy="430730"/>
            <a:chOff x="3643306" y="2500357"/>
            <a:chExt cx="958752" cy="430730"/>
          </a:xfrm>
        </p:grpSpPr>
        <p:pic>
          <p:nvPicPr>
            <p:cNvPr id="1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80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3832" y="285728"/>
            <a:ext cx="5904781" cy="523220"/>
          </a:xfrm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throw</a:t>
            </a:r>
            <a:r>
              <a:rPr lang="zh-CN" altLang="en-US" dirty="0"/>
              <a:t>抛出异常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 algn="just"/>
            <a:r>
              <a:rPr lang="zh-CN" altLang="en-US" dirty="0"/>
              <a:t>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</a:t>
            </a:r>
            <a:r>
              <a:rPr lang="zh-CN" altLang="en-US" dirty="0"/>
              <a:t>中对年龄进行判断，如果年龄介于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直接赋值，否则抛出异常</a:t>
            </a:r>
          </a:p>
          <a:p>
            <a:pPr lvl="1" algn="just"/>
            <a:r>
              <a:rPr lang="zh-CN" altLang="en-US" dirty="0"/>
              <a:t>在测试类中创建对象并调用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</a:t>
            </a:r>
            <a:r>
              <a:rPr lang="zh-CN" altLang="en-US" dirty="0"/>
              <a:t>方法，使用</a:t>
            </a:r>
            <a:r>
              <a:rPr lang="en-US" altLang="zh-CN" dirty="0"/>
              <a:t>try-catch</a:t>
            </a:r>
            <a:r>
              <a:rPr lang="zh-CN" altLang="en-US" dirty="0"/>
              <a:t>捕获并处理异常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40" y="3940547"/>
            <a:ext cx="7254243" cy="1345039"/>
          </a:xfrm>
          <a:prstGeom prst="rect">
            <a:avLst/>
          </a:prstGeom>
        </p:spPr>
      </p:pic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4655840" y="58086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8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85280" y="285728"/>
            <a:ext cx="3803332" cy="523220"/>
          </a:xfrm>
          <a:ln/>
        </p:spPr>
        <p:txBody>
          <a:bodyPr/>
          <a:lstStyle/>
          <a:p>
            <a:r>
              <a:rPr lang="zh-CN" altLang="en-US" dirty="0"/>
              <a:t>回顾与作业点评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简述抽象类和接口的应用场合</a:t>
            </a:r>
          </a:p>
          <a:p>
            <a:r>
              <a:rPr lang="zh-CN" altLang="en-US" dirty="0"/>
              <a:t>面向接口编程的好处是什么？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09600" y="547338"/>
            <a:ext cx="968912" cy="430730"/>
            <a:chOff x="3633146" y="2490197"/>
            <a:chExt cx="96891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3146" y="249019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9600" y="4909304"/>
            <a:ext cx="1646064" cy="414536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62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240" y="285728"/>
            <a:ext cx="4250372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215681" y="3530254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342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840" y="285728"/>
            <a:ext cx="5672772" cy="523220"/>
          </a:xfrm>
          <a:ln/>
        </p:spPr>
        <p:txBody>
          <a:bodyPr/>
          <a:lstStyle/>
          <a:p>
            <a:r>
              <a:rPr lang="zh-CN" altLang="en-US" dirty="0"/>
              <a:t>开源日志记录工具</a:t>
            </a:r>
            <a:r>
              <a:rPr lang="en-US" altLang="zh-CN" dirty="0"/>
              <a:t>log4j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如何实现以文件形式记录异常信息、程序正常运行的关键步骤信息？    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使用开源日志记录工具 </a:t>
            </a:r>
            <a:r>
              <a:rPr lang="en-US" altLang="zh-CN" dirty="0"/>
              <a:t>——log4j</a:t>
            </a:r>
            <a:r>
              <a:rPr lang="zh-CN" altLang="en-US" dirty="0"/>
              <a:t>来实现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5406" y="2643183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24" y="4184360"/>
            <a:ext cx="7358122" cy="117803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7426960" y="285728"/>
            <a:ext cx="3061652" cy="523220"/>
          </a:xfrm>
          <a:ln/>
        </p:spPr>
        <p:txBody>
          <a:bodyPr/>
          <a:lstStyle/>
          <a:p>
            <a:r>
              <a:rPr lang="zh-CN" altLang="en-US" dirty="0"/>
              <a:t>日志及分类 </a:t>
            </a:r>
          </a:p>
        </p:txBody>
      </p:sp>
      <p:sp>
        <p:nvSpPr>
          <p:cNvPr id="66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日志（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主要用来记录系统运行中一些重要操作信息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便于监视系统运行情况，帮助用户提前发现和避开可能出现的问题，或者出现问题后根据日志找到原因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日志分类		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日志、异常日志、业务日志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log4j</a:t>
            </a:r>
            <a:r>
              <a:rPr lang="zh-CN" altLang="en-US" dirty="0"/>
              <a:t>是一个非常优秀的开源日志记录工具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控制日志的输出级别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控制日志信息输送的目的地是控制台、文件等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控制每一条日志的输出格式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5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0" y="285728"/>
            <a:ext cx="5154613" cy="52322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记录日志步骤</a:t>
            </a: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 rot="5400000">
            <a:off x="5560214" y="2750338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右箭头 6"/>
          <p:cNvSpPr>
            <a:spLocks noChangeArrowheads="1"/>
          </p:cNvSpPr>
          <p:nvPr/>
        </p:nvSpPr>
        <p:spPr bwMode="auto">
          <a:xfrm rot="5400000">
            <a:off x="5917403" y="3607594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右箭头 7"/>
          <p:cNvSpPr>
            <a:spLocks noChangeArrowheads="1"/>
          </p:cNvSpPr>
          <p:nvPr/>
        </p:nvSpPr>
        <p:spPr bwMode="auto">
          <a:xfrm rot="5400000">
            <a:off x="6417474" y="4464851"/>
            <a:ext cx="35718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组合 31"/>
          <p:cNvGrpSpPr>
            <a:grpSpLocks/>
          </p:cNvGrpSpPr>
          <p:nvPr/>
        </p:nvGrpSpPr>
        <p:grpSpPr bwMode="auto">
          <a:xfrm>
            <a:off x="4310048" y="4572010"/>
            <a:ext cx="3786216" cy="785819"/>
            <a:chOff x="5200574" y="1763675"/>
            <a:chExt cx="1575943" cy="1013413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" name="矩形 9"/>
            <p:cNvSpPr/>
            <p:nvPr/>
          </p:nvSpPr>
          <p:spPr bwMode="auto">
            <a:xfrm>
              <a:off x="5316018" y="2083512"/>
              <a:ext cx="1460499" cy="693576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记录日志信息</a:t>
              </a: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200574" y="1763675"/>
              <a:ext cx="148675" cy="460642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15" name="组合 25"/>
          <p:cNvGrpSpPr>
            <a:grpSpLocks/>
          </p:cNvGrpSpPr>
          <p:nvPr/>
        </p:nvGrpSpPr>
        <p:grpSpPr bwMode="auto">
          <a:xfrm>
            <a:off x="2666974" y="2071677"/>
            <a:ext cx="4429156" cy="1516716"/>
            <a:chOff x="214313" y="1874685"/>
            <a:chExt cx="1838507" cy="159025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矩形 15"/>
            <p:cNvSpPr/>
            <p:nvPr/>
          </p:nvSpPr>
          <p:spPr bwMode="auto">
            <a:xfrm>
              <a:off x="327025" y="2100263"/>
              <a:ext cx="1458913" cy="52343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在项目中加入</a:t>
              </a:r>
              <a:r>
                <a:rPr lang="en-US" altLang="en-US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b="1" dirty="0">
                  <a:solidFill>
                    <a:schemeClr val="bg1"/>
                  </a:solidFill>
                </a:rPr>
                <a:t>的</a:t>
              </a:r>
              <a:r>
                <a:rPr lang="en-US" altLang="en-US" b="1" dirty="0">
                  <a:solidFill>
                    <a:schemeClr val="bg1"/>
                  </a:solidFill>
                </a:rPr>
                <a:t>JAR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214313" y="1874685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93905" y="2923308"/>
              <a:ext cx="1458915" cy="541627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创建</a:t>
              </a:r>
              <a:r>
                <a:rPr lang="en-US" altLang="en-US" b="1" dirty="0">
                  <a:solidFill>
                    <a:schemeClr val="bg1"/>
                  </a:solidFill>
                </a:rPr>
                <a:t>log4j.properties</a:t>
              </a:r>
              <a:r>
                <a:rPr lang="zh-CN" altLang="en-US" b="1" dirty="0">
                  <a:solidFill>
                    <a:schemeClr val="bg1"/>
                  </a:solidFill>
                </a:rPr>
                <a:t>文件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75292" y="2698601"/>
              <a:ext cx="154081" cy="35719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21" name="组合 30"/>
          <p:cNvGrpSpPr>
            <a:grpSpLocks/>
          </p:cNvGrpSpPr>
          <p:nvPr/>
        </p:nvGrpSpPr>
        <p:grpSpPr bwMode="auto">
          <a:xfrm>
            <a:off x="3738544" y="3786190"/>
            <a:ext cx="3786214" cy="672355"/>
            <a:chOff x="3786188" y="1884832"/>
            <a:chExt cx="1571625" cy="62753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矩形 21"/>
            <p:cNvSpPr/>
            <p:nvPr/>
          </p:nvSpPr>
          <p:spPr bwMode="auto">
            <a:xfrm>
              <a:off x="3898900" y="2045636"/>
              <a:ext cx="1458913" cy="466728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配置日志信息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786188" y="1884832"/>
              <a:ext cx="148267" cy="294156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pic>
        <p:nvPicPr>
          <p:cNvPr id="52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7"/>
          <p:cNvGrpSpPr>
            <a:grpSpLocks/>
          </p:cNvGrpSpPr>
          <p:nvPr/>
        </p:nvGrpSpPr>
        <p:grpSpPr bwMode="auto">
          <a:xfrm>
            <a:off x="3828256" y="5896121"/>
            <a:ext cx="4572000" cy="629225"/>
            <a:chOff x="3143240" y="5143512"/>
            <a:chExt cx="4572032" cy="6292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25607" y="5187962"/>
              <a:ext cx="3166273" cy="58478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log4j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记录日志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8" name="Rectangle 15"/>
          <p:cNvSpPr>
            <a:spLocks noGrp="1" noChangeArrowheads="1"/>
          </p:cNvSpPr>
          <p:nvPr>
            <p:ph type="title"/>
          </p:nvPr>
        </p:nvSpPr>
        <p:spPr>
          <a:xfrm>
            <a:off x="5394960" y="285728"/>
            <a:ext cx="5093652" cy="523220"/>
          </a:xfrm>
          <a:ln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r>
              <a:rPr lang="en-US" altLang="zh-CN" dirty="0"/>
              <a:t>2-2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idx="1"/>
          </p:nvPr>
        </p:nvSpPr>
        <p:spPr>
          <a:xfrm>
            <a:off x="2308254" y="785794"/>
            <a:ext cx="7931150" cy="5010170"/>
          </a:xfrm>
        </p:spPr>
        <p:txBody>
          <a:bodyPr/>
          <a:lstStyle/>
          <a:p>
            <a:r>
              <a:rPr lang="zh-CN" altLang="en-US" dirty="0"/>
              <a:t>配置日志信息 </a:t>
            </a:r>
          </a:p>
        </p:txBody>
      </p:sp>
      <p:sp>
        <p:nvSpPr>
          <p:cNvPr id="664579" name="AutoShape 3"/>
          <p:cNvSpPr>
            <a:spLocks noChangeArrowheads="1"/>
          </p:cNvSpPr>
          <p:nvPr/>
        </p:nvSpPr>
        <p:spPr bwMode="auto">
          <a:xfrm>
            <a:off x="1666844" y="1357298"/>
            <a:ext cx="7042150" cy="5082160"/>
          </a:xfrm>
          <a:prstGeom prst="roundRect">
            <a:avLst>
              <a:gd name="adj" fmla="val 32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fr-FR" altLang="zh-CN" b="1" dirty="0"/>
              <a:t>### </a:t>
            </a:r>
            <a:r>
              <a:rPr lang="zh-CN" altLang="fr-FR" b="1" dirty="0"/>
              <a:t>设置</a:t>
            </a:r>
            <a:r>
              <a:rPr lang="fr-FR" altLang="zh-CN" b="1" dirty="0"/>
              <a:t>Logger</a:t>
            </a:r>
            <a:r>
              <a:rPr lang="zh-CN" altLang="fr-FR" b="1" dirty="0"/>
              <a:t>输出级别和输出目的地 </a:t>
            </a:r>
            <a:r>
              <a:rPr lang="fr-FR" altLang="zh-CN" b="1" dirty="0"/>
              <a:t>###</a:t>
            </a:r>
          </a:p>
          <a:p>
            <a:pPr>
              <a:lnSpc>
                <a:spcPts val="2800"/>
              </a:lnSpc>
            </a:pPr>
            <a:r>
              <a:rPr lang="fr-FR" altLang="zh-CN" b="1" dirty="0"/>
              <a:t>log4j.rootLogger=debug, </a:t>
            </a:r>
            <a:r>
              <a:rPr lang="fr-FR" altLang="zh-CN" b="1" dirty="0">
                <a:solidFill>
                  <a:srgbClr val="FF0000"/>
                </a:solidFill>
              </a:rPr>
              <a:t>stdout,</a:t>
            </a:r>
            <a:r>
              <a:rPr lang="fr-FR" altLang="zh-CN" b="1" dirty="0">
                <a:solidFill>
                  <a:srgbClr val="FF3300"/>
                </a:solidFill>
              </a:rPr>
              <a:t>logfile</a:t>
            </a:r>
          </a:p>
          <a:p>
            <a:pPr>
              <a:lnSpc>
                <a:spcPts val="2800"/>
              </a:lnSpc>
            </a:pPr>
            <a:endParaRPr lang="fr-FR" altLang="zh-CN" b="1" dirty="0"/>
          </a:p>
          <a:p>
            <a:pPr>
              <a:lnSpc>
                <a:spcPts val="2800"/>
              </a:lnSpc>
            </a:pPr>
            <a:r>
              <a:rPr lang="fr-FR" altLang="zh-CN" b="1" dirty="0"/>
              <a:t>### </a:t>
            </a:r>
            <a:r>
              <a:rPr lang="zh-CN" altLang="fr-FR" b="1" dirty="0"/>
              <a:t>把日志信息输出到控制台 </a:t>
            </a:r>
            <a:r>
              <a:rPr lang="fr-FR" altLang="zh-CN" b="1" dirty="0"/>
              <a:t>###</a:t>
            </a:r>
          </a:p>
          <a:p>
            <a:pPr>
              <a:lnSpc>
                <a:spcPts val="2800"/>
              </a:lnSpc>
            </a:pPr>
            <a:r>
              <a:rPr lang="fr-FR" altLang="zh-CN" b="1" dirty="0"/>
              <a:t>log4j.appender.</a:t>
            </a:r>
            <a:r>
              <a:rPr lang="fr-FR" altLang="zh-CN" b="1" dirty="0">
                <a:solidFill>
                  <a:srgbClr val="FF0000"/>
                </a:solidFill>
              </a:rPr>
              <a:t>stdout</a:t>
            </a:r>
            <a:r>
              <a:rPr lang="fr-FR" altLang="zh-CN" b="1" dirty="0"/>
              <a:t>=org.apache.log4j.ConsoleAppender</a:t>
            </a:r>
          </a:p>
          <a:p>
            <a:pPr>
              <a:lnSpc>
                <a:spcPts val="2800"/>
              </a:lnSpc>
            </a:pPr>
            <a:r>
              <a:rPr lang="fr-FR" altLang="zh-CN" b="1" dirty="0"/>
              <a:t>log4j.appender.</a:t>
            </a:r>
            <a:r>
              <a:rPr lang="fr-FR" altLang="zh-CN" b="1" dirty="0">
                <a:solidFill>
                  <a:srgbClr val="FF0000"/>
                </a:solidFill>
              </a:rPr>
              <a:t>stdout.</a:t>
            </a:r>
            <a:r>
              <a:rPr lang="fr-FR" altLang="zh-CN" b="1" dirty="0"/>
              <a:t>Target=System.err</a:t>
            </a: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0000"/>
                </a:solidFill>
              </a:rPr>
              <a:t>stdout.l</a:t>
            </a:r>
            <a:r>
              <a:rPr lang="en-US" altLang="zh-CN" b="1" dirty="0"/>
              <a:t>ayout=org.apache.log4j.SimpleLayout</a:t>
            </a:r>
          </a:p>
          <a:p>
            <a:pPr>
              <a:lnSpc>
                <a:spcPts val="2800"/>
              </a:lnSpc>
            </a:pPr>
            <a:endParaRPr lang="en-US" altLang="zh-CN" b="1" dirty="0"/>
          </a:p>
          <a:p>
            <a:pPr>
              <a:lnSpc>
                <a:spcPts val="2800"/>
              </a:lnSpc>
            </a:pPr>
            <a:r>
              <a:rPr lang="en-US" altLang="zh-CN" b="1" dirty="0"/>
              <a:t>### </a:t>
            </a:r>
            <a:r>
              <a:rPr lang="zh-CN" altLang="fr-FR" b="1" dirty="0"/>
              <a:t>把日志信息输出到文件</a:t>
            </a:r>
            <a:r>
              <a:rPr lang="zh-CN" altLang="en-US" b="1" dirty="0"/>
              <a:t>：</a:t>
            </a:r>
            <a:r>
              <a:rPr lang="en-US" altLang="zh-CN" b="1" dirty="0"/>
              <a:t>jbit.log ###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=org.apache.log4j.FileAppender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.File=jbit.log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.layout=org.apache.log4j.PatternLayout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log4j.appender.</a:t>
            </a:r>
            <a:r>
              <a:rPr lang="en-US" altLang="zh-CN" b="1" dirty="0">
                <a:solidFill>
                  <a:srgbClr val="FF3300"/>
                </a:solidFill>
              </a:rPr>
              <a:t>logfile</a:t>
            </a:r>
            <a:r>
              <a:rPr lang="en-US" altLang="zh-CN" b="1" dirty="0"/>
              <a:t>.layout.ConversionPattern=%d{</a:t>
            </a:r>
            <a:r>
              <a:rPr lang="en-US" altLang="zh-CN" b="1" dirty="0" err="1"/>
              <a:t>yyyy</a:t>
            </a:r>
            <a:r>
              <a:rPr lang="en-US" altLang="zh-CN" b="1" dirty="0"/>
              <a:t>-MM-</a:t>
            </a:r>
          </a:p>
          <a:p>
            <a:pPr>
              <a:lnSpc>
                <a:spcPts val="2800"/>
              </a:lnSpc>
            </a:pPr>
            <a:r>
              <a:rPr lang="en-US" altLang="zh-CN" b="1" dirty="0"/>
              <a:t>              </a:t>
            </a:r>
            <a:r>
              <a:rPr lang="en-US" altLang="zh-CN" b="1" dirty="0" err="1"/>
              <a:t>dd</a:t>
            </a:r>
            <a:r>
              <a:rPr lang="en-US" altLang="zh-CN" b="1" dirty="0"/>
              <a:t> </a:t>
            </a:r>
            <a:r>
              <a:rPr lang="en-US" altLang="zh-CN" b="1" dirty="0" err="1"/>
              <a:t>HH:mm:ss</a:t>
            </a:r>
            <a:r>
              <a:rPr lang="en-US" altLang="zh-CN" b="1" dirty="0"/>
              <a:t>} %l %F %p %</a:t>
            </a:r>
            <a:r>
              <a:rPr lang="en-US" altLang="zh-CN" b="1" dirty="0" err="1"/>
              <a:t>m%n</a:t>
            </a:r>
            <a:endParaRPr lang="en-US" altLang="zh-CN" b="1" dirty="0"/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gray">
          <a:xfrm>
            <a:off x="7739074" y="4483190"/>
            <a:ext cx="228601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日志信息写到文件中  </a:t>
            </a:r>
          </a:p>
        </p:txBody>
      </p:sp>
      <p:sp>
        <p:nvSpPr>
          <p:cNvPr id="233477" name="AutoShape 5"/>
          <p:cNvSpPr>
            <a:spLocks noChangeArrowheads="1"/>
          </p:cNvSpPr>
          <p:nvPr/>
        </p:nvSpPr>
        <p:spPr bwMode="gray">
          <a:xfrm>
            <a:off x="6667505" y="4929199"/>
            <a:ext cx="2390857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指定日志输出的文件名  </a:t>
            </a:r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gray">
          <a:xfrm>
            <a:off x="8610780" y="3571877"/>
            <a:ext cx="19858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3480" name="AutoShape 8"/>
          <p:cNvSpPr>
            <a:spLocks noChangeArrowheads="1"/>
          </p:cNvSpPr>
          <p:nvPr/>
        </p:nvSpPr>
        <p:spPr bwMode="gray">
          <a:xfrm>
            <a:off x="8239142" y="2795232"/>
            <a:ext cx="2286015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日志信息输出到控制台 </a:t>
            </a:r>
          </a:p>
        </p:txBody>
      </p:sp>
      <p:sp>
        <p:nvSpPr>
          <p:cNvPr id="233483" name="AutoShape 11"/>
          <p:cNvSpPr>
            <a:spLocks noChangeArrowheads="1"/>
          </p:cNvSpPr>
          <p:nvPr/>
        </p:nvSpPr>
        <p:spPr bwMode="gray">
          <a:xfrm>
            <a:off x="6953257" y="3203855"/>
            <a:ext cx="2500329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信息打印到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System.err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上  </a:t>
            </a:r>
          </a:p>
        </p:txBody>
      </p:sp>
      <p:sp>
        <p:nvSpPr>
          <p:cNvPr id="233484" name="AutoShape 12"/>
          <p:cNvSpPr>
            <a:spLocks noChangeArrowheads="1"/>
          </p:cNvSpPr>
          <p:nvPr/>
        </p:nvSpPr>
        <p:spPr bwMode="gray">
          <a:xfrm>
            <a:off x="8667768" y="5786454"/>
            <a:ext cx="191501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日志布局类型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gray">
          <a:xfrm>
            <a:off x="1738282" y="2071678"/>
            <a:ext cx="5572164" cy="42862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600" b="1" dirty="0"/>
              <a:t>日志记录器输出级别：</a:t>
            </a:r>
            <a:r>
              <a:rPr lang="fr-FR" sz="1600" b="1" dirty="0"/>
              <a:t>fatal &gt; error &gt; warn &gt; info &gt;debug</a:t>
            </a:r>
            <a:endParaRPr lang="en-US" altLang="zh-CN" sz="1600" b="1" dirty="0"/>
          </a:p>
        </p:txBody>
      </p:sp>
      <p:sp>
        <p:nvSpPr>
          <p:cNvPr id="233492" name="AutoShape 20"/>
          <p:cNvSpPr>
            <a:spLocks noChangeArrowheads="1"/>
          </p:cNvSpPr>
          <p:nvPr/>
        </p:nvSpPr>
        <p:spPr bwMode="gray">
          <a:xfrm>
            <a:off x="8596330" y="5346994"/>
            <a:ext cx="1675186" cy="36802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指定</a:t>
            </a:r>
            <a:r>
              <a:rPr lang="zh-CN" altLang="fr-FR" sz="1600" b="1" kern="0" dirty="0">
                <a:solidFill>
                  <a:schemeClr val="bg1"/>
                </a:solidFill>
                <a:latin typeface="Arial"/>
                <a:ea typeface="黑体"/>
              </a:rPr>
              <a:t>转换模式 </a:t>
            </a:r>
            <a:endParaRPr lang="zh-CN" altLang="en-US" sz="16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6310314" y="1768546"/>
            <a:ext cx="295895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目的地的名字和目的地的名字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416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9841" y="285728"/>
            <a:ext cx="5489072" cy="523220"/>
          </a:xfrm>
        </p:spPr>
        <p:txBody>
          <a:bodyPr/>
          <a:lstStyle/>
          <a:p>
            <a:r>
              <a:rPr lang="zh-CN" altLang="en-US" dirty="0"/>
              <a:t>灵活指定日志输出格式化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3592" y="808948"/>
            <a:ext cx="7645398" cy="5143536"/>
          </a:xfrm>
        </p:spPr>
        <p:txBody>
          <a:bodyPr/>
          <a:lstStyle/>
          <a:p>
            <a:pPr marL="0" indent="0">
              <a:buNone/>
            </a:pPr>
            <a:endParaRPr lang="en-US" altLang="zh-CN" b="0" dirty="0"/>
          </a:p>
          <a:p>
            <a:r>
              <a:rPr lang="en-US" altLang="zh-CN" dirty="0"/>
              <a:t>log4j.appender.file.layout.ConversionPattern</a:t>
            </a:r>
            <a:endParaRPr lang="en-US" altLang="zh-CN" b="0" dirty="0"/>
          </a:p>
          <a:p>
            <a:pPr lvl="1"/>
            <a:r>
              <a:rPr lang="en-US" altLang="zh-CN" b="0" dirty="0"/>
              <a:t>%d: </a:t>
            </a:r>
            <a:r>
              <a:rPr lang="zh-CN" altLang="en-US" b="0" dirty="0"/>
              <a:t>输出日志时间点的日期或时间</a:t>
            </a:r>
            <a:endParaRPr lang="en-US" altLang="zh-CN" b="0" dirty="0"/>
          </a:p>
          <a:p>
            <a:pPr lvl="1"/>
            <a:r>
              <a:rPr lang="en-US" altLang="zh-CN" b="0" dirty="0"/>
              <a:t>%l: </a:t>
            </a:r>
            <a:r>
              <a:rPr lang="zh-CN" altLang="en-US" b="0" dirty="0"/>
              <a:t>输出日志事件的发生位置</a:t>
            </a:r>
            <a:endParaRPr lang="en-US" altLang="zh-CN" b="0" dirty="0"/>
          </a:p>
          <a:p>
            <a:pPr lvl="1"/>
            <a:r>
              <a:rPr lang="en-US" altLang="zh-CN" b="0" dirty="0"/>
              <a:t>%F: </a:t>
            </a:r>
            <a:r>
              <a:rPr lang="zh-CN" altLang="en-US" b="0" dirty="0"/>
              <a:t>输出日志消息产生时所在的文件名称</a:t>
            </a:r>
            <a:endParaRPr lang="en-US" altLang="zh-CN" b="0" dirty="0"/>
          </a:p>
          <a:p>
            <a:pPr lvl="1"/>
            <a:r>
              <a:rPr lang="en-US" altLang="zh-CN" b="0" dirty="0"/>
              <a:t>%p: </a:t>
            </a:r>
            <a:r>
              <a:rPr lang="zh-CN" altLang="en-US" b="0" dirty="0"/>
              <a:t>输出日志信息优先级，即：</a:t>
            </a:r>
            <a:endParaRPr lang="en-US" altLang="zh-CN" b="0" dirty="0"/>
          </a:p>
          <a:p>
            <a:pPr lvl="2"/>
            <a:r>
              <a:rPr lang="en-US" altLang="zh-CN" b="0" dirty="0"/>
              <a:t>DEBUG</a:t>
            </a:r>
            <a:r>
              <a:rPr lang="zh-CN" altLang="en-US" b="0" dirty="0"/>
              <a:t>，</a:t>
            </a:r>
            <a:r>
              <a:rPr lang="en-US" altLang="zh-CN" b="0" dirty="0"/>
              <a:t>INFO</a:t>
            </a:r>
            <a:r>
              <a:rPr lang="zh-CN" altLang="en-US" b="0" dirty="0"/>
              <a:t>，</a:t>
            </a:r>
            <a:r>
              <a:rPr lang="en-US" altLang="zh-CN" b="0" dirty="0"/>
              <a:t>WARN</a:t>
            </a:r>
            <a:r>
              <a:rPr lang="zh-CN" altLang="en-US" b="0" dirty="0"/>
              <a:t>，</a:t>
            </a:r>
            <a:r>
              <a:rPr lang="en-US" altLang="zh-CN" b="0" dirty="0"/>
              <a:t>ERROR</a:t>
            </a:r>
            <a:r>
              <a:rPr lang="zh-CN" altLang="en-US" b="0" dirty="0"/>
              <a:t>，</a:t>
            </a:r>
            <a:r>
              <a:rPr lang="en-US" altLang="zh-CN" b="0" dirty="0"/>
              <a:t>FATAL</a:t>
            </a:r>
          </a:p>
          <a:p>
            <a:pPr lvl="1"/>
            <a:r>
              <a:rPr lang="en-US" altLang="zh-CN" b="0" dirty="0"/>
              <a:t>%m: </a:t>
            </a:r>
            <a:r>
              <a:rPr lang="zh-CN" altLang="en-US" b="0" dirty="0"/>
              <a:t>输出代码中指定的消息</a:t>
            </a:r>
            <a:r>
              <a:rPr lang="en-US" altLang="zh-CN" b="0" dirty="0"/>
              <a:t>,</a:t>
            </a:r>
            <a:r>
              <a:rPr lang="zh-CN" altLang="en-US" b="0" dirty="0"/>
              <a:t>产生的日志具体信息</a:t>
            </a:r>
            <a:endParaRPr lang="en-US" altLang="zh-CN" b="0" dirty="0"/>
          </a:p>
          <a:p>
            <a:pPr lvl="1"/>
            <a:r>
              <a:rPr lang="en-US" altLang="zh-CN" b="0" dirty="0"/>
              <a:t>%n: </a:t>
            </a:r>
            <a:r>
              <a:rPr lang="zh-CN" altLang="en-US" b="0" dirty="0"/>
              <a:t>输出一个回车换行符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2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361" y="70286"/>
            <a:ext cx="9259254" cy="954107"/>
          </a:xfrm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输出日志到控制台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 algn="just"/>
            <a:r>
              <a:rPr lang="zh-CN" altLang="en-US" dirty="0"/>
              <a:t>按照控制台提示输入被除数和除数</a:t>
            </a:r>
          </a:p>
          <a:p>
            <a:pPr lvl="1" algn="just"/>
            <a:r>
              <a:rPr lang="zh-CN" altLang="en-US" dirty="0"/>
              <a:t>如果除数为</a:t>
            </a:r>
            <a:r>
              <a:rPr lang="en-US" altLang="zh-CN" dirty="0"/>
              <a:t>0</a:t>
            </a:r>
            <a:r>
              <a:rPr lang="zh-CN" altLang="en-US" dirty="0"/>
              <a:t>，在控制台输出日志信息，包括完整的异常堆栈信息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06" y="3318696"/>
            <a:ext cx="6551726" cy="22117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526893"/>
            <a:ext cx="5040560" cy="2016000"/>
          </a:xfrm>
          <a:prstGeom prst="rect">
            <a:avLst/>
          </a:prstGeom>
        </p:spPr>
      </p:pic>
      <p:grpSp>
        <p:nvGrpSpPr>
          <p:cNvPr id="17" name="组合 17"/>
          <p:cNvGrpSpPr>
            <a:grpSpLocks/>
          </p:cNvGrpSpPr>
          <p:nvPr/>
        </p:nvGrpSpPr>
        <p:grpSpPr bwMode="auto">
          <a:xfrm>
            <a:off x="4871864" y="5880696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0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07" y="285728"/>
            <a:ext cx="8893208" cy="523220"/>
          </a:xfrm>
          <a:ln/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输出日志到文件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 algn="just"/>
            <a:r>
              <a:rPr lang="zh-CN" altLang="en-US" dirty="0"/>
              <a:t>按照控制台提示输入被除数和除数</a:t>
            </a:r>
          </a:p>
          <a:p>
            <a:pPr lvl="1" algn="just"/>
            <a:r>
              <a:rPr lang="zh-CN" altLang="en-US" dirty="0"/>
              <a:t>如果输入不为整数，记录</a:t>
            </a:r>
            <a:r>
              <a:rPr lang="en-US" altLang="zh-CN" dirty="0"/>
              <a:t>error</a:t>
            </a:r>
            <a:r>
              <a:rPr lang="zh-CN" altLang="en-US" dirty="0"/>
              <a:t>日志；如果除数为</a:t>
            </a:r>
            <a:endParaRPr lang="en-US" altLang="zh-CN" dirty="0"/>
          </a:p>
          <a:p>
            <a:pPr lvl="1" algn="just">
              <a:buNone/>
            </a:pPr>
            <a:r>
              <a:rPr lang="en-US" altLang="zh-CN" dirty="0"/>
              <a:t>0</a:t>
            </a:r>
            <a:r>
              <a:rPr lang="zh-CN" altLang="en-US" dirty="0"/>
              <a:t>，记录</a:t>
            </a:r>
            <a:r>
              <a:rPr lang="en-US" altLang="zh-CN" dirty="0"/>
              <a:t>warn</a:t>
            </a:r>
            <a:r>
              <a:rPr lang="zh-CN" altLang="en-US" dirty="0"/>
              <a:t>日志</a:t>
            </a:r>
          </a:p>
          <a:p>
            <a:pPr lvl="1" algn="just"/>
            <a:r>
              <a:rPr lang="zh-CN" altLang="en-US" dirty="0"/>
              <a:t>如果正常输入记录</a:t>
            </a:r>
            <a:r>
              <a:rPr lang="en-US" altLang="zh-CN" dirty="0"/>
              <a:t>info</a:t>
            </a:r>
            <a:r>
              <a:rPr lang="zh-CN" altLang="en-US" dirty="0"/>
              <a:t>日志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95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54" y="3816076"/>
            <a:ext cx="7046989" cy="1128226"/>
          </a:xfrm>
          <a:prstGeom prst="rect">
            <a:avLst/>
          </a:prstGeom>
        </p:spPr>
      </p:pic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4439816" y="5880696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9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8" name="等腰三角形 7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4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6" name="等腰三角形 15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9" name="等腰三角形 18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2" name="任意多边形 11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1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124744"/>
            <a:ext cx="8072494" cy="4304520"/>
          </a:xfrm>
        </p:spPr>
        <p:txBody>
          <a:bodyPr/>
          <a:lstStyle/>
          <a:p>
            <a:r>
              <a:rPr lang="zh-CN" altLang="en-US" dirty="0"/>
              <a:t>系统概述</a:t>
            </a:r>
          </a:p>
          <a:p>
            <a:pPr lvl="1"/>
            <a:r>
              <a:rPr lang="zh-CN" altLang="en-US" dirty="0"/>
              <a:t>以面向对象思想设计动物乐园</a:t>
            </a:r>
            <a:endParaRPr lang="en-US" altLang="zh-CN" dirty="0"/>
          </a:p>
          <a:p>
            <a:pPr lvl="1"/>
            <a:r>
              <a:rPr lang="zh-CN" altLang="en-US" dirty="0"/>
              <a:t>动物乐园包括的成员：猫、鸭子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属性：名称、腿</a:t>
            </a:r>
            <a:endParaRPr lang="en-US" altLang="zh-CN" dirty="0"/>
          </a:p>
          <a:p>
            <a:pPr lvl="2"/>
            <a:r>
              <a:rPr lang="zh-CN" altLang="en-US" dirty="0"/>
              <a:t>方法：叫</a:t>
            </a:r>
            <a:endParaRPr lang="en-US" altLang="zh-CN" dirty="0"/>
          </a:p>
          <a:p>
            <a:pPr lvl="1"/>
            <a:r>
              <a:rPr lang="zh-CN" altLang="en-US" dirty="0"/>
              <a:t>设计类图</a:t>
            </a:r>
            <a:endParaRPr lang="en-US" altLang="zh-CN" dirty="0"/>
          </a:p>
          <a:p>
            <a:pPr lvl="1"/>
            <a:r>
              <a:rPr lang="zh-CN" altLang="en-US" dirty="0"/>
              <a:t>编码实现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4112" y="70286"/>
            <a:ext cx="3384500" cy="954107"/>
          </a:xfrm>
        </p:spPr>
        <p:txBody>
          <a:bodyPr/>
          <a:lstStyle/>
          <a:p>
            <a:r>
              <a:rPr lang="zh-CN" altLang="en-US" dirty="0"/>
              <a:t>综合练习</a:t>
            </a:r>
            <a:r>
              <a:rPr lang="en-US" altLang="zh-CN" dirty="0"/>
              <a:t>-</a:t>
            </a:r>
            <a:r>
              <a:rPr lang="zh-CN" altLang="en-US" dirty="0"/>
              <a:t>动物乐园</a:t>
            </a:r>
          </a:p>
        </p:txBody>
      </p:sp>
      <p:pic>
        <p:nvPicPr>
          <p:cNvPr id="1026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7950" y="3728662"/>
            <a:ext cx="4678666" cy="1800953"/>
          </a:xfrm>
          <a:prstGeom prst="rect">
            <a:avLst/>
          </a:prstGeom>
          <a:noFill/>
        </p:spPr>
      </p:pic>
      <p:grpSp>
        <p:nvGrpSpPr>
          <p:cNvPr id="8" name="组合 27"/>
          <p:cNvGrpSpPr>
            <a:grpSpLocks/>
          </p:cNvGrpSpPr>
          <p:nvPr/>
        </p:nvGrpSpPr>
        <p:grpSpPr bwMode="auto">
          <a:xfrm>
            <a:off x="3828256" y="5824112"/>
            <a:ext cx="4572000" cy="629224"/>
            <a:chOff x="3143240" y="5143512"/>
            <a:chExt cx="4572032" cy="62922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925607" y="5187962"/>
              <a:ext cx="2273395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：动物乐园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39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240" y="285728"/>
            <a:ext cx="2218372" cy="523220"/>
          </a:xfrm>
          <a:ln/>
        </p:spPr>
        <p:txBody>
          <a:bodyPr/>
          <a:lstStyle/>
          <a:p>
            <a:r>
              <a:rPr lang="zh-CN" altLang="en-US" dirty="0"/>
              <a:t>本章任务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根据输入的课程编号输出相应的课程名称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dirty="0"/>
              <a:t>throw</a:t>
            </a:r>
            <a:r>
              <a:rPr lang="zh-CN" altLang="en-US" dirty="0"/>
              <a:t>抛出异常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log4j</a:t>
            </a:r>
            <a:r>
              <a:rPr lang="zh-CN" altLang="en-US" dirty="0"/>
              <a:t>记录日志</a:t>
            </a:r>
            <a:endParaRPr lang="en-US" altLang="zh-CN" dirty="0"/>
          </a:p>
          <a:p>
            <a:r>
              <a:rPr lang="zh-CN" altLang="en-US" dirty="0"/>
              <a:t>实现动物乐园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2" y="3143248"/>
            <a:ext cx="3372386" cy="158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47" y="3199223"/>
            <a:ext cx="6299738" cy="11680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3" y="2855248"/>
            <a:ext cx="4132343" cy="187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02" y="5171588"/>
            <a:ext cx="6619899" cy="1059849"/>
          </a:xfrm>
          <a:prstGeom prst="rect">
            <a:avLst/>
          </a:prstGeom>
        </p:spPr>
      </p:pic>
      <p:pic>
        <p:nvPicPr>
          <p:cNvPr id="10" name="Picture 2" descr="C:\Users\ji.li\Desktop\新建文件夹 (14)\oop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1624" y="3500256"/>
            <a:ext cx="4678666" cy="180095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0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设计猫和鸭类结构，画出类图并写出代码</a:t>
            </a:r>
            <a:endParaRPr lang="en-US" altLang="zh-CN" dirty="0"/>
          </a:p>
          <a:p>
            <a:r>
              <a:rPr lang="zh-CN" altLang="en-US" dirty="0"/>
              <a:t>增加新成员海豚，重新设计类结构</a:t>
            </a:r>
            <a:endParaRPr lang="en-US" altLang="zh-CN" dirty="0"/>
          </a:p>
          <a:p>
            <a:r>
              <a:rPr lang="zh-CN" altLang="en-US" dirty="0"/>
              <a:t>输出各种动物叫声</a:t>
            </a:r>
          </a:p>
          <a:p>
            <a:r>
              <a:rPr lang="zh-CN" altLang="en-US" dirty="0"/>
              <a:t>输出各种动物腿的条数</a:t>
            </a:r>
            <a:endParaRPr lang="en-US" altLang="zh-CN" dirty="0"/>
          </a:p>
          <a:p>
            <a:r>
              <a:rPr lang="zh-CN" altLang="en-US" dirty="0"/>
              <a:t>实现修改数据功能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120" y="285728"/>
            <a:ext cx="2543492" cy="523220"/>
          </a:xfrm>
        </p:spPr>
        <p:txBody>
          <a:bodyPr/>
          <a:lstStyle/>
          <a:p>
            <a:r>
              <a:rPr lang="zh-CN" altLang="en-US" dirty="0"/>
              <a:t>开发步骤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339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类图分析</a:t>
            </a:r>
          </a:p>
          <a:p>
            <a:pPr lvl="1">
              <a:buNone/>
            </a:pPr>
            <a:r>
              <a:rPr lang="zh-CN" altLang="en-US" dirty="0"/>
              <a:t>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7120" y="285728"/>
            <a:ext cx="4321492" cy="523220"/>
          </a:xfrm>
        </p:spPr>
        <p:txBody>
          <a:bodyPr/>
          <a:lstStyle/>
          <a:p>
            <a:r>
              <a:rPr lang="zh-CN" altLang="en-US" b="1" dirty="0"/>
              <a:t>设计猫和鸭类结构</a:t>
            </a:r>
            <a:endParaRPr lang="zh-CN" altLang="en-US" dirty="0"/>
          </a:p>
        </p:txBody>
      </p:sp>
      <p:pic>
        <p:nvPicPr>
          <p:cNvPr id="1026" name="Picture 2" descr="D:\项目案例\影院图\10.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2795" y="1714488"/>
            <a:ext cx="5248275" cy="1571636"/>
          </a:xfrm>
          <a:prstGeom prst="rect">
            <a:avLst/>
          </a:prstGeom>
          <a:noFill/>
        </p:spPr>
      </p:pic>
      <p:pic>
        <p:nvPicPr>
          <p:cNvPr id="1027" name="Picture 3" descr="D:\项目案例\影院图\10.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2" y="3429000"/>
            <a:ext cx="4143404" cy="2286016"/>
          </a:xfrm>
          <a:prstGeom prst="rect">
            <a:avLst/>
          </a:prstGeom>
          <a:noFill/>
        </p:spPr>
      </p:pic>
      <p:pic>
        <p:nvPicPr>
          <p:cNvPr id="1028" name="Picture 4" descr="D:\项目案例\影院图\10.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4563" y="3429001"/>
            <a:ext cx="4357717" cy="2290761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645398" cy="3870762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编写猫和鸭类以及动物类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8160" y="70286"/>
            <a:ext cx="4890452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创建类</a:t>
            </a:r>
            <a:r>
              <a:rPr lang="en-US" altLang="zh-CN" dirty="0"/>
              <a:t>-</a:t>
            </a:r>
            <a:endParaRPr lang="zh-CN" altLang="en-US" dirty="0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4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zh-CN" dirty="0"/>
              <a:t>动物乐园增加一个新成员海豚，海豚的叫声是</a:t>
            </a:r>
            <a:r>
              <a:rPr lang="zh-CN" altLang="zh-CN" dirty="0">
                <a:latin typeface="宋体" charset="-122"/>
              </a:rPr>
              <a:t>“</a:t>
            </a:r>
            <a:r>
              <a:rPr lang="zh-CN" altLang="zh-CN" dirty="0"/>
              <a:t>海豚音</a:t>
            </a:r>
            <a:r>
              <a:rPr lang="zh-CN" altLang="zh-CN" dirty="0">
                <a:latin typeface="宋体" charset="-122"/>
              </a:rPr>
              <a:t>……”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en-US" dirty="0"/>
              <a:t>实现思路：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Animals</a:t>
            </a:r>
            <a:r>
              <a:rPr lang="zh-CN" altLang="en-US" dirty="0"/>
              <a:t>类重新设计</a:t>
            </a:r>
          </a:p>
          <a:p>
            <a:pPr lvl="1"/>
            <a:r>
              <a:rPr lang="zh-CN" altLang="en-US" dirty="0"/>
              <a:t>海豚类同时继承类和实现接口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增加新成员海豚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使用多态、接口优化设计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 dirty="0"/>
              <a:t>重新设计类结构</a:t>
            </a:r>
          </a:p>
        </p:txBody>
      </p:sp>
      <p:pic>
        <p:nvPicPr>
          <p:cNvPr id="2050" name="Picture 2" descr="D:\项目案例\影院图\10.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0" y="2143116"/>
            <a:ext cx="4214842" cy="3500462"/>
          </a:xfrm>
          <a:prstGeom prst="rect">
            <a:avLst/>
          </a:prstGeom>
          <a:noFill/>
        </p:spPr>
      </p:pic>
      <p:pic>
        <p:nvPicPr>
          <p:cNvPr id="2051" name="Picture 3" descr="D:\项目案例\影院图\10.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071678"/>
            <a:ext cx="4230706" cy="35719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487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新增海豚成员，优化类结构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新增海豚类</a:t>
            </a:r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9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124744"/>
            <a:ext cx="8286808" cy="5256584"/>
          </a:xfrm>
        </p:spPr>
        <p:txBody>
          <a:bodyPr>
            <a:normAutofit/>
          </a:bodyPr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zh-CN" dirty="0"/>
              <a:t>分别创建Cat、Duck、Dolphin对象并放到一个数组中，</a:t>
            </a:r>
            <a:r>
              <a:rPr lang="zh-CN" altLang="en-US" dirty="0"/>
              <a:t>编写方法</a:t>
            </a:r>
            <a:r>
              <a:rPr lang="zh-CN" altLang="zh-CN" dirty="0"/>
              <a:t>对数组进行遍历输出各种动物如何叫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285728"/>
            <a:ext cx="4087812" cy="523220"/>
          </a:xfrm>
        </p:spPr>
        <p:txBody>
          <a:bodyPr/>
          <a:lstStyle/>
          <a:p>
            <a:r>
              <a:rPr lang="zh-CN" altLang="en-US" dirty="0"/>
              <a:t>输出各种动物叫声</a:t>
            </a:r>
          </a:p>
        </p:txBody>
      </p:sp>
      <p:pic>
        <p:nvPicPr>
          <p:cNvPr id="1026" name="Picture 2" descr="C:\Users\ji.li\Desktop\新建文件夹 (14)\oo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3143249"/>
            <a:ext cx="4953692" cy="1695687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77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实现输出各种动物叫声</a:t>
            </a:r>
          </a:p>
          <a:p>
            <a:pPr lvl="1"/>
            <a:r>
              <a:rPr lang="zh-CN" altLang="en-US" dirty="0"/>
              <a:t>输出格式正确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输出宠物叫声</a:t>
            </a: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475009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需求说明：</a:t>
            </a:r>
            <a:endParaRPr lang="en-US" altLang="zh-CN" dirty="0"/>
          </a:p>
          <a:p>
            <a:pPr lvl="1"/>
            <a:r>
              <a:rPr lang="zh-CN" altLang="en-US" dirty="0"/>
              <a:t>对数组进行遍历输出各种动物腿的条数 </a:t>
            </a:r>
            <a:endParaRPr lang="en-US" altLang="zh-CN" dirty="0"/>
          </a:p>
          <a:p>
            <a:pPr lvl="1"/>
            <a:r>
              <a:rPr lang="en-US" altLang="zh-CN" dirty="0" err="1"/>
              <a:t>instanceof</a:t>
            </a:r>
            <a:r>
              <a:rPr lang="zh-CN" altLang="en-US" dirty="0"/>
              <a:t>运算符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3360" y="285728"/>
            <a:ext cx="5195252" cy="523220"/>
          </a:xfrm>
        </p:spPr>
        <p:txBody>
          <a:bodyPr/>
          <a:lstStyle/>
          <a:p>
            <a:r>
              <a:rPr lang="zh-CN" altLang="en-US" dirty="0"/>
              <a:t>输出各种动物腿的条数</a:t>
            </a:r>
          </a:p>
        </p:txBody>
      </p:sp>
      <p:pic>
        <p:nvPicPr>
          <p:cNvPr id="2050" name="Picture 2" descr="C:\Users\ji.li\Desktop\新建文件夹 (14)\o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3" y="3000373"/>
            <a:ext cx="5001323" cy="1705213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60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实现输出各种动物腿的条数</a:t>
            </a:r>
            <a:endParaRPr lang="en-US" altLang="zh-CN" dirty="0"/>
          </a:p>
          <a:p>
            <a:pPr lvl="1"/>
            <a:r>
              <a:rPr lang="zh-CN" altLang="en-US" dirty="0"/>
              <a:t>输出格式正确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8800" y="70286"/>
            <a:ext cx="6119812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输出腿的条数</a:t>
            </a: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4894114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49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78800" y="285728"/>
            <a:ext cx="2309812" cy="523220"/>
          </a:xfrm>
          <a:ln/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 </a:t>
            </a:r>
            <a:r>
              <a:rPr lang="zh-CN" altLang="en-US" dirty="0"/>
              <a:t>熟悉</a:t>
            </a:r>
            <a:r>
              <a:rPr lang="zh-CN" altLang="zh-CN" dirty="0"/>
              <a:t>使用try-catch-finally处理异常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会</a:t>
            </a:r>
            <a:r>
              <a:rPr lang="zh-CN" altLang="zh-CN" dirty="0"/>
              <a:t>使用throw、throws抛出异常</a:t>
            </a:r>
          </a:p>
          <a:p>
            <a:r>
              <a:rPr lang="zh-CN" altLang="zh-CN" dirty="0"/>
              <a:t> 掌握异常及其分类</a:t>
            </a:r>
            <a:endParaRPr lang="en-US" altLang="zh-CN" dirty="0"/>
          </a:p>
          <a:p>
            <a:r>
              <a:rPr lang="zh-CN" altLang="en-US" dirty="0"/>
              <a:t>掌握自定义异常</a:t>
            </a:r>
            <a:endParaRPr lang="zh-CN" altLang="zh-CN" dirty="0"/>
          </a:p>
          <a:p>
            <a:r>
              <a:rPr lang="zh-CN" altLang="zh-CN" dirty="0"/>
              <a:t> 使用log4j记录日志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206" y="106615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206" y="292525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9206" y="164305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3587" y="2996690"/>
            <a:ext cx="643477" cy="648334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112" y="547338"/>
            <a:ext cx="8072494" cy="5256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需求说明：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增加修改功能，使用户可以修改三种动物的信息</a:t>
            </a:r>
            <a:endParaRPr lang="en-US" altLang="zh-CN" dirty="0"/>
          </a:p>
          <a:p>
            <a:pPr lvl="1"/>
            <a:r>
              <a:rPr lang="zh-CN" altLang="en-US" dirty="0"/>
              <a:t>如果腿的条数不符合客观条件则手动抛出异常</a:t>
            </a:r>
            <a:endParaRPr lang="en-US" altLang="zh-CN" dirty="0"/>
          </a:p>
          <a:p>
            <a:pPr lvl="1"/>
            <a:r>
              <a:rPr lang="zh-CN" altLang="en-US" dirty="0"/>
              <a:t>调用此方法时捕捉异常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285728"/>
            <a:ext cx="4087812" cy="523220"/>
          </a:xfrm>
        </p:spPr>
        <p:txBody>
          <a:bodyPr/>
          <a:lstStyle/>
          <a:p>
            <a:r>
              <a:rPr lang="zh-CN" altLang="en-US" dirty="0"/>
              <a:t>实现修改数据功能</a:t>
            </a:r>
            <a:endParaRPr lang="en-US" altLang="zh-CN" dirty="0"/>
          </a:p>
        </p:txBody>
      </p:sp>
      <p:pic>
        <p:nvPicPr>
          <p:cNvPr id="1026" name="Picture 2" descr="C:\Users\ji.li\Desktop\新建文件夹 (14)\oop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4905" y="2653562"/>
            <a:ext cx="4676775" cy="3743325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043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实现数据修改功能</a:t>
            </a:r>
            <a:endParaRPr lang="en-US" altLang="zh-CN" dirty="0"/>
          </a:p>
          <a:p>
            <a:pPr lvl="1"/>
            <a:r>
              <a:rPr lang="zh-CN" altLang="en-US" dirty="0"/>
              <a:t>实现抛出异常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实现数据修改</a:t>
            </a:r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5110138" y="5733257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8666480" y="274638"/>
            <a:ext cx="1544320" cy="582612"/>
          </a:xfrm>
        </p:spPr>
        <p:txBody>
          <a:bodyPr/>
          <a:lstStyle/>
          <a:p>
            <a:pPr eaLnBrk="1" hangingPunct="1"/>
            <a:r>
              <a:rPr dirty="0" err="1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999656" y="1503363"/>
            <a:ext cx="3575050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异常分类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异常处理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throws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throw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自定义异常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log4j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记录日志的步骤</a:t>
            </a: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程序开发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6" name="AutoShape 3"/>
          <p:cNvSpPr>
            <a:spLocks/>
          </p:cNvSpPr>
          <p:nvPr/>
        </p:nvSpPr>
        <p:spPr bwMode="auto">
          <a:xfrm>
            <a:off x="4276039" y="2338543"/>
            <a:ext cx="179388" cy="14504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4439817" y="2405206"/>
            <a:ext cx="54887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try-catch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或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try-catch-finally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语句执行异常处理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try-catch-finally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中存在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return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语句的执行顺序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finally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块中语句不执行的情况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39" name="AutoShape 3"/>
          <p:cNvSpPr>
            <a:spLocks/>
          </p:cNvSpPr>
          <p:nvPr/>
        </p:nvSpPr>
        <p:spPr bwMode="auto">
          <a:xfrm>
            <a:off x="4871865" y="4135434"/>
            <a:ext cx="271885" cy="66171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3388930"/>
            <a:ext cx="111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异常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9641" name="AutoShape 3"/>
          <p:cNvSpPr>
            <a:spLocks/>
          </p:cNvSpPr>
          <p:nvPr/>
        </p:nvSpPr>
        <p:spPr bwMode="auto">
          <a:xfrm>
            <a:off x="2495601" y="1620838"/>
            <a:ext cx="357187" cy="40467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4225504" y="1329690"/>
            <a:ext cx="214313" cy="73115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39817" y="1229851"/>
            <a:ext cx="5585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Checked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异常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必须捕获或者声明抛出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运行时异常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——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不要求必须捕获或者声明抛出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159897" y="4049778"/>
            <a:ext cx="54887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throws——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声明方法可能抛出的异常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throw——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手动抛出异常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6023993" y="5207195"/>
            <a:ext cx="214313" cy="920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238306" y="5182126"/>
            <a:ext cx="54887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在项目中加入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log4j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JAR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文件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创建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log4j.properties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文件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配置日志信息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log4j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记录日志信息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52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843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761" y="285751"/>
            <a:ext cx="148685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  <a:pPr>
                <a:defRPr/>
              </a:pPr>
              <a:t>53</a:t>
            </a:fld>
            <a:r>
              <a:rPr lang="en-US" altLang="zh-CN"/>
              <a:t>/49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89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2" name="Rectangle 15"/>
          <p:cNvSpPr>
            <a:spLocks noGrp="1" noChangeArrowheads="1"/>
          </p:cNvSpPr>
          <p:nvPr>
            <p:ph type="title"/>
          </p:nvPr>
        </p:nvSpPr>
        <p:spPr>
          <a:xfrm>
            <a:off x="7101840" y="285728"/>
            <a:ext cx="3386772" cy="523220"/>
          </a:xfrm>
          <a:ln/>
        </p:spPr>
        <p:txBody>
          <a:bodyPr/>
          <a:lstStyle/>
          <a:p>
            <a:r>
              <a:rPr lang="zh-CN" altLang="en-US" dirty="0"/>
              <a:t>生活中的异常 </a:t>
            </a:r>
          </a:p>
        </p:txBody>
      </p:sp>
      <p:sp>
        <p:nvSpPr>
          <p:cNvPr id="624642" name="Rectangle 3"/>
          <p:cNvSpPr>
            <a:spLocks noGrp="1" noChangeArrowheads="1"/>
          </p:cNvSpPr>
          <p:nvPr>
            <p:ph idx="1"/>
          </p:nvPr>
        </p:nvSpPr>
        <p:spPr>
          <a:xfrm>
            <a:off x="2244000" y="1213200"/>
            <a:ext cx="7645398" cy="5010170"/>
          </a:xfrm>
        </p:spPr>
        <p:txBody>
          <a:bodyPr/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</p:txBody>
      </p:sp>
      <p:sp>
        <p:nvSpPr>
          <p:cNvPr id="624643" name="Rectangle 4"/>
          <p:cNvSpPr>
            <a:spLocks noChangeArrowheads="1"/>
          </p:cNvSpPr>
          <p:nvPr/>
        </p:nvSpPr>
        <p:spPr bwMode="auto">
          <a:xfrm>
            <a:off x="2308255" y="3429000"/>
            <a:ext cx="7775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但是，异常情况迟早要发生！</a:t>
            </a:r>
          </a:p>
        </p:txBody>
      </p:sp>
      <p:pic>
        <p:nvPicPr>
          <p:cNvPr id="624644" name="Picture 5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464" y="2420938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6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350" y="2349501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4295775" y="2505076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一路畅通</a:t>
            </a:r>
          </a:p>
        </p:txBody>
      </p:sp>
      <p:pic>
        <p:nvPicPr>
          <p:cNvPr id="624647" name="Picture 8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350" y="4365626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8" name="Picture 9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464" y="4424363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4295776" y="4581526"/>
            <a:ext cx="3889375" cy="576263"/>
          </a:xfrm>
          <a:prstGeom prst="rightArrow">
            <a:avLst>
              <a:gd name="adj1" fmla="val 50000"/>
              <a:gd name="adj2" fmla="val 168733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gray">
          <a:xfrm>
            <a:off x="5230814" y="42227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堵车！</a:t>
            </a:r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5230814" y="50863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撞车！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0480" y="285728"/>
            <a:ext cx="4108132" cy="523220"/>
          </a:xfrm>
        </p:spPr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以下程序运行时会出现错误吗？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38348" y="2000240"/>
            <a:ext cx="7564438" cy="3725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Test1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static void main(String[] args) 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Scanner in = new Scanner(System.in);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请输入被除数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int num1 = in.nextInt();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:");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int num2 = in.nextInt();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System.out.println(String.format("%d / %d = %d",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			num1, num2, num1/ num2));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感谢使用本程序！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grpSp>
        <p:nvGrpSpPr>
          <p:cNvPr id="13" name="组合 77"/>
          <p:cNvGrpSpPr/>
          <p:nvPr/>
        </p:nvGrpSpPr>
        <p:grpSpPr>
          <a:xfrm>
            <a:off x="1626194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17" name="组合 27"/>
          <p:cNvGrpSpPr>
            <a:grpSpLocks/>
          </p:cNvGrpSpPr>
          <p:nvPr/>
        </p:nvGrpSpPr>
        <p:grpSpPr bwMode="auto">
          <a:xfrm>
            <a:off x="3786188" y="5968128"/>
            <a:ext cx="4572000" cy="629224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56915" y="5187962"/>
              <a:ext cx="2573158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：程序中的异常</a:t>
              </a: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6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9" name="Rectangle 10"/>
          <p:cNvSpPr>
            <a:spLocks noGrp="1" noChangeArrowheads="1"/>
          </p:cNvSpPr>
          <p:nvPr>
            <p:ph type="title"/>
          </p:nvPr>
        </p:nvSpPr>
        <p:spPr>
          <a:xfrm>
            <a:off x="6440946" y="285728"/>
            <a:ext cx="4047666" cy="523220"/>
          </a:xfrm>
          <a:ln/>
        </p:spPr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2-2</a:t>
            </a:r>
          </a:p>
        </p:txBody>
      </p:sp>
      <p:sp>
        <p:nvSpPr>
          <p:cNvPr id="627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如何解决该问题呢？</a:t>
            </a:r>
          </a:p>
          <a:p>
            <a:pPr lvl="1"/>
            <a:endParaRPr lang="en-US" altLang="zh-CN" dirty="0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2238349" y="1928803"/>
            <a:ext cx="7885113" cy="46074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zh-CN" b="1" dirty="0"/>
              <a:t>public class Test2 {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Scanner in = new Scanner(</a:t>
            </a:r>
            <a:r>
              <a:rPr lang="en-US" altLang="zh-CN" b="1" dirty="0" err="1"/>
              <a:t>System.in</a:t>
            </a:r>
            <a:r>
              <a:rPr lang="en-US" altLang="zh-CN" b="1" dirty="0"/>
              <a:t>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…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("</a:t>
            </a:r>
            <a:r>
              <a:rPr lang="zh-CN" altLang="en-US" b="1" dirty="0"/>
              <a:t>请输入除数</a:t>
            </a:r>
            <a:r>
              <a:rPr lang="en-US" altLang="zh-CN" b="1" dirty="0"/>
              <a:t>:");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num2 = 0;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if (</a:t>
            </a:r>
            <a:r>
              <a:rPr lang="en-US" altLang="zh-CN" b="1" dirty="0" err="1"/>
              <a:t>in.hasNextInt</a:t>
            </a:r>
            <a:r>
              <a:rPr lang="en-US" altLang="zh-CN" b="1" dirty="0"/>
              <a:t>())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如果输入的除数是整数</a:t>
            </a:r>
          </a:p>
          <a:p>
            <a:pPr defTabSz="457200">
              <a:lnSpc>
                <a:spcPct val="90000"/>
              </a:lnSpc>
            </a:pPr>
            <a:r>
              <a:rPr lang="zh-CN" altLang="en-US" b="1" dirty="0"/>
              <a:t>			</a:t>
            </a:r>
            <a:r>
              <a:rPr lang="en-US" altLang="zh-CN" b="1" dirty="0"/>
              <a:t>num2 = </a:t>
            </a:r>
            <a:r>
              <a:rPr lang="en-US" altLang="zh-CN" b="1" dirty="0" err="1"/>
              <a:t>in.nextInt</a:t>
            </a:r>
            <a:r>
              <a:rPr lang="en-US" altLang="zh-CN" b="1" dirty="0"/>
              <a:t>();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if (0 == num2)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如果输入的除数是</a:t>
            </a: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r>
              <a:rPr lang="en-US" altLang="zh-CN" b="1" dirty="0" err="1"/>
              <a:t>System.err.println</a:t>
            </a:r>
            <a:r>
              <a:rPr lang="en-US" altLang="zh-CN" b="1" dirty="0"/>
              <a:t>("</a:t>
            </a:r>
            <a:r>
              <a:rPr lang="zh-CN" altLang="en-US" b="1" dirty="0"/>
              <a:t>输入的除数是</a:t>
            </a:r>
            <a:r>
              <a:rPr lang="en-US" altLang="zh-CN" b="1" dirty="0"/>
              <a:t>0</a:t>
            </a:r>
            <a:r>
              <a:rPr lang="zh-CN" altLang="en-US" b="1" dirty="0"/>
              <a:t>，程序退出。</a:t>
            </a:r>
            <a:r>
              <a:rPr lang="en-US" altLang="zh-CN" b="1" dirty="0"/>
              <a:t>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	</a:t>
            </a:r>
            <a:r>
              <a:rPr lang="en-US" altLang="zh-CN" b="1" dirty="0" err="1"/>
              <a:t>System.exit</a:t>
            </a:r>
            <a:r>
              <a:rPr lang="en-US" altLang="zh-CN" b="1" dirty="0"/>
              <a:t>(1);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}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} else { // </a:t>
            </a:r>
            <a:r>
              <a:rPr lang="zh-CN" altLang="en-US" b="1" dirty="0">
                <a:solidFill>
                  <a:srgbClr val="FF3300"/>
                </a:solidFill>
              </a:rPr>
              <a:t>如果输入的除数不是整数</a:t>
            </a:r>
          </a:p>
          <a:p>
            <a:pPr defTabSz="457200">
              <a:lnSpc>
                <a:spcPct val="90000"/>
              </a:lnSpc>
            </a:pPr>
            <a:r>
              <a:rPr lang="zh-CN" altLang="en-US" b="1" dirty="0"/>
              <a:t>			</a:t>
            </a:r>
            <a:r>
              <a:rPr lang="en-US" altLang="zh-CN" b="1" dirty="0" err="1"/>
              <a:t>System.err.println</a:t>
            </a:r>
            <a:r>
              <a:rPr lang="en-US" altLang="zh-CN" b="1" dirty="0"/>
              <a:t>("</a:t>
            </a:r>
            <a:r>
              <a:rPr lang="zh-CN" altLang="en-US" b="1" dirty="0"/>
              <a:t>输入的除数不是整数，程序退出。</a:t>
            </a:r>
            <a:r>
              <a:rPr lang="en-US" altLang="zh-CN" b="1" dirty="0"/>
              <a:t>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/>
              <a:t>			</a:t>
            </a:r>
            <a:r>
              <a:rPr lang="en-US" altLang="zh-CN" b="1" dirty="0" err="1"/>
              <a:t>System.exit</a:t>
            </a:r>
            <a:r>
              <a:rPr lang="en-US" altLang="zh-CN" b="1" dirty="0"/>
              <a:t>(1);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	}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	…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	}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6440946" y="1663056"/>
            <a:ext cx="34412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尝试通过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if-else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来解决异常问题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gray">
          <a:xfrm>
            <a:off x="6738942" y="5429264"/>
            <a:ext cx="3429024" cy="1214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/>
              <a:t>弊端：</a:t>
            </a:r>
          </a:p>
          <a:p>
            <a:pPr algn="l" eaLnBrk="0" hangingPunct="0">
              <a:defRPr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、代码臃肿 </a:t>
            </a:r>
          </a:p>
          <a:p>
            <a:pPr algn="l" eaLnBrk="0" hangingPunct="0">
              <a:defRPr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、程序员要花很大精力“堵漏洞”</a:t>
            </a:r>
          </a:p>
          <a:p>
            <a:pPr algn="l" eaLnBrk="0" hangingPunct="0">
              <a:defRPr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、程序员很难堵住所有“漏洞”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3738546" y="5786454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使用异常机制</a:t>
            </a:r>
          </a:p>
        </p:txBody>
      </p:sp>
      <p:grpSp>
        <p:nvGrpSpPr>
          <p:cNvPr id="8" name="组合 5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/>
      <p:bldP spid="184325" grpId="0" animBg="1"/>
      <p:bldP spid="184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Rectangle 22"/>
          <p:cNvSpPr>
            <a:spLocks noGrp="1" noChangeArrowheads="1"/>
          </p:cNvSpPr>
          <p:nvPr>
            <p:ph type="title"/>
          </p:nvPr>
        </p:nvSpPr>
        <p:spPr>
          <a:xfrm>
            <a:off x="7762240" y="285728"/>
            <a:ext cx="2726372" cy="523220"/>
          </a:xfrm>
          <a:ln/>
        </p:spPr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sp>
        <p:nvSpPr>
          <p:cNvPr id="628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异常是指在程序的运行过程中所发生的不正常的事件，它会中断正在运行的程序</a:t>
            </a:r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6182519" y="3832226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绕行或者等待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6182519" y="5199064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请求交警解决</a:t>
            </a: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gray">
          <a:xfrm>
            <a:off x="5381620" y="2357430"/>
            <a:ext cx="1132542" cy="5193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异常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208213" y="3068639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生活中面对异常通常会这样处理</a:t>
            </a: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2927351" y="2293427"/>
            <a:ext cx="2447925" cy="689995"/>
          </a:xfrm>
          <a:prstGeom prst="rightArrow">
            <a:avLst>
              <a:gd name="adj1" fmla="val 50000"/>
              <a:gd name="adj2" fmla="val 11141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6526214" y="2276476"/>
            <a:ext cx="2376487" cy="723897"/>
          </a:xfrm>
          <a:prstGeom prst="rightArrow">
            <a:avLst>
              <a:gd name="adj1" fmla="val 50000"/>
              <a:gd name="adj2" fmla="val 10309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程序中断运行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8975725" y="2350293"/>
            <a:ext cx="647700" cy="576263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2 h 21600"/>
              <a:gd name="T6" fmla="*/ 94846 w 21600"/>
              <a:gd name="T7" fmla="*/ 491878 h 21600"/>
              <a:gd name="T8" fmla="*/ 323850 w 21600"/>
              <a:gd name="T9" fmla="*/ 576263 h 21600"/>
              <a:gd name="T10" fmla="*/ 552854 w 21600"/>
              <a:gd name="T11" fmla="*/ 491878 h 21600"/>
              <a:gd name="T12" fmla="*/ 647700 w 21600"/>
              <a:gd name="T13" fmla="*/ 288132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>
              <a:ea typeface="黑体" pitchFamily="2" charset="-122"/>
            </a:endParaRPr>
          </a:p>
        </p:txBody>
      </p:sp>
      <p:pic>
        <p:nvPicPr>
          <p:cNvPr id="185355" name="Picture 11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083" y="4365625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AutoShape 13"/>
          <p:cNvSpPr>
            <a:spLocks noChangeArrowheads="1"/>
          </p:cNvSpPr>
          <p:nvPr/>
        </p:nvSpPr>
        <p:spPr bwMode="gray">
          <a:xfrm>
            <a:off x="4438650" y="38496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堵车！</a:t>
            </a:r>
          </a:p>
        </p:txBody>
      </p:sp>
      <p:cxnSp>
        <p:nvCxnSpPr>
          <p:cNvPr id="185358" name="AutoShape 14"/>
          <p:cNvCxnSpPr>
            <a:cxnSpLocks noChangeShapeType="1"/>
            <a:endCxn id="185357" idx="1"/>
          </p:cNvCxnSpPr>
          <p:nvPr/>
        </p:nvCxnSpPr>
        <p:spPr bwMode="auto">
          <a:xfrm flipV="1">
            <a:off x="3106739" y="4071946"/>
            <a:ext cx="1331911" cy="6238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59" name="AutoShape 15"/>
          <p:cNvCxnSpPr>
            <a:cxnSpLocks noChangeShapeType="1"/>
            <a:stCxn id="185357" idx="3"/>
            <a:endCxn id="185348" idx="1"/>
          </p:cNvCxnSpPr>
          <p:nvPr/>
        </p:nvCxnSpPr>
        <p:spPr bwMode="auto">
          <a:xfrm flipV="1">
            <a:off x="5406185" y="4054484"/>
            <a:ext cx="776335" cy="174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0" name="AutoShape 16"/>
          <p:cNvCxnSpPr>
            <a:cxnSpLocks noChangeShapeType="1"/>
          </p:cNvCxnSpPr>
          <p:nvPr/>
        </p:nvCxnSpPr>
        <p:spPr bwMode="auto">
          <a:xfrm>
            <a:off x="7881950" y="4071942"/>
            <a:ext cx="1000132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1" name="AutoShape 17"/>
          <p:cNvSpPr>
            <a:spLocks noChangeArrowheads="1"/>
          </p:cNvSpPr>
          <p:nvPr/>
        </p:nvSpPr>
        <p:spPr bwMode="gray">
          <a:xfrm>
            <a:off x="4438650" y="51577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撞车！</a:t>
            </a:r>
          </a:p>
        </p:txBody>
      </p:sp>
      <p:cxnSp>
        <p:nvCxnSpPr>
          <p:cNvPr id="185362" name="AutoShape 18"/>
          <p:cNvCxnSpPr>
            <a:cxnSpLocks noChangeShapeType="1"/>
          </p:cNvCxnSpPr>
          <p:nvPr/>
        </p:nvCxnSpPr>
        <p:spPr bwMode="auto">
          <a:xfrm>
            <a:off x="3119438" y="4716476"/>
            <a:ext cx="1331912" cy="6413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3" name="AutoShape 19"/>
          <p:cNvCxnSpPr>
            <a:cxnSpLocks noChangeShapeType="1"/>
            <a:stCxn id="185361" idx="3"/>
            <a:endCxn id="185349" idx="1"/>
          </p:cNvCxnSpPr>
          <p:nvPr/>
        </p:nvCxnSpPr>
        <p:spPr bwMode="auto">
          <a:xfrm>
            <a:off x="5406185" y="5380047"/>
            <a:ext cx="776335" cy="412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4" name="AutoShape 20"/>
          <p:cNvCxnSpPr>
            <a:cxnSpLocks noChangeShapeType="1"/>
          </p:cNvCxnSpPr>
          <p:nvPr/>
        </p:nvCxnSpPr>
        <p:spPr bwMode="auto">
          <a:xfrm flipV="1">
            <a:off x="7881950" y="5072074"/>
            <a:ext cx="1000132" cy="3730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3648075" y="5805488"/>
            <a:ext cx="5099050" cy="8636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生活中，根据不同的异常进行相应的处理，而不会就此中断我们的生活</a:t>
            </a:r>
          </a:p>
        </p:txBody>
      </p:sp>
      <p:pic>
        <p:nvPicPr>
          <p:cNvPr id="185356" name="Picture 12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3906" y="4221164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3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9" grpId="0" animBg="1"/>
      <p:bldP spid="185351" grpId="0"/>
      <p:bldP spid="185357" grpId="0" animBg="1"/>
      <p:bldP spid="185361" grpId="0" animBg="1"/>
      <p:bldP spid="185365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3195</Words>
  <Application>Microsoft Office PowerPoint</Application>
  <PresentationFormat>宽屏</PresentationFormat>
  <Paragraphs>720</Paragraphs>
  <Slides>54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等线</vt:lpstr>
      <vt:lpstr>方正准圆繁体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主题_2</vt:lpstr>
      <vt:lpstr>异常处理</vt:lpstr>
      <vt:lpstr>预习检查</vt:lpstr>
      <vt:lpstr>回顾与作业点评</vt:lpstr>
      <vt:lpstr>本章任务</vt:lpstr>
      <vt:lpstr>本章目标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 </vt:lpstr>
      <vt:lpstr>try-catch-finally 2-1</vt:lpstr>
      <vt:lpstr>try-catch-finally 2-2</vt:lpstr>
      <vt:lpstr>多重catch块 </vt:lpstr>
      <vt:lpstr>小结</vt:lpstr>
      <vt:lpstr>学员操作——根据编号输出课程名称</vt:lpstr>
      <vt:lpstr>共性问题集中讲解</vt:lpstr>
      <vt:lpstr>声明异常</vt:lpstr>
      <vt:lpstr>抛出异常</vt:lpstr>
      <vt:lpstr>异常的分类 </vt:lpstr>
      <vt:lpstr>自定义异常</vt:lpstr>
      <vt:lpstr>小结</vt:lpstr>
      <vt:lpstr>学员操作——使用throw抛出异常</vt:lpstr>
      <vt:lpstr>共性问题集中讲解</vt:lpstr>
      <vt:lpstr>开源日志记录工具log4j </vt:lpstr>
      <vt:lpstr>日志及分类 </vt:lpstr>
      <vt:lpstr>使用log4j记录日志2-1</vt:lpstr>
      <vt:lpstr>使用log4j记录日志2-2</vt:lpstr>
      <vt:lpstr>灵活指定日志输出格式化</vt:lpstr>
      <vt:lpstr>学员操作——使用log4j输出日志到控制台</vt:lpstr>
      <vt:lpstr>学员操作——使用log4j输出日志到文件</vt:lpstr>
      <vt:lpstr>共性问题集中讲解</vt:lpstr>
      <vt:lpstr>综合练习-动物乐园</vt:lpstr>
      <vt:lpstr>开发步骤</vt:lpstr>
      <vt:lpstr>设计猫和鸭类结构</vt:lpstr>
      <vt:lpstr>学员操作——创建类-</vt:lpstr>
      <vt:lpstr>增加新成员海豚</vt:lpstr>
      <vt:lpstr>重新设计类结构</vt:lpstr>
      <vt:lpstr>学员操作——新增海豚类</vt:lpstr>
      <vt:lpstr>输出各种动物叫声</vt:lpstr>
      <vt:lpstr>学员操作——输出宠物叫声</vt:lpstr>
      <vt:lpstr>输出各种动物腿的条数</vt:lpstr>
      <vt:lpstr>学员操作——输出腿的条数</vt:lpstr>
      <vt:lpstr>实现修改数据功能</vt:lpstr>
      <vt:lpstr>学员操作——实现数据修改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42</cp:revision>
  <dcterms:created xsi:type="dcterms:W3CDTF">2017-10-12T07:19:47Z</dcterms:created>
  <dcterms:modified xsi:type="dcterms:W3CDTF">2017-10-20T07:29:01Z</dcterms:modified>
</cp:coreProperties>
</file>