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5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说明所有集合接口和类都没有提供相应遍历方法，而是由</a:t>
            </a:r>
            <a:r>
              <a:rPr lang="en-US" altLang="zh-CN" dirty="0" err="1"/>
              <a:t>Iterator</a:t>
            </a:r>
            <a:r>
              <a:rPr lang="zh-CN" altLang="en-US" dirty="0"/>
              <a:t>实现集合遍历。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教学指导：通过上一页在环境中演示，本页代码展示的目的是总结使用</a:t>
            </a:r>
            <a:r>
              <a:rPr lang="en-US" altLang="zh-CN" dirty="0" err="1"/>
              <a:t>ArrayList</a:t>
            </a:r>
            <a:r>
              <a:rPr lang="zh-CN" altLang="en-US" dirty="0"/>
              <a:t>存储元素的步骤和使用的方法。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通过上一页在环境中演示，本页代码展示的目的是总结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遍历</a:t>
            </a:r>
            <a:r>
              <a:rPr lang="en-US" altLang="zh-CN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的常用两种方式</a:t>
            </a:r>
            <a:r>
              <a:rPr lang="zh-CN" altLang="en-US" dirty="0"/>
              <a:t>，要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讲解增加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型循环的语法及“元素类型</a:t>
            </a:r>
            <a:r>
              <a:rPr lang="en-US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”和“数组或集合对象”的关系。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、泛型集合应用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ArrayList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dirty="0"/>
              <a:t>泛型集合应用</a:t>
            </a:r>
            <a:r>
              <a:rPr lang="en-US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简单讲解一下包装类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36286-E6D2-4933-A574-A43044DA77A2}" type="slidenum">
              <a:rPr lang="zh-CN" altLang="en-US"/>
            </a:fld>
            <a:endParaRPr lang="en-US" altLang="zh-CN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ABF89FB-D1CD-483D-8E7C-D2A8443F9723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20466-DF0E-4185-AA90-6B6BBD378A81}" type="slidenum">
              <a:rPr lang="zh-CN" altLang="en-US"/>
            </a:fld>
            <a:endParaRPr lang="en-US" altLang="zh-CN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A210DCC-AC4B-49DE-9977-6FD03254D3C2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要说明</a:t>
            </a:r>
            <a:r>
              <a:rPr lang="en-US" altLang="zh-CN" sz="1200" dirty="0"/>
              <a:t>Map</a:t>
            </a:r>
            <a:r>
              <a:rPr lang="zh-CN" altLang="en-US" sz="1200" dirty="0"/>
              <a:t>的</a:t>
            </a:r>
            <a:r>
              <a:rPr lang="en-US" altLang="zh-CN" sz="1200" dirty="0"/>
              <a:t>key</a:t>
            </a:r>
            <a:r>
              <a:rPr lang="zh-CN" altLang="en-US" sz="1200" dirty="0"/>
              <a:t>和</a:t>
            </a:r>
            <a:r>
              <a:rPr lang="en-US" altLang="zh-CN" sz="1200" dirty="0"/>
              <a:t>value</a:t>
            </a:r>
            <a:r>
              <a:rPr lang="zh-CN" altLang="en-US" sz="1200" dirty="0"/>
              <a:t>的特点，</a:t>
            </a:r>
            <a:r>
              <a:rPr lang="en-US" altLang="zh-CN" sz="1200" dirty="0"/>
              <a:t>key</a:t>
            </a:r>
            <a:r>
              <a:rPr lang="zh-CN" altLang="en-US" sz="1200" dirty="0"/>
              <a:t>是以</a:t>
            </a:r>
            <a:r>
              <a:rPr lang="en-US" altLang="zh-CN" sz="1200" dirty="0"/>
              <a:t>Set</a:t>
            </a:r>
            <a:r>
              <a:rPr lang="zh-CN" altLang="en-US" sz="1200" dirty="0"/>
              <a:t>存储的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教学指导：通过上一页在环境中演示，本页代码展示的目的是总结使用</a:t>
            </a:r>
            <a:r>
              <a:rPr lang="en-US" altLang="zh-CN" dirty="0" err="1"/>
              <a:t>ArrayList</a:t>
            </a:r>
            <a:r>
              <a:rPr lang="zh-CN" altLang="en-US" dirty="0"/>
              <a:t>存储元素的步骤和使用的方法。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教学指导：通过上一页在环境中演示，本页代码展示的目的是总结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sz="1200" kern="12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移除、判断元素</a:t>
            </a:r>
            <a:endParaRPr lang="zh-CN" altLang="en-US" sz="1200" kern="120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的步骤和使用的方法。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教学指导：通过上一页在环境中演示，本页代码展示的目的是总结使用</a:t>
            </a:r>
            <a:r>
              <a:rPr lang="en-US" altLang="zh-CN" dirty="0" err="1"/>
              <a:t>ArrayList</a:t>
            </a:r>
            <a:r>
              <a:rPr lang="zh-CN" altLang="en-US" dirty="0"/>
              <a:t>存储元素的步骤和使用的方法。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集合框架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692525" y="287020"/>
            <a:ext cx="679640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集合框架包含的内容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idx="1"/>
          </p:nvPr>
        </p:nvSpPr>
        <p:spPr>
          <a:xfrm>
            <a:off x="2273329" y="2114862"/>
            <a:ext cx="7645398" cy="36433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Collection </a:t>
            </a:r>
            <a:r>
              <a:rPr lang="zh-CN" altLang="en-US" sz="2400" dirty="0"/>
              <a:t>接口存储一组</a:t>
            </a:r>
            <a:r>
              <a:rPr lang="zh-CN" altLang="en-US" sz="2400" dirty="0">
                <a:solidFill>
                  <a:srgbClr val="0000FF"/>
                </a:solidFill>
              </a:rPr>
              <a:t>不唯一，无序</a:t>
            </a:r>
            <a:r>
              <a:rPr lang="zh-CN" altLang="en-US" sz="2400" dirty="0"/>
              <a:t>的对象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List </a:t>
            </a:r>
            <a:r>
              <a:rPr lang="zh-CN" altLang="en-US" sz="2400" dirty="0"/>
              <a:t>接口存储一组</a:t>
            </a:r>
            <a:r>
              <a:rPr lang="zh-CN" altLang="en-US" sz="2400" dirty="0">
                <a:solidFill>
                  <a:srgbClr val="0000FF"/>
                </a:solidFill>
              </a:rPr>
              <a:t>不唯一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3300"/>
                </a:solidFill>
              </a:rPr>
              <a:t>有序</a:t>
            </a:r>
            <a:r>
              <a:rPr lang="zh-CN" altLang="en-US" sz="2400" dirty="0"/>
              <a:t>（插入顺序）的对象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Set </a:t>
            </a:r>
            <a:r>
              <a:rPr lang="zh-CN" altLang="en-US" sz="2400" dirty="0"/>
              <a:t>接口存储一组</a:t>
            </a:r>
            <a:r>
              <a:rPr lang="zh-CN" altLang="en-US" sz="2400" dirty="0">
                <a:solidFill>
                  <a:srgbClr val="FF3300"/>
                </a:solidFill>
              </a:rPr>
              <a:t>唯一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无序</a:t>
            </a:r>
            <a:r>
              <a:rPr lang="zh-CN" altLang="en-US" sz="2400" dirty="0"/>
              <a:t>的对象 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Map</a:t>
            </a:r>
            <a:r>
              <a:rPr lang="zh-CN" altLang="en-US" sz="2400" dirty="0"/>
              <a:t>接口存储一组键值对象，提供</a:t>
            </a:r>
            <a:r>
              <a:rPr lang="en-US" altLang="zh-CN" sz="2400" dirty="0"/>
              <a:t>key</a:t>
            </a:r>
            <a:r>
              <a:rPr lang="zh-CN" altLang="en-US" sz="2400" dirty="0"/>
              <a:t>到</a:t>
            </a:r>
            <a:r>
              <a:rPr lang="en-US" altLang="zh-CN" sz="2400" dirty="0"/>
              <a:t>value</a:t>
            </a:r>
            <a:r>
              <a:rPr lang="zh-CN" altLang="en-US" sz="2400" dirty="0"/>
              <a:t>的映射 </a:t>
            </a:r>
            <a:endParaRPr lang="zh-CN" altLang="en-US" sz="2400" dirty="0"/>
          </a:p>
        </p:txBody>
      </p:sp>
      <p:sp>
        <p:nvSpPr>
          <p:cNvPr id="179220" name="AutoShape 20"/>
          <p:cNvSpPr>
            <a:spLocks noChangeArrowheads="1"/>
          </p:cNvSpPr>
          <p:nvPr/>
        </p:nvSpPr>
        <p:spPr bwMode="gray">
          <a:xfrm>
            <a:off x="3492799" y="810254"/>
            <a:ext cx="149065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Collection</a:t>
            </a:r>
            <a:endParaRPr lang="en-US" altLang="zh-CN" b="1" dirty="0"/>
          </a:p>
        </p:txBody>
      </p:sp>
      <p:sp>
        <p:nvSpPr>
          <p:cNvPr id="179221" name="AutoShape 21"/>
          <p:cNvSpPr>
            <a:spLocks noChangeArrowheads="1"/>
          </p:cNvSpPr>
          <p:nvPr/>
        </p:nvSpPr>
        <p:spPr bwMode="gray">
          <a:xfrm>
            <a:off x="2493340" y="1708144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List</a:t>
            </a:r>
            <a:endParaRPr lang="en-US" altLang="zh-CN" sz="2000" b="1" dirty="0"/>
          </a:p>
        </p:txBody>
      </p:sp>
      <p:sp>
        <p:nvSpPr>
          <p:cNvPr id="179222" name="AutoShape 22"/>
          <p:cNvSpPr>
            <a:spLocks noChangeArrowheads="1"/>
          </p:cNvSpPr>
          <p:nvPr/>
        </p:nvSpPr>
        <p:spPr bwMode="gray">
          <a:xfrm>
            <a:off x="2524100" y="5143500"/>
            <a:ext cx="1295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Map</a:t>
            </a:r>
            <a:endParaRPr lang="en-US" altLang="zh-CN" b="1" dirty="0"/>
          </a:p>
        </p:txBody>
      </p:sp>
      <p:sp>
        <p:nvSpPr>
          <p:cNvPr id="179223" name="AutoShape 23"/>
          <p:cNvSpPr>
            <a:spLocks noChangeArrowheads="1"/>
          </p:cNvSpPr>
          <p:nvPr/>
        </p:nvSpPr>
        <p:spPr bwMode="gray">
          <a:xfrm>
            <a:off x="4598683" y="1708144"/>
            <a:ext cx="13255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Set</a:t>
            </a:r>
            <a:endParaRPr lang="en-US" altLang="zh-CN" sz="2000" b="1" dirty="0"/>
          </a:p>
        </p:txBody>
      </p:sp>
      <p:cxnSp>
        <p:nvCxnSpPr>
          <p:cNvPr id="179224" name="AutoShape 24"/>
          <p:cNvCxnSpPr>
            <a:cxnSpLocks noChangeShapeType="1"/>
          </p:cNvCxnSpPr>
          <p:nvPr/>
        </p:nvCxnSpPr>
        <p:spPr bwMode="auto">
          <a:xfrm rot="-5400000">
            <a:off x="3653485" y="1152837"/>
            <a:ext cx="585787" cy="865188"/>
          </a:xfrm>
          <a:prstGeom prst="bentConnector3">
            <a:avLst>
              <a:gd name="adj1" fmla="val 7002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225" name="AutoShape 25"/>
          <p:cNvCxnSpPr>
            <a:cxnSpLocks noChangeShapeType="1"/>
          </p:cNvCxnSpPr>
          <p:nvPr/>
        </p:nvCxnSpPr>
        <p:spPr bwMode="auto">
          <a:xfrm rot="5400000" flipH="1">
            <a:off x="4500258" y="1096322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9226" name="Picture 26" descr="Snap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4100" y="3314588"/>
            <a:ext cx="54737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7" name="Picture 27" descr="Snap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3018" y="1098544"/>
            <a:ext cx="165576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28" name="Picture 28" descr="Snap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1656" y="3314383"/>
            <a:ext cx="29878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79770" y="99695"/>
            <a:ext cx="4709160" cy="899795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List</a:t>
            </a:r>
            <a:r>
              <a:rPr lang="zh-CN" altLang="en-US" dirty="0"/>
              <a:t>接口的实现类 </a:t>
            </a:r>
            <a:endParaRPr lang="zh-CN" alt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2708920"/>
            <a:ext cx="7645398" cy="3643339"/>
          </a:xfrm>
        </p:spPr>
        <p:txBody>
          <a:bodyPr/>
          <a:lstStyle/>
          <a:p>
            <a:pPr eaLnBrk="1" hangingPunct="1"/>
            <a:r>
              <a:rPr lang="en-US" altLang="zh-CN" sz="2400" dirty="0" err="1"/>
              <a:t>ArrayList</a:t>
            </a:r>
            <a:r>
              <a:rPr lang="zh-CN" altLang="en-US" sz="2400" dirty="0"/>
              <a:t>实现了长度可变的数组，在内存中分配连续的空间。遍历元素和随机访问元素的效率比较高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 err="1"/>
              <a:t>LinkedList</a:t>
            </a:r>
            <a:r>
              <a:rPr lang="zh-CN" altLang="en-US" sz="2400" dirty="0"/>
              <a:t>采用链表存储方式。插入、删除元素时效率比较高</a:t>
            </a:r>
            <a:endParaRPr lang="zh-CN" altLang="en-US" sz="2400" dirty="0"/>
          </a:p>
        </p:txBody>
      </p:sp>
      <p:sp>
        <p:nvSpPr>
          <p:cNvPr id="238596" name="AutoShape 4"/>
          <p:cNvSpPr>
            <a:spLocks noChangeArrowheads="1"/>
          </p:cNvSpPr>
          <p:nvPr/>
        </p:nvSpPr>
        <p:spPr bwMode="gray">
          <a:xfrm>
            <a:off x="5524496" y="980728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List</a:t>
            </a:r>
            <a:endParaRPr lang="en-US" altLang="zh-CN" b="1" dirty="0"/>
          </a:p>
        </p:txBody>
      </p:sp>
      <p:cxnSp>
        <p:nvCxnSpPr>
          <p:cNvPr id="238599" name="AutoShape 7"/>
          <p:cNvCxnSpPr>
            <a:cxnSpLocks noChangeShapeType="1"/>
          </p:cNvCxnSpPr>
          <p:nvPr/>
        </p:nvCxnSpPr>
        <p:spPr bwMode="auto">
          <a:xfrm rot="-5400000">
            <a:off x="5514975" y="1272840"/>
            <a:ext cx="585787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600" name="AutoShape 8"/>
          <p:cNvCxnSpPr>
            <a:cxnSpLocks noChangeShapeType="1"/>
          </p:cNvCxnSpPr>
          <p:nvPr/>
        </p:nvCxnSpPr>
        <p:spPr bwMode="auto">
          <a:xfrm rot="5400000" flipH="1">
            <a:off x="6361113" y="1291890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8601" name="Picture 9" descr="Snap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56415" y="3832096"/>
            <a:ext cx="7350093" cy="85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602" name="Picture 10" descr="Snap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248" y="5617056"/>
            <a:ext cx="8817092" cy="6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597" name="AutoShape 5"/>
          <p:cNvSpPr>
            <a:spLocks noChangeArrowheads="1"/>
          </p:cNvSpPr>
          <p:nvPr/>
        </p:nvSpPr>
        <p:spPr bwMode="auto">
          <a:xfrm>
            <a:off x="4552950" y="1959061"/>
            <a:ext cx="12260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ArrayList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38598" name="AutoShape 6"/>
          <p:cNvSpPr>
            <a:spLocks noChangeArrowheads="1"/>
          </p:cNvSpPr>
          <p:nvPr/>
        </p:nvSpPr>
        <p:spPr bwMode="auto">
          <a:xfrm>
            <a:off x="6383338" y="1957056"/>
            <a:ext cx="136555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LinkedList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5850" y="285750"/>
            <a:ext cx="559308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集合类</a:t>
            </a:r>
            <a:r>
              <a:rPr lang="en-US" altLang="zh-CN" dirty="0"/>
              <a:t>5-1</a:t>
            </a:r>
            <a:endParaRPr lang="en-US" altLang="zh-CN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2588460" y="808785"/>
            <a:ext cx="7645398" cy="5143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如何存储多条狗狗信息，获取狗狗总数，逐条打印出各条狗狗信息 ？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List</a:t>
            </a:r>
            <a:r>
              <a:rPr lang="zh-CN" altLang="en-US" dirty="0"/>
              <a:t>接口的实现类</a:t>
            </a:r>
            <a:r>
              <a:rPr lang="en-US" altLang="zh-CN" dirty="0" err="1"/>
              <a:t>ArrayList</a:t>
            </a:r>
            <a:r>
              <a:rPr lang="zh-CN" altLang="en-US" dirty="0"/>
              <a:t>实现该需求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元素个数不确定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要求获得元素的实际个数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按照存储顺序获取并打印元素信息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2"/>
            <a:ext cx="979172" cy="422603"/>
            <a:chOff x="1000100" y="1173499"/>
            <a:chExt cx="979172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3573016"/>
            <a:ext cx="992719" cy="446983"/>
            <a:chOff x="1000100" y="3235185"/>
            <a:chExt cx="992719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7.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64" y="1687186"/>
            <a:ext cx="3476208" cy="2052000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7036118" y="5212546"/>
            <a:ext cx="5112996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845294" y="5189232"/>
              <a:ext cx="373906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ArrayList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集合类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1365" y="285750"/>
            <a:ext cx="464693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集合类</a:t>
            </a:r>
            <a:r>
              <a:rPr lang="en-US" altLang="zh-CN" dirty="0"/>
              <a:t>5-2 </a:t>
            </a:r>
            <a:endParaRPr lang="en-US" altLang="zh-CN" dirty="0"/>
          </a:p>
        </p:txBody>
      </p:sp>
      <p:sp>
        <p:nvSpPr>
          <p:cNvPr id="240647" name="AutoShape 7"/>
          <p:cNvSpPr>
            <a:spLocks noChangeArrowheads="1"/>
          </p:cNvSpPr>
          <p:nvPr/>
        </p:nvSpPr>
        <p:spPr bwMode="auto">
          <a:xfrm>
            <a:off x="2381224" y="1948807"/>
            <a:ext cx="7143800" cy="3592735"/>
          </a:xfrm>
          <a:prstGeom prst="roundRect">
            <a:avLst>
              <a:gd name="adj" fmla="val 8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</a:t>
            </a:r>
            <a:r>
              <a:rPr lang="zh-CN" altLang="en-US" b="1" dirty="0"/>
              <a:t>创建四个狗狗对象</a:t>
            </a:r>
            <a:r>
              <a:rPr lang="en-US" altLang="zh-CN" b="1" dirty="0"/>
              <a:t>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… …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List dogs = new </a:t>
            </a:r>
            <a:r>
              <a:rPr lang="en-US" altLang="zh-CN" b="1" dirty="0" err="1">
                <a:solidFill>
                  <a:srgbClr val="FF0000"/>
                </a:solidFill>
              </a:rPr>
              <a:t>ArrayList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add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ououDog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add</a:t>
            </a:r>
            <a:r>
              <a:rPr lang="en-US" altLang="zh-CN" b="1" dirty="0"/>
              <a:t>(</a:t>
            </a:r>
            <a:r>
              <a:rPr lang="en-US" altLang="zh-CN" b="1" dirty="0" err="1"/>
              <a:t>yayaDog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add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/>
              <a:t>meimeiDog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>
                <a:solidFill>
                  <a:srgbClr val="FF3300"/>
                </a:solidFill>
              </a:rPr>
              <a:t>dogs.add</a:t>
            </a:r>
            <a:r>
              <a:rPr lang="en-US" altLang="zh-CN" b="1" dirty="0">
                <a:solidFill>
                  <a:srgbClr val="FF3300"/>
                </a:solidFill>
              </a:rPr>
              <a:t>(2, </a:t>
            </a:r>
            <a:r>
              <a:rPr lang="en-US" altLang="zh-CN" b="1" dirty="0" err="1">
                <a:solidFill>
                  <a:srgbClr val="FF3300"/>
                </a:solidFill>
              </a:rPr>
              <a:t>feifeiDog</a:t>
            </a:r>
            <a:r>
              <a:rPr lang="en-US" altLang="zh-CN" b="1" dirty="0">
                <a:solidFill>
                  <a:srgbClr val="FF3300"/>
                </a:solidFill>
              </a:rPr>
              <a:t>);</a:t>
            </a:r>
            <a:r>
              <a:rPr lang="en-US" altLang="zh-CN" b="1" dirty="0"/>
              <a:t>           // </a:t>
            </a:r>
            <a:r>
              <a:rPr lang="zh-CN" altLang="en-US" b="1" dirty="0"/>
              <a:t>添加</a:t>
            </a:r>
            <a:r>
              <a:rPr lang="en-US" altLang="zh-CN" b="1" dirty="0" err="1"/>
              <a:t>feifeiDog</a:t>
            </a:r>
            <a:r>
              <a:rPr lang="zh-CN" altLang="en-US" b="1" dirty="0"/>
              <a:t>到指定位置		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共计有</a:t>
            </a:r>
            <a:r>
              <a:rPr lang="en-US" altLang="zh-CN" b="1" dirty="0"/>
              <a:t>" + </a:t>
            </a:r>
            <a:r>
              <a:rPr lang="en-US" altLang="zh-CN" b="1" dirty="0" err="1">
                <a:solidFill>
                  <a:srgbClr val="FF0000"/>
                </a:solidFill>
              </a:rPr>
              <a:t>dogs.size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en-US" altLang="zh-CN" b="1" dirty="0"/>
              <a:t>+ "</a:t>
            </a:r>
            <a:r>
              <a:rPr lang="zh-CN" altLang="en-US" b="1" dirty="0"/>
              <a:t>条狗狗。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分别是：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</a:t>
            </a:r>
            <a:r>
              <a:rPr lang="en-US" altLang="zh-CN" b="1" dirty="0" err="1"/>
              <a:t>dogs.size</a:t>
            </a:r>
            <a:r>
              <a:rPr lang="en-US" altLang="zh-CN" b="1" dirty="0"/>
              <a:t>(); </a:t>
            </a:r>
            <a:r>
              <a:rPr lang="en-US" altLang="zh-CN" b="1" dirty="0" err="1"/>
              <a:t>i</a:t>
            </a:r>
            <a:r>
              <a:rPr lang="en-US" altLang="zh-CN" b="1" dirty="0"/>
              <a:t>++) {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Dog </a:t>
            </a:r>
            <a:r>
              <a:rPr lang="en-US" altLang="zh-CN" b="1" dirty="0" err="1"/>
              <a:t>dog</a:t>
            </a:r>
            <a:r>
              <a:rPr lang="en-US" altLang="zh-CN" b="1" dirty="0"/>
              <a:t> =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(Dog) </a:t>
            </a:r>
            <a:r>
              <a:rPr lang="en-US" altLang="zh-CN" b="1" dirty="0" err="1">
                <a:solidFill>
                  <a:srgbClr val="FF0000"/>
                </a:solidFill>
              </a:rPr>
              <a:t>dogs.get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… …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</a:t>
            </a:r>
            <a:endParaRPr lang="en-US" altLang="zh-CN" b="1" dirty="0"/>
          </a:p>
        </p:txBody>
      </p:sp>
      <p:sp>
        <p:nvSpPr>
          <p:cNvPr id="240649" name="AutoShape 9"/>
          <p:cNvSpPr>
            <a:spLocks noChangeArrowheads="1"/>
          </p:cNvSpPr>
          <p:nvPr/>
        </p:nvSpPr>
        <p:spPr bwMode="auto">
          <a:xfrm>
            <a:off x="6453189" y="2357614"/>
            <a:ext cx="2181454" cy="776199"/>
          </a:xfrm>
          <a:prstGeom prst="wedgeRoundRectCallout">
            <a:avLst>
              <a:gd name="adj1" fmla="val -50231"/>
              <a:gd name="adj2" fmla="val 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ArrayList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并存储狗狗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0650" name="AutoShape 10"/>
          <p:cNvSpPr>
            <a:spLocks noChangeArrowheads="1"/>
          </p:cNvSpPr>
          <p:nvPr/>
        </p:nvSpPr>
        <p:spPr bwMode="auto">
          <a:xfrm>
            <a:off x="7239007" y="4092378"/>
            <a:ext cx="1831862" cy="408192"/>
          </a:xfrm>
          <a:prstGeom prst="wedgeRoundRectCallout">
            <a:avLst>
              <a:gd name="adj1" fmla="val -27499"/>
              <a:gd name="adj2" fmla="val 5167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输出狗狗的数量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0651" name="AutoShape 11"/>
          <p:cNvSpPr>
            <a:spLocks noChangeArrowheads="1"/>
          </p:cNvSpPr>
          <p:nvPr/>
        </p:nvSpPr>
        <p:spPr bwMode="auto">
          <a:xfrm>
            <a:off x="4667239" y="5266814"/>
            <a:ext cx="1895362" cy="408192"/>
          </a:xfrm>
          <a:prstGeom prst="wedgeRoundRectCallout">
            <a:avLst>
              <a:gd name="adj1" fmla="val -22660"/>
              <a:gd name="adj2" fmla="val -53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逐个获取个元素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>
            <a:off x="5237949" y="4999842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40650" idx="1"/>
          </p:cNvCxnSpPr>
          <p:nvPr/>
        </p:nvCxnSpPr>
        <p:spPr bwMode="auto">
          <a:xfrm rot="16200000" flipH="1">
            <a:off x="8517975" y="4051862"/>
            <a:ext cx="27575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40649" idx="4"/>
          </p:cNvCxnSpPr>
          <p:nvPr/>
        </p:nvCxnSpPr>
        <p:spPr bwMode="auto">
          <a:xfrm flipV="1">
            <a:off x="7191371" y="2781242"/>
            <a:ext cx="780761" cy="48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2452661" y="2431148"/>
            <a:ext cx="3143272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746220" y="3717032"/>
            <a:ext cx="128588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095736" y="4437112"/>
            <a:ext cx="1928825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645398" cy="509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小结：使用</a:t>
            </a:r>
            <a:r>
              <a:rPr lang="en-US" altLang="zh-CN" dirty="0" err="1"/>
              <a:t>ArrayList</a:t>
            </a:r>
            <a:r>
              <a:rPr lang="zh-CN" altLang="en-US" dirty="0"/>
              <a:t>存储元素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9" grpId="0" bldLvl="0" animBg="1"/>
      <p:bldP spid="240650" grpId="0" bldLvl="0" animBg="1"/>
      <p:bldP spid="240651" grpId="0" bldLvl="0" animBg="1"/>
      <p:bldP spid="23" grpId="0" bldLvl="0" animBg="1"/>
      <p:bldP spid="27" grpId="0" bldLvl="0" animBg="1"/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1650" y="285750"/>
            <a:ext cx="490728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集合类</a:t>
            </a:r>
            <a:r>
              <a:rPr lang="en-US" altLang="zh-CN" dirty="0"/>
              <a:t>5-3</a:t>
            </a:r>
            <a:endParaRPr lang="en-US" altLang="zh-CN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139825"/>
            <a:ext cx="8002905" cy="5146675"/>
          </a:xfrm>
        </p:spPr>
        <p:txBody>
          <a:bodyPr/>
          <a:lstStyle/>
          <a:p>
            <a:pPr eaLnBrk="1" hangingPunct="1"/>
            <a:r>
              <a:rPr lang="zh-CN" altLang="en-US" dirty="0"/>
              <a:t>扩充以下几部分功能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删除指定位置的狗狗，如第一个狗狗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删除指定的狗狗，如删除</a:t>
            </a:r>
            <a:r>
              <a:rPr lang="en-US" altLang="zh-CN" dirty="0" err="1"/>
              <a:t>feifeiDog</a:t>
            </a:r>
            <a:r>
              <a:rPr lang="zh-CN" altLang="en-US" dirty="0"/>
              <a:t>对象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判断集合中是否包含指定狗狗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2"/>
            <a:ext cx="979172" cy="422603"/>
            <a:chOff x="1000100" y="1173499"/>
            <a:chExt cx="979172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5053719"/>
            <a:ext cx="992719" cy="446983"/>
            <a:chOff x="1000100" y="3235185"/>
            <a:chExt cx="992719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7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7" y="3670632"/>
            <a:ext cx="2872799" cy="2052000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3050193" y="6127199"/>
            <a:ext cx="5157936" cy="428625"/>
            <a:chOff x="3071782" y="5143512"/>
            <a:chExt cx="4643490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82" y="5230064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719308" y="5187962"/>
              <a:ext cx="376442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ArrayList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集合类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050" y="285750"/>
            <a:ext cx="513588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集合类</a:t>
            </a:r>
            <a:r>
              <a:rPr lang="en-US" altLang="zh-CN" dirty="0"/>
              <a:t>5-4 </a:t>
            </a:r>
            <a:endParaRPr lang="en-US" altLang="zh-CN" dirty="0"/>
          </a:p>
        </p:txBody>
      </p:sp>
      <p:sp>
        <p:nvSpPr>
          <p:cNvPr id="244739" name="AutoShape 3"/>
          <p:cNvSpPr>
            <a:spLocks noChangeArrowheads="1"/>
          </p:cNvSpPr>
          <p:nvPr/>
        </p:nvSpPr>
        <p:spPr bwMode="auto">
          <a:xfrm>
            <a:off x="2265363" y="1959040"/>
            <a:ext cx="7473975" cy="2330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… …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remove</a:t>
            </a:r>
            <a:r>
              <a:rPr lang="en-US" altLang="zh-CN" b="1" dirty="0"/>
              <a:t>(0);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remove</a:t>
            </a:r>
            <a:r>
              <a:rPr lang="en-US" altLang="zh-CN" b="1" dirty="0"/>
              <a:t>(</a:t>
            </a:r>
            <a:r>
              <a:rPr lang="en-US" altLang="zh-CN" b="1" dirty="0" err="1"/>
              <a:t>feifeiDog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 … …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if(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contains</a:t>
            </a:r>
            <a:r>
              <a:rPr lang="en-US" altLang="zh-CN" b="1" dirty="0"/>
              <a:t>(</a:t>
            </a:r>
            <a:r>
              <a:rPr lang="en-US" altLang="zh-CN" b="1" dirty="0" err="1"/>
              <a:t>meimeiDog</a:t>
            </a:r>
            <a:r>
              <a:rPr lang="en-US" altLang="zh-CN" b="1" dirty="0"/>
              <a:t>))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("\n</a:t>
            </a:r>
            <a:r>
              <a:rPr lang="zh-CN" altLang="en-US" b="1" dirty="0"/>
              <a:t>集合中包含美美的信息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else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("\n</a:t>
            </a:r>
            <a:r>
              <a:rPr lang="zh-CN" altLang="en-US" b="1" dirty="0"/>
              <a:t>集合中不包含美美的信息</a:t>
            </a:r>
            <a:r>
              <a:rPr lang="en-US" altLang="zh-CN" b="1" dirty="0"/>
              <a:t>");</a:t>
            </a:r>
            <a:endParaRPr lang="en-US" altLang="zh-CN" b="1" dirty="0"/>
          </a:p>
        </p:txBody>
      </p:sp>
      <p:sp>
        <p:nvSpPr>
          <p:cNvPr id="244741" name="AutoShape 5"/>
          <p:cNvSpPr>
            <a:spLocks noChangeArrowheads="1"/>
          </p:cNvSpPr>
          <p:nvPr/>
        </p:nvSpPr>
        <p:spPr bwMode="auto">
          <a:xfrm>
            <a:off x="5595934" y="2234990"/>
            <a:ext cx="2981212" cy="408192"/>
          </a:xfrm>
          <a:prstGeom prst="wedgeRoundRectCallout">
            <a:avLst>
              <a:gd name="adj1" fmla="val -31448"/>
              <a:gd name="adj2" fmla="val 535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删除第一个狗狗和指定狗狗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6453190" y="2929365"/>
            <a:ext cx="2521472" cy="408192"/>
          </a:xfrm>
          <a:prstGeom prst="wedgeRoundRectCallout">
            <a:avLst>
              <a:gd name="adj1" fmla="val -51076"/>
              <a:gd name="adj2" fmla="val 15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判断是否包含指定狗狗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095868" y="242728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5595934" y="3194681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308254" y="1276351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latinLnBrk="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2" charset="-122"/>
              </a:rPr>
              <a:t>ArrayList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移除、判断元素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952728" y="2204864"/>
            <a:ext cx="2143140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3167042" y="314096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ldLvl="0" animBg="1"/>
      <p:bldP spid="244743" grpId="0" bldLvl="0" animBg="1"/>
      <p:bldP spid="26" grpId="0" bldLvl="0" animBg="1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13425" y="285750"/>
            <a:ext cx="467487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集合类</a:t>
            </a:r>
            <a:r>
              <a:rPr lang="en-US" altLang="zh-CN" dirty="0"/>
              <a:t>5-5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接口常用方法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166910" y="1809104"/>
          <a:ext cx="7929245" cy="459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5"/>
                <a:gridCol w="4757420"/>
              </a:tblGrid>
              <a:tr h="371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0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add(Object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在列表的末尾顺序添加元素，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起始索引位置从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void add(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index,Object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在指定的索引位置添加元素。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索引位置必须介于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和列表中元素个数之间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size()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返回列表中的元素个数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get(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返回指定索引位置处的元素。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取出的元素是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Object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类型，使用前需要进行强制类型转换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判断列表中是否存在指定元素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从列表中删除元素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Object	remove(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index)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从列表中删除指定位置元素，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起始索引位置从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开始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59" marR="914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870" y="101600"/>
            <a:ext cx="8031480" cy="954405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en-US" dirty="0"/>
              <a:t>List</a:t>
            </a:r>
            <a:r>
              <a:rPr lang="zh-CN" altLang="en-US" dirty="0"/>
              <a:t>存储企鹅信息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把多个企鹅的信息添加到集合中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查看企鹅的数量及所有企鹅的信息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删除集合中部分企鹅的元素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判断集合中是否包含指定企鹅美美 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595406" y="879510"/>
            <a:ext cx="921281" cy="406350"/>
            <a:chOff x="3786182" y="1192962"/>
            <a:chExt cx="921281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77" y="3048000"/>
            <a:ext cx="2390482" cy="2880000"/>
          </a:xfrm>
          <a:prstGeom prst="rect">
            <a:avLst/>
          </a:prstGeom>
        </p:spPr>
      </p:pic>
      <p:grpSp>
        <p:nvGrpSpPr>
          <p:cNvPr id="14" name="组合 19"/>
          <p:cNvGrpSpPr/>
          <p:nvPr/>
        </p:nvGrpSpPr>
        <p:grpSpPr bwMode="auto">
          <a:xfrm>
            <a:off x="4511824" y="638132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95875" y="285750"/>
            <a:ext cx="539305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LinkedList</a:t>
            </a:r>
            <a:r>
              <a:rPr lang="zh-CN" altLang="en-US" dirty="0"/>
              <a:t>集合类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在集合任何位置（头部、中间、尾部）添加、获取、删除狗狗对象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插入、删除操作频繁时，可使用</a:t>
            </a:r>
            <a:r>
              <a:rPr lang="en-US" altLang="zh-CN" dirty="0" err="1"/>
              <a:t>LinkedList</a:t>
            </a:r>
            <a:r>
              <a:rPr lang="zh-CN" altLang="en-US" dirty="0"/>
              <a:t>来提高效率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LinkedList</a:t>
            </a:r>
            <a:r>
              <a:rPr lang="zh-CN" altLang="en-US" dirty="0"/>
              <a:t>提供对头部和尾部元素进行添加和删除操作的方法 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2"/>
            <a:ext cx="979172" cy="422603"/>
            <a:chOff x="1000100" y="1173499"/>
            <a:chExt cx="979172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4005064"/>
            <a:ext cx="992719" cy="446983"/>
            <a:chOff x="1000100" y="3235185"/>
            <a:chExt cx="992719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7.9bm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88" y="2214554"/>
            <a:ext cx="3244376" cy="2160000"/>
          </a:xfrm>
          <a:prstGeom prst="rect">
            <a:avLst/>
          </a:prstGeom>
        </p:spPr>
      </p:pic>
      <p:grpSp>
        <p:nvGrpSpPr>
          <p:cNvPr id="20" name="组合 14"/>
          <p:cNvGrpSpPr/>
          <p:nvPr/>
        </p:nvGrpSpPr>
        <p:grpSpPr bwMode="auto">
          <a:xfrm>
            <a:off x="3632488" y="6294199"/>
            <a:ext cx="5300975" cy="428630"/>
            <a:chOff x="3143240" y="5143512"/>
            <a:chExt cx="4572032" cy="42863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59716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en-US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LinkedList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集合类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0505" y="285750"/>
            <a:ext cx="517779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LinkedList</a:t>
            </a:r>
            <a:r>
              <a:rPr lang="zh-CN" altLang="en-US" dirty="0"/>
              <a:t>集合类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248835" name="AutoShape 3"/>
          <p:cNvSpPr>
            <a:spLocks noChangeArrowheads="1"/>
          </p:cNvSpPr>
          <p:nvPr/>
        </p:nvSpPr>
        <p:spPr bwMode="auto">
          <a:xfrm>
            <a:off x="2303463" y="1915302"/>
            <a:ext cx="7650189" cy="40716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 </a:t>
            </a:r>
            <a:r>
              <a:rPr lang="zh-CN" altLang="en-US" b="1" dirty="0"/>
              <a:t>创建多个狗狗对象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… …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LinkedList</a:t>
            </a:r>
            <a:r>
              <a:rPr lang="en-US" altLang="zh-CN" b="1" dirty="0">
                <a:solidFill>
                  <a:srgbClr val="FF0000"/>
                </a:solidFill>
              </a:rPr>
              <a:t> dogs = new </a:t>
            </a:r>
            <a:r>
              <a:rPr lang="en-US" altLang="zh-CN" b="1" dirty="0" err="1">
                <a:solidFill>
                  <a:srgbClr val="FF0000"/>
                </a:solidFill>
              </a:rPr>
              <a:t>LinkedList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add</a:t>
            </a:r>
            <a:r>
              <a:rPr lang="en-US" altLang="zh-CN" b="1" dirty="0"/>
              <a:t>(</a:t>
            </a:r>
            <a:r>
              <a:rPr lang="en-US" altLang="zh-CN" b="1" dirty="0" err="1"/>
              <a:t>ououDog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</a:t>
            </a:r>
            <a:r>
              <a:rPr lang="en-US" altLang="zh-CN" b="1" dirty="0" err="1">
                <a:solidFill>
                  <a:srgbClr val="FF0000"/>
                </a:solidFill>
              </a:rPr>
              <a:t>add</a:t>
            </a:r>
            <a:r>
              <a:rPr lang="en-US" altLang="zh-CN" b="1" dirty="0"/>
              <a:t>(</a:t>
            </a:r>
            <a:r>
              <a:rPr lang="en-US" altLang="zh-CN" b="1" dirty="0" err="1"/>
              <a:t>yayaDog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dogs.addLast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meimeiDog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dogs.addFirst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feifeiDog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Dog </a:t>
            </a:r>
            <a:r>
              <a:rPr lang="en-US" altLang="zh-CN" b="1" dirty="0" err="1"/>
              <a:t>dogFirst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(Dog)</a:t>
            </a:r>
            <a:r>
              <a:rPr lang="en-US" altLang="zh-CN" b="1" dirty="0" err="1">
                <a:solidFill>
                  <a:srgbClr val="FF0000"/>
                </a:solidFill>
              </a:rPr>
              <a:t>dogs.getFirst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第一条狗狗昵称是</a:t>
            </a:r>
            <a:r>
              <a:rPr lang="en-US" altLang="zh-CN" b="1" dirty="0"/>
              <a:t>"+</a:t>
            </a:r>
            <a:r>
              <a:rPr lang="en-US" altLang="zh-CN" b="1" dirty="0" err="1"/>
              <a:t>dogFirst.getName</a:t>
            </a:r>
            <a:r>
              <a:rPr lang="en-US" altLang="zh-CN" b="1" dirty="0"/>
              <a:t>() 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Dog </a:t>
            </a:r>
            <a:r>
              <a:rPr lang="en-US" altLang="zh-CN" b="1" dirty="0" err="1"/>
              <a:t>dogLast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(Dog)</a:t>
            </a:r>
            <a:r>
              <a:rPr lang="en-US" altLang="zh-CN" b="1" dirty="0" err="1">
                <a:solidFill>
                  <a:srgbClr val="FF0000"/>
                </a:solidFill>
              </a:rPr>
              <a:t>dogs.getLast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最后一条狗狗昵称是</a:t>
            </a:r>
            <a:r>
              <a:rPr lang="en-US" altLang="zh-CN" b="1" dirty="0"/>
              <a:t>"+</a:t>
            </a:r>
            <a:r>
              <a:rPr lang="en-US" altLang="zh-CN" b="1" dirty="0" err="1"/>
              <a:t>dogLast.getName</a:t>
            </a:r>
            <a:r>
              <a:rPr lang="en-US" altLang="zh-CN" b="1" dirty="0"/>
              <a:t>());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dogs.removeFirst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dogs.removeLast</a:t>
            </a:r>
            <a:r>
              <a:rPr lang="en-US" altLang="zh-CN" b="1" dirty="0">
                <a:solidFill>
                  <a:srgbClr val="FF0000"/>
                </a:solidFill>
              </a:rPr>
              <a:t>();	</a:t>
            </a:r>
            <a:r>
              <a:rPr lang="en-US" altLang="zh-CN" b="1" dirty="0"/>
              <a:t>	</a:t>
            </a:r>
            <a:endParaRPr lang="en-US" altLang="zh-CN" b="1" dirty="0"/>
          </a:p>
        </p:txBody>
      </p:sp>
      <p:sp>
        <p:nvSpPr>
          <p:cNvPr id="248837" name="AutoShape 5"/>
          <p:cNvSpPr>
            <a:spLocks noChangeArrowheads="1"/>
          </p:cNvSpPr>
          <p:nvPr/>
        </p:nvSpPr>
        <p:spPr bwMode="auto">
          <a:xfrm>
            <a:off x="7096132" y="2438487"/>
            <a:ext cx="2327504" cy="776199"/>
          </a:xfrm>
          <a:prstGeom prst="wedgeRoundRectCallout">
            <a:avLst>
              <a:gd name="adj1" fmla="val -50640"/>
              <a:gd name="adj2" fmla="val 19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LinkedList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集合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对象并存储狗狗对象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8838" name="AutoShape 6"/>
          <p:cNvSpPr>
            <a:spLocks noChangeArrowheads="1"/>
          </p:cNvSpPr>
          <p:nvPr/>
        </p:nvSpPr>
        <p:spPr bwMode="auto">
          <a:xfrm>
            <a:off x="7175500" y="3735188"/>
            <a:ext cx="2291602" cy="408192"/>
          </a:xfrm>
          <a:prstGeom prst="wedgeRoundRectCallout">
            <a:avLst>
              <a:gd name="adj1" fmla="val -31991"/>
              <a:gd name="adj2" fmla="val 53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获取第一条狗狗信息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8839" name="AutoShape 7"/>
          <p:cNvSpPr>
            <a:spLocks noChangeArrowheads="1"/>
          </p:cNvSpPr>
          <p:nvPr/>
        </p:nvSpPr>
        <p:spPr bwMode="auto">
          <a:xfrm>
            <a:off x="7175500" y="4449568"/>
            <a:ext cx="2521472" cy="408192"/>
          </a:xfrm>
          <a:prstGeom prst="wedgeRoundRectCallout">
            <a:avLst>
              <a:gd name="adj1" fmla="val -3439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获取最后一条狗狗信息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48840" name="AutoShape 8"/>
          <p:cNvSpPr>
            <a:spLocks noChangeArrowheads="1"/>
          </p:cNvSpPr>
          <p:nvPr/>
        </p:nvSpPr>
        <p:spPr bwMode="auto">
          <a:xfrm>
            <a:off x="5381620" y="5429695"/>
            <a:ext cx="3880372" cy="408192"/>
          </a:xfrm>
          <a:prstGeom prst="wedgeRoundRectCallout">
            <a:avLst>
              <a:gd name="adj1" fmla="val -51149"/>
              <a:gd name="adj2" fmla="val -81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删除第一个狗狗和最后一个狗狗	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381752" y="2714620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6524628" y="400050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6524628" y="471488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4810116" y="564357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03463" y="1276350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2" charset="-122"/>
              </a:rPr>
              <a:t>LinkedList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存储元素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381224" y="2431148"/>
            <a:ext cx="4000528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024298" y="386389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024298" y="4583978"/>
            <a:ext cx="2428892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381224" y="5377776"/>
            <a:ext cx="2428892" cy="57150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bldLvl="0" animBg="1"/>
      <p:bldP spid="248838" grpId="0" bldLvl="0" animBg="1"/>
      <p:bldP spid="248839" grpId="0" bldLvl="0" animBg="1"/>
      <p:bldP spid="248840" grpId="0" bldLvl="0" animBg="1"/>
      <p:bldP spid="26" grpId="0" bldLvl="0" animBg="1"/>
      <p:bldP spid="30" grpId="0" bldLvl="0" animBg="1"/>
      <p:bldP spid="34" grpId="0" bldLvl="0" animBg="1"/>
      <p:bldP spid="3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学士后Java\PBDEVJ6.0\1.课程设计\课程体系图\java体系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3198" y="592163"/>
            <a:ext cx="7596206" cy="6480175"/>
          </a:xfrm>
          <a:prstGeom prst="rect">
            <a:avLst/>
          </a:prstGeom>
          <a:noFill/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8157210" y="285750"/>
            <a:ext cx="2331085" cy="523240"/>
          </a:xfrm>
        </p:spPr>
        <p:txBody>
          <a:bodyPr/>
          <a:lstStyle/>
          <a:p>
            <a:r>
              <a:rPr lang="zh-CN" altLang="en-US"/>
              <a:t>课程地位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238876" y="5357826"/>
            <a:ext cx="1285884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6345" y="285750"/>
            <a:ext cx="544258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err="1"/>
              <a:t>LinkedList</a:t>
            </a:r>
            <a:r>
              <a:rPr lang="zh-CN" altLang="en-US" dirty="0"/>
              <a:t>集合类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54" y="1276351"/>
            <a:ext cx="7573960" cy="5010170"/>
          </a:xfrm>
        </p:spPr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的特殊方法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381224" y="2100906"/>
          <a:ext cx="714375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75"/>
                <a:gridCol w="419417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方法名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addFirst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(Object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在列表的首部添加元素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void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addLast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(Object o)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在列表的末尾添加元素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getFirst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返回列表中的第一个元素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getLast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返回列表中的最后一个元素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removeFirst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删除并返回列表中的第一个元素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Object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removeLast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删除并返回列表中的最后一个元素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7970" y="285750"/>
            <a:ext cx="3870960" cy="52324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BACC6"/>
              </a:buClr>
            </a:pPr>
            <a:r>
              <a:rPr lang="en-US" altLang="zh-CN" sz="2800" dirty="0"/>
              <a:t>Set</a:t>
            </a:r>
            <a:r>
              <a:rPr lang="zh-CN" altLang="en-US" sz="2800" dirty="0"/>
              <a:t>接口</a:t>
            </a:r>
            <a:endParaRPr lang="zh-CN" altLang="en-US" sz="2800" dirty="0"/>
          </a:p>
          <a:p>
            <a:pPr lvl="1">
              <a:buClr>
                <a:srgbClr val="4BACC6"/>
              </a:buClr>
            </a:pP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接口存储一组唯一，无序的对象</a:t>
            </a:r>
            <a:endParaRPr lang="en-US" altLang="zh-CN" sz="2000" dirty="0">
              <a:cs typeface="+mn-cs"/>
            </a:endParaRPr>
          </a:p>
          <a:p>
            <a:pPr lvl="1">
              <a:buClr>
                <a:srgbClr val="4BACC6"/>
              </a:buClr>
            </a:pPr>
            <a:r>
              <a:rPr lang="en-US" altLang="zh-CN" sz="2000" dirty="0" err="1">
                <a:cs typeface="+mn-cs"/>
              </a:rPr>
              <a:t>HashSet</a:t>
            </a:r>
            <a:r>
              <a:rPr lang="zh-CN" altLang="en-US" sz="2000" dirty="0">
                <a:cs typeface="+mn-cs"/>
              </a:rPr>
              <a:t>是</a:t>
            </a: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接口常用的实现类</a:t>
            </a:r>
            <a:endParaRPr lang="en-US" altLang="zh-CN" sz="2000" dirty="0">
              <a:cs typeface="+mn-cs"/>
            </a:endParaRPr>
          </a:p>
          <a:p>
            <a:pPr lvl="1">
              <a:buClr>
                <a:srgbClr val="4BACC6"/>
              </a:buClr>
            </a:pPr>
            <a:r>
              <a:rPr lang="en-US" altLang="zh-CN" sz="2000" dirty="0">
                <a:cs typeface="+mn-cs"/>
              </a:rPr>
              <a:t>Set</a:t>
            </a:r>
            <a:r>
              <a:rPr lang="zh-CN" altLang="en-US" sz="2000" dirty="0">
                <a:cs typeface="+mn-cs"/>
              </a:rPr>
              <a:t>中存放对象的引用</a:t>
            </a:r>
            <a:endParaRPr lang="zh-CN" altLang="en-US" sz="2000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783632" y="3140968"/>
            <a:ext cx="6334189" cy="34150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set=new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s1=new String("java");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s2=s1;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s3=new String(“java");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(s1);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(s2);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(s3);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190" y="285750"/>
            <a:ext cx="3888740" cy="52324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BACC6"/>
              </a:buClr>
            </a:pPr>
            <a:r>
              <a:rPr lang="en-US" altLang="x-none" sz="2800" noProof="1"/>
              <a:t>Set</a:t>
            </a:r>
            <a:r>
              <a:rPr lang="zh-CN" altLang="en-US" sz="2800" noProof="1"/>
              <a:t>接口如何判断加入对象是否已经存在呢？</a:t>
            </a:r>
            <a:endParaRPr lang="zh-CN" altLang="en-US" sz="2800" noProof="1"/>
          </a:p>
          <a:p>
            <a:pPr marL="744855" lvl="2" indent="-342900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noProof="1">
                <a:ea typeface="微软雅黑" panose="020B0503020204020204" pitchFamily="2" charset="-122"/>
                <a:cs typeface="+mn-cs"/>
              </a:rPr>
              <a:t>采用对象的</a:t>
            </a:r>
            <a:r>
              <a:rPr lang="en-US" altLang="x-none" noProof="1">
                <a:ea typeface="微软雅黑" panose="020B0503020204020204" pitchFamily="2" charset="-122"/>
                <a:cs typeface="+mn-cs"/>
              </a:rPr>
              <a:t>equals()</a:t>
            </a:r>
            <a:r>
              <a:rPr lang="zh-CN" altLang="en-US" noProof="1">
                <a:ea typeface="微软雅黑" panose="020B0503020204020204" pitchFamily="2" charset="-122"/>
                <a:cs typeface="+mn-cs"/>
              </a:rPr>
              <a:t>方法比较两个对象是否相等</a:t>
            </a:r>
            <a:endParaRPr lang="zh-CN" altLang="en-US" noProof="1">
              <a:ea typeface="微软雅黑" panose="020B0503020204020204" pitchFamily="2" charset="-122"/>
              <a:cs typeface="+mn-cs"/>
            </a:endParaRPr>
          </a:p>
          <a:p>
            <a:pPr marL="401955" lvl="2" indent="455295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sz="2200" noProof="1">
              <a:cs typeface="+mn-cs"/>
            </a:endParaRPr>
          </a:p>
          <a:p>
            <a:pPr marL="1905" lvl="1" indent="455295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noProof="1"/>
          </a:p>
          <a:p>
            <a:pPr marL="1905" lvl="1" indent="169545">
              <a:buClr>
                <a:srgbClr val="4BACC6"/>
              </a:buClr>
              <a:buNone/>
            </a:pPr>
            <a:endParaRPr lang="zh-CN" altLang="en-US" b="0" noProof="1"/>
          </a:p>
          <a:p>
            <a:endParaRPr lang="zh-CN" altLang="en-US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783632" y="2316936"/>
            <a:ext cx="6334189" cy="34150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set=new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s1=new String("java");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s2=s1;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String s3=new String ("java");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(s1);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(s2);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(s3);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00056" y="5285010"/>
            <a:ext cx="1643062" cy="3762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miter lim="800000"/>
          </a:ln>
        </p:spPr>
        <p:txBody>
          <a:bodyPr anchor="ctr" anchorCtr="1"/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b="1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1" name="组合 14"/>
          <p:cNvGrpSpPr/>
          <p:nvPr/>
        </p:nvGrpSpPr>
        <p:grpSpPr bwMode="auto">
          <a:xfrm>
            <a:off x="3503712" y="6096714"/>
            <a:ext cx="5300975" cy="428630"/>
            <a:chOff x="3143240" y="5143512"/>
            <a:chExt cx="4572032" cy="428633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3035245" cy="3683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演示示例</a:t>
              </a:r>
              <a:r>
                <a:rPr lang="en-US" altLang="zh-CN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4</a:t>
              </a: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：</a:t>
              </a:r>
              <a:r>
                <a:rPr lang="en-US" altLang="zh-CN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 Set</a:t>
              </a: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接口的一般用法</a:t>
              </a:r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2545" y="285750"/>
            <a:ext cx="4095750" cy="523240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95500" y="1123950"/>
            <a:ext cx="7744916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en-US" sz="2800" dirty="0"/>
              <a:t>Set</a:t>
            </a:r>
            <a:r>
              <a:rPr lang="zh-CN" altLang="en-US" sz="2800" dirty="0"/>
              <a:t>接口</a:t>
            </a:r>
            <a:endParaRPr lang="zh-CN" altLang="en-US" sz="280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HashSet</a:t>
            </a:r>
            <a:r>
              <a:rPr lang="zh-CN" altLang="en-US" dirty="0"/>
              <a:t>是</a:t>
            </a:r>
            <a:r>
              <a:rPr lang="en-US" dirty="0"/>
              <a:t>Set</a:t>
            </a:r>
            <a:r>
              <a:rPr lang="zh-CN" altLang="en-US" dirty="0"/>
              <a:t>接口常用的实现类</a:t>
            </a:r>
            <a:endParaRPr lang="zh-CN" altLang="en-US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zh-CN" altLang="en-US" b="0" dirty="0"/>
          </a:p>
          <a:p>
            <a:pPr lvl="1">
              <a:buClr>
                <a:srgbClr val="4BACC6"/>
              </a:buClr>
              <a:buFont typeface="Wingdings" panose="05000000000000000000" pitchFamily="2" charset="2"/>
              <a:buChar char="n"/>
            </a:pPr>
            <a:endParaRPr lang="en-US" b="0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642131" y="2203819"/>
            <a:ext cx="6334189" cy="29997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= 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HashSet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NewTitle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car = new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NewTitle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(1, 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汽车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", 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管理员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增加元素</a:t>
            </a:r>
            <a:endParaRPr lang="en-US" altLang="zh-CN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newsTitleSet.add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(car);</a:t>
            </a:r>
            <a:endParaRPr lang="zh-CN" altLang="en-US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//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获取元素个数</a:t>
            </a:r>
            <a:endParaRPr lang="en-US" altLang="zh-CN" b="1" dirty="0">
              <a:solidFill>
                <a:srgbClr val="061114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marL="0" lvl="1" indent="4572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System.out.println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("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新闻标题数目为：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 + </a:t>
            </a:r>
            <a:r>
              <a:rPr lang="en-US" altLang="zh-CN" b="1" dirty="0" err="1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newsTitleSet.size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 + “</a:t>
            </a:r>
            <a:r>
              <a:rPr lang="zh-CN" altLang="en-US" b="1" dirty="0">
                <a:solidFill>
                  <a:srgbClr val="061114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条</a:t>
            </a:r>
            <a:r>
              <a:rPr lang="en-US" altLang="zh-CN" b="1" dirty="0">
                <a:solidFill>
                  <a:srgbClr val="061114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");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97290" y="300990"/>
            <a:ext cx="1465580" cy="41656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2006117" y="87639"/>
            <a:ext cx="8180358" cy="5572141"/>
          </a:xfrm>
        </p:spPr>
        <p:txBody>
          <a:bodyPr/>
          <a:lstStyle/>
          <a:p>
            <a:pPr eaLnBrk="1" hangingPunct="1"/>
            <a:r>
              <a:rPr lang="zh-CN" altLang="en-US" dirty="0"/>
              <a:t>集合框架有何好处？ 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可改变长度的数组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可以通过</a:t>
            </a:r>
            <a:r>
              <a:rPr lang="en-US" altLang="zh-CN" dirty="0"/>
              <a:t>size()</a:t>
            </a:r>
            <a:r>
              <a:rPr lang="zh-CN" altLang="en-US" dirty="0"/>
              <a:t>方法获取非</a:t>
            </a:r>
            <a:r>
              <a:rPr lang="en-US" altLang="zh-CN" dirty="0"/>
              <a:t>null</a:t>
            </a:r>
            <a:r>
              <a:rPr lang="zh-CN" altLang="en-US" dirty="0"/>
              <a:t>对象个数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插入</a:t>
            </a:r>
            <a:r>
              <a:rPr lang="en-US" altLang="zh-CN" dirty="0"/>
              <a:t>add()</a:t>
            </a:r>
            <a:r>
              <a:rPr lang="zh-CN" altLang="en-US" dirty="0"/>
              <a:t>、删除</a:t>
            </a:r>
            <a:r>
              <a:rPr lang="en-US" altLang="zh-CN" dirty="0"/>
              <a:t>remove()</a:t>
            </a:r>
            <a:r>
              <a:rPr lang="zh-CN" altLang="en-US" dirty="0"/>
              <a:t>、遍历、查询对象</a:t>
            </a:r>
            <a:r>
              <a:rPr lang="en-US" altLang="zh-CN" dirty="0"/>
              <a:t>get(index)</a:t>
            </a:r>
            <a:r>
              <a:rPr lang="zh-CN" altLang="en-US" dirty="0"/>
              <a:t>时，减少代码量</a:t>
            </a:r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集合框架中包含哪些接口和类？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Collection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0" lvl="3" eaLnBrk="1" hangingPunct="1"/>
            <a:r>
              <a:rPr lang="en-US" altLang="zh-CN" dirty="0"/>
              <a:t>List</a:t>
            </a:r>
            <a:r>
              <a:rPr lang="zh-CN" altLang="en-US" dirty="0"/>
              <a:t>接口  </a:t>
            </a:r>
            <a:r>
              <a:rPr lang="en-US" altLang="zh-CN" dirty="0"/>
              <a:t>-</a:t>
            </a:r>
            <a:r>
              <a:rPr lang="en-US" altLang="zh-CN" sz="2660" dirty="0" err="1">
                <a:sym typeface="+mn-ea"/>
              </a:rPr>
              <a:t>ArrayList</a:t>
            </a:r>
            <a:r>
              <a:rPr lang="en-US" altLang="zh-CN" sz="2660" dirty="0">
                <a:sym typeface="+mn-ea"/>
              </a:rPr>
              <a:t>/</a:t>
            </a:r>
            <a:r>
              <a:rPr lang="en-US" altLang="zh-CN" sz="2660" dirty="0" err="1">
                <a:sym typeface="+mn-ea"/>
              </a:rPr>
              <a:t>LinkedList</a:t>
            </a:r>
            <a:r>
              <a:rPr lang="zh-CN" altLang="en-US" sz="2660" dirty="0">
                <a:sym typeface="+mn-ea"/>
              </a:rPr>
              <a:t>实现类</a:t>
            </a:r>
            <a:endParaRPr lang="en-US" altLang="zh-CN" dirty="0"/>
          </a:p>
          <a:p>
            <a:pPr marL="0" lvl="3" eaLnBrk="1" hangingPunct="1"/>
            <a:r>
              <a:rPr lang="en-US" altLang="zh-CN" dirty="0"/>
              <a:t>Set</a:t>
            </a:r>
            <a:r>
              <a:rPr lang="zh-CN" altLang="en-US" dirty="0"/>
              <a:t>接口</a:t>
            </a:r>
            <a:r>
              <a:rPr lang="en-US" altLang="zh-CN" dirty="0"/>
              <a:t>:  -</a:t>
            </a:r>
            <a:r>
              <a:rPr lang="en-US" altLang="zh-CN" sz="2660" dirty="0" err="1">
                <a:sym typeface="+mn-ea"/>
              </a:rPr>
              <a:t>HashSet</a:t>
            </a:r>
            <a:r>
              <a:rPr lang="en-US" altLang="zh-CN" sz="2660" dirty="0">
                <a:sym typeface="+mn-ea"/>
              </a:rPr>
              <a:t>/</a:t>
            </a:r>
            <a:r>
              <a:rPr lang="en-US" altLang="zh-CN" sz="2660" dirty="0" err="1">
                <a:sym typeface="+mn-ea"/>
              </a:rPr>
              <a:t>TreeSet</a:t>
            </a:r>
            <a:r>
              <a:rPr lang="zh-CN" altLang="en-US" sz="2660" dirty="0">
                <a:sym typeface="+mn-ea"/>
              </a:rPr>
              <a:t>实现类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Map</a:t>
            </a:r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en-US" altLang="zh-CN" dirty="0" err="1"/>
              <a:t>HashMap</a:t>
            </a:r>
            <a:r>
              <a:rPr lang="en-US" altLang="zh-CN" dirty="0"/>
              <a:t>/</a:t>
            </a:r>
            <a:r>
              <a:rPr lang="en-US" altLang="zh-CN" dirty="0" err="1"/>
              <a:t>TreeMap</a:t>
            </a:r>
            <a:r>
              <a:rPr lang="zh-CN" altLang="en-US" dirty="0"/>
              <a:t>实现类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 err="1"/>
              <a:t>LinkedList</a:t>
            </a:r>
            <a:r>
              <a:rPr lang="zh-CN" altLang="en-US" dirty="0"/>
              <a:t>有何异同？</a:t>
            </a:r>
            <a:r>
              <a:rPr lang="zh-CN" altLang="en-US" dirty="0">
                <a:sym typeface="+mn-ea"/>
              </a:rPr>
              <a:t>前者遍历及随机访问效率高，后者插入和删除效率高</a:t>
            </a:r>
            <a:endParaRPr lang="en-US" altLang="zh-CN" dirty="0"/>
          </a:p>
          <a:p>
            <a:pPr marL="0" lvl="0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5" name="组合 8"/>
          <p:cNvGrpSpPr/>
          <p:nvPr/>
        </p:nvGrpSpPr>
        <p:grpSpPr>
          <a:xfrm>
            <a:off x="498126" y="299067"/>
            <a:ext cx="951338" cy="430730"/>
            <a:chOff x="3643306" y="2500357"/>
            <a:chExt cx="951338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62963" y="6421438"/>
            <a:ext cx="2133600" cy="365125"/>
          </a:xfrm>
        </p:spPr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0260" y="285750"/>
            <a:ext cx="332867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 Map</a:t>
            </a:r>
            <a:r>
              <a:rPr lang="zh-CN" altLang="en-US" dirty="0"/>
              <a:t>接口</a:t>
            </a:r>
            <a:r>
              <a:rPr lang="en-US" altLang="zh-CN" dirty="0"/>
              <a:t>3-1 </a:t>
            </a:r>
            <a:endParaRPr lang="en-US" altLang="zh-CN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3120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US" dirty="0"/>
              <a:t>建立国家英文简称和中文全名间的键值映射，并通过</a:t>
            </a:r>
            <a:r>
              <a:rPr lang="en-US" altLang="zh-CN" dirty="0"/>
              <a:t>key</a:t>
            </a:r>
            <a:r>
              <a:rPr lang="zh-CN" altLang="en-US" dirty="0"/>
              <a:t>对</a:t>
            </a:r>
            <a:r>
              <a:rPr lang="en-US" altLang="zh-CN" dirty="0"/>
              <a:t>value</a:t>
            </a:r>
            <a:r>
              <a:rPr lang="zh-CN" altLang="en-US" dirty="0"/>
              <a:t>进行操作，应该如何实现数据的存储和操作呢？ 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2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/>
          </a:p>
          <a:p>
            <a:pPr lvl="2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/>
          </a:p>
          <a:p>
            <a:pPr eaLnBrk="1" hangingPunct="1"/>
            <a:r>
              <a:rPr lang="en-US" altLang="zh-CN" dirty="0"/>
              <a:t>Map</a:t>
            </a:r>
            <a:r>
              <a:rPr lang="zh-CN" altLang="en-US" dirty="0"/>
              <a:t>接口专门处理键值映射数据的存储，可以根据键实现对值的操作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最常用的实现类是</a:t>
            </a:r>
            <a:r>
              <a:rPr lang="en-US" altLang="zh-CN" sz="2200" dirty="0" err="1"/>
              <a:t>HashMap</a:t>
            </a:r>
            <a:endParaRPr lang="en-US" altLang="zh-CN" sz="2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915956" y="410038"/>
            <a:ext cx="979172" cy="422757"/>
            <a:chOff x="1000100" y="1185410"/>
            <a:chExt cx="979172" cy="422757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85564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4149080"/>
            <a:ext cx="992719" cy="446983"/>
            <a:chOff x="1000100" y="3235185"/>
            <a:chExt cx="992719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36" y="2659947"/>
            <a:ext cx="3734336" cy="1946469"/>
          </a:xfrm>
          <a:prstGeom prst="rect">
            <a:avLst/>
          </a:prstGeom>
        </p:spPr>
      </p:pic>
      <p:grpSp>
        <p:nvGrpSpPr>
          <p:cNvPr id="19" name="组合 14"/>
          <p:cNvGrpSpPr/>
          <p:nvPr/>
        </p:nvGrpSpPr>
        <p:grpSpPr bwMode="auto">
          <a:xfrm>
            <a:off x="3684240" y="6096714"/>
            <a:ext cx="5364088" cy="428630"/>
            <a:chOff x="3143240" y="5143512"/>
            <a:chExt cx="4572032" cy="428633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894589" y="5187962"/>
              <a:ext cx="34124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HashMap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集合类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9635" y="285750"/>
            <a:ext cx="324866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 Map</a:t>
            </a:r>
            <a:r>
              <a:rPr lang="zh-CN" altLang="en-US" dirty="0"/>
              <a:t>接口</a:t>
            </a:r>
            <a:r>
              <a:rPr lang="en-US" altLang="zh-CN" dirty="0"/>
              <a:t>3-2 </a:t>
            </a:r>
            <a:endParaRPr lang="en-US" altLang="zh-CN" dirty="0"/>
          </a:p>
        </p:txBody>
      </p:sp>
      <p:sp>
        <p:nvSpPr>
          <p:cNvPr id="253955" name="AutoShape 3"/>
          <p:cNvSpPr>
            <a:spLocks noChangeArrowheads="1"/>
          </p:cNvSpPr>
          <p:nvPr/>
        </p:nvSpPr>
        <p:spPr bwMode="auto">
          <a:xfrm>
            <a:off x="2452662" y="1889070"/>
            <a:ext cx="7603777" cy="45694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Map&lt;</a:t>
            </a:r>
            <a:r>
              <a:rPr lang="en-US" altLang="zh-CN" b="1" dirty="0" err="1">
                <a:solidFill>
                  <a:srgbClr val="FF0000"/>
                </a:solidFill>
              </a:rPr>
              <a:t>String,String</a:t>
            </a:r>
            <a:r>
              <a:rPr lang="en-US" altLang="zh-CN" b="1" dirty="0">
                <a:solidFill>
                  <a:srgbClr val="FF0000"/>
                </a:solidFill>
              </a:rPr>
              <a:t>&gt; countries = new </a:t>
            </a:r>
            <a:r>
              <a:rPr lang="en-US" altLang="zh-CN" b="1" dirty="0" err="1">
                <a:solidFill>
                  <a:srgbClr val="FF0000"/>
                </a:solidFill>
              </a:rPr>
              <a:t>HashMap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String,String</a:t>
            </a:r>
            <a:r>
              <a:rPr lang="en-US" altLang="zh-CN" b="1" dirty="0">
                <a:solidFill>
                  <a:srgbClr val="FF0000"/>
                </a:solidFill>
              </a:rPr>
              <a:t>&gt; 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countries.put</a:t>
            </a:r>
            <a:r>
              <a:rPr lang="en-US" altLang="zh-CN" b="1" dirty="0">
                <a:solidFill>
                  <a:srgbClr val="FF0000"/>
                </a:solidFill>
              </a:rPr>
              <a:t>("CN", "</a:t>
            </a:r>
            <a:r>
              <a:rPr lang="zh-CN" altLang="en-US" b="1" dirty="0">
                <a:solidFill>
                  <a:srgbClr val="FF0000"/>
                </a:solidFill>
              </a:rPr>
              <a:t>中华人民共和国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countries.</a:t>
            </a:r>
            <a:r>
              <a:rPr lang="en-US" altLang="zh-CN" b="1" dirty="0" err="1">
                <a:solidFill>
                  <a:srgbClr val="FF0000"/>
                </a:solidFill>
              </a:rPr>
              <a:t>put</a:t>
            </a:r>
            <a:r>
              <a:rPr lang="en-US" altLang="zh-CN" b="1" dirty="0"/>
              <a:t>("RU", "</a:t>
            </a:r>
            <a:r>
              <a:rPr lang="zh-CN" altLang="en-US" b="1" dirty="0"/>
              <a:t>俄罗斯联邦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countries.</a:t>
            </a:r>
            <a:r>
              <a:rPr lang="en-US" altLang="zh-CN" b="1" dirty="0" err="1">
                <a:solidFill>
                  <a:srgbClr val="FF0000"/>
                </a:solidFill>
              </a:rPr>
              <a:t>put</a:t>
            </a:r>
            <a:r>
              <a:rPr lang="en-US" altLang="zh-CN" b="1" dirty="0"/>
              <a:t>("FR", "</a:t>
            </a:r>
            <a:r>
              <a:rPr lang="zh-CN" altLang="en-US" b="1" dirty="0"/>
              <a:t>法兰西共和国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countries.</a:t>
            </a:r>
            <a:r>
              <a:rPr lang="en-US" altLang="zh-CN" b="1" dirty="0" err="1">
                <a:solidFill>
                  <a:srgbClr val="FF0000"/>
                </a:solidFill>
              </a:rPr>
              <a:t>put</a:t>
            </a:r>
            <a:r>
              <a:rPr lang="en-US" altLang="zh-CN" b="1" dirty="0"/>
              <a:t>("US", "</a:t>
            </a:r>
            <a:r>
              <a:rPr lang="zh-CN" altLang="en-US" b="1" dirty="0"/>
              <a:t>美利坚合众国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 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String country = (String) </a:t>
            </a:r>
            <a:r>
              <a:rPr lang="en-US" altLang="zh-CN" b="1" dirty="0" err="1">
                <a:solidFill>
                  <a:srgbClr val="FF0000"/>
                </a:solidFill>
              </a:rPr>
              <a:t>countries.get</a:t>
            </a:r>
            <a:r>
              <a:rPr lang="en-US" altLang="zh-CN" b="1" dirty="0">
                <a:solidFill>
                  <a:srgbClr val="FF0000"/>
                </a:solidFill>
              </a:rPr>
              <a:t>("CN");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… …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("Map</a:t>
            </a:r>
            <a:r>
              <a:rPr lang="zh-CN" altLang="en-US" b="1" dirty="0"/>
              <a:t>中共有</a:t>
            </a:r>
            <a:r>
              <a:rPr lang="en-US" altLang="zh-CN" b="1" dirty="0"/>
              <a:t>"+</a:t>
            </a:r>
            <a:r>
              <a:rPr lang="en-US" altLang="zh-CN" b="1" dirty="0" err="1">
                <a:solidFill>
                  <a:srgbClr val="FF0000"/>
                </a:solidFill>
              </a:rPr>
              <a:t>countries.size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en-US" altLang="zh-CN" b="1" dirty="0"/>
              <a:t>+"</a:t>
            </a:r>
            <a:r>
              <a:rPr lang="zh-CN" altLang="en-US" b="1" dirty="0"/>
              <a:t>组数据</a:t>
            </a:r>
            <a:r>
              <a:rPr lang="en-US" altLang="zh-CN" b="1" dirty="0"/>
              <a:t>");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countries.remove</a:t>
            </a:r>
            <a:r>
              <a:rPr lang="en-US" altLang="zh-CN" b="1" dirty="0">
                <a:solidFill>
                  <a:srgbClr val="FF0000"/>
                </a:solidFill>
              </a:rPr>
              <a:t>("FR");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("Map</a:t>
            </a:r>
            <a:r>
              <a:rPr lang="zh-CN" altLang="en-US" b="1" dirty="0"/>
              <a:t>中包含</a:t>
            </a:r>
            <a:r>
              <a:rPr lang="en-US" altLang="zh-CN" b="1" dirty="0"/>
              <a:t>FR</a:t>
            </a:r>
            <a:r>
              <a:rPr lang="zh-CN" altLang="en-US" b="1" dirty="0"/>
              <a:t>的</a:t>
            </a:r>
            <a:r>
              <a:rPr lang="en-US" altLang="zh-CN" b="1" dirty="0"/>
              <a:t>key</a:t>
            </a:r>
            <a:r>
              <a:rPr lang="zh-CN" altLang="en-US" b="1" dirty="0"/>
              <a:t>吗？</a:t>
            </a:r>
            <a:r>
              <a:rPr lang="en-US" altLang="zh-CN" b="1" dirty="0"/>
              <a:t>" + 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r>
              <a:rPr lang="en-US" altLang="zh-CN" b="1" dirty="0" err="1">
                <a:solidFill>
                  <a:srgbClr val="FF0000"/>
                </a:solidFill>
              </a:rPr>
              <a:t>countries.containsKey</a:t>
            </a:r>
            <a:r>
              <a:rPr lang="en-US" altLang="zh-CN" b="1" dirty="0">
                <a:solidFill>
                  <a:srgbClr val="FF0000"/>
                </a:solidFill>
              </a:rPr>
              <a:t>("FR"));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 </a:t>
            </a:r>
            <a:r>
              <a:rPr lang="en-US" altLang="zh-CN" b="1" dirty="0" err="1">
                <a:solidFill>
                  <a:srgbClr val="FF0000"/>
                </a:solidFill>
              </a:rPr>
              <a:t>countries.keySet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en-US" altLang="zh-CN" b="1" dirty="0"/>
              <a:t>) 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 </a:t>
            </a:r>
            <a:r>
              <a:rPr lang="en-US" altLang="zh-CN" b="1" dirty="0" err="1">
                <a:solidFill>
                  <a:srgbClr val="FF0000"/>
                </a:solidFill>
              </a:rPr>
              <a:t>countries.values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 </a:t>
            </a:r>
            <a:r>
              <a:rPr lang="en-US" altLang="zh-CN" b="1" dirty="0">
                <a:solidFill>
                  <a:srgbClr val="FF0000"/>
                </a:solidFill>
              </a:rPr>
              <a:t>countries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/>
              <a:t>);</a:t>
            </a:r>
            <a:endParaRPr lang="en-US" altLang="zh-CN" b="1" dirty="0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7499352" y="2164156"/>
            <a:ext cx="2194154" cy="776199"/>
          </a:xfrm>
          <a:prstGeom prst="wedgeRoundRectCallout">
            <a:avLst>
              <a:gd name="adj1" fmla="val -26797"/>
              <a:gd name="adj2" fmla="val 485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HashMap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多组键值对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8453454" y="4429563"/>
            <a:ext cx="2059192" cy="408192"/>
          </a:xfrm>
          <a:prstGeom prst="wedgeRoundRectCallout">
            <a:avLst>
              <a:gd name="adj1" fmla="val -20905"/>
              <a:gd name="adj2" fmla="val 4840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获取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Map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元素个数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3959" name="AutoShape 7"/>
          <p:cNvSpPr>
            <a:spLocks noChangeArrowheads="1"/>
          </p:cNvSpPr>
          <p:nvPr/>
        </p:nvSpPr>
        <p:spPr bwMode="auto">
          <a:xfrm>
            <a:off x="7810512" y="4867379"/>
            <a:ext cx="2327504" cy="776199"/>
          </a:xfrm>
          <a:prstGeom prst="wedgeRoundRectCallout">
            <a:avLst>
              <a:gd name="adj1" fmla="val -48987"/>
              <a:gd name="adj2" fmla="val -6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删除指定元素，判断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是否包含指定元素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7213600" y="5950381"/>
            <a:ext cx="2981212" cy="408192"/>
          </a:xfrm>
          <a:prstGeom prst="wedgeRoundRectCallout">
            <a:avLst>
              <a:gd name="adj1" fmla="val -31329"/>
              <a:gd name="adj2" fmla="val -46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显示键集、值集和键值对集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8167702" y="3286555"/>
            <a:ext cx="2061732" cy="408192"/>
          </a:xfrm>
          <a:prstGeom prst="wedgeRoundRectCallout">
            <a:avLst>
              <a:gd name="adj1" fmla="val -31153"/>
              <a:gd name="adj2" fmla="val 50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获取指定元素的值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927848" y="2198594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7596198" y="357187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53958" idx="1"/>
          </p:cNvCxnSpPr>
          <p:nvPr/>
        </p:nvCxnSpPr>
        <p:spPr bwMode="auto">
          <a:xfrm>
            <a:off x="9477388" y="4429767"/>
            <a:ext cx="500066" cy="20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7524760" y="514192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6738942" y="6215058"/>
            <a:ext cx="500066" cy="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308254" y="1276351"/>
            <a:ext cx="7645398" cy="509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小结：使用</a:t>
            </a:r>
            <a:r>
              <a:rPr lang="en-US" altLang="zh-CN" sz="2600" b="1" dirty="0" err="1">
                <a:latin typeface="+mn-lt"/>
                <a:ea typeface="微软雅黑" panose="020B0503020204020204" pitchFamily="2" charset="-122"/>
              </a:rPr>
              <a:t>HashMap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存储元素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2579341" y="1933586"/>
            <a:ext cx="4357718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5238744" y="3356992"/>
            <a:ext cx="235745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167437" y="4151360"/>
            <a:ext cx="1811791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98388" y="4581128"/>
            <a:ext cx="3857652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4816386" y="5595510"/>
            <a:ext cx="2071702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 bldLvl="0" animBg="1"/>
      <p:bldP spid="253958" grpId="0" bldLvl="0" animBg="1"/>
      <p:bldP spid="253959" grpId="0" bldLvl="0" animBg="1"/>
      <p:bldP spid="253960" grpId="0" bldLvl="0" animBg="1"/>
      <p:bldP spid="253961" grpId="0" bldLvl="0" animBg="1"/>
      <p:bldP spid="28" grpId="0" bldLvl="0" animBg="1"/>
      <p:bldP spid="31" grpId="0" bldLvl="0" animBg="1"/>
      <p:bldP spid="32" grpId="0" bldLvl="0" animBg="1"/>
      <p:bldP spid="35" grpId="0" bldLvl="0" animBg="1"/>
      <p:bldP spid="3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63130" y="285750"/>
            <a:ext cx="322580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Map</a:t>
            </a:r>
            <a:r>
              <a:rPr lang="zh-CN" altLang="en-US" dirty="0"/>
              <a:t>接口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Map</a:t>
            </a:r>
            <a:r>
              <a:rPr lang="zh-CN" altLang="en-US" dirty="0"/>
              <a:t>接口</a:t>
            </a:r>
            <a:r>
              <a:rPr lang="en-US" altLang="en-US" dirty="0" err="1"/>
              <a:t>常用方法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881158" y="2071678"/>
          <a:ext cx="8357870" cy="35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/>
                <a:gridCol w="450024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4258" marR="9425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put(Object key, Object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以“键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值对”的方式进行存储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get (Object key)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根据键返回相关联的值，如果不存在指定的键，返回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Object remove (Object key)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删除由指定的键映射的“键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size()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返回元素个数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Set keySet 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返回键的集合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Collection values 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返回值的集合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containsKey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(Object key)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如果存在由指定的键映射的“键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值对”，返回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4258" marR="9425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11824" y="101525"/>
            <a:ext cx="6107113" cy="954107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根据宠物昵称查找宠物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根据宠物昵称</a:t>
            </a:r>
            <a:r>
              <a:rPr lang="zh-CN" altLang="en-US" sz="2600" dirty="0">
                <a:cs typeface="+mn-cs"/>
              </a:rPr>
              <a:t>查找</a:t>
            </a:r>
            <a:r>
              <a:rPr lang="zh-CN" altLang="en-US" dirty="0"/>
              <a:t>对应宠物，如果找到，显示宠物信息，否则给出错误提示 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595406" y="879510"/>
            <a:ext cx="921281" cy="406350"/>
            <a:chOff x="3786182" y="1192962"/>
            <a:chExt cx="921281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Snap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56" y="3429000"/>
            <a:ext cx="4953480" cy="1512000"/>
          </a:xfrm>
          <a:prstGeom prst="rect">
            <a:avLst/>
          </a:prstGeom>
        </p:spPr>
      </p:pic>
      <p:grpSp>
        <p:nvGrpSpPr>
          <p:cNvPr id="12" name="组合 19"/>
          <p:cNvGrpSpPr/>
          <p:nvPr/>
        </p:nvGrpSpPr>
        <p:grpSpPr bwMode="auto">
          <a:xfrm>
            <a:off x="4606082" y="6024711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91810" y="285750"/>
            <a:ext cx="489712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r>
              <a:rPr lang="en-US" altLang="zh-CN" dirty="0"/>
              <a:t>Iterator2-1</a:t>
            </a:r>
            <a:endParaRPr lang="en-US" altLang="zh-CN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2187604" y="821056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</a:rPr>
              <a:t>如何遍历</a:t>
            </a:r>
            <a:r>
              <a:rPr lang="en-US" altLang="zh-CN" dirty="0">
                <a:latin typeface="微软雅黑" panose="020B0503020204020204" pitchFamily="2" charset="-122"/>
              </a:rPr>
              <a:t>Map</a:t>
            </a:r>
            <a:r>
              <a:rPr lang="zh-CN" altLang="en-US" dirty="0">
                <a:latin typeface="微软雅黑" panose="020B0503020204020204" pitchFamily="2" charset="-122"/>
              </a:rPr>
              <a:t>集合</a:t>
            </a:r>
            <a:r>
              <a:rPr lang="zh-CN" altLang="en-US" dirty="0"/>
              <a:t>呢？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latin typeface="微软雅黑" panose="020B0503020204020204" pitchFamily="2" charset="-122"/>
              </a:rPr>
              <a:t>方法</a:t>
            </a:r>
            <a:r>
              <a:rPr lang="en-US" altLang="zh-CN" dirty="0">
                <a:latin typeface="微软雅黑" panose="020B0503020204020204" pitchFamily="2" charset="-122"/>
              </a:rPr>
              <a:t>1</a:t>
            </a:r>
            <a:r>
              <a:rPr lang="zh-CN" altLang="en-US" dirty="0">
                <a:latin typeface="微软雅黑" panose="020B0503020204020204" pitchFamily="2" charset="-122"/>
              </a:rPr>
              <a:t>：通过迭代器</a:t>
            </a:r>
            <a:r>
              <a:rPr lang="en-US" altLang="zh-CN" dirty="0" err="1">
                <a:latin typeface="微软雅黑" panose="020B0503020204020204" pitchFamily="2" charset="-122"/>
              </a:rPr>
              <a:t>Iterator</a:t>
            </a:r>
            <a:r>
              <a:rPr lang="zh-CN" altLang="en-US" dirty="0">
                <a:latin typeface="微软雅黑" panose="020B0503020204020204" pitchFamily="2" charset="-122"/>
              </a:rPr>
              <a:t>实现遍历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2" charset="-122"/>
              </a:rPr>
              <a:t>获取</a:t>
            </a:r>
            <a:r>
              <a:rPr lang="en-US" altLang="zh-CN" dirty="0" err="1">
                <a:latin typeface="微软雅黑" panose="020B0503020204020204" pitchFamily="2" charset="-122"/>
              </a:rPr>
              <a:t>Iterator</a:t>
            </a:r>
            <a:r>
              <a:rPr lang="en-US" altLang="zh-CN" dirty="0">
                <a:latin typeface="微软雅黑" panose="020B0503020204020204" pitchFamily="2" charset="-122"/>
              </a:rPr>
              <a:t> </a:t>
            </a:r>
            <a:r>
              <a:rPr lang="zh-CN" altLang="en-US" dirty="0">
                <a:latin typeface="微软雅黑" panose="020B0503020204020204" pitchFamily="2" charset="-122"/>
              </a:rPr>
              <a:t>：</a:t>
            </a:r>
            <a:r>
              <a:rPr lang="en-US" altLang="zh-CN" dirty="0">
                <a:latin typeface="微软雅黑" panose="020B0503020204020204" pitchFamily="2" charset="-122"/>
              </a:rPr>
              <a:t>Collection </a:t>
            </a:r>
            <a:r>
              <a:rPr lang="zh-CN" altLang="en-US" dirty="0">
                <a:latin typeface="微软雅黑" panose="020B0503020204020204" pitchFamily="2" charset="-122"/>
              </a:rPr>
              <a:t>接口的</a:t>
            </a:r>
            <a:r>
              <a:rPr lang="en-US" altLang="zh-CN" dirty="0">
                <a:latin typeface="微软雅黑" panose="020B0503020204020204" pitchFamily="2" charset="-122"/>
              </a:rPr>
              <a:t>iterator()</a:t>
            </a:r>
            <a:r>
              <a:rPr lang="zh-CN" altLang="en-US" dirty="0">
                <a:latin typeface="微软雅黑" panose="020B0503020204020204" pitchFamily="2" charset="-122"/>
              </a:rPr>
              <a:t>方法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 lvl="1" eaLnBrk="1" hangingPunct="1"/>
            <a:r>
              <a:rPr lang="en-US" altLang="zh-CN" dirty="0" err="1">
                <a:latin typeface="微软雅黑" panose="020B0503020204020204" pitchFamily="2" charset="-122"/>
              </a:rPr>
              <a:t>Iterator</a:t>
            </a:r>
            <a:r>
              <a:rPr lang="zh-CN" altLang="en-US" dirty="0">
                <a:latin typeface="微软雅黑" panose="020B0503020204020204" pitchFamily="2" charset="-122"/>
              </a:rPr>
              <a:t>的方法</a:t>
            </a:r>
            <a:endParaRPr lang="zh-CN" altLang="en-US" dirty="0">
              <a:latin typeface="微软雅黑" panose="020B0503020204020204" pitchFamily="2" charset="-122"/>
            </a:endParaRPr>
          </a:p>
          <a:p>
            <a:pPr lvl="2" eaLnBrk="1" hangingPunct="1"/>
            <a:r>
              <a:rPr lang="en-US" altLang="zh-CN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hasNext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():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判断是否存在另一个可访问的元素 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2" eaLnBrk="1" hangingPunct="1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Object next():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返回要访问的下一个元素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2" charset="-122"/>
              </a:rPr>
              <a:t>方法</a:t>
            </a:r>
            <a:r>
              <a:rPr lang="en-US" altLang="zh-CN" dirty="0">
                <a:latin typeface="微软雅黑" panose="020B0503020204020204" pitchFamily="2" charset="-122"/>
              </a:rPr>
              <a:t>2</a:t>
            </a:r>
            <a:r>
              <a:rPr lang="zh-CN" altLang="en-US" dirty="0">
                <a:latin typeface="微软雅黑" panose="020B0503020204020204" pitchFamily="2" charset="-122"/>
              </a:rPr>
              <a:t>：增强</a:t>
            </a:r>
            <a:r>
              <a:rPr lang="en-US" altLang="zh-CN" dirty="0">
                <a:latin typeface="微软雅黑" panose="020B0503020204020204" pitchFamily="2" charset="-122"/>
              </a:rPr>
              <a:t>for</a:t>
            </a:r>
            <a:r>
              <a:rPr lang="zh-CN" altLang="en-US" dirty="0">
                <a:latin typeface="微软雅黑" panose="020B0503020204020204" pitchFamily="2" charset="-122"/>
              </a:rPr>
              <a:t>循环</a:t>
            </a:r>
            <a:endParaRPr lang="en-US" altLang="zh-CN" dirty="0">
              <a:latin typeface="微软雅黑" panose="020B0503020204020204" pitchFamily="2" charset="-122"/>
            </a:endParaRPr>
          </a:p>
          <a:p>
            <a:pPr marL="1257300" lvl="4" indent="-342900" eaLnBrk="1" hangingPunct="1">
              <a:buSzPct val="80000"/>
              <a:buNone/>
            </a:pPr>
            <a:endParaRPr lang="zh-CN" altLang="en-US" sz="2400" dirty="0"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701" y="398127"/>
            <a:ext cx="979172" cy="422603"/>
            <a:chOff x="1000100" y="1173499"/>
            <a:chExt cx="979172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7731" y="1664006"/>
            <a:ext cx="992719" cy="446983"/>
            <a:chOff x="1000100" y="3235185"/>
            <a:chExt cx="992719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2377873" y="5952703"/>
            <a:ext cx="7827673" cy="428625"/>
            <a:chOff x="3107355" y="5143512"/>
            <a:chExt cx="4607917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355" y="5229429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52168" y="5187962"/>
              <a:ext cx="383898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Iterator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和增强型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for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循环遍历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Map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589520" y="285750"/>
            <a:ext cx="2898775" cy="523240"/>
          </a:xfrm>
        </p:spPr>
        <p:txBody>
          <a:bodyPr/>
          <a:lstStyle/>
          <a:p>
            <a:r>
              <a:rPr lang="zh-CN" altLang="en-US"/>
              <a:t>本课目标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学完本门课程后，你能够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 bwMode="auto">
          <a:xfrm>
            <a:off x="3381356" y="2060848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熟练操作集合对象和实用类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81356" y="3284984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灵活运用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技术实现文件读写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59696" y="451653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掌握多线程编程及网络编程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61735" y="285750"/>
            <a:ext cx="422719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迭代器</a:t>
            </a:r>
            <a:r>
              <a:rPr lang="en-US" altLang="zh-CN" dirty="0"/>
              <a:t>Iterator2-2</a:t>
            </a:r>
            <a:endParaRPr lang="en-US" altLang="zh-CN" dirty="0"/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2769764" y="2383662"/>
            <a:ext cx="7286676" cy="1836634"/>
          </a:xfrm>
          <a:prstGeom prst="roundRect">
            <a:avLst>
              <a:gd name="adj" fmla="val 3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Set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keys</a:t>
            </a:r>
            <a:r>
              <a:rPr lang="en-US" altLang="zh-CN" b="1" dirty="0"/>
              <a:t>=</a:t>
            </a:r>
            <a:r>
              <a:rPr lang="en-US" altLang="zh-CN" b="1" dirty="0" err="1"/>
              <a:t>dogMap.</a:t>
            </a:r>
            <a:r>
              <a:rPr lang="en-US" altLang="zh-CN" b="1" dirty="0" err="1">
                <a:solidFill>
                  <a:srgbClr val="FF0000"/>
                </a:solidFill>
              </a:rPr>
              <a:t>keySet</a:t>
            </a:r>
            <a:r>
              <a:rPr lang="en-US" altLang="zh-CN" b="1" dirty="0">
                <a:solidFill>
                  <a:srgbClr val="FF0000"/>
                </a:solidFill>
              </a:rPr>
              <a:t>();    </a:t>
            </a:r>
            <a:r>
              <a:rPr lang="en-US" altLang="zh-CN" b="1" dirty="0"/>
              <a:t>//</a:t>
            </a:r>
            <a:r>
              <a:rPr lang="zh-CN" altLang="en-US" b="1" dirty="0"/>
              <a:t>取出所有</a:t>
            </a:r>
            <a:r>
              <a:rPr lang="en-US" altLang="zh-CN" b="1" dirty="0"/>
              <a:t>key</a:t>
            </a:r>
            <a:r>
              <a:rPr lang="zh-CN" altLang="en-US" b="1" dirty="0"/>
              <a:t>的集合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Iterator</a:t>
            </a:r>
            <a:r>
              <a:rPr lang="en-US" altLang="zh-CN" b="1" dirty="0">
                <a:solidFill>
                  <a:srgbClr val="FF0000"/>
                </a:solidFill>
              </a:rPr>
              <a:t> it=</a:t>
            </a:r>
            <a:r>
              <a:rPr lang="en-US" altLang="zh-CN" b="1" dirty="0" err="1">
                <a:solidFill>
                  <a:srgbClr val="FF0000"/>
                </a:solidFill>
              </a:rPr>
              <a:t>keys.iterator</a:t>
            </a:r>
            <a:r>
              <a:rPr lang="en-US" altLang="zh-CN" b="1" dirty="0">
                <a:solidFill>
                  <a:srgbClr val="FF0000"/>
                </a:solidFill>
              </a:rPr>
              <a:t>();       </a:t>
            </a:r>
            <a:r>
              <a:rPr lang="en-US" altLang="zh-CN" b="1" dirty="0"/>
              <a:t>//</a:t>
            </a:r>
            <a:r>
              <a:rPr lang="zh-CN" altLang="en-US" b="1" dirty="0"/>
              <a:t>获取</a:t>
            </a:r>
            <a:r>
              <a:rPr lang="en-US" altLang="zh-CN" b="1" dirty="0" err="1"/>
              <a:t>Iterator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while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it.hasNext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en-US" altLang="zh-CN" b="1" dirty="0"/>
              <a:t>){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String key=</a:t>
            </a:r>
            <a:r>
              <a:rPr lang="en-US" altLang="zh-CN" b="1" dirty="0">
                <a:solidFill>
                  <a:srgbClr val="FF0000"/>
                </a:solidFill>
              </a:rPr>
              <a:t>(String)</a:t>
            </a:r>
            <a:r>
              <a:rPr lang="en-US" altLang="zh-CN" b="1" dirty="0" err="1">
                <a:solidFill>
                  <a:srgbClr val="FF0000"/>
                </a:solidFill>
              </a:rPr>
              <a:t>it.next</a:t>
            </a:r>
            <a:r>
              <a:rPr lang="en-US" altLang="zh-CN" b="1" dirty="0">
                <a:solidFill>
                  <a:srgbClr val="FF0000"/>
                </a:solidFill>
              </a:rPr>
              <a:t>();      </a:t>
            </a:r>
            <a:r>
              <a:rPr lang="en-US" altLang="zh-CN" b="1" dirty="0"/>
              <a:t>//</a:t>
            </a:r>
            <a:r>
              <a:rPr lang="zh-CN" altLang="en-US" b="1" dirty="0"/>
              <a:t>取出</a:t>
            </a:r>
            <a:r>
              <a:rPr lang="en-US" altLang="zh-CN" b="1" dirty="0"/>
              <a:t>key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Dog </a:t>
            </a:r>
            <a:r>
              <a:rPr lang="en-US" altLang="zh-CN" b="1" dirty="0" err="1"/>
              <a:t>dog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(Dog)</a:t>
            </a:r>
            <a:r>
              <a:rPr lang="en-US" altLang="zh-CN" b="1" dirty="0" err="1">
                <a:solidFill>
                  <a:srgbClr val="FF0000"/>
                </a:solidFill>
              </a:rPr>
              <a:t>dogMap.get</a:t>
            </a:r>
            <a:r>
              <a:rPr lang="en-US" altLang="zh-CN" b="1" dirty="0">
                <a:solidFill>
                  <a:srgbClr val="FF0000"/>
                </a:solidFill>
              </a:rPr>
              <a:t>(key)</a:t>
            </a:r>
            <a:r>
              <a:rPr lang="en-US" altLang="zh-CN" b="1" dirty="0"/>
              <a:t>;    //</a:t>
            </a:r>
            <a:r>
              <a:rPr lang="zh-CN" altLang="en-US" b="1" dirty="0"/>
              <a:t>根据</a:t>
            </a:r>
            <a:r>
              <a:rPr lang="en-US" altLang="zh-CN" b="1" dirty="0"/>
              <a:t>key</a:t>
            </a:r>
            <a:r>
              <a:rPr lang="zh-CN" altLang="en-US" b="1" dirty="0"/>
              <a:t>取出对应的值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(key+"\t"+</a:t>
            </a:r>
            <a:r>
              <a:rPr lang="en-US" altLang="zh-CN" b="1" dirty="0" err="1"/>
              <a:t>dog.getStrain</a:t>
            </a:r>
            <a:r>
              <a:rPr lang="en-US" altLang="zh-CN" b="1" dirty="0"/>
              <a:t>());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69194" y="4808552"/>
            <a:ext cx="7215238" cy="14287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for(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元素类型</a:t>
            </a: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t 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元素变量</a:t>
            </a: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x :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数组或集合对象</a:t>
            </a: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){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 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引用了</a:t>
            </a: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java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语句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}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79576" y="1196752"/>
            <a:ext cx="7645398" cy="5143536"/>
          </a:xfrm>
        </p:spPr>
        <p:txBody>
          <a:bodyPr/>
          <a:lstStyle/>
          <a:p>
            <a:pPr eaLnBrk="1" hangingPunct="1"/>
            <a:r>
              <a:rPr lang="zh-CN" altLang="en-US" dirty="0"/>
              <a:t>小结：遍历</a:t>
            </a:r>
            <a:r>
              <a:rPr lang="en-US" altLang="zh-CN" dirty="0"/>
              <a:t>Map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迭代器</a:t>
            </a:r>
            <a:r>
              <a:rPr lang="en-US" altLang="zh-CN" dirty="0"/>
              <a:t>Iterator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sym typeface="+mn-ea"/>
              </a:rPr>
              <a:t>增强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711499" y="4293731"/>
            <a:ext cx="993457" cy="398780"/>
            <a:chOff x="1000100" y="1801921"/>
            <a:chExt cx="993464" cy="39884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7688" y="285728"/>
            <a:ext cx="7200925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sz="2600" dirty="0"/>
              <a:t>学员操作</a:t>
            </a:r>
            <a:r>
              <a:rPr lang="en-US" altLang="zh-CN" sz="2600" dirty="0"/>
              <a:t>—</a:t>
            </a:r>
            <a:r>
              <a:rPr lang="zh-CN" altLang="en-US" sz="2600" dirty="0"/>
              <a:t>使用</a:t>
            </a:r>
            <a:r>
              <a:rPr lang="en-US" sz="2600" dirty="0" err="1"/>
              <a:t>Iterator</a:t>
            </a:r>
            <a:r>
              <a:rPr lang="zh-CN" altLang="en-US" sz="2600" dirty="0"/>
              <a:t>迭代</a:t>
            </a:r>
            <a:r>
              <a:rPr lang="en-US" sz="2600" dirty="0"/>
              <a:t>Map</a:t>
            </a:r>
            <a:r>
              <a:rPr lang="zh-CN" altLang="en-US" sz="2600" dirty="0"/>
              <a:t>中的企鹅信息</a:t>
            </a:r>
            <a:endParaRPr lang="zh-CN" altLang="en-US" sz="26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dirty="0" err="1"/>
              <a:t>HashMap</a:t>
            </a:r>
            <a:r>
              <a:rPr lang="zh-CN" altLang="en-US" dirty="0"/>
              <a:t>存储多个企鹅信息，然后统一使用</a:t>
            </a:r>
            <a:r>
              <a:rPr lang="en-US" dirty="0"/>
              <a:t>Iterator</a:t>
            </a:r>
            <a:r>
              <a:rPr lang="zh-CN" altLang="en-US" dirty="0"/>
              <a:t>进行遍历</a:t>
            </a:r>
            <a:endParaRPr lang="zh-CN" altLang="en-US" dirty="0"/>
          </a:p>
          <a:p>
            <a:pPr lvl="1" eaLnBrk="1" hangingPunct="1"/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9510"/>
            <a:ext cx="921281" cy="406350"/>
            <a:chOff x="3786182" y="1192962"/>
            <a:chExt cx="921281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Snap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94" y="3143248"/>
            <a:ext cx="4868898" cy="2196000"/>
          </a:xfrm>
          <a:prstGeom prst="rect">
            <a:avLst/>
          </a:prstGeom>
        </p:spPr>
      </p:pic>
      <p:grpSp>
        <p:nvGrpSpPr>
          <p:cNvPr id="13" name="组合 19"/>
          <p:cNvGrpSpPr/>
          <p:nvPr/>
        </p:nvGrpSpPr>
        <p:grpSpPr bwMode="auto">
          <a:xfrm>
            <a:off x="4738688" y="5880695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81545" y="285750"/>
            <a:ext cx="320738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泛型集合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如何解决以下强制类型转换时容易出现的异常问题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List</a:t>
            </a:r>
            <a:r>
              <a:rPr lang="zh-CN" altLang="en-US" sz="2000" dirty="0"/>
              <a:t>的</a:t>
            </a:r>
            <a:r>
              <a:rPr lang="en-US" altLang="zh-CN" sz="2000" dirty="0"/>
              <a:t>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</a:t>
            </a:r>
            <a:r>
              <a:rPr lang="zh-CN" altLang="en-US" sz="2000" dirty="0"/>
              <a:t>方法获取元素</a:t>
            </a:r>
            <a:endParaRPr lang="zh-CN" altLang="en-US" sz="2000" dirty="0"/>
          </a:p>
          <a:p>
            <a:pPr lvl="1" eaLnBrk="1" hangingPunct="1"/>
            <a:r>
              <a:rPr lang="en-US" altLang="zh-CN" sz="2000" dirty="0"/>
              <a:t>Map</a:t>
            </a:r>
            <a:r>
              <a:rPr lang="zh-CN" altLang="en-US" sz="2000" dirty="0"/>
              <a:t>的</a:t>
            </a:r>
            <a:r>
              <a:rPr lang="en-US" altLang="zh-CN" sz="2000" dirty="0"/>
              <a:t>get(Object key)</a:t>
            </a:r>
            <a:r>
              <a:rPr lang="zh-CN" altLang="en-US" sz="2000" dirty="0"/>
              <a:t>方法获取元素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 err="1"/>
              <a:t>Iterator</a:t>
            </a:r>
            <a:r>
              <a:rPr lang="zh-CN" altLang="en-US" sz="2000" dirty="0"/>
              <a:t>的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方法获取元素</a:t>
            </a:r>
            <a:endParaRPr lang="zh-CN" altLang="en-US" sz="20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通过泛型</a:t>
            </a:r>
            <a:endParaRPr lang="zh-CN" altLang="en-US" sz="2400" dirty="0"/>
          </a:p>
          <a:p>
            <a:pPr lvl="1" eaLnBrk="1" hangingPunct="1"/>
            <a:r>
              <a:rPr lang="en-US" altLang="zh-CN" sz="2000" dirty="0"/>
              <a:t>JDK1.5</a:t>
            </a:r>
            <a:r>
              <a:rPr lang="zh-CN" altLang="en-US" sz="2000" dirty="0"/>
              <a:t>使用泛型改写了集合框架中的所有接口和类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2"/>
            <a:ext cx="979172" cy="422603"/>
            <a:chOff x="1000100" y="1173499"/>
            <a:chExt cx="979172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95406" y="3196331"/>
            <a:ext cx="992719" cy="446983"/>
            <a:chOff x="1000100" y="3235185"/>
            <a:chExt cx="992719" cy="446983"/>
          </a:xfrm>
        </p:grpSpPr>
        <p:pic>
          <p:nvPicPr>
            <p:cNvPr id="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3881438" y="5736679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48777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：使用泛型集合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38390" y="285750"/>
            <a:ext cx="304990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泛型集合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263171" name="AutoShape 3"/>
          <p:cNvSpPr>
            <a:spLocks noChangeArrowheads="1"/>
          </p:cNvSpPr>
          <p:nvPr/>
        </p:nvSpPr>
        <p:spPr bwMode="auto">
          <a:xfrm>
            <a:off x="2351584" y="2001263"/>
            <a:ext cx="7256456" cy="3099625"/>
          </a:xfrm>
          <a:prstGeom prst="roundRect">
            <a:avLst>
              <a:gd name="adj" fmla="val 12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</a:t>
            </a:r>
            <a:r>
              <a:rPr lang="zh-CN" altLang="en-US" b="1" dirty="0"/>
              <a:t>创建</a:t>
            </a:r>
            <a:r>
              <a:rPr lang="en-US" altLang="zh-CN" b="1" dirty="0" err="1"/>
              <a:t>ArrayList</a:t>
            </a:r>
            <a:r>
              <a:rPr lang="zh-CN" altLang="en-US" b="1" dirty="0"/>
              <a:t>集合对象并存储狗狗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/>
              <a:t> </a:t>
            </a:r>
            <a:r>
              <a:rPr lang="en-US" altLang="zh-CN" b="1" dirty="0"/>
              <a:t>List </a:t>
            </a:r>
            <a:r>
              <a:rPr lang="en-US" altLang="zh-CN" b="1" dirty="0">
                <a:solidFill>
                  <a:srgbClr val="FF0000"/>
                </a:solidFill>
              </a:rPr>
              <a:t>&lt;Dog&gt; </a:t>
            </a:r>
            <a:r>
              <a:rPr lang="en-US" altLang="zh-CN" b="1" dirty="0"/>
              <a:t>dogs = new </a:t>
            </a:r>
            <a:r>
              <a:rPr lang="en-US" altLang="zh-CN" b="1" dirty="0" err="1"/>
              <a:t>ArrayList</a:t>
            </a:r>
            <a:r>
              <a:rPr lang="en-US" altLang="zh-CN" b="1" dirty="0">
                <a:solidFill>
                  <a:srgbClr val="FF0000"/>
                </a:solidFill>
              </a:rPr>
              <a:t>&lt;Dog&gt;();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dogs.add</a:t>
            </a:r>
            <a:r>
              <a:rPr lang="en-US" altLang="zh-CN" b="1" dirty="0"/>
              <a:t>(dog1);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… …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</a:t>
            </a:r>
            <a:r>
              <a:rPr lang="en-US" altLang="zh-CN" b="1" dirty="0" err="1">
                <a:solidFill>
                  <a:srgbClr val="FF3300"/>
                </a:solidFill>
              </a:rPr>
              <a:t>dogs.add</a:t>
            </a:r>
            <a:r>
              <a:rPr lang="en-US" altLang="zh-CN" b="1" dirty="0">
                <a:solidFill>
                  <a:srgbClr val="FF3300"/>
                </a:solidFill>
              </a:rPr>
              <a:t>("hello");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 </a:t>
            </a:r>
            <a:r>
              <a:rPr lang="zh-CN" altLang="en-US" b="1" dirty="0"/>
              <a:t> 显示第三个元素的信息</a:t>
            </a:r>
            <a:endParaRPr lang="zh-CN" altLang="en-US" b="1" dirty="0"/>
          </a:p>
          <a:p>
            <a:pPr algn="l" defTabSz="457200">
              <a:lnSpc>
                <a:spcPct val="90000"/>
              </a:lnSpc>
            </a:pPr>
            <a:r>
              <a:rPr lang="zh-CN" altLang="en-US" b="1" dirty="0"/>
              <a:t> </a:t>
            </a:r>
            <a:r>
              <a:rPr lang="en-US" altLang="zh-CN" b="1" dirty="0"/>
              <a:t>Dog </a:t>
            </a:r>
            <a:r>
              <a:rPr lang="en-US" altLang="zh-CN" b="1" dirty="0" err="1"/>
              <a:t>dog</a:t>
            </a:r>
            <a:r>
              <a:rPr lang="en-US" altLang="zh-CN" b="1" dirty="0"/>
              <a:t> =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dogs.get</a:t>
            </a:r>
            <a:r>
              <a:rPr lang="en-US" altLang="zh-CN" b="1" dirty="0">
                <a:solidFill>
                  <a:srgbClr val="FF0000"/>
                </a:solidFill>
              </a:rPr>
              <a:t>(2);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l" defTabSz="457200">
              <a:lnSpc>
                <a:spcPct val="90000"/>
              </a:lnSpc>
            </a:pPr>
            <a:endParaRPr lang="en-US" altLang="zh-CN" b="1" dirty="0">
              <a:solidFill>
                <a:srgbClr val="0070C0"/>
              </a:solidFill>
            </a:endParaRPr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//</a:t>
            </a:r>
            <a:r>
              <a:rPr lang="zh-CN" altLang="en-US" b="1" dirty="0"/>
              <a:t>使用</a:t>
            </a:r>
            <a:r>
              <a:rPr lang="en-US" altLang="zh-CN" b="1" dirty="0" err="1"/>
              <a:t>foreach</a:t>
            </a:r>
            <a:r>
              <a:rPr lang="zh-CN" altLang="en-US" b="1" dirty="0"/>
              <a:t>遍历</a:t>
            </a:r>
            <a:r>
              <a:rPr lang="en-US" altLang="zh-CN" b="1" dirty="0"/>
              <a:t>dogs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for(</a:t>
            </a:r>
            <a:r>
              <a:rPr lang="en-US" altLang="zh-CN" b="1" dirty="0">
                <a:solidFill>
                  <a:srgbClr val="FF0000"/>
                </a:solidFill>
              </a:rPr>
              <a:t>Dog </a:t>
            </a:r>
            <a:r>
              <a:rPr lang="en-US" altLang="zh-CN" b="1" dirty="0" err="1">
                <a:solidFill>
                  <a:srgbClr val="FF0000"/>
                </a:solidFill>
              </a:rPr>
              <a:t>dog:dogs</a:t>
            </a:r>
            <a:r>
              <a:rPr lang="en-US" altLang="zh-CN" b="1" dirty="0"/>
              <a:t>){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	… …</a:t>
            </a:r>
            <a:endParaRPr lang="en-US" altLang="zh-CN" b="1" dirty="0"/>
          </a:p>
          <a:p>
            <a:pPr algn="l" defTabSz="457200">
              <a:lnSpc>
                <a:spcPct val="90000"/>
              </a:lnSpc>
            </a:pPr>
            <a:r>
              <a:rPr lang="en-US" altLang="zh-CN" b="1" dirty="0"/>
              <a:t> }</a:t>
            </a:r>
            <a:endParaRPr lang="en-US" altLang="zh-CN" b="1" dirty="0"/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7554980" y="2217718"/>
            <a:ext cx="1601992" cy="408192"/>
          </a:xfrm>
          <a:prstGeom prst="wedgeRoundRectCallout">
            <a:avLst>
              <a:gd name="adj1" fmla="val -25985"/>
              <a:gd name="adj2" fmla="val 474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标记元素类型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5704295" y="2937798"/>
            <a:ext cx="2751342" cy="408192"/>
          </a:xfrm>
          <a:prstGeom prst="wedgeRoundRectCallout">
            <a:avLst>
              <a:gd name="adj1" fmla="val -33692"/>
              <a:gd name="adj2" fmla="val 524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类型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不符，出现编译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5798693" y="3801894"/>
            <a:ext cx="2125232" cy="408192"/>
          </a:xfrm>
          <a:prstGeom prst="wedgeRoundRectCallout">
            <a:avLst>
              <a:gd name="adj1" fmla="val -28898"/>
              <a:gd name="adj2" fmla="val 522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无需类型强制转换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126088" y="3729455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V="1">
            <a:off x="4667240" y="4089495"/>
            <a:ext cx="1101790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4" idx="3"/>
          </p:cNvCxnSpPr>
          <p:nvPr/>
        </p:nvCxnSpPr>
        <p:spPr bwMode="auto">
          <a:xfrm>
            <a:off x="6983476" y="2432171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982948" y="2289295"/>
            <a:ext cx="400052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423592" y="3009375"/>
            <a:ext cx="207170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015880" y="3153391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3625890" y="3513431"/>
            <a:ext cx="150019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2840072" y="4233511"/>
            <a:ext cx="1643074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483050" y="1237792"/>
            <a:ext cx="7645398" cy="514353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小结：泛型集合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bldLvl="0" animBg="1"/>
      <p:bldP spid="263176" grpId="0" bldLvl="0" animBg="1"/>
      <p:bldP spid="263177" grpId="0" bldLvl="0" animBg="1"/>
      <p:bldP spid="34" grpId="0" bldLvl="0" animBg="1"/>
      <p:bldP spid="38" grpId="0" bldLvl="0" animBg="1"/>
      <p:bldP spid="40" grpId="0" bldLvl="0" animBg="1"/>
      <p:bldP spid="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91350" y="285750"/>
            <a:ext cx="349758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泛型集合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sp>
        <p:nvSpPr>
          <p:cNvPr id="264195" name="AutoShape 3"/>
          <p:cNvSpPr>
            <a:spLocks noChangeArrowheads="1"/>
          </p:cNvSpPr>
          <p:nvPr/>
        </p:nvSpPr>
        <p:spPr bwMode="auto">
          <a:xfrm>
            <a:off x="2024034" y="857232"/>
            <a:ext cx="8086725" cy="58464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Map&lt;</a:t>
            </a:r>
            <a:r>
              <a:rPr lang="en-US" altLang="zh-CN" b="1" dirty="0" err="1">
                <a:solidFill>
                  <a:srgbClr val="FF0000"/>
                </a:solidFill>
              </a:rPr>
              <a:t>String,Dog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b="1" dirty="0"/>
              <a:t> </a:t>
            </a:r>
            <a:r>
              <a:rPr lang="en-US" altLang="zh-CN" b="1" dirty="0" err="1"/>
              <a:t>dogMap</a:t>
            </a:r>
            <a:r>
              <a:rPr lang="en-US" altLang="zh-CN" b="1" dirty="0"/>
              <a:t>=new </a:t>
            </a:r>
            <a:r>
              <a:rPr lang="en-US" altLang="zh-CN" b="1" dirty="0" err="1">
                <a:solidFill>
                  <a:srgbClr val="FF0000"/>
                </a:solidFill>
              </a:rPr>
              <a:t>HashMap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String,Dog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dogMap.put</a:t>
            </a:r>
            <a:r>
              <a:rPr lang="en-US" altLang="zh-CN" b="1" dirty="0"/>
              <a:t>(</a:t>
            </a:r>
            <a:r>
              <a:rPr lang="en-US" altLang="zh-CN" b="1" dirty="0" err="1"/>
              <a:t>ououDog.getName</a:t>
            </a:r>
            <a:r>
              <a:rPr lang="en-US" altLang="zh-CN" b="1" dirty="0"/>
              <a:t>(),</a:t>
            </a:r>
            <a:r>
              <a:rPr lang="en-US" altLang="zh-CN" b="1" dirty="0" err="1"/>
              <a:t>ououDog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… …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/*</a:t>
            </a:r>
            <a:r>
              <a:rPr lang="zh-CN" altLang="en-US" b="1" dirty="0"/>
              <a:t>通过迭代器依次输出集合中所有狗狗的信息*</a:t>
            </a:r>
            <a:r>
              <a:rPr lang="en-US" altLang="zh-CN" b="1" dirty="0"/>
              <a:t>/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Set</a:t>
            </a:r>
            <a:r>
              <a:rPr lang="en-US" altLang="zh-CN" b="1" dirty="0">
                <a:solidFill>
                  <a:srgbClr val="FF0000"/>
                </a:solidFill>
              </a:rPr>
              <a:t>&lt;String&gt;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/>
              <a:t>keys=</a:t>
            </a:r>
            <a:r>
              <a:rPr lang="en-US" altLang="zh-CN" b="1" dirty="0" err="1"/>
              <a:t>dogMap.keySet</a:t>
            </a:r>
            <a:r>
              <a:rPr lang="en-US" altLang="zh-CN" b="1" dirty="0"/>
              <a:t>();   //</a:t>
            </a:r>
            <a:r>
              <a:rPr lang="zh-CN" altLang="en-US" b="1" dirty="0"/>
              <a:t>取出所有</a:t>
            </a:r>
            <a:r>
              <a:rPr lang="en-US" altLang="zh-CN" b="1" dirty="0"/>
              <a:t>key</a:t>
            </a:r>
            <a:r>
              <a:rPr lang="zh-CN" altLang="en-US" b="1" dirty="0"/>
              <a:t>的集合</a:t>
            </a:r>
            <a:endParaRPr lang="zh-CN" altLang="en-US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</a:t>
            </a:r>
            <a:r>
              <a:rPr lang="en-US" altLang="zh-CN" b="1" dirty="0" err="1"/>
              <a:t>Iterator</a:t>
            </a:r>
            <a:r>
              <a:rPr lang="en-US" altLang="zh-CN" b="1" dirty="0">
                <a:solidFill>
                  <a:srgbClr val="FF0000"/>
                </a:solidFill>
              </a:rPr>
              <a:t>&lt;String&gt;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/>
              <a:t>it=</a:t>
            </a:r>
            <a:r>
              <a:rPr lang="en-US" altLang="zh-CN" b="1" dirty="0" err="1"/>
              <a:t>keys.iterator</a:t>
            </a:r>
            <a:r>
              <a:rPr lang="en-US" altLang="zh-CN" b="1" dirty="0"/>
              <a:t>();      //</a:t>
            </a:r>
            <a:r>
              <a:rPr lang="zh-CN" altLang="en-US" b="1" dirty="0"/>
              <a:t>获取</a:t>
            </a:r>
            <a:r>
              <a:rPr lang="en-US" altLang="zh-CN" b="1" dirty="0" err="1"/>
              <a:t>Iterator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while(</a:t>
            </a:r>
            <a:r>
              <a:rPr lang="en-US" altLang="zh-CN" b="1" dirty="0" err="1"/>
              <a:t>it.hasNext</a:t>
            </a:r>
            <a:r>
              <a:rPr lang="en-US" altLang="zh-CN" b="1" dirty="0"/>
              <a:t>()){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	String key=</a:t>
            </a:r>
            <a:r>
              <a:rPr lang="en-US" altLang="zh-CN" b="1" dirty="0" err="1">
                <a:solidFill>
                  <a:srgbClr val="FF0000"/>
                </a:solidFill>
              </a:rPr>
              <a:t>it.next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/>
              <a:t> //</a:t>
            </a:r>
            <a:r>
              <a:rPr lang="zh-CN" altLang="en-US" b="1" dirty="0"/>
              <a:t>取出</a:t>
            </a:r>
            <a:r>
              <a:rPr lang="en-US" altLang="zh-CN" b="1" dirty="0"/>
              <a:t>key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	Dog </a:t>
            </a:r>
            <a:r>
              <a:rPr lang="en-US" altLang="zh-CN" b="1" dirty="0" err="1"/>
              <a:t>dog</a:t>
            </a:r>
            <a:r>
              <a:rPr lang="en-US" altLang="zh-CN" b="1" dirty="0"/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dogMap.get</a:t>
            </a:r>
            <a:r>
              <a:rPr lang="en-US" altLang="zh-CN" b="1" dirty="0">
                <a:solidFill>
                  <a:srgbClr val="FF0000"/>
                </a:solidFill>
              </a:rPr>
              <a:t>(key);</a:t>
            </a:r>
            <a:r>
              <a:rPr lang="en-US" altLang="zh-CN" b="1" dirty="0"/>
              <a:t>  //</a:t>
            </a:r>
            <a:r>
              <a:rPr lang="zh-CN" altLang="en-US" b="1" dirty="0"/>
              <a:t>根据</a:t>
            </a:r>
            <a:r>
              <a:rPr lang="en-US" altLang="zh-CN" b="1" dirty="0"/>
              <a:t>key</a:t>
            </a:r>
            <a:r>
              <a:rPr lang="zh-CN" altLang="en-US" b="1" dirty="0"/>
              <a:t>取出对应的值</a:t>
            </a:r>
            <a:endParaRPr lang="zh-CN" altLang="en-US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       … …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}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//</a:t>
            </a:r>
            <a:r>
              <a:rPr lang="zh-CN" altLang="en-US" b="1" dirty="0"/>
              <a:t>使用</a:t>
            </a:r>
            <a:r>
              <a:rPr lang="en-US" altLang="zh-CN" b="1" dirty="0" err="1"/>
              <a:t>foreach</a:t>
            </a:r>
            <a:r>
              <a:rPr lang="zh-CN" altLang="en-US" b="1" dirty="0"/>
              <a:t>语句输出集合中所有狗狗的信息</a:t>
            </a:r>
            <a:endParaRPr lang="zh-CN" altLang="en-US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for(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en-US" altLang="zh-CN" b="1" dirty="0"/>
              <a:t> </a:t>
            </a:r>
            <a:r>
              <a:rPr lang="en-US" altLang="zh-CN" b="1" dirty="0" err="1"/>
              <a:t>key:keys</a:t>
            </a:r>
            <a:r>
              <a:rPr lang="en-US" altLang="zh-CN" b="1" dirty="0"/>
              <a:t>){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	Dog </a:t>
            </a:r>
            <a:r>
              <a:rPr lang="en-US" altLang="zh-CN" b="1" dirty="0" err="1"/>
              <a:t>dog</a:t>
            </a:r>
            <a:r>
              <a:rPr lang="en-US" altLang="zh-CN" b="1" dirty="0"/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dogMap.get</a:t>
            </a:r>
            <a:r>
              <a:rPr lang="en-US" altLang="zh-CN" b="1" dirty="0">
                <a:solidFill>
                  <a:srgbClr val="FF0000"/>
                </a:solidFill>
              </a:rPr>
              <a:t>(key);</a:t>
            </a:r>
            <a:r>
              <a:rPr lang="en-US" altLang="zh-CN" b="1" dirty="0"/>
              <a:t>  //</a:t>
            </a:r>
            <a:r>
              <a:rPr lang="zh-CN" altLang="en-US" b="1" dirty="0"/>
              <a:t>根据</a:t>
            </a:r>
            <a:r>
              <a:rPr lang="en-US" altLang="zh-CN" b="1" dirty="0"/>
              <a:t>key</a:t>
            </a:r>
            <a:r>
              <a:rPr lang="zh-CN" altLang="en-US" b="1" dirty="0"/>
              <a:t>取出对应的值</a:t>
            </a:r>
            <a:endParaRPr lang="zh-CN" altLang="en-US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	… …</a:t>
            </a:r>
            <a:endParaRPr lang="en-US" altLang="zh-CN" b="1" dirty="0"/>
          </a:p>
          <a:p>
            <a:pPr algn="l" defTabSz="457200">
              <a:lnSpc>
                <a:spcPct val="130000"/>
              </a:lnSpc>
            </a:pPr>
            <a:r>
              <a:rPr lang="en-US" altLang="zh-CN" b="1" dirty="0"/>
              <a:t> }</a:t>
            </a:r>
            <a:endParaRPr lang="en-US" altLang="zh-CN" b="1" dirty="0"/>
          </a:p>
        </p:txBody>
      </p:sp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7167570" y="1572043"/>
            <a:ext cx="1678192" cy="408192"/>
          </a:xfrm>
          <a:prstGeom prst="wedgeRoundRectCallout">
            <a:avLst>
              <a:gd name="adj1" fmla="val -24778"/>
              <a:gd name="adj2" fmla="val 4823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标记键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4203" name="AutoShape 11"/>
          <p:cNvSpPr>
            <a:spLocks noChangeArrowheads="1"/>
          </p:cNvSpPr>
          <p:nvPr/>
        </p:nvSpPr>
        <p:spPr bwMode="auto">
          <a:xfrm>
            <a:off x="5810248" y="3000803"/>
            <a:ext cx="1372122" cy="408192"/>
          </a:xfrm>
          <a:prstGeom prst="wedgeRoundRectCallout">
            <a:avLst>
              <a:gd name="adj1" fmla="val -31864"/>
              <a:gd name="adj2" fmla="val 502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标记键类型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>
            <a:off x="7632711" y="1392223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5667372" y="4071942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6453191" y="4306692"/>
            <a:ext cx="1643074" cy="408192"/>
          </a:xfrm>
          <a:prstGeom prst="wedgeRoundRectCallout">
            <a:avLst>
              <a:gd name="adj1" fmla="val -31864"/>
              <a:gd name="adj2" fmla="val 502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无需类型转换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595538" y="983008"/>
            <a:ext cx="550072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2524100" y="2354580"/>
            <a:ext cx="1428760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endCxn id="264203" idx="1"/>
          </p:cNvCxnSpPr>
          <p:nvPr/>
        </p:nvCxnSpPr>
        <p:spPr bwMode="auto">
          <a:xfrm>
            <a:off x="5476860" y="2929569"/>
            <a:ext cx="1857388" cy="2757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595670" y="3363832"/>
            <a:ext cx="2000264" cy="85725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2524100" y="5165742"/>
            <a:ext cx="3000396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5595934" y="4643446"/>
            <a:ext cx="85725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bldLvl="0" animBg="1"/>
      <p:bldP spid="264203" grpId="0" bldLvl="0" animBg="1"/>
      <p:bldP spid="25" grpId="0" bldLvl="0" animBg="1"/>
      <p:bldP spid="26" grpId="0" bldLvl="0" animBg="1"/>
      <p:bldP spid="27" grpId="0" bldLvl="0" animBg="1"/>
      <p:bldP spid="32" grpId="0" bldLvl="0" animBg="1"/>
      <p:bldP spid="3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672" y="285728"/>
            <a:ext cx="7344941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sz="2200" dirty="0"/>
              <a:t>学员操作</a:t>
            </a:r>
            <a:r>
              <a:rPr lang="en-US" altLang="zh-CN" sz="2200" dirty="0"/>
              <a:t>—</a:t>
            </a:r>
            <a:r>
              <a:rPr lang="zh-CN" altLang="en-US" sz="2200" dirty="0"/>
              <a:t>使用泛型集合显示存储在</a:t>
            </a:r>
            <a:r>
              <a:rPr lang="en-US" sz="2200" dirty="0"/>
              <a:t>Map</a:t>
            </a:r>
            <a:r>
              <a:rPr lang="zh-CN" altLang="en-US" sz="2200" dirty="0"/>
              <a:t>中的企鹅信息</a:t>
            </a:r>
            <a:endParaRPr lang="zh-CN" altLang="en-US" sz="2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在上机</a:t>
            </a:r>
            <a:r>
              <a:rPr lang="en-US" dirty="0"/>
              <a:t>3</a:t>
            </a:r>
            <a:r>
              <a:rPr lang="zh-CN" altLang="en-US" dirty="0"/>
              <a:t>的基础上，为企鹅添加一个编号，并作为键存储多个企鹅信息到应用泛型的</a:t>
            </a:r>
            <a:r>
              <a:rPr lang="en-US" dirty="0" err="1"/>
              <a:t>HashMap</a:t>
            </a:r>
            <a:r>
              <a:rPr lang="zh-CN" altLang="en-US" dirty="0"/>
              <a:t>集合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dirty="0" err="1"/>
              <a:t>Iterator</a:t>
            </a:r>
            <a:r>
              <a:rPr lang="zh-CN" altLang="en-US" dirty="0"/>
              <a:t>、</a:t>
            </a:r>
            <a:r>
              <a:rPr lang="en-US" dirty="0" err="1"/>
              <a:t>foreach</a:t>
            </a:r>
            <a:r>
              <a:rPr lang="zh-CN" altLang="en-US" dirty="0"/>
              <a:t>语句进行遍历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使用包装类</a:t>
            </a:r>
            <a:r>
              <a:rPr lang="en-US" dirty="0"/>
              <a:t>Integer </a:t>
            </a:r>
            <a:r>
              <a:rPr lang="zh-CN" altLang="en-US" dirty="0"/>
              <a:t>标记</a:t>
            </a:r>
            <a:r>
              <a:rPr lang="en-US" altLang="zh-CN" dirty="0"/>
              <a:t>Map</a:t>
            </a:r>
            <a:r>
              <a:rPr lang="zh-CN" altLang="en-US" dirty="0"/>
              <a:t>的键类型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Map&lt;</a:t>
            </a:r>
            <a:r>
              <a:rPr lang="en-US" altLang="zh-CN" dirty="0" err="1"/>
              <a:t>Integer,Penguin</a:t>
            </a:r>
            <a:r>
              <a:rPr lang="en-US" altLang="zh-CN" dirty="0"/>
              <a:t>&gt;</a:t>
            </a:r>
            <a:endParaRPr lang="en-US" altLang="zh-CN" dirty="0"/>
          </a:p>
        </p:txBody>
      </p:sp>
      <p:grpSp>
        <p:nvGrpSpPr>
          <p:cNvPr id="3" name="组合 9"/>
          <p:cNvGrpSpPr/>
          <p:nvPr/>
        </p:nvGrpSpPr>
        <p:grpSpPr>
          <a:xfrm>
            <a:off x="1595406" y="879510"/>
            <a:ext cx="921281" cy="406350"/>
            <a:chOff x="3786182" y="1192962"/>
            <a:chExt cx="921281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20" y="3575683"/>
            <a:ext cx="4119554" cy="2949680"/>
          </a:xfrm>
          <a:prstGeom prst="rect">
            <a:avLst/>
          </a:prstGeom>
        </p:spPr>
      </p:pic>
      <p:grpSp>
        <p:nvGrpSpPr>
          <p:cNvPr id="15" name="组合 56"/>
          <p:cNvGrpSpPr/>
          <p:nvPr/>
        </p:nvGrpSpPr>
        <p:grpSpPr>
          <a:xfrm>
            <a:off x="421926" y="2942715"/>
            <a:ext cx="979172" cy="461521"/>
            <a:chOff x="3786182" y="3824735"/>
            <a:chExt cx="979172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6105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grpSp>
        <p:nvGrpSpPr>
          <p:cNvPr id="19" name="组合 19"/>
          <p:cNvGrpSpPr/>
          <p:nvPr/>
        </p:nvGrpSpPr>
        <p:grpSpPr bwMode="auto">
          <a:xfrm>
            <a:off x="4738688" y="6096719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6450" y="285750"/>
            <a:ext cx="5871845" cy="523240"/>
          </a:xfrm>
        </p:spPr>
        <p:txBody>
          <a:bodyPr/>
          <a:lstStyle/>
          <a:p>
            <a:r>
              <a:rPr lang="zh-CN" altLang="en-US" dirty="0"/>
              <a:t>拓展练习</a:t>
            </a:r>
            <a:r>
              <a:rPr lang="en-US" altLang="zh-CN" dirty="0"/>
              <a:t>-</a:t>
            </a:r>
            <a:r>
              <a:rPr lang="zh-CN" altLang="en-US" dirty="0"/>
              <a:t>集合存取数据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639855" y="1113748"/>
            <a:ext cx="6912768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36344" y="4451263"/>
            <a:ext cx="7748186" cy="208823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以面向对象方式编写测试类</a:t>
            </a:r>
            <a:r>
              <a:rPr lang="en-US" altLang="zh-CN" sz="2000" dirty="0" err="1"/>
              <a:t>MotoTest</a:t>
            </a:r>
            <a:r>
              <a:rPr lang="zh-CN" altLang="en-US" sz="2000" dirty="0"/>
              <a:t>、业务类</a:t>
            </a:r>
            <a:r>
              <a:rPr lang="en-US" altLang="zh-CN" sz="2000" dirty="0" err="1"/>
              <a:t>MotoBiz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分别用</a:t>
            </a:r>
            <a:r>
              <a:rPr lang="en-US" altLang="zh-CN" sz="2000" dirty="0"/>
              <a:t>Map</a:t>
            </a:r>
            <a:r>
              <a:rPr lang="zh-CN" altLang="en-US" sz="2000" dirty="0"/>
              <a:t>集合、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集合存储</a:t>
            </a:r>
            <a:r>
              <a:rPr lang="en-US" altLang="zh-CN" sz="2000" dirty="0"/>
              <a:t>8</a:t>
            </a:r>
            <a:r>
              <a:rPr lang="zh-CN" altLang="en-US" sz="2000" dirty="0"/>
              <a:t>辆车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(</a:t>
            </a:r>
            <a:r>
              <a:rPr lang="zh-CN" altLang="en-US" sz="1800" dirty="0"/>
              <a:t>初始化车辆方法：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())</a:t>
            </a:r>
            <a:endParaRPr lang="en-US" altLang="zh-CN" sz="1800" dirty="0"/>
          </a:p>
          <a:p>
            <a:pPr eaLnBrk="1" hangingPunct="1"/>
            <a:r>
              <a:rPr lang="zh-CN" altLang="en-US" sz="2000" dirty="0"/>
              <a:t>根据键盘输入车牌号（</a:t>
            </a:r>
            <a:r>
              <a:rPr lang="en-US" altLang="zh-CN" sz="2000"/>
              <a:t>key</a:t>
            </a:r>
            <a:r>
              <a:rPr lang="zh-CN" altLang="en-US" sz="2000"/>
              <a:t>），</a:t>
            </a:r>
            <a:r>
              <a:rPr lang="zh-CN" altLang="en-US" sz="2000" dirty="0"/>
              <a:t>找到对应车辆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(</a:t>
            </a:r>
            <a:r>
              <a:rPr lang="zh-CN" altLang="en-US" sz="1800" dirty="0"/>
              <a:t>根据车牌号车辆方法：</a:t>
            </a:r>
            <a:r>
              <a:rPr lang="en-US" altLang="zh-CN" sz="1800" dirty="0" err="1"/>
              <a:t>searchMoto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motoNo</a:t>
            </a:r>
            <a:r>
              <a:rPr lang="en-US" altLang="zh-CN" sz="1800" dirty="0"/>
              <a:t>))</a:t>
            </a:r>
            <a:endParaRPr lang="en-US" altLang="zh-CN" sz="1800" dirty="0"/>
          </a:p>
          <a:p>
            <a:pPr eaLnBrk="1" hangingPunct="1"/>
            <a:r>
              <a:rPr lang="zh-CN" altLang="en-US" sz="2000" dirty="0"/>
              <a:t>键盘输入租赁天数，显示原租金、折扣及实付租金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(</a:t>
            </a:r>
            <a:r>
              <a:rPr lang="zh-CN" altLang="en-US" sz="1800" dirty="0"/>
              <a:t>根据租赁天数计算租金方法：</a:t>
            </a:r>
            <a:r>
              <a:rPr lang="en-US" altLang="zh-CN" sz="1800" dirty="0" err="1"/>
              <a:t>calRent</a:t>
            </a:r>
            <a:r>
              <a:rPr lang="en-US" altLang="zh-CN" sz="1800" dirty="0"/>
              <a:t>(days))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737600" y="274955"/>
            <a:ext cx="1473200" cy="58229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999656" y="1503363"/>
            <a:ext cx="2134493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Collection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集合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（不唯一，无序）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ArrayList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LinkedList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遍历集合的方法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4799856" y="3231893"/>
            <a:ext cx="3770313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存储方式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执行效率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4511824" y="3360374"/>
            <a:ext cx="214313" cy="114874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180381" y="346739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集合框架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2639616" y="1620837"/>
            <a:ext cx="357187" cy="404210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5159896" y="1412776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75920" y="1340768"/>
            <a:ext cx="3024336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集合（不唯一、有序）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Set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集合（唯一、无序）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7896200" y="119675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184232" y="1124744"/>
            <a:ext cx="2027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5807968" y="2924944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6096000" y="2924944"/>
            <a:ext cx="439248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：长度可变的数组，存储空间连续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集合：链表式结构存储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0" name="AutoShape 3"/>
          <p:cNvSpPr/>
          <p:nvPr/>
        </p:nvSpPr>
        <p:spPr bwMode="auto">
          <a:xfrm>
            <a:off x="5881687" y="4005064"/>
            <a:ext cx="214313" cy="10081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6096000" y="4038163"/>
            <a:ext cx="439248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ArrayList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：遍历和随机访问效率高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LinkedList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集合：插入和删除效率高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2" name="AutoShape 3"/>
          <p:cNvSpPr/>
          <p:nvPr/>
        </p:nvSpPr>
        <p:spPr bwMode="auto">
          <a:xfrm>
            <a:off x="5017591" y="5157192"/>
            <a:ext cx="214313" cy="93610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401510" y="5042118"/>
            <a:ext cx="449039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增强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for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循环遍历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迭代器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Iterator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遍历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48" y="285750"/>
            <a:ext cx="1106465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梳理本章知识点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预习下一章节内容（看视频</a:t>
            </a:r>
            <a:r>
              <a:rPr lang="en-US" altLang="zh-CN" dirty="0"/>
              <a:t>+</a:t>
            </a:r>
            <a:r>
              <a:rPr lang="zh-CN" altLang="en-US" dirty="0"/>
              <a:t>敲练习代码）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云题库刷理论选择题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3530" y="99695"/>
            <a:ext cx="2564765" cy="899795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09786" y="1249380"/>
            <a:ext cx="7705725" cy="4679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List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、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Map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是否都继承自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Collection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接口 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和数组采用相同存储结构的集合类型是什么？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 err="1">
                <a:latin typeface="+mn-lt"/>
                <a:ea typeface="微软雅黑" panose="020B0503020204020204" pitchFamily="2" charset="-122"/>
              </a:rPr>
              <a:t>Iterator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接口的作用是什么？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800" b="1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endParaRPr lang="en-US" altLang="zh-CN" sz="2800" b="1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668438" y="600075"/>
            <a:ext cx="1607185" cy="736600"/>
            <a:chOff x="0" y="600123"/>
            <a:chExt cx="1607604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16080" y="285728"/>
            <a:ext cx="3672532" cy="52322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回顾与作业点评</a:t>
            </a:r>
            <a:endParaRPr lang="zh-CN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066165"/>
            <a:ext cx="10972800" cy="4817533"/>
          </a:xfrm>
        </p:spPr>
        <p:txBody>
          <a:bodyPr/>
          <a:lstStyle/>
          <a:p>
            <a:pPr eaLnBrk="1" hangingPunct="1"/>
            <a:r>
              <a:rPr lang="zh-CN" altLang="en-GB" dirty="0"/>
              <a:t>写出运行结果</a:t>
            </a:r>
            <a:endParaRPr lang="zh-CN" altLang="en-GB" dirty="0"/>
          </a:p>
          <a:p>
            <a:pPr eaLnBrk="1" hangingPunct="1"/>
            <a:endParaRPr lang="zh-CN" altLang="en-GB" dirty="0"/>
          </a:p>
          <a:p>
            <a:pPr eaLnBrk="1" hangingPunct="1"/>
            <a:endParaRPr lang="zh-CN" altLang="en-GB" dirty="0"/>
          </a:p>
          <a:p>
            <a:pPr eaLnBrk="1" hangingPunct="1"/>
            <a:endParaRPr lang="zh-CN" altLang="en-GB" dirty="0"/>
          </a:p>
          <a:p>
            <a:pPr eaLnBrk="1" hangingPunct="1"/>
            <a:endParaRPr lang="zh-CN" altLang="en-GB" dirty="0"/>
          </a:p>
          <a:p>
            <a:pPr eaLnBrk="1" hangingPunct="1"/>
            <a:endParaRPr lang="zh-CN" altLang="en-GB" dirty="0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zh-CN" altLang="en-GB" dirty="0"/>
            </a:br>
            <a:endParaRPr lang="zh-CN" altLang="en-GB" dirty="0"/>
          </a:p>
        </p:txBody>
      </p:sp>
      <p:sp>
        <p:nvSpPr>
          <p:cNvPr id="271363" name="AutoShape 3"/>
          <p:cNvSpPr>
            <a:spLocks noChangeArrowheads="1"/>
          </p:cNvSpPr>
          <p:nvPr/>
        </p:nvSpPr>
        <p:spPr bwMode="auto">
          <a:xfrm>
            <a:off x="2275840" y="1652905"/>
            <a:ext cx="7748905" cy="4986864"/>
          </a:xfrm>
          <a:prstGeom prst="roundRect">
            <a:avLst>
              <a:gd name="adj" fmla="val 76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public static void main(String args[])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a[ ] = {0, 1, 2, 3, 4};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sum = 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try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		for (int i = 1; i &lt; 6; i++)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	        sum = sum + a[i];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("sum=" + sum);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 catch (ArrayIndexOutOfBoundsException e)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数组越界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 finally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程序结束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8296303" y="5228805"/>
            <a:ext cx="1728787" cy="709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数组越界  </a:t>
            </a:r>
            <a:endParaRPr lang="zh-CN" altLang="en-US" b="1" dirty="0"/>
          </a:p>
          <a:p>
            <a:pPr algn="l">
              <a:defRPr/>
            </a:pPr>
            <a:r>
              <a:rPr lang="zh-CN" altLang="en-US" b="1" dirty="0"/>
              <a:t>程序结束 </a:t>
            </a:r>
            <a:endParaRPr lang="zh-CN" altLang="en-US" b="1" dirty="0"/>
          </a:p>
        </p:txBody>
      </p:sp>
      <p:sp>
        <p:nvSpPr>
          <p:cNvPr id="271376" name="AutoShape 16"/>
          <p:cNvSpPr>
            <a:spLocks noChangeArrowheads="1"/>
          </p:cNvSpPr>
          <p:nvPr/>
        </p:nvSpPr>
        <p:spPr bwMode="auto">
          <a:xfrm>
            <a:off x="2275840" y="1652905"/>
            <a:ext cx="7692390" cy="4659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numOne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numTwo = 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try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 = numOne/numTwo;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 catch (ArithmeticException 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除数不能为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0");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 catch (Exception ex)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发现异常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 finally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finally");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77" name="AutoShape 17"/>
          <p:cNvSpPr>
            <a:spLocks noChangeArrowheads="1"/>
          </p:cNvSpPr>
          <p:nvPr/>
        </p:nvSpPr>
        <p:spPr bwMode="auto">
          <a:xfrm>
            <a:off x="8239172" y="5128816"/>
            <a:ext cx="1728787" cy="709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除数能不为</a:t>
            </a:r>
            <a:r>
              <a:rPr lang="en-US" altLang="zh-CN" b="1" dirty="0"/>
              <a:t>0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这是</a:t>
            </a:r>
            <a:r>
              <a:rPr lang="en-US" altLang="zh-CN" b="1" dirty="0"/>
              <a:t>finally </a:t>
            </a:r>
            <a:endParaRPr lang="en-US" altLang="zh-CN" b="1" dirty="0"/>
          </a:p>
        </p:txBody>
      </p:sp>
      <p:sp>
        <p:nvSpPr>
          <p:cNvPr id="271386" name="AutoShape 26"/>
          <p:cNvSpPr>
            <a:spLocks noChangeArrowheads="1"/>
          </p:cNvSpPr>
          <p:nvPr/>
        </p:nvSpPr>
        <p:spPr bwMode="auto">
          <a:xfrm>
            <a:off x="2275840" y="1652905"/>
            <a:ext cx="7774305" cy="4530861"/>
          </a:xfrm>
          <a:prstGeom prst="roundRect">
            <a:avLst>
              <a:gd name="adj" fmla="val 3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add(int i) throws NullPointerException{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	    if(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==0)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	throw new NullPointerException();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("add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出现异常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Test t = new Test();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try{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t.add(0);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("add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方法返回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}catch(Exception 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捕获异常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}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8310632" y="5286388"/>
            <a:ext cx="17002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捕获异常 </a:t>
            </a:r>
            <a:endParaRPr lang="zh-CN" altLang="en-US" b="1" dirty="0"/>
          </a:p>
        </p:txBody>
      </p:sp>
      <p:grpSp>
        <p:nvGrpSpPr>
          <p:cNvPr id="14" name="组合 77"/>
          <p:cNvGrpSpPr/>
          <p:nvPr/>
        </p:nvGrpSpPr>
        <p:grpSpPr>
          <a:xfrm>
            <a:off x="1389338" y="704140"/>
            <a:ext cx="1456370" cy="398780"/>
            <a:chOff x="2962268" y="5103147"/>
            <a:chExt cx="1456370" cy="398780"/>
          </a:xfrm>
        </p:grpSpPr>
        <p:pic>
          <p:nvPicPr>
            <p:cNvPr id="1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214678" y="5103147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737600" y="6356350"/>
            <a:ext cx="2844800" cy="154305"/>
          </a:xfrm>
        </p:spPr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ldLvl="0" animBg="1"/>
      <p:bldP spid="271366" grpId="0" bldLvl="0" animBg="1"/>
      <p:bldP spid="271366" grpId="1" bldLvl="0" animBg="1"/>
      <p:bldP spid="271376" grpId="0" bldLvl="0" animBg="1"/>
      <p:bldP spid="271377" grpId="0" bldLvl="0" animBg="1"/>
      <p:bldP spid="271377" grpId="1" bldLvl="0" animBg="1"/>
      <p:bldP spid="271386" grpId="0" bldLvl="0" animBg="1"/>
      <p:bldP spid="27138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8945" y="285750"/>
            <a:ext cx="241935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本章任务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800258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List</a:t>
            </a:r>
            <a:r>
              <a:rPr lang="zh-CN" altLang="en-US" dirty="0"/>
              <a:t>保存和输出宠物信息</a:t>
            </a:r>
            <a:endParaRPr lang="zh-CN" altLang="en-US" dirty="0"/>
          </a:p>
          <a:p>
            <a:pPr eaLnBrk="1" hangingPunct="1"/>
            <a:r>
              <a:rPr lang="zh-CN" altLang="en-US" dirty="0"/>
              <a:t>根据宠物昵称查找宠物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dirty="0" err="1"/>
              <a:t>Iterator</a:t>
            </a:r>
            <a:r>
              <a:rPr lang="zh-CN" altLang="en-US" dirty="0"/>
              <a:t>迭代显示存储在</a:t>
            </a:r>
            <a:r>
              <a:rPr lang="en-US" dirty="0"/>
              <a:t>Map</a:t>
            </a:r>
            <a:r>
              <a:rPr lang="zh-CN" altLang="en-US" dirty="0"/>
              <a:t>中的企鹅信息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使用泛型集合显示存储在</a:t>
            </a:r>
            <a:r>
              <a:rPr lang="en-US" dirty="0"/>
              <a:t>Map</a:t>
            </a:r>
            <a:r>
              <a:rPr lang="zh-CN" altLang="en-US" dirty="0"/>
              <a:t>中的企鹅信息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41" y="2824550"/>
            <a:ext cx="3101385" cy="34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94" y="3554952"/>
            <a:ext cx="3871566" cy="151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94" y="2996952"/>
            <a:ext cx="4291163" cy="219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41" y="3238550"/>
            <a:ext cx="3670292" cy="262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10830" y="285750"/>
            <a:ext cx="257810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掌握集合框架包含的内容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 err="1"/>
              <a:t>LinkedList</a:t>
            </a:r>
            <a:r>
              <a:rPr lang="zh-CN" altLang="en-US" dirty="0"/>
              <a:t>的使用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 err="1"/>
              <a:t>HashMap</a:t>
            </a:r>
            <a:r>
              <a:rPr lang="zh-CN" altLang="en-US" dirty="0"/>
              <a:t>的使用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 err="1"/>
              <a:t>Iterator</a:t>
            </a:r>
            <a:r>
              <a:rPr lang="zh-CN" altLang="en-US" dirty="0"/>
              <a:t>的使用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掌握泛型集合的使用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321468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2214554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1643050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2" name="Rectangle 121"/>
          <p:cNvSpPr>
            <a:spLocks noGrp="1" noChangeArrowheads="1"/>
          </p:cNvSpPr>
          <p:nvPr>
            <p:ph type="title"/>
          </p:nvPr>
        </p:nvSpPr>
        <p:spPr bwMode="auto">
          <a:xfrm>
            <a:off x="5749290" y="285750"/>
            <a:ext cx="4739005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为什么使用集合框架 </a:t>
            </a:r>
            <a:endParaRPr lang="zh-CN" altLang="en-US" dirty="0"/>
          </a:p>
        </p:txBody>
      </p:sp>
      <p:graphicFrame>
        <p:nvGraphicFramePr>
          <p:cNvPr id="553986" name="Group 2"/>
          <p:cNvGraphicFramePr>
            <a:graphicFrameLocks noGrp="1"/>
          </p:cNvGraphicFramePr>
          <p:nvPr>
            <p:ph idx="1"/>
          </p:nvPr>
        </p:nvGraphicFramePr>
        <p:xfrm>
          <a:off x="2381224" y="1768786"/>
          <a:ext cx="7645400" cy="731520"/>
        </p:xfrm>
        <a:graphic>
          <a:graphicData uri="http://schemas.openxmlformats.org/drawingml/2006/table">
            <a:tbl>
              <a:tblPr/>
              <a:tblGrid>
                <a:gridCol w="381635"/>
                <a:gridCol w="383540"/>
                <a:gridCol w="335915"/>
                <a:gridCol w="427355"/>
                <a:gridCol w="383540"/>
                <a:gridCol w="381635"/>
                <a:gridCol w="381635"/>
                <a:gridCol w="382905"/>
                <a:gridCol w="382270"/>
                <a:gridCol w="382905"/>
                <a:gridCol w="381635"/>
                <a:gridCol w="382270"/>
                <a:gridCol w="382905"/>
                <a:gridCol w="381635"/>
                <a:gridCol w="381635"/>
                <a:gridCol w="383540"/>
                <a:gridCol w="381635"/>
                <a:gridCol w="303530"/>
                <a:gridCol w="356235"/>
                <a:gridCol w="487045"/>
              </a:tblGrid>
              <a:tr h="57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学员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学员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482" marR="904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4034" name="Group 50"/>
          <p:cNvGraphicFramePr>
            <a:graphicFrameLocks noGrp="1"/>
          </p:cNvGraphicFramePr>
          <p:nvPr>
            <p:ph sz="quarter" idx="4294967295"/>
          </p:nvPr>
        </p:nvGraphicFramePr>
        <p:xfrm>
          <a:off x="2381224" y="4852988"/>
          <a:ext cx="6995795" cy="396240"/>
        </p:xfrm>
        <a:graphic>
          <a:graphicData uri="http://schemas.openxmlformats.org/drawingml/2006/table">
            <a:tbl>
              <a:tblPr/>
              <a:tblGrid>
                <a:gridCol w="874395"/>
                <a:gridCol w="700405"/>
                <a:gridCol w="787400"/>
                <a:gridCol w="787400"/>
                <a:gridCol w="826770"/>
                <a:gridCol w="735330"/>
                <a:gridCol w="737870"/>
                <a:gridCol w="662305"/>
                <a:gridCol w="88392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代码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代码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591" name="Rectangle 47"/>
          <p:cNvSpPr>
            <a:spLocks noChangeArrowheads="1"/>
          </p:cNvSpPr>
          <p:nvPr/>
        </p:nvSpPr>
        <p:spPr bwMode="auto">
          <a:xfrm>
            <a:off x="2208213" y="2563813"/>
            <a:ext cx="7488237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如何存储每天的新闻信息？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36592" name="Rectangle 48"/>
          <p:cNvSpPr>
            <a:spLocks noChangeArrowheads="1"/>
          </p:cNvSpPr>
          <p:nvPr/>
        </p:nvSpPr>
        <p:spPr bwMode="auto">
          <a:xfrm>
            <a:off x="2208213" y="3789363"/>
            <a:ext cx="8064500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如何存储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ACCP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课程的代码与课程信息，能够通过代码方便地获得课程信息？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236593" name="AutoShape 49"/>
          <p:cNvSpPr>
            <a:spLocks noChangeArrowheads="1"/>
          </p:cNvSpPr>
          <p:nvPr/>
        </p:nvSpPr>
        <p:spPr bwMode="gray">
          <a:xfrm>
            <a:off x="2855913" y="6021388"/>
            <a:ext cx="5954731" cy="69376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如果并不知道程序运行时会需要多少对象，或者需要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更复杂方式存储对象</a:t>
            </a:r>
            <a:r>
              <a:rPr lang="en-US" altLang="zh-CN" b="1" dirty="0"/>
              <a:t>——</a:t>
            </a:r>
            <a:r>
              <a:rPr lang="zh-CN" altLang="en-US" b="1" dirty="0"/>
              <a:t>可以使用</a:t>
            </a:r>
            <a:r>
              <a:rPr lang="en-US" altLang="zh-CN" b="1" dirty="0"/>
              <a:t>Java</a:t>
            </a:r>
            <a:r>
              <a:rPr lang="zh-CN" altLang="en-US" b="1" dirty="0"/>
              <a:t>集合框架</a:t>
            </a:r>
            <a:endParaRPr lang="zh-CN" altLang="en-US" b="1" dirty="0"/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5159375" y="1916113"/>
            <a:ext cx="1295400" cy="36830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</a:rPr>
              <a:t>一维数组</a:t>
            </a:r>
            <a:endParaRPr lang="zh-CN" altLang="en-US" b="1">
              <a:solidFill>
                <a:srgbClr val="0033CC"/>
              </a:solidFill>
            </a:endParaRPr>
          </a:p>
        </p:txBody>
      </p:sp>
      <p:graphicFrame>
        <p:nvGraphicFramePr>
          <p:cNvPr id="554056" name="Group 72"/>
          <p:cNvGraphicFramePr>
            <a:graphicFrameLocks noGrp="1"/>
          </p:cNvGraphicFramePr>
          <p:nvPr/>
        </p:nvGraphicFramePr>
        <p:xfrm>
          <a:off x="2381224" y="5589588"/>
          <a:ext cx="7054850" cy="396240"/>
        </p:xfrm>
        <a:graphic>
          <a:graphicData uri="http://schemas.openxmlformats.org/drawingml/2006/table">
            <a:tbl>
              <a:tblPr/>
              <a:tblGrid>
                <a:gridCol w="861695"/>
                <a:gridCol w="735330"/>
                <a:gridCol w="798195"/>
                <a:gridCol w="796925"/>
                <a:gridCol w="885825"/>
                <a:gridCol w="679450"/>
                <a:gridCol w="713105"/>
                <a:gridCol w="648970"/>
                <a:gridCol w="935355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课程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课程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39" name="AutoShape 95"/>
          <p:cNvSpPr>
            <a:spLocks noChangeArrowheads="1"/>
          </p:cNvSpPr>
          <p:nvPr/>
        </p:nvSpPr>
        <p:spPr bwMode="auto">
          <a:xfrm>
            <a:off x="2095472" y="4921267"/>
            <a:ext cx="215900" cy="936625"/>
          </a:xfrm>
          <a:prstGeom prst="curvedRightArrow">
            <a:avLst>
              <a:gd name="adj1" fmla="val 86765"/>
              <a:gd name="adj2" fmla="val 173529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36640" name="Text Box 96"/>
          <p:cNvSpPr txBox="1">
            <a:spLocks noChangeArrowheads="1"/>
          </p:cNvSpPr>
          <p:nvPr/>
        </p:nvSpPr>
        <p:spPr bwMode="auto">
          <a:xfrm>
            <a:off x="2566988" y="5229225"/>
            <a:ext cx="1295400" cy="36830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</a:rPr>
              <a:t>一一对应</a:t>
            </a:r>
            <a:endParaRPr lang="zh-CN" altLang="en-US" b="1">
              <a:solidFill>
                <a:srgbClr val="0033CC"/>
              </a:solidFill>
            </a:endParaRPr>
          </a:p>
        </p:txBody>
      </p:sp>
      <p:graphicFrame>
        <p:nvGraphicFramePr>
          <p:cNvPr id="554080" name="Group 96"/>
          <p:cNvGraphicFramePr>
            <a:graphicFrameLocks noGrp="1"/>
          </p:cNvGraphicFramePr>
          <p:nvPr/>
        </p:nvGraphicFramePr>
        <p:xfrm>
          <a:off x="2381224" y="3141663"/>
          <a:ext cx="7560945" cy="396240"/>
        </p:xfrm>
        <a:graphic>
          <a:graphicData uri="http://schemas.openxmlformats.org/drawingml/2006/table">
            <a:tbl>
              <a:tblPr/>
              <a:tblGrid>
                <a:gridCol w="936625"/>
                <a:gridCol w="719455"/>
                <a:gridCol w="848995"/>
                <a:gridCol w="833755"/>
                <a:gridCol w="980440"/>
                <a:gridCol w="864870"/>
                <a:gridCol w="719455"/>
                <a:gridCol w="720725"/>
                <a:gridCol w="936625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新闻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新闻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63" name="AutoShape 119"/>
          <p:cNvSpPr>
            <a:spLocks noChangeArrowheads="1"/>
          </p:cNvSpPr>
          <p:nvPr/>
        </p:nvSpPr>
        <p:spPr bwMode="auto">
          <a:xfrm>
            <a:off x="6959600" y="2276594"/>
            <a:ext cx="3351242" cy="714970"/>
          </a:xfrm>
          <a:prstGeom prst="wedgeRoundRectCallout">
            <a:avLst>
              <a:gd name="adj1" fmla="val -50652"/>
              <a:gd name="adj2" fmla="val 12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每天的新闻总数不确定，太少浪费空间，太多空间不足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311" name="Rectangle 120"/>
          <p:cNvSpPr>
            <a:spLocks noChangeArrowheads="1"/>
          </p:cNvSpPr>
          <p:nvPr/>
        </p:nvSpPr>
        <p:spPr bwMode="auto">
          <a:xfrm>
            <a:off x="2208213" y="1196678"/>
            <a:ext cx="8174037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存储一个班学员信息，假定一个班容纳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20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名学员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 flipH="1" flipV="1">
            <a:off x="6453190" y="285749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1" grpId="0"/>
      <p:bldP spid="236592" grpId="0"/>
      <p:bldP spid="236593" grpId="0" bldLvl="0" animBg="1"/>
      <p:bldP spid="236639" grpId="0" bldLvl="0" animBg="1"/>
      <p:bldP spid="236640" grpId="0"/>
      <p:bldP spid="2366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2306613" y="2498750"/>
            <a:ext cx="431800" cy="37623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792404" y="2360625"/>
            <a:ext cx="2160587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>
                <a:latin typeface="+mn-lt"/>
                <a:ea typeface="+mn-ea"/>
              </a:rPr>
              <a:t>接口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gray">
          <a:xfrm>
            <a:off x="4224338" y="2505086"/>
            <a:ext cx="1514472" cy="4460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Collection</a:t>
            </a:r>
            <a:endParaRPr lang="en-US" altLang="zh-CN" b="1" dirty="0"/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gray">
          <a:xfrm>
            <a:off x="8401050" y="2522534"/>
            <a:ext cx="1295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Map</a:t>
            </a:r>
            <a:endParaRPr lang="en-US" altLang="zh-CN" b="1" dirty="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2306613" y="5380063"/>
            <a:ext cx="431800" cy="37623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792404" y="5308616"/>
            <a:ext cx="2160587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>
                <a:latin typeface="+mn-lt"/>
                <a:ea typeface="+mn-ea"/>
              </a:rPr>
              <a:t>具体类</a:t>
            </a:r>
            <a:endParaRPr lang="zh-CN" altLang="en-US" sz="2800" b="1" dirty="0">
              <a:latin typeface="+mn-lt"/>
              <a:ea typeface="+mn-ea"/>
            </a:endParaRPr>
          </a:p>
        </p:txBody>
      </p:sp>
      <p:cxnSp>
        <p:nvCxnSpPr>
          <p:cNvPr id="237584" name="AutoShape 16"/>
          <p:cNvCxnSpPr>
            <a:cxnSpLocks noChangeShapeType="1"/>
          </p:cNvCxnSpPr>
          <p:nvPr/>
        </p:nvCxnSpPr>
        <p:spPr bwMode="auto">
          <a:xfrm rot="-5400000">
            <a:off x="2952750" y="3719517"/>
            <a:ext cx="585788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585" name="AutoShape 17"/>
          <p:cNvCxnSpPr>
            <a:cxnSpLocks noChangeShapeType="1"/>
          </p:cNvCxnSpPr>
          <p:nvPr/>
        </p:nvCxnSpPr>
        <p:spPr bwMode="auto">
          <a:xfrm rot="5400000" flipH="1">
            <a:off x="3798888" y="3738567"/>
            <a:ext cx="585788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30" name="Oval 19"/>
          <p:cNvSpPr>
            <a:spLocks noChangeArrowheads="1"/>
          </p:cNvSpPr>
          <p:nvPr/>
        </p:nvSpPr>
        <p:spPr bwMode="auto">
          <a:xfrm>
            <a:off x="2306613" y="6003948"/>
            <a:ext cx="431800" cy="37623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2792404" y="5951558"/>
            <a:ext cx="216058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>
                <a:latin typeface="+mn-lt"/>
                <a:ea typeface="+mn-ea"/>
              </a:rPr>
              <a:t>算法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237590" name="AutoShape 22"/>
          <p:cNvSpPr>
            <a:spLocks noChangeArrowheads="1"/>
          </p:cNvSpPr>
          <p:nvPr/>
        </p:nvSpPr>
        <p:spPr bwMode="auto">
          <a:xfrm>
            <a:off x="4381488" y="6094434"/>
            <a:ext cx="147161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Collections</a:t>
            </a:r>
            <a:endParaRPr lang="en-US" altLang="zh-CN" b="1" dirty="0"/>
          </a:p>
        </p:txBody>
      </p:sp>
      <p:sp>
        <p:nvSpPr>
          <p:cNvPr id="237593" name="AutoShape 25"/>
          <p:cNvSpPr>
            <a:spLocks noChangeArrowheads="1"/>
          </p:cNvSpPr>
          <p:nvPr/>
        </p:nvSpPr>
        <p:spPr bwMode="gray">
          <a:xfrm>
            <a:off x="6596066" y="5796073"/>
            <a:ext cx="2787244" cy="776199"/>
          </a:xfrm>
          <a:prstGeom prst="wedgeRoundRectCallout">
            <a:avLst>
              <a:gd name="adj1" fmla="val -49910"/>
              <a:gd name="adj2" fmla="val 287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提供了对集合进行排序、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遍历等多种算法实现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237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4080510" y="285750"/>
            <a:ext cx="6408420" cy="523240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集合框架包含的内容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cxnSp>
        <p:nvCxnSpPr>
          <p:cNvPr id="237598" name="AutoShape 30"/>
          <p:cNvCxnSpPr>
            <a:cxnSpLocks noChangeShapeType="1"/>
          </p:cNvCxnSpPr>
          <p:nvPr/>
        </p:nvCxnSpPr>
        <p:spPr bwMode="auto">
          <a:xfrm rot="-5400000">
            <a:off x="7859713" y="3260737"/>
            <a:ext cx="1441450" cy="936625"/>
          </a:xfrm>
          <a:prstGeom prst="bent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599" name="AutoShape 31"/>
          <p:cNvCxnSpPr>
            <a:cxnSpLocks noChangeShapeType="1"/>
          </p:cNvCxnSpPr>
          <p:nvPr/>
        </p:nvCxnSpPr>
        <p:spPr bwMode="auto">
          <a:xfrm rot="5400000" flipH="1">
            <a:off x="8832056" y="3225019"/>
            <a:ext cx="1512887" cy="1079500"/>
          </a:xfrm>
          <a:prstGeom prst="bentConnector3">
            <a:avLst>
              <a:gd name="adj1" fmla="val 52255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0" name="AutoShape 32"/>
          <p:cNvCxnSpPr>
            <a:cxnSpLocks noChangeShapeType="1"/>
          </p:cNvCxnSpPr>
          <p:nvPr/>
        </p:nvCxnSpPr>
        <p:spPr bwMode="auto">
          <a:xfrm rot="-5400000">
            <a:off x="4219575" y="2779725"/>
            <a:ext cx="585787" cy="8651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1" name="AutoShape 33"/>
          <p:cNvCxnSpPr>
            <a:cxnSpLocks noChangeShapeType="1"/>
          </p:cNvCxnSpPr>
          <p:nvPr/>
        </p:nvCxnSpPr>
        <p:spPr bwMode="auto">
          <a:xfrm rot="5400000" flipH="1">
            <a:off x="5065713" y="2798775"/>
            <a:ext cx="585787" cy="8270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5" name="AutoShape 37"/>
          <p:cNvCxnSpPr>
            <a:cxnSpLocks noChangeShapeType="1"/>
          </p:cNvCxnSpPr>
          <p:nvPr/>
        </p:nvCxnSpPr>
        <p:spPr bwMode="auto">
          <a:xfrm rot="-5400000">
            <a:off x="5370513" y="3741742"/>
            <a:ext cx="585788" cy="865187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606" name="AutoShape 38"/>
          <p:cNvCxnSpPr>
            <a:cxnSpLocks noChangeShapeType="1"/>
          </p:cNvCxnSpPr>
          <p:nvPr/>
        </p:nvCxnSpPr>
        <p:spPr bwMode="auto">
          <a:xfrm rot="5400000" flipH="1">
            <a:off x="6216650" y="3760792"/>
            <a:ext cx="585788" cy="827088"/>
          </a:xfrm>
          <a:prstGeom prst="bentConnector3">
            <a:avLst>
              <a:gd name="adj1" fmla="val 49866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7574" name="AutoShape 6"/>
          <p:cNvSpPr>
            <a:spLocks noChangeArrowheads="1"/>
          </p:cNvSpPr>
          <p:nvPr/>
        </p:nvSpPr>
        <p:spPr bwMode="gray">
          <a:xfrm>
            <a:off x="3216275" y="3451228"/>
            <a:ext cx="13255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List</a:t>
            </a:r>
            <a:endParaRPr lang="en-US" altLang="zh-CN" sz="2000" b="1" dirty="0"/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gray">
          <a:xfrm>
            <a:off x="5303838" y="3451228"/>
            <a:ext cx="132556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Set</a:t>
            </a:r>
            <a:endParaRPr lang="en-US" altLang="zh-CN" sz="2000" b="1" dirty="0"/>
          </a:p>
        </p:txBody>
      </p:sp>
      <p:sp>
        <p:nvSpPr>
          <p:cNvPr id="237579" name="AutoShape 11"/>
          <p:cNvSpPr>
            <a:spLocks noChangeArrowheads="1"/>
          </p:cNvSpPr>
          <p:nvPr/>
        </p:nvSpPr>
        <p:spPr bwMode="auto">
          <a:xfrm>
            <a:off x="1990725" y="4451789"/>
            <a:ext cx="12260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ArrayList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7580" name="AutoShape 12"/>
          <p:cNvSpPr>
            <a:spLocks noChangeArrowheads="1"/>
          </p:cNvSpPr>
          <p:nvPr/>
        </p:nvSpPr>
        <p:spPr bwMode="auto">
          <a:xfrm>
            <a:off x="3432175" y="4449784"/>
            <a:ext cx="136555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LinkedList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7582" name="AutoShape 14"/>
          <p:cNvSpPr>
            <a:spLocks noChangeArrowheads="1"/>
          </p:cNvSpPr>
          <p:nvPr/>
        </p:nvSpPr>
        <p:spPr bwMode="auto">
          <a:xfrm>
            <a:off x="7823200" y="4451789"/>
            <a:ext cx="12387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HashMap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7602" name="AutoShape 34"/>
          <p:cNvSpPr>
            <a:spLocks noChangeArrowheads="1"/>
          </p:cNvSpPr>
          <p:nvPr/>
        </p:nvSpPr>
        <p:spPr bwMode="auto">
          <a:xfrm>
            <a:off x="6311900" y="4451789"/>
            <a:ext cx="10609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TreeSet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7603" name="AutoShape 35"/>
          <p:cNvSpPr>
            <a:spLocks noChangeArrowheads="1"/>
          </p:cNvSpPr>
          <p:nvPr/>
        </p:nvSpPr>
        <p:spPr bwMode="auto">
          <a:xfrm>
            <a:off x="5021263" y="4451789"/>
            <a:ext cx="11371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HashSet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7604" name="AutoShape 36"/>
          <p:cNvSpPr>
            <a:spLocks noChangeArrowheads="1"/>
          </p:cNvSpPr>
          <p:nvPr/>
        </p:nvSpPr>
        <p:spPr bwMode="auto">
          <a:xfrm>
            <a:off x="9229725" y="4429561"/>
            <a:ext cx="116257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TreeMap</a:t>
            </a:r>
            <a:endParaRPr lang="en-US" altLang="zh-CN" b="1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237590" idx="3"/>
          </p:cNvCxnSpPr>
          <p:nvPr/>
        </p:nvCxnSpPr>
        <p:spPr bwMode="auto">
          <a:xfrm flipV="1">
            <a:off x="5853101" y="6286520"/>
            <a:ext cx="742965" cy="11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645398" cy="86676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集合框架提供了一套性能优良、使用方便的接口和类，它们位于</a:t>
            </a:r>
            <a:r>
              <a:rPr lang="en-US" altLang="zh-CN" dirty="0" err="1"/>
              <a:t>java.util</a:t>
            </a:r>
            <a:r>
              <a:rPr lang="zh-CN" altLang="en-US" dirty="0"/>
              <a:t>包中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1881158" y="4429132"/>
            <a:ext cx="142876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381356" y="4429132"/>
            <a:ext cx="1500198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4952992" y="4429132"/>
            <a:ext cx="1285884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7739074" y="4429132"/>
            <a:ext cx="1357322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90DDF-39E7-42FE-A7BF-651D669CD49E}" type="slidenum">
              <a:rPr lang="zh-CN" altLang="en-US" smtClean="0"/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7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7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75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7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7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/>
      <p:bldP spid="9219" grpId="0"/>
      <p:bldP spid="237573" grpId="0" bldLvl="0" animBg="1"/>
      <p:bldP spid="237575" grpId="0" bldLvl="0" animBg="1"/>
      <p:bldP spid="9223" grpId="0" bldLvl="0" animBg="1"/>
      <p:bldP spid="9224" grpId="0"/>
      <p:bldP spid="9230" grpId="0" bldLvl="0" animBg="1"/>
      <p:bldP spid="9231" grpId="0"/>
      <p:bldP spid="237590" grpId="0" bldLvl="0" animBg="1"/>
      <p:bldP spid="237593" grpId="0" bldLvl="0" animBg="1"/>
      <p:bldP spid="237574" grpId="0" bldLvl="0" animBg="1"/>
      <p:bldP spid="237597" grpId="0" bldLvl="0" animBg="1"/>
      <p:bldP spid="237579" grpId="0" animBg="1" build="allAtOnce"/>
      <p:bldP spid="237580" grpId="0" animBg="1" build="allAtOnce"/>
      <p:bldP spid="237582" grpId="0" animBg="1" build="allAtOnce"/>
      <p:bldP spid="237602" grpId="0" bldLvl="0" animBg="1"/>
      <p:bldP spid="237603" grpId="0" animBg="1" build="allAtOnce"/>
      <p:bldP spid="237604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8597</Words>
  <Application>WPS 演示</Application>
  <PresentationFormat>宽屏</PresentationFormat>
  <Paragraphs>896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Wingdings</vt:lpstr>
      <vt:lpstr>Arial</vt:lpstr>
      <vt:lpstr>黑体</vt:lpstr>
      <vt:lpstr>Arial Unicode MS</vt:lpstr>
      <vt:lpstr>Times New Roman</vt:lpstr>
      <vt:lpstr>楷体_GB2312</vt:lpstr>
      <vt:lpstr>楷体_GB2312</vt:lpstr>
      <vt:lpstr>新宋体</vt:lpstr>
      <vt:lpstr>Office 主题_2</vt:lpstr>
      <vt:lpstr>集合框架</vt:lpstr>
      <vt:lpstr>课程地位</vt:lpstr>
      <vt:lpstr>本课目标</vt:lpstr>
      <vt:lpstr>预习检查</vt:lpstr>
      <vt:lpstr>回顾与作业点评</vt:lpstr>
      <vt:lpstr>本章任务</vt:lpstr>
      <vt:lpstr>本章目标</vt:lpstr>
      <vt:lpstr>为什么使用集合框架 </vt:lpstr>
      <vt:lpstr>Java集合框架包含的内容2-1</vt:lpstr>
      <vt:lpstr>Java集合框架包含的内容2-2</vt:lpstr>
      <vt:lpstr>List接口的实现类 </vt:lpstr>
      <vt:lpstr>ArrayList集合类5-1</vt:lpstr>
      <vt:lpstr>ArrayList集合类5-2 </vt:lpstr>
      <vt:lpstr>ArrayList集合类5-3</vt:lpstr>
      <vt:lpstr>ArrayList集合类5-4 </vt:lpstr>
      <vt:lpstr>ArrayList集合类5-5</vt:lpstr>
      <vt:lpstr>学员操作——使用List存储企鹅信息</vt:lpstr>
      <vt:lpstr>LinkedList集合类3-1</vt:lpstr>
      <vt:lpstr>LinkedList集合类3-2</vt:lpstr>
      <vt:lpstr>LinkedList集合类3-3</vt:lpstr>
      <vt:lpstr>Set接口3-1</vt:lpstr>
      <vt:lpstr>Set接口3-2</vt:lpstr>
      <vt:lpstr>Set接口3-3</vt:lpstr>
      <vt:lpstr>小结</vt:lpstr>
      <vt:lpstr> Map接口3-1 </vt:lpstr>
      <vt:lpstr> Map接口3-2 </vt:lpstr>
      <vt:lpstr>Map接口3-3</vt:lpstr>
      <vt:lpstr>学员操作——根据宠物昵称查找宠物</vt:lpstr>
      <vt:lpstr>迭代器Iterator2-1</vt:lpstr>
      <vt:lpstr>迭代器Iterator2-2</vt:lpstr>
      <vt:lpstr>学员操作—使用Iterator迭代Map中的企鹅信息</vt:lpstr>
      <vt:lpstr>泛型集合3-1</vt:lpstr>
      <vt:lpstr>泛型集合3-2</vt:lpstr>
      <vt:lpstr>泛型集合3-3</vt:lpstr>
      <vt:lpstr>学员操作—使用泛型集合显示存储在Map中的企鹅信息</vt:lpstr>
      <vt:lpstr>拓展练习-集合存取数据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49</cp:revision>
  <dcterms:created xsi:type="dcterms:W3CDTF">2017-10-12T07:19:00Z</dcterms:created>
  <dcterms:modified xsi:type="dcterms:W3CDTF">2017-10-21T07:12:10Z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