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5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尽量采用效果展示图或现场演示的方式，让学员对今天所学内容有直观的感受。</a:t>
            </a:r>
            <a:endParaRPr lang="zh-CN" altLang="en-US" sz="14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==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equals()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忽略大小写的字符串比较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演示示例：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r>
              <a:rPr lang="zh-CN" altLang="en-US" dirty="0">
                <a:latin typeface="Calibri" panose="020F0502020204030204" pitchFamily="34" charset="0"/>
              </a:rPr>
              <a:t>教学指导：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zh-CN" altLang="en-US" dirty="0">
                <a:latin typeface="Calibri" panose="020F0502020204030204" pitchFamily="34" charset="0"/>
              </a:rPr>
              <a:t>技术顾问简单描述方法的含义及用法，让学员有个初步印象即可，后面通过案例进一步学习用法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301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5D19C16-D637-4D4D-A8B0-B43B5A20725C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字符串提取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A36A1E-9C88-471B-9B00-1D99964A9A66}" type="slidenum">
              <a:rPr lang="zh-CN" altLang="en-US" smtClean="0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index1+1    index2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演示示例：字符串拆分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StringBuffer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类的使用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Random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zh-CN" altLang="en-US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演示示例：获取系统时间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Calendar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类的使用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4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t"/>
          <a:lstStyle/>
          <a:p>
            <a:r>
              <a:rPr lang="zh-CN" altLang="en-US">
                <a:latin typeface="Calibri" panose="020F0502020204030204" pitchFamily="34" charset="0"/>
              </a:rPr>
              <a:t>假钞的笑话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CDBF512-E536-460A-9A84-6AD8DC3B0E9D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演示示例：使用枚举</a:t>
            </a:r>
            <a:endParaRPr lang="zh-CN" altLang="en-US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BF31F-9725-4BCD-9F64-A8A4EA6934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演示示例：包装类的构造方法</a:t>
            </a:r>
            <a:endParaRPr lang="zh-CN" altLang="en-US" dirty="0">
              <a:solidFill>
                <a:srgbClr val="FFFF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ACD</a:t>
            </a:r>
            <a:endParaRPr lang="en-US" altLang="zh-CN" dirty="0"/>
          </a:p>
          <a:p>
            <a:r>
              <a:rPr lang="en-US" altLang="zh-CN" dirty="0"/>
              <a:t>BD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CBFC36-0E5A-4B40-A248-F88E4D0F9B8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演示示例：字符串长度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演示示例：字符串比较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7048507" y="190478"/>
            <a:ext cx="4819645" cy="681541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47751" y="1047752"/>
            <a:ext cx="10191749" cy="45254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8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2472" y="6213310"/>
            <a:ext cx="1162041" cy="4642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实用类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所有包装类都可将与之对应的基本数据类型作为参数，来构造它们的实例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en-US" dirty="0"/>
              <a:t>public Type</a:t>
            </a:r>
            <a:r>
              <a:rPr lang="zh-CN" altLang="en-US" dirty="0"/>
              <a:t>（</a:t>
            </a:r>
            <a:r>
              <a:rPr lang="en-US" dirty="0"/>
              <a:t>type value</a:t>
            </a:r>
            <a:r>
              <a:rPr lang="zh-CN" altLang="en-US" dirty="0"/>
              <a:t>）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zh-CN" altLang="en-US" dirty="0"/>
              <a:t>如：</a:t>
            </a:r>
            <a:r>
              <a:rPr lang="en-US" dirty="0"/>
              <a:t>Integer i=new Integer(1);</a:t>
            </a:r>
            <a:endParaRPr lang="en-US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除</a:t>
            </a:r>
            <a:r>
              <a:rPr lang="en-US" dirty="0"/>
              <a:t>Character</a:t>
            </a:r>
            <a:r>
              <a:rPr lang="zh-CN" altLang="en-US" dirty="0"/>
              <a:t>类外，其他包装类可将一个字符串作为参数构造它们的实例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en-US" dirty="0"/>
              <a:t>public Type</a:t>
            </a:r>
            <a:r>
              <a:rPr lang="zh-CN" altLang="en-US" dirty="0"/>
              <a:t>（</a:t>
            </a:r>
            <a:r>
              <a:rPr lang="en-US" dirty="0"/>
              <a:t>String value</a:t>
            </a:r>
            <a:r>
              <a:rPr lang="zh-CN" altLang="en-US" dirty="0"/>
              <a:t>）</a:t>
            </a:r>
            <a:endParaRPr lang="en-US" dirty="0"/>
          </a:p>
          <a:p>
            <a:pPr marL="400050" lvl="2" indent="0">
              <a:buSzPct val="100000"/>
              <a:buNone/>
            </a:pPr>
            <a:r>
              <a:rPr lang="zh-CN" altLang="en-US" dirty="0"/>
              <a:t>如：</a:t>
            </a:r>
            <a:r>
              <a:rPr lang="en-US" dirty="0"/>
              <a:t> Integer i=new Integer("123");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2355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56070" y="265430"/>
            <a:ext cx="386905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包装类的构造方法</a:t>
            </a:r>
            <a:endParaRPr lang="zh-CN" altLang="en-US" dirty="0"/>
          </a:p>
        </p:txBody>
      </p:sp>
      <p:sp>
        <p:nvSpPr>
          <p:cNvPr id="23556" name="AutoShape 49"/>
          <p:cNvSpPr>
            <a:spLocks noChangeArrowheads="1"/>
          </p:cNvSpPr>
          <p:nvPr/>
        </p:nvSpPr>
        <p:spPr bwMode="auto">
          <a:xfrm>
            <a:off x="2238376" y="4643438"/>
            <a:ext cx="7890072" cy="132206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1.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Boolean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类构造方法参数为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String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类型时，若该字符串内容为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true(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不考虑大小写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，则该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Boolean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对象表示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true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，否则表示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false</a:t>
            </a:r>
            <a:endParaRPr lang="en-US" sz="1600" dirty="0">
              <a:latin typeface="微软雅黑" panose="020B0503020204020204" pitchFamily="2" charset="-122"/>
              <a:ea typeface="微软雅黑" panose="020B0503020204020204" pitchFamily="2" charset="-122"/>
              <a:sym typeface="Wingdings" panose="05000000000000000000" pitchFamily="2" charset="2"/>
            </a:endParaRPr>
          </a:p>
          <a:p>
            <a:pPr eaLnBrk="0" hangingPunct="0"/>
            <a:r>
              <a:rPr lang="en-US" altLang="zh-CN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2.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当包装类构造方法参数为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String 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类型时，字符串不能为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null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，且该字符串必须可解析为相应的基本数据类型的数据，否则编译通过，运行时</a:t>
            </a:r>
            <a:r>
              <a:rPr 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NumberFormatException</a:t>
            </a:r>
            <a:r>
              <a:rPr lang="zh-CN" altLang="en-US" sz="1600" dirty="0">
                <a:latin typeface="微软雅黑" panose="020B0503020204020204" pitchFamily="2" charset="-122"/>
                <a:ea typeface="微软雅黑" panose="020B0503020204020204" pitchFamily="2" charset="-122"/>
                <a:sym typeface="Wingdings" panose="05000000000000000000" pitchFamily="2" charset="2"/>
              </a:rPr>
              <a:t>异常</a:t>
            </a:r>
            <a:endParaRPr lang="zh-CN" altLang="en-US" sz="16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07062" y="3940262"/>
            <a:ext cx="531315" cy="666754"/>
            <a:chOff x="7072330" y="2596212"/>
            <a:chExt cx="531315" cy="500066"/>
          </a:xfrm>
        </p:grpSpPr>
        <p:sp>
          <p:nvSpPr>
            <p:cNvPr id="9" name="矩形 8"/>
            <p:cNvSpPr/>
            <p:nvPr/>
          </p:nvSpPr>
          <p:spPr>
            <a:xfrm>
              <a:off x="7072330" y="2596212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117304" y="2635803"/>
              <a:ext cx="436880" cy="425818"/>
              <a:chOff x="7118010" y="2901292"/>
              <a:chExt cx="436880" cy="42581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118010" y="3143277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注意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pic>
            <p:nvPicPr>
              <p:cNvPr id="12" name="图片 11" descr="图片5.png"/>
              <p:cNvPicPr>
                <a:picLocks noChangeAspect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188897" y="2901292"/>
                <a:ext cx="299593" cy="264640"/>
              </a:xfrm>
              <a:prstGeom prst="rect">
                <a:avLst/>
              </a:prstGeom>
            </p:spPr>
          </p:pic>
        </p:grpSp>
      </p:grpSp>
      <p:sp>
        <p:nvSpPr>
          <p:cNvPr id="13" name="灯片编号占位符 2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所有包装类都有如下方法</a:t>
            </a:r>
            <a:endParaRPr lang="en-US" sz="2000" dirty="0"/>
          </a:p>
          <a:p>
            <a:pPr marL="457200" lvl="3" indent="0">
              <a:buSzPct val="100000"/>
              <a:buNone/>
            </a:pPr>
            <a:r>
              <a:rPr lang="en-US" sz="1800" dirty="0"/>
              <a:t>public static Type </a:t>
            </a:r>
            <a:r>
              <a:rPr lang="en-US" sz="1800" dirty="0" err="1"/>
              <a:t>valueOf</a:t>
            </a:r>
            <a:r>
              <a:rPr lang="en-US" sz="1800" dirty="0"/>
              <a:t>(type value)</a:t>
            </a:r>
            <a:endParaRPr lang="en-US" sz="1800" dirty="0"/>
          </a:p>
          <a:p>
            <a:pPr marL="457200" lvl="4" indent="0">
              <a:buSzPct val="100000"/>
              <a:buNone/>
            </a:pPr>
            <a:r>
              <a:rPr lang="zh-CN" altLang="en-US" sz="1800" dirty="0"/>
              <a:t>如：</a:t>
            </a:r>
            <a:r>
              <a:rPr lang="en-US" sz="1800" dirty="0"/>
              <a:t> Integer </a:t>
            </a:r>
            <a:r>
              <a:rPr lang="en-US" sz="1800" dirty="0" err="1"/>
              <a:t>intValue</a:t>
            </a:r>
            <a:r>
              <a:rPr lang="en-US" sz="1800" dirty="0"/>
              <a:t> = </a:t>
            </a:r>
            <a:r>
              <a:rPr lang="en-US" sz="1800" dirty="0" err="1"/>
              <a:t>Integer.valueOf</a:t>
            </a:r>
            <a:r>
              <a:rPr lang="en-US" sz="1800" dirty="0"/>
              <a:t>(21);</a:t>
            </a:r>
            <a:endParaRPr lang="en-US" sz="1800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除</a:t>
            </a:r>
            <a:r>
              <a:rPr lang="en-US" sz="2000" dirty="0"/>
              <a:t>Character</a:t>
            </a:r>
            <a:r>
              <a:rPr lang="zh-CN" altLang="en-US" sz="2000" dirty="0"/>
              <a:t>类外，其他包装类都有如下方法</a:t>
            </a:r>
            <a:endParaRPr lang="en-US" sz="2000" dirty="0"/>
          </a:p>
          <a:p>
            <a:pPr marL="457200" lvl="3" indent="0">
              <a:buSzPct val="100000"/>
              <a:buNone/>
            </a:pPr>
            <a:r>
              <a:rPr lang="en-US" sz="1800" dirty="0"/>
              <a:t>public static Type </a:t>
            </a:r>
            <a:r>
              <a:rPr lang="en-US" sz="1800" dirty="0" err="1"/>
              <a:t>valueOf</a:t>
            </a:r>
            <a:r>
              <a:rPr lang="en-US" sz="1800" dirty="0"/>
              <a:t>(String s)</a:t>
            </a:r>
            <a:endParaRPr lang="en-US" sz="1800" dirty="0"/>
          </a:p>
          <a:p>
            <a:pPr marL="457200" lvl="4" indent="0">
              <a:buSzPct val="100000"/>
              <a:buNone/>
            </a:pPr>
            <a:r>
              <a:rPr lang="zh-CN" altLang="en-US" sz="1800" dirty="0"/>
              <a:t>如：</a:t>
            </a:r>
            <a:r>
              <a:rPr lang="en-US" sz="1800" dirty="0"/>
              <a:t> Integer </a:t>
            </a:r>
            <a:r>
              <a:rPr lang="en-US" sz="1800" dirty="0" err="1"/>
              <a:t>intValue</a:t>
            </a:r>
            <a:r>
              <a:rPr lang="en-US" sz="1800" dirty="0"/>
              <a:t> = </a:t>
            </a:r>
            <a:r>
              <a:rPr lang="en-US" sz="1800" dirty="0" err="1"/>
              <a:t>Integer.valueOf</a:t>
            </a:r>
            <a:r>
              <a:rPr lang="en-US" sz="1800" dirty="0"/>
              <a:t>("21");</a:t>
            </a:r>
            <a:endParaRPr lang="en-US" sz="1800" dirty="0"/>
          </a:p>
          <a:p>
            <a:pPr marL="457200" lvl="4" indent="0">
              <a:buSzPct val="100000"/>
              <a:buNone/>
            </a:pPr>
            <a:endParaRPr lang="en-US" sz="1800" dirty="0"/>
          </a:p>
          <a:p>
            <a:pPr marL="457200" lvl="4" indent="0">
              <a:buSzPct val="100000"/>
              <a:buNone/>
            </a:pPr>
            <a:r>
              <a:rPr lang="zh-CN" altLang="en-US" sz="1800" dirty="0"/>
              <a:t>把字符串转换为指定的</a:t>
            </a:r>
            <a:r>
              <a:rPr lang="en-US" altLang="zh-CN" sz="1800" dirty="0"/>
              <a:t>Type</a:t>
            </a:r>
            <a:r>
              <a:rPr lang="zh-CN" altLang="en-US" sz="1800" dirty="0"/>
              <a:t>包装类</a:t>
            </a:r>
            <a:endParaRPr lang="en-US" sz="1800" dirty="0"/>
          </a:p>
          <a:p>
            <a:pPr marL="342900" lvl="2" indent="-342900">
              <a:buSzPct val="100000"/>
              <a:buFont typeface="Wingdings" panose="05000000000000000000" pitchFamily="2" charset="2"/>
              <a:buChar char="n"/>
            </a:pPr>
            <a:endParaRPr lang="en-US" sz="20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26626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0" y="265430"/>
            <a:ext cx="442912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4-1</a:t>
            </a:r>
            <a:endParaRPr lang="zh-CN" altLang="en-US" dirty="0"/>
          </a:p>
        </p:txBody>
      </p:sp>
      <p:sp>
        <p:nvSpPr>
          <p:cNvPr id="26628" name="AutoShape 49"/>
          <p:cNvSpPr>
            <a:spLocks noChangeArrowheads="1"/>
          </p:cNvSpPr>
          <p:nvPr/>
        </p:nvSpPr>
        <p:spPr bwMode="auto">
          <a:xfrm>
            <a:off x="2809875" y="4871481"/>
            <a:ext cx="6000750" cy="3683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Arial" panose="020B0604020202020204" pitchFamily="34" charset="0"/>
              </a:rPr>
              <a:t>Double </a:t>
            </a:r>
            <a:r>
              <a:rPr lang="en-US" dirty="0" err="1">
                <a:latin typeface="Arial" panose="020B0604020202020204" pitchFamily="34" charset="0"/>
              </a:rPr>
              <a:t>doubleValue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Double.valueOf</a:t>
            </a:r>
            <a:r>
              <a:rPr lang="en-US" dirty="0">
                <a:latin typeface="Arial" panose="020B0604020202020204" pitchFamily="34" charset="0"/>
              </a:rPr>
              <a:t> ("</a:t>
            </a:r>
            <a:r>
              <a:rPr lang="en-US" dirty="0" err="1">
                <a:latin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</a:rPr>
              <a:t>");</a:t>
            </a:r>
            <a:r>
              <a:rPr lang="zh-CN" altLang="en-US" b="1" dirty="0">
                <a:sym typeface="Wingdings" panose="05000000000000000000" pitchFamily="2" charset="2"/>
              </a:rPr>
              <a:t>正确吗？</a:t>
            </a:r>
            <a:endParaRPr lang="zh-CN" altLang="en-US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991545" y="4073544"/>
            <a:ext cx="531315" cy="666754"/>
            <a:chOff x="714348" y="642924"/>
            <a:chExt cx="531315" cy="500066"/>
          </a:xfrm>
        </p:grpSpPr>
        <p:sp>
          <p:nvSpPr>
            <p:cNvPr id="6" name="矩形 5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8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12" name="灯片编号占位符 2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88380" y="66040"/>
            <a:ext cx="4471035" cy="7835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4-2</a:t>
            </a:r>
            <a:endParaRPr lang="zh-CN" altLang="en-US" dirty="0"/>
          </a:p>
        </p:txBody>
      </p:sp>
      <p:sp>
        <p:nvSpPr>
          <p:cNvPr id="24579" name="AutoShape 49"/>
          <p:cNvSpPr>
            <a:spLocks noChangeArrowheads="1"/>
          </p:cNvSpPr>
          <p:nvPr/>
        </p:nvSpPr>
        <p:spPr bwMode="auto">
          <a:xfrm>
            <a:off x="3968115" y="638175"/>
            <a:ext cx="1058545" cy="368299"/>
          </a:xfrm>
          <a:prstGeom prst="roundRect">
            <a:avLst>
              <a:gd name="adj" fmla="val 0"/>
            </a:avLst>
          </a:prstGeom>
          <a:solidFill>
            <a:srgbClr val="BDEEF9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b="1"/>
              <a:t>Object</a:t>
            </a:r>
            <a:endParaRPr lang="zh-CN" altLang="en-US" b="1"/>
          </a:p>
        </p:txBody>
      </p:sp>
      <p:sp>
        <p:nvSpPr>
          <p:cNvPr id="24580" name="AutoShape 49"/>
          <p:cNvSpPr>
            <a:spLocks noChangeArrowheads="1"/>
          </p:cNvSpPr>
          <p:nvPr/>
        </p:nvSpPr>
        <p:spPr bwMode="auto">
          <a:xfrm>
            <a:off x="2756400" y="1280769"/>
            <a:ext cx="1211286" cy="3683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b="1"/>
              <a:t>Number</a:t>
            </a:r>
            <a:endParaRPr lang="zh-CN" altLang="en-US" b="1"/>
          </a:p>
        </p:txBody>
      </p:sp>
      <p:sp>
        <p:nvSpPr>
          <p:cNvPr id="24581" name="AutoShape 49"/>
          <p:cNvSpPr>
            <a:spLocks noChangeArrowheads="1"/>
          </p:cNvSpPr>
          <p:nvPr/>
        </p:nvSpPr>
        <p:spPr bwMode="auto">
          <a:xfrm>
            <a:off x="4411210" y="2529277"/>
            <a:ext cx="1211286" cy="922019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b="1"/>
              <a:t>Character</a:t>
            </a:r>
            <a:endParaRPr lang="en-US" b="1"/>
          </a:p>
          <a:p>
            <a:pPr eaLnBrk="0" hangingPunct="0"/>
            <a:r>
              <a:rPr lang="en-US" b="1"/>
              <a:t>Boolean</a:t>
            </a:r>
            <a:endParaRPr lang="zh-CN" altLang="en-US" b="1"/>
          </a:p>
        </p:txBody>
      </p:sp>
      <p:sp>
        <p:nvSpPr>
          <p:cNvPr id="24582" name="AutoShape 49"/>
          <p:cNvSpPr>
            <a:spLocks noChangeArrowheads="1"/>
          </p:cNvSpPr>
          <p:nvPr/>
        </p:nvSpPr>
        <p:spPr bwMode="auto">
          <a:xfrm>
            <a:off x="2756400" y="1918789"/>
            <a:ext cx="1211286" cy="1753234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9525">
            <a:solidFill>
              <a:srgbClr val="66CCFF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b="1"/>
              <a:t>Byte</a:t>
            </a:r>
            <a:endParaRPr lang="en-US" b="1"/>
          </a:p>
          <a:p>
            <a:pPr eaLnBrk="0" hangingPunct="0"/>
            <a:r>
              <a:rPr lang="en-US" b="1"/>
              <a:t>Short</a:t>
            </a:r>
            <a:endParaRPr lang="en-US" b="1"/>
          </a:p>
          <a:p>
            <a:pPr eaLnBrk="0" hangingPunct="0"/>
            <a:r>
              <a:rPr lang="en-US" b="1"/>
              <a:t>Integer</a:t>
            </a:r>
            <a:endParaRPr lang="en-US" b="1"/>
          </a:p>
          <a:p>
            <a:pPr eaLnBrk="0" hangingPunct="0"/>
            <a:r>
              <a:rPr lang="en-US" b="1"/>
              <a:t>Long</a:t>
            </a:r>
            <a:endParaRPr lang="en-US" b="1"/>
          </a:p>
          <a:p>
            <a:pPr eaLnBrk="0" hangingPunct="0"/>
            <a:r>
              <a:rPr lang="en-US" b="1"/>
              <a:t>Float</a:t>
            </a:r>
            <a:endParaRPr lang="en-US" b="1"/>
          </a:p>
          <a:p>
            <a:pPr eaLnBrk="0" hangingPunct="0"/>
            <a:r>
              <a:rPr lang="en-US" b="1"/>
              <a:t>Double</a:t>
            </a:r>
            <a:endParaRPr lang="en-US" b="1"/>
          </a:p>
        </p:txBody>
      </p:sp>
      <p:cxnSp>
        <p:nvCxnSpPr>
          <p:cNvPr id="2" name="直接连接符 13"/>
          <p:cNvCxnSpPr>
            <a:cxnSpLocks noChangeShapeType="1"/>
          </p:cNvCxnSpPr>
          <p:nvPr/>
        </p:nvCxnSpPr>
        <p:spPr bwMode="auto">
          <a:xfrm flipV="1">
            <a:off x="1294130" y="383540"/>
            <a:ext cx="10160" cy="27940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直接连接符 14"/>
          <p:cNvCxnSpPr>
            <a:cxnSpLocks noChangeShapeType="1"/>
          </p:cNvCxnSpPr>
          <p:nvPr/>
        </p:nvCxnSpPr>
        <p:spPr bwMode="auto">
          <a:xfrm flipH="1">
            <a:off x="4662170" y="1006475"/>
            <a:ext cx="29845" cy="14605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直接连接符 17"/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3362043" y="1648831"/>
            <a:ext cx="0" cy="269875"/>
          </a:xfrm>
          <a:prstGeom prst="line">
            <a:avLst/>
          </a:prstGeom>
          <a:noFill/>
          <a:ln w="38100">
            <a:solidFill>
              <a:srgbClr val="4A7EB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内容占位符 2"/>
          <p:cNvSpPr txBox="1">
            <a:spLocks noChangeArrowheads="1"/>
          </p:cNvSpPr>
          <p:nvPr/>
        </p:nvSpPr>
        <p:spPr bwMode="auto">
          <a:xfrm>
            <a:off x="2351584" y="2529300"/>
            <a:ext cx="8208247" cy="146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endParaRPr lang="en-US" sz="2800" b="1">
              <a:ea typeface="黑体" panose="02010609060101010101" pitchFamily="49" charset="-122"/>
            </a:endParaRPr>
          </a:p>
        </p:txBody>
      </p:sp>
      <p:sp>
        <p:nvSpPr>
          <p:cNvPr id="24586" name="AutoShape 4"/>
          <p:cNvSpPr>
            <a:spLocks noChangeArrowheads="1"/>
          </p:cNvSpPr>
          <p:nvPr/>
        </p:nvSpPr>
        <p:spPr bwMode="auto">
          <a:xfrm>
            <a:off x="3759797" y="4725144"/>
            <a:ext cx="3776363" cy="1198075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Integer </a:t>
            </a:r>
            <a:r>
              <a:rPr lang="en-US" b="1" dirty="0" err="1">
                <a:solidFill>
                  <a:srgbClr val="071215"/>
                </a:solidFill>
              </a:rPr>
              <a:t>integerId</a:t>
            </a:r>
            <a:r>
              <a:rPr lang="en-US" b="1" dirty="0">
                <a:solidFill>
                  <a:srgbClr val="071215"/>
                </a:solidFill>
              </a:rPr>
              <a:t>=new Integer(25);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int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intId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integerId.</a:t>
            </a:r>
            <a:r>
              <a:rPr lang="en-US" b="1" dirty="0" err="1">
                <a:solidFill>
                  <a:srgbClr val="FF0000"/>
                </a:solidFill>
              </a:rPr>
              <a:t>intValue</a:t>
            </a:r>
            <a:r>
              <a:rPr lang="en-US" b="1" dirty="0">
                <a:solidFill>
                  <a:srgbClr val="071215"/>
                </a:solidFill>
              </a:rPr>
              <a:t>();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4587" name="AutoShape 5"/>
          <p:cNvSpPr>
            <a:spLocks noChangeArrowheads="1"/>
          </p:cNvSpPr>
          <p:nvPr/>
        </p:nvSpPr>
        <p:spPr bwMode="auto">
          <a:xfrm>
            <a:off x="6066336" y="2547853"/>
            <a:ext cx="3562607" cy="1021750"/>
          </a:xfrm>
          <a:prstGeom prst="wedgeRoundRectCallout">
            <a:avLst>
              <a:gd name="adj1" fmla="val -66222"/>
              <a:gd name="adj2" fmla="val 12583"/>
              <a:gd name="adj3" fmla="val 16667"/>
            </a:avLst>
          </a:prstGeom>
          <a:solidFill>
            <a:srgbClr val="558ED5"/>
          </a:solidFill>
          <a:ln w="9525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wrap="square"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byteValue</a:t>
            </a:r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intValue</a:t>
            </a:r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longValue</a:t>
            </a:r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shortValue</a:t>
            </a:r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doubleValue</a:t>
            </a:r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floatValue</a:t>
            </a:r>
            <a:r>
              <a:rPr 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8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35175" y="1918970"/>
            <a:ext cx="9316085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 err="1"/>
              <a:t>XXXValue</a:t>
            </a:r>
            <a:r>
              <a:rPr lang="en-US" dirty="0"/>
              <a:t>():</a:t>
            </a:r>
            <a:r>
              <a:rPr lang="zh-CN" altLang="en-US" dirty="0"/>
              <a:t>包装类转换成基本类型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</p:txBody>
      </p:sp>
      <p:sp>
        <p:nvSpPr>
          <p:cNvPr id="15" name="灯片编号占位符 3"/>
          <p:cNvSpPr txBox="1"/>
          <p:nvPr/>
        </p:nvSpPr>
        <p:spPr>
          <a:xfrm>
            <a:off x="8333284" y="6218428"/>
            <a:ext cx="2128064" cy="50204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15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40"/>
            <a:ext cx="8072438" cy="130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 err="1"/>
              <a:t>toString</a:t>
            </a:r>
            <a:r>
              <a:rPr lang="en-US" dirty="0"/>
              <a:t>():</a:t>
            </a:r>
            <a:r>
              <a:rPr lang="zh-CN" altLang="en-US" dirty="0"/>
              <a:t>以字符串形式返回包装对象表示的基本类型数据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25602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35320" y="265430"/>
            <a:ext cx="478980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4-3</a:t>
            </a:r>
            <a:endParaRPr lang="zh-CN" altLang="en-US" dirty="0"/>
          </a:p>
        </p:txBody>
      </p:sp>
      <p:sp>
        <p:nvSpPr>
          <p:cNvPr id="25603" name="内容占位符 2"/>
          <p:cNvSpPr txBox="1">
            <a:spLocks noChangeArrowheads="1"/>
          </p:cNvSpPr>
          <p:nvPr/>
        </p:nvSpPr>
        <p:spPr bwMode="auto">
          <a:xfrm>
            <a:off x="2095500" y="2928937"/>
            <a:ext cx="82296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endParaRPr lang="en-US" sz="2800" b="1">
              <a:ea typeface="黑体" panose="02010609060101010101" pitchFamily="49" charset="-122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720340" y="2286000"/>
            <a:ext cx="4661535" cy="951230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sex=</a:t>
            </a:r>
            <a:r>
              <a:rPr lang="en-US" b="1" dirty="0" err="1">
                <a:solidFill>
                  <a:srgbClr val="071215"/>
                </a:solidFill>
              </a:rPr>
              <a:t>Character.</a:t>
            </a:r>
            <a:r>
              <a:rPr lang="en-US" b="1" dirty="0" err="1">
                <a:solidFill>
                  <a:srgbClr val="FF0000"/>
                </a:solidFill>
              </a:rPr>
              <a:t>toString</a:t>
            </a:r>
            <a:r>
              <a:rPr lang="en-US" b="1" dirty="0">
                <a:solidFill>
                  <a:srgbClr val="071215"/>
                </a:solidFill>
              </a:rPr>
              <a:t>('</a:t>
            </a:r>
            <a:r>
              <a:rPr lang="zh-CN" altLang="en-US" b="1" dirty="0">
                <a:solidFill>
                  <a:srgbClr val="071215"/>
                </a:solidFill>
              </a:rPr>
              <a:t>男</a:t>
            </a:r>
            <a:r>
              <a:rPr lang="en-US" b="1" dirty="0">
                <a:solidFill>
                  <a:srgbClr val="071215"/>
                </a:solidFill>
              </a:rPr>
              <a:t>');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id=</a:t>
            </a:r>
            <a:r>
              <a:rPr lang="en-US" b="1" dirty="0" err="1">
                <a:solidFill>
                  <a:srgbClr val="071215"/>
                </a:solidFill>
              </a:rPr>
              <a:t>Integer.</a:t>
            </a:r>
            <a:r>
              <a:rPr lang="en-US" b="1" dirty="0" err="1">
                <a:solidFill>
                  <a:srgbClr val="FF0000"/>
                </a:solidFill>
              </a:rPr>
              <a:t>toString</a:t>
            </a:r>
            <a:r>
              <a:rPr lang="en-US" b="1" dirty="0">
                <a:solidFill>
                  <a:srgbClr val="071215"/>
                </a:solidFill>
              </a:rPr>
              <a:t>(25);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5606" name="AutoShape 4"/>
          <p:cNvSpPr>
            <a:spLocks noChangeArrowheads="1"/>
          </p:cNvSpPr>
          <p:nvPr/>
        </p:nvSpPr>
        <p:spPr bwMode="auto">
          <a:xfrm>
            <a:off x="2720340" y="3571875"/>
            <a:ext cx="2875915" cy="1000125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sex=</a:t>
            </a:r>
            <a:r>
              <a:rPr lang="en-US" dirty="0"/>
              <a:t>'</a:t>
            </a:r>
            <a:r>
              <a:rPr lang="zh-CN" altLang="en-US" b="1" dirty="0">
                <a:solidFill>
                  <a:srgbClr val="071215"/>
                </a:solidFill>
              </a:rPr>
              <a:t>男</a:t>
            </a:r>
            <a:r>
              <a:rPr lang="en-US" dirty="0"/>
              <a:t>'</a:t>
            </a:r>
            <a:r>
              <a:rPr lang="en-US" b="1" dirty="0">
                <a:solidFill>
                  <a:srgbClr val="071215"/>
                </a:solidFill>
              </a:rPr>
              <a:t>+"";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String id=25+"";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en-US" sz="2000" dirty="0" err="1"/>
              <a:t>parseXXX</a:t>
            </a:r>
            <a:r>
              <a:rPr lang="en-US" sz="2000" dirty="0"/>
              <a:t>()</a:t>
            </a:r>
            <a:r>
              <a:rPr lang="zh-CN" altLang="en-US" sz="2000" dirty="0"/>
              <a:t>：把字符串转换为相应的基本数据类型数据（</a:t>
            </a:r>
            <a:r>
              <a:rPr lang="en-US" sz="2000" dirty="0"/>
              <a:t>Character</a:t>
            </a:r>
            <a:r>
              <a:rPr lang="zh-CN" altLang="en-US" sz="2000" dirty="0"/>
              <a:t>除外）</a:t>
            </a:r>
            <a:endParaRPr lang="en-US" sz="2000" dirty="0"/>
          </a:p>
          <a:p>
            <a:pPr lvl="2">
              <a:buClr>
                <a:srgbClr val="4BACC6"/>
              </a:buClr>
              <a:buFont typeface="Wingdings" panose="05000000000000000000" pitchFamily="2" charset="2"/>
              <a:buNone/>
            </a:pPr>
            <a:endParaRPr lang="en-US" sz="2000" b="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2765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59805" y="265430"/>
            <a:ext cx="446532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包装类的常用方法</a:t>
            </a:r>
            <a:r>
              <a:rPr lang="en-US" altLang="en-US" dirty="0"/>
              <a:t>4-4</a:t>
            </a:r>
            <a:endParaRPr lang="zh-CN" altLang="en-US" dirty="0"/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2738438" y="2286001"/>
            <a:ext cx="5357812" cy="1239009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int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num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Integer.</a:t>
            </a:r>
            <a:r>
              <a:rPr lang="en-US" b="1" dirty="0" err="1">
                <a:solidFill>
                  <a:srgbClr val="FF0000"/>
                </a:solidFill>
              </a:rPr>
              <a:t>parseInt</a:t>
            </a:r>
            <a:r>
              <a:rPr lang="en-US" b="1" dirty="0">
                <a:solidFill>
                  <a:srgbClr val="071215"/>
                </a:solidFill>
              </a:rPr>
              <a:t>("36");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boolean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bool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Boolean.</a:t>
            </a:r>
            <a:r>
              <a:rPr lang="en-US" b="1" dirty="0" err="1">
                <a:solidFill>
                  <a:srgbClr val="FF0000"/>
                </a:solidFill>
              </a:rPr>
              <a:t>parseBoolean</a:t>
            </a:r>
            <a:r>
              <a:rPr lang="en-US" b="1" dirty="0">
                <a:solidFill>
                  <a:srgbClr val="071215"/>
                </a:solidFill>
              </a:rPr>
              <a:t>("false");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2738440" y="4036298"/>
            <a:ext cx="5286375" cy="408192"/>
          </a:xfrm>
          <a:prstGeom prst="wedgeRoundRectCallout">
            <a:avLst>
              <a:gd name="adj1" fmla="val 10176"/>
              <a:gd name="adj2" fmla="val -166421"/>
              <a:gd name="adj3" fmla="val 16667"/>
            </a:avLst>
          </a:prstGeom>
          <a:solidFill>
            <a:srgbClr val="558ED5"/>
          </a:solidFill>
          <a:ln w="9525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 static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 parseType(String type)</a:t>
            </a:r>
            <a:endParaRPr 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30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基本类型和包装类的自动转换</a:t>
            </a:r>
            <a:endParaRPr lang="en-US" sz="20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/>
          </a:p>
        </p:txBody>
      </p:sp>
      <p:sp>
        <p:nvSpPr>
          <p:cNvPr id="2867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76795" y="265430"/>
            <a:ext cx="314833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装箱和拆箱</a:t>
            </a:r>
            <a:endParaRPr lang="zh-CN" altLang="en-US" dirty="0"/>
          </a:p>
        </p:txBody>
      </p:sp>
      <p:sp>
        <p:nvSpPr>
          <p:cNvPr id="28675" name="内容占位符 2"/>
          <p:cNvSpPr txBox="1">
            <a:spLocks noChangeArrowheads="1"/>
          </p:cNvSpPr>
          <p:nvPr/>
        </p:nvSpPr>
        <p:spPr bwMode="auto">
          <a:xfrm>
            <a:off x="2095500" y="2928937"/>
            <a:ext cx="82296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endParaRPr lang="en-US" sz="2800" b="1">
              <a:ea typeface="黑体" panose="02010609060101010101" pitchFamily="49" charset="-122"/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2595563" y="1928814"/>
            <a:ext cx="2857500" cy="1000125"/>
          </a:xfrm>
          <a:prstGeom prst="roundRect">
            <a:avLst>
              <a:gd name="adj" fmla="val 6380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Integer </a:t>
            </a:r>
            <a:r>
              <a:rPr lang="en-US" b="1" dirty="0" err="1">
                <a:solidFill>
                  <a:srgbClr val="071215"/>
                </a:solidFill>
              </a:rPr>
              <a:t>intObject</a:t>
            </a:r>
            <a:r>
              <a:rPr lang="en-US" b="1" dirty="0">
                <a:solidFill>
                  <a:srgbClr val="071215"/>
                </a:solidFill>
              </a:rPr>
              <a:t> = 5;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int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intValue</a:t>
            </a:r>
            <a:r>
              <a:rPr lang="en-US" b="1" dirty="0">
                <a:solidFill>
                  <a:srgbClr val="071215"/>
                </a:solidFill>
              </a:rPr>
              <a:t> = </a:t>
            </a:r>
            <a:r>
              <a:rPr lang="en-US" b="1" dirty="0" err="1">
                <a:solidFill>
                  <a:srgbClr val="071215"/>
                </a:solidFill>
              </a:rPr>
              <a:t>intObject</a:t>
            </a:r>
            <a:r>
              <a:rPr lang="en-US" b="1" dirty="0">
                <a:solidFill>
                  <a:srgbClr val="071215"/>
                </a:solidFill>
              </a:rPr>
              <a:t>;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595563" y="3429002"/>
            <a:ext cx="4286250" cy="714970"/>
          </a:xfrm>
          <a:prstGeom prst="wedgeRoundRectCallout">
            <a:avLst>
              <a:gd name="adj1" fmla="val -22958"/>
              <a:gd name="adj2" fmla="val 49986"/>
              <a:gd name="adj3" fmla="val 16667"/>
            </a:avLst>
          </a:prstGeom>
          <a:solidFill>
            <a:srgbClr val="558ED5"/>
          </a:solidFill>
          <a:ln w="9525">
            <a:solidFill>
              <a:schemeClr val="bg1"/>
            </a:solidFill>
            <a:miter lim="800000"/>
          </a:ln>
          <a:effectLst>
            <a:outerShdw sx="102000" sy="102000" algn="ctr" rotWithShape="0">
              <a:srgbClr val="000000">
                <a:alpha val="39000"/>
              </a:srgbClr>
            </a:outerShdw>
          </a:effectLst>
        </p:spPr>
        <p:txBody>
          <a:bodyPr anchorCtr="1">
            <a:spAutoFit/>
          </a:bodyPr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装箱：基本类型转换为包装类的对象</a:t>
            </a:r>
            <a:r>
              <a:rPr 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拆箱：包装类对象转换为基本类型的值</a:t>
            </a:r>
            <a:endParaRPr lang="en-US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所有包装类都是</a:t>
            </a:r>
            <a:r>
              <a:rPr lang="en-US" sz="2000" dirty="0"/>
              <a:t>final</a:t>
            </a:r>
            <a:r>
              <a:rPr lang="zh-CN" altLang="en-US" sz="2000" dirty="0"/>
              <a:t>类型，不能创建它们的子类</a:t>
            </a:r>
            <a:endParaRPr lang="en-US" sz="2000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en-US" sz="2000" dirty="0"/>
              <a:t>JDK1.5</a:t>
            </a:r>
            <a:r>
              <a:rPr lang="zh-CN" altLang="en-US" sz="2000" dirty="0"/>
              <a:t>后，允许基本数据类型和包装类型进行混合数学运算</a:t>
            </a:r>
            <a:endParaRPr lang="en-US" sz="2000" dirty="0"/>
          </a:p>
          <a:p>
            <a:pPr marL="34290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/>
              <a:t>包装类并不是用来取代基本数据类型的</a:t>
            </a:r>
            <a:endParaRPr lang="en-US" sz="2000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在基本数据类型需要用对象表示时使用</a:t>
            </a:r>
            <a:endParaRPr lang="en-US" altLang="zh-CN" sz="1800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endParaRPr lang="en-US" sz="1800" dirty="0"/>
          </a:p>
          <a:p>
            <a:pPr marL="342900" lvl="1" indent="-342900">
              <a:buSzPct val="100000"/>
            </a:pPr>
            <a:r>
              <a:rPr lang="zh-CN" altLang="en-US" sz="2200" dirty="0"/>
              <a:t>成员变量以包装类定义</a:t>
            </a:r>
            <a:endParaRPr lang="en-US" altLang="zh-CN" sz="2200" dirty="0"/>
          </a:p>
          <a:p>
            <a:pPr marL="342900" lvl="1" indent="-342900">
              <a:buSzPct val="100000"/>
            </a:pPr>
            <a:r>
              <a:rPr lang="zh-CN" altLang="en-US" sz="2200" dirty="0"/>
              <a:t>局部变量以基本数据类型定义</a:t>
            </a:r>
            <a:endParaRPr lang="en-US" sz="22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2969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44435" y="265430"/>
            <a:ext cx="298069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包装类的特点</a:t>
            </a:r>
            <a:endParaRPr lang="zh-CN" altLang="en-US" dirty="0"/>
          </a:p>
        </p:txBody>
      </p:sp>
      <p:sp>
        <p:nvSpPr>
          <p:cNvPr id="4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095472" y="928671"/>
            <a:ext cx="8072494" cy="5256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查找</a:t>
            </a:r>
            <a:r>
              <a:rPr lang="en-US" altLang="zh-CN" sz="2000" dirty="0"/>
              <a:t>Java API</a:t>
            </a:r>
            <a:r>
              <a:rPr lang="zh-CN" altLang="en-US" sz="2000" dirty="0"/>
              <a:t>，完成如下题目</a:t>
            </a:r>
            <a:endParaRPr lang="en-US" altLang="zh-CN" sz="2000" dirty="0"/>
          </a:p>
          <a:p>
            <a:endParaRPr lang="en-US" altLang="zh-CN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520" y="190478"/>
            <a:ext cx="1471594" cy="681541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738414" y="1428736"/>
            <a:ext cx="5357850" cy="5143512"/>
          </a:xfrm>
          <a:prstGeom prst="roundRect">
            <a:avLst>
              <a:gd name="adj" fmla="val 6378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、下列创建包装类对象的语法正确的是（ ）。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Byte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byteValue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new Byte("21");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Character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charValue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Character.valueOf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("x");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Character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charValue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Character.valueOf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('x');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Integer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Integer.valueOf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("21");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、下列关于类型转换错误的是（ ）。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Integer.parseInt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("25");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Integer.toString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B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Integer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iObj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new Integer(25);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iObj.intValue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String s2 = 25+"";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char sex=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Character.parseChar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920240" y="56165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zh-CN" altLang="en-US" dirty="0"/>
              <a:t>生活中的字符串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>
              <a:lnSpc>
                <a:spcPct val="90000"/>
              </a:lnSpc>
              <a:buSzPct val="100000"/>
            </a:pPr>
            <a:r>
              <a:rPr lang="zh-CN" altLang="en-US" dirty="0"/>
              <a:t>使用</a:t>
            </a:r>
            <a:r>
              <a:rPr lang="en-US" dirty="0"/>
              <a:t>String</a:t>
            </a:r>
            <a:r>
              <a:rPr lang="zh-CN" altLang="en-US" dirty="0"/>
              <a:t>对象存储字符串</a:t>
            </a: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 eaLnBrk="1" hangingPunct="1">
              <a:lnSpc>
                <a:spcPct val="90000"/>
              </a:lnSpc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类位于</a:t>
            </a:r>
            <a:r>
              <a:rPr lang="en-US" dirty="0" err="1"/>
              <a:t>java.lang</a:t>
            </a:r>
            <a:r>
              <a:rPr lang="zh-CN" altLang="en-US" dirty="0"/>
              <a:t>包中，具有丰富的方法</a:t>
            </a:r>
            <a:endParaRPr lang="zh-CN" altLang="en-US" dirty="0"/>
          </a:p>
          <a:p>
            <a:pPr marL="742950" lvl="2" indent="-342900">
              <a:lnSpc>
                <a:spcPct val="90000"/>
              </a:lnSpc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计算字符串的长度、比较字符串、连接字符串、提取字符串</a:t>
            </a:r>
            <a:endParaRPr lang="zh-CN" altLang="en-US" sz="18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951470" y="265430"/>
            <a:ext cx="257365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dirty="0"/>
              <a:t>String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34819" name="AutoShape 4"/>
          <p:cNvSpPr>
            <a:spLocks noChangeArrowheads="1"/>
          </p:cNvSpPr>
          <p:nvPr/>
        </p:nvSpPr>
        <p:spPr bwMode="auto">
          <a:xfrm>
            <a:off x="3395663" y="1962151"/>
            <a:ext cx="2500312" cy="6381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zh-CN" altLang="en-US" sz="2000" b="1" dirty="0"/>
              <a:t>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频繁使用的字符串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7324726" y="1303450"/>
            <a:ext cx="166549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“欢迎进入”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21" name="AutoShape 6"/>
          <p:cNvSpPr>
            <a:spLocks noChangeArrowheads="1"/>
          </p:cNvSpPr>
          <p:nvPr/>
        </p:nvSpPr>
        <p:spPr bwMode="auto">
          <a:xfrm>
            <a:off x="7324726" y="1951150"/>
            <a:ext cx="1959499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“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Hello World” 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22" name="AutoShape 7"/>
          <p:cNvSpPr>
            <a:spLocks noChangeArrowheads="1"/>
          </p:cNvSpPr>
          <p:nvPr/>
        </p:nvSpPr>
        <p:spPr bwMode="auto">
          <a:xfrm>
            <a:off x="7324726" y="2598850"/>
            <a:ext cx="2125234" cy="40819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95B74F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“教育改变生活”</a:t>
            </a: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4823" name="Line 8"/>
          <p:cNvGrpSpPr/>
          <p:nvPr/>
        </p:nvGrpSpPr>
        <p:grpSpPr bwMode="auto">
          <a:xfrm>
            <a:off x="5883277" y="1511302"/>
            <a:ext cx="1547813" cy="714375"/>
            <a:chOff x="0" y="0"/>
            <a:chExt cx="975" cy="450"/>
          </a:xfrm>
        </p:grpSpPr>
        <p:pic>
          <p:nvPicPr>
            <p:cNvPr id="34824" name="Line 8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5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5" name="文本框 34825"/>
            <p:cNvSpPr txBox="1">
              <a:spLocks noChangeArrowheads="1"/>
            </p:cNvSpPr>
            <p:nvPr/>
          </p:nvSpPr>
          <p:spPr bwMode="auto">
            <a:xfrm rot="10800000">
              <a:off x="46" y="375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26" name="Line 9"/>
          <p:cNvGrpSpPr/>
          <p:nvPr/>
        </p:nvGrpSpPr>
        <p:grpSpPr bwMode="auto">
          <a:xfrm>
            <a:off x="5888038" y="2084388"/>
            <a:ext cx="1543050" cy="360363"/>
            <a:chOff x="0" y="0"/>
            <a:chExt cx="972" cy="227"/>
          </a:xfrm>
        </p:grpSpPr>
        <p:pic>
          <p:nvPicPr>
            <p:cNvPr id="34827" name="Line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8" name="文本框 34828"/>
            <p:cNvSpPr txBox="1">
              <a:spLocks noChangeArrowheads="1"/>
            </p:cNvSpPr>
            <p:nvPr/>
          </p:nvSpPr>
          <p:spPr bwMode="auto">
            <a:xfrm rot="10800000">
              <a:off x="43" y="104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29" name="Line 10"/>
          <p:cNvGrpSpPr/>
          <p:nvPr/>
        </p:nvGrpSpPr>
        <p:grpSpPr bwMode="auto">
          <a:xfrm>
            <a:off x="5883277" y="2346325"/>
            <a:ext cx="1547813" cy="744539"/>
            <a:chOff x="0" y="0"/>
            <a:chExt cx="975" cy="469"/>
          </a:xfrm>
        </p:grpSpPr>
        <p:pic>
          <p:nvPicPr>
            <p:cNvPr id="34830" name="Lin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75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1" name="文本框 34831"/>
            <p:cNvSpPr txBox="1">
              <a:spLocks noChangeArrowheads="1"/>
            </p:cNvSpPr>
            <p:nvPr/>
          </p:nvSpPr>
          <p:spPr bwMode="auto">
            <a:xfrm>
              <a:off x="46" y="30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2337396" y="3734064"/>
            <a:ext cx="4334669" cy="92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"Hello World";</a:t>
            </a:r>
            <a:endParaRPr lang="en-US" altLang="zh-CN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new String();</a:t>
            </a:r>
            <a:endParaRPr lang="en-US" altLang="zh-CN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>
                <a:solidFill>
                  <a:srgbClr val="071215"/>
                </a:solidFill>
              </a:rPr>
              <a:t>String s = new String("Hello World");</a:t>
            </a:r>
            <a:endParaRPr lang="en-US" altLang="zh-CN" b="1" dirty="0">
              <a:solidFill>
                <a:srgbClr val="071215"/>
              </a:solidFill>
            </a:endParaRPr>
          </a:p>
        </p:txBody>
      </p:sp>
      <p:sp>
        <p:nvSpPr>
          <p:cNvPr id="21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22" descr="图15.2-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2000252"/>
            <a:ext cx="2571750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2" name="图片 16" descr="图15.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7" y="2000251"/>
            <a:ext cx="30067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024065" y="4839576"/>
            <a:ext cx="6572249" cy="12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length()</a:t>
            </a:r>
            <a:r>
              <a:rPr lang="zh-CN" altLang="en-US" dirty="0"/>
              <a:t>方法，确定字符串的长度</a:t>
            </a:r>
            <a:endParaRPr lang="en-US" dirty="0"/>
          </a:p>
          <a:p>
            <a:pPr lvl="1" eaLnBrk="1" hangingPunct="1">
              <a:buClr>
                <a:srgbClr val="4BACC6"/>
              </a:buClr>
              <a:buSzPct val="100000"/>
            </a:pPr>
            <a:r>
              <a:rPr lang="zh-CN" altLang="en-US" sz="2000" dirty="0"/>
              <a:t>返回字符串中的字符数</a:t>
            </a:r>
            <a:endParaRPr lang="zh-CN" altLang="en-US" sz="2000" dirty="0"/>
          </a:p>
          <a:p>
            <a:pPr lvl="1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400" b="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075805" y="265430"/>
            <a:ext cx="344932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dirty="0"/>
              <a:t>length()</a:t>
            </a:r>
            <a:r>
              <a:rPr lang="zh-CN" altLang="en-US" dirty="0"/>
              <a:t>方法</a:t>
            </a:r>
            <a:endParaRPr lang="en-US" altLang="en-US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024065" y="1214438"/>
            <a:ext cx="74898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56BEEE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注册新用户，要求密码长度不能小于</a:t>
            </a:r>
            <a:r>
              <a:rPr 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6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位 </a:t>
            </a:r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5846" name="Rectangle 14"/>
          <p:cNvSpPr>
            <a:spLocks noChangeArrowheads="1"/>
          </p:cNvSpPr>
          <p:nvPr/>
        </p:nvSpPr>
        <p:spPr bwMode="auto">
          <a:xfrm>
            <a:off x="2809875" y="3167823"/>
            <a:ext cx="1785938" cy="404052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853" name="Rectangle 7"/>
          <p:cNvSpPr>
            <a:spLocks noChangeArrowheads="1"/>
          </p:cNvSpPr>
          <p:nvPr/>
        </p:nvSpPr>
        <p:spPr bwMode="auto">
          <a:xfrm>
            <a:off x="6024565" y="3140969"/>
            <a:ext cx="1800225" cy="502343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31505" y="4295160"/>
            <a:ext cx="531315" cy="666755"/>
            <a:chOff x="1370366" y="1226980"/>
            <a:chExt cx="531315" cy="500066"/>
          </a:xfrm>
        </p:grpSpPr>
        <p:sp>
          <p:nvSpPr>
            <p:cNvPr id="19" name="矩形 18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02874" y="1278563"/>
              <a:ext cx="436880" cy="388954"/>
              <a:chOff x="1402874" y="1316941"/>
              <a:chExt cx="436880" cy="388954"/>
            </a:xfrm>
          </p:grpSpPr>
          <p:pic>
            <p:nvPicPr>
              <p:cNvPr id="21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402874" y="1522063"/>
                <a:ext cx="436880" cy="183832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559496" y="740702"/>
            <a:ext cx="531315" cy="666754"/>
            <a:chOff x="714348" y="642924"/>
            <a:chExt cx="531315" cy="500066"/>
          </a:xfrm>
        </p:grpSpPr>
        <p:sp>
          <p:nvSpPr>
            <p:cNvPr id="24" name="矩形 2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2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30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本课任务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/47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：使用枚举输出三个单元学习目标</a:t>
            </a:r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：实现会员注册</a:t>
            </a:r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：查找某字符串中特定字符出现的次数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02854" y="3278501"/>
            <a:ext cx="3286148" cy="164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图15.8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36" y="3278500"/>
            <a:ext cx="3286148" cy="3520205"/>
          </a:xfrm>
          <a:prstGeom prst="rect">
            <a:avLst/>
          </a:prstGeom>
        </p:spPr>
      </p:pic>
      <p:pic>
        <p:nvPicPr>
          <p:cNvPr id="6" name="图片 5" descr="图15.16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54" y="5038734"/>
            <a:ext cx="3214710" cy="18671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17" descr="图15.4-1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2357439"/>
            <a:ext cx="2857500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166940" y="4786314"/>
            <a:ext cx="7961509" cy="10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equals( )</a:t>
            </a:r>
            <a:r>
              <a:rPr lang="zh-CN" altLang="en-US" dirty="0"/>
              <a:t>方法，比较存储在两个字符串对象的内容是否一致 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72300" y="265430"/>
            <a:ext cx="352933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dirty="0"/>
              <a:t>equals()</a:t>
            </a:r>
            <a:r>
              <a:rPr lang="zh-CN" altLang="en-US" dirty="0"/>
              <a:t>方法</a:t>
            </a:r>
            <a:r>
              <a:rPr lang="en-US" altLang="en-US" dirty="0"/>
              <a:t>2-1</a:t>
            </a:r>
            <a:endParaRPr lang="en-US" altLang="en-US" dirty="0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2308226" y="1276351"/>
            <a:ext cx="83597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注册成功后，实现登录验证。用户名为“</a:t>
            </a:r>
            <a:r>
              <a:rPr 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TOM”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，密码为“</a:t>
            </a:r>
            <a:r>
              <a:rPr 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1234567” </a:t>
            </a:r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6869" name="Rectangle 13"/>
          <p:cNvSpPr>
            <a:spLocks noChangeArrowheads="1"/>
          </p:cNvSpPr>
          <p:nvPr/>
        </p:nvSpPr>
        <p:spPr bwMode="auto">
          <a:xfrm>
            <a:off x="6596063" y="3714751"/>
            <a:ext cx="2087562" cy="215900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6876" name="图片 16" descr="图15.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5" y="2357439"/>
            <a:ext cx="28543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Rectangle 8"/>
          <p:cNvSpPr>
            <a:spLocks noChangeArrowheads="1"/>
          </p:cNvSpPr>
          <p:nvPr/>
        </p:nvSpPr>
        <p:spPr bwMode="auto">
          <a:xfrm>
            <a:off x="3452813" y="3714751"/>
            <a:ext cx="1511300" cy="241300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76254" y="4295160"/>
            <a:ext cx="531315" cy="666755"/>
            <a:chOff x="1370366" y="1226980"/>
            <a:chExt cx="531315" cy="500066"/>
          </a:xfrm>
        </p:grpSpPr>
        <p:sp>
          <p:nvSpPr>
            <p:cNvPr id="19" name="矩形 18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402874" y="1278563"/>
              <a:ext cx="436880" cy="388954"/>
              <a:chOff x="1402874" y="1316941"/>
              <a:chExt cx="436880" cy="388954"/>
            </a:xfrm>
          </p:grpSpPr>
          <p:pic>
            <p:nvPicPr>
              <p:cNvPr id="21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402874" y="1522063"/>
                <a:ext cx="436880" cy="183832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04246" y="740702"/>
            <a:ext cx="531315" cy="666754"/>
            <a:chOff x="714348" y="642924"/>
            <a:chExt cx="531315" cy="500066"/>
          </a:xfrm>
        </p:grpSpPr>
        <p:sp>
          <p:nvSpPr>
            <p:cNvPr id="24" name="矩形 2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2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30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87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en-US" dirty="0"/>
              <a:t>equals()</a:t>
            </a:r>
            <a:r>
              <a:rPr lang="zh-CN" altLang="en-US" dirty="0"/>
              <a:t>方法比较原理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>
              <a:buClr>
                <a:srgbClr val="4BACC6"/>
              </a:buClr>
              <a:buSzPct val="100000"/>
            </a:pPr>
            <a:r>
              <a:rPr lang="zh-CN" altLang="en-US" dirty="0"/>
              <a:t>“</a:t>
            </a:r>
            <a:r>
              <a:rPr lang="en-US" dirty="0"/>
              <a:t>==”</a:t>
            </a:r>
            <a:r>
              <a:rPr lang="zh-CN" altLang="en-US" dirty="0"/>
              <a:t>和</a:t>
            </a:r>
            <a:r>
              <a:rPr lang="en-US" dirty="0"/>
              <a:t>equals()</a:t>
            </a:r>
            <a:r>
              <a:rPr lang="zh-CN" altLang="en-US" dirty="0"/>
              <a:t>有什么区别呢？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779260" y="265430"/>
            <a:ext cx="374586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dirty="0"/>
              <a:t>equals()</a:t>
            </a:r>
            <a:r>
              <a:rPr lang="zh-CN" altLang="en-US" dirty="0"/>
              <a:t>方法</a:t>
            </a:r>
            <a:r>
              <a:rPr lang="en-US" altLang="en-US" dirty="0"/>
              <a:t>2-2</a:t>
            </a:r>
            <a:endParaRPr lang="en-US" altLang="en-US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5702300" y="2857500"/>
            <a:ext cx="609600" cy="381000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2351088" y="2066925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字符串 </a:t>
            </a:r>
            <a:r>
              <a:rPr 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endParaRPr 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2351088" y="2857500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字符串 </a:t>
            </a:r>
            <a:r>
              <a:rPr 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2</a:t>
            </a:r>
            <a:endParaRPr 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4846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50942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57038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6313490" y="2052639"/>
            <a:ext cx="606425" cy="369887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4484690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899" name="Rectangle 12"/>
          <p:cNvSpPr>
            <a:spLocks noChangeArrowheads="1"/>
          </p:cNvSpPr>
          <p:nvPr/>
        </p:nvSpPr>
        <p:spPr bwMode="auto">
          <a:xfrm>
            <a:off x="5087940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6278565" y="2857500"/>
            <a:ext cx="606425" cy="369888"/>
          </a:xfrm>
          <a:prstGeom prst="rect">
            <a:avLst/>
          </a:prstGeom>
          <a:solidFill>
            <a:srgbClr val="0070C0"/>
          </a:solidFill>
          <a:ln w="9525">
            <a:solidFill>
              <a:srgbClr val="95B74F"/>
            </a:solidFill>
            <a:beve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endParaRPr lang="zh-CN" altLang="en-US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7901" name="Line 17"/>
          <p:cNvGrpSpPr/>
          <p:nvPr/>
        </p:nvGrpSpPr>
        <p:grpSpPr bwMode="auto">
          <a:xfrm>
            <a:off x="4591052" y="2273301"/>
            <a:ext cx="358775" cy="793751"/>
            <a:chOff x="0" y="0"/>
            <a:chExt cx="226" cy="500"/>
          </a:xfrm>
        </p:grpSpPr>
        <p:pic>
          <p:nvPicPr>
            <p:cNvPr id="37902" name="Line 17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文本框 37903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04" name="Line 18"/>
          <p:cNvGrpSpPr/>
          <p:nvPr/>
        </p:nvGrpSpPr>
        <p:grpSpPr bwMode="auto">
          <a:xfrm>
            <a:off x="5200652" y="2273301"/>
            <a:ext cx="358775" cy="793751"/>
            <a:chOff x="0" y="0"/>
            <a:chExt cx="226" cy="500"/>
          </a:xfrm>
        </p:grpSpPr>
        <p:pic>
          <p:nvPicPr>
            <p:cNvPr id="37905" name="Line 18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6" name="文本框 37906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07" name="Line 19"/>
          <p:cNvGrpSpPr/>
          <p:nvPr/>
        </p:nvGrpSpPr>
        <p:grpSpPr bwMode="auto">
          <a:xfrm>
            <a:off x="5810252" y="2273301"/>
            <a:ext cx="358775" cy="793751"/>
            <a:chOff x="0" y="0"/>
            <a:chExt cx="226" cy="500"/>
          </a:xfrm>
        </p:grpSpPr>
        <p:pic>
          <p:nvPicPr>
            <p:cNvPr id="37908" name="Line 19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9" name="文本框 37909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7910" name="Line 20"/>
          <p:cNvGrpSpPr/>
          <p:nvPr/>
        </p:nvGrpSpPr>
        <p:grpSpPr bwMode="auto">
          <a:xfrm>
            <a:off x="6419852" y="2273301"/>
            <a:ext cx="358775" cy="793751"/>
            <a:chOff x="0" y="0"/>
            <a:chExt cx="226" cy="500"/>
          </a:xfrm>
        </p:grpSpPr>
        <p:pic>
          <p:nvPicPr>
            <p:cNvPr id="37911" name="Line 20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12" name="文本框 37912"/>
            <p:cNvSpPr txBox="1">
              <a:spLocks noChangeArrowheads="1"/>
            </p:cNvSpPr>
            <p:nvPr/>
          </p:nvSpPr>
          <p:spPr bwMode="auto">
            <a:xfrm>
              <a:off x="113" y="93"/>
              <a:ext cx="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7914" name="Text Box 80"/>
          <p:cNvSpPr txBox="1">
            <a:spLocks noChangeArrowheads="1"/>
          </p:cNvSpPr>
          <p:nvPr/>
        </p:nvSpPr>
        <p:spPr bwMode="auto">
          <a:xfrm>
            <a:off x="2452690" y="6000751"/>
            <a:ext cx="7488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b="1">
              <a:solidFill>
                <a:srgbClr val="0000FF"/>
              </a:solidFill>
            </a:endParaRPr>
          </a:p>
        </p:txBody>
      </p:sp>
      <p:pic>
        <p:nvPicPr>
          <p:cNvPr id="37915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6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7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8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9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3" y="2881314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0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1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22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2071690"/>
            <a:ext cx="4445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26" name="AutoShape 4"/>
          <p:cNvSpPr>
            <a:spLocks noChangeArrowheads="1"/>
          </p:cNvSpPr>
          <p:nvPr/>
        </p:nvSpPr>
        <p:spPr bwMode="auto">
          <a:xfrm>
            <a:off x="7239002" y="2071690"/>
            <a:ext cx="2786063" cy="1142999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equals():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检查组成字符串内容的字符是否完全一致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7927" name="AutoShape 4"/>
          <p:cNvSpPr>
            <a:spLocks noChangeArrowheads="1"/>
          </p:cNvSpPr>
          <p:nvPr/>
        </p:nvSpPr>
        <p:spPr bwMode="auto">
          <a:xfrm>
            <a:off x="2595565" y="4869160"/>
            <a:ext cx="4929187" cy="9286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pPr eaLnBrk="0" hangingPunct="0"/>
            <a:r>
              <a:rPr 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==: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判断两个字符串在内存中的地址，</a:t>
            </a:r>
            <a:endParaRPr 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eaLnBrk="0" hangingPunct="0"/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即判断是否是同一个字符串对象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604246" y="2825406"/>
            <a:ext cx="531315" cy="666754"/>
            <a:chOff x="714348" y="642924"/>
            <a:chExt cx="531315" cy="500066"/>
          </a:xfrm>
        </p:grpSpPr>
        <p:sp>
          <p:nvSpPr>
            <p:cNvPr id="44" name="矩形 43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46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50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/>
      <p:bldP spid="37926" grpId="0" bldLvl="0" animBg="1"/>
      <p:bldP spid="3792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4071940"/>
            <a:ext cx="8072438" cy="16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equalsIgnoreCase</a:t>
            </a:r>
            <a:r>
              <a:rPr lang="en-US" dirty="0"/>
              <a:t>()</a:t>
            </a:r>
            <a:r>
              <a:rPr lang="zh-CN" altLang="en-US" dirty="0"/>
              <a:t>方法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toLowerCase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使用</a:t>
            </a:r>
            <a:r>
              <a:rPr lang="en-US" dirty="0" err="1"/>
              <a:t>toUpperCase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00065" y="213995"/>
            <a:ext cx="492506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字符串比较的其他方法</a:t>
            </a:r>
            <a:endParaRPr lang="en-US" altLang="en-US" dirty="0"/>
          </a:p>
        </p:txBody>
      </p: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166938" y="1285877"/>
            <a:ext cx="77406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登录时不考虑用户名的大小写问题，实现登录 </a:t>
            </a:r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8922" name="图片 14" descr="图15.6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857375"/>
            <a:ext cx="3068638" cy="2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4381500" y="2857502"/>
            <a:ext cx="1714500" cy="714375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50505" y="299085"/>
            <a:ext cx="2617470" cy="633095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24234" y="5668479"/>
            <a:ext cx="5030787" cy="4081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809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实现会员注册，要求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用户名长度不小于</a:t>
            </a:r>
            <a:r>
              <a:rPr lang="en-US" altLang="zh-CN" dirty="0"/>
              <a:t>3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密码长度不小于</a:t>
            </a:r>
            <a:r>
              <a:rPr lang="en-US" altLang="zh-CN" dirty="0"/>
              <a:t>6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注册时两次输入密码</a:t>
            </a:r>
            <a:endParaRPr lang="en-US" altLang="zh-CN" dirty="0"/>
          </a:p>
          <a:p>
            <a:pPr lvl="2">
              <a:lnSpc>
                <a:spcPct val="9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必须相同 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 descr="图15.8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3850" y="1363013"/>
            <a:ext cx="3857652" cy="413241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721518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4BACC6"/>
              </a:buClr>
              <a:buSzPct val="100000"/>
            </a:pPr>
            <a:r>
              <a:rPr lang="zh-CN" altLang="en-US" dirty="0"/>
              <a:t>方法</a:t>
            </a:r>
            <a:r>
              <a:rPr lang="en-US" dirty="0"/>
              <a:t>1</a:t>
            </a:r>
            <a:r>
              <a:rPr lang="zh-CN" altLang="en-US" dirty="0"/>
              <a:t>：使用“</a:t>
            </a:r>
            <a:r>
              <a:rPr lang="en-US" dirty="0"/>
              <a:t>+”</a:t>
            </a:r>
            <a:endParaRPr lang="en-US" dirty="0"/>
          </a:p>
          <a:p>
            <a:pPr eaLnBrk="1" hangingPunct="1">
              <a:buClr>
                <a:srgbClr val="4BACC6"/>
              </a:buClr>
              <a:buSzPct val="100000"/>
            </a:pPr>
            <a:r>
              <a:rPr lang="zh-CN" altLang="en-US" dirty="0"/>
              <a:t>方法</a:t>
            </a:r>
            <a:r>
              <a:rPr lang="en-US" dirty="0"/>
              <a:t>2</a:t>
            </a:r>
            <a:r>
              <a:rPr lang="zh-CN" altLang="en-US" dirty="0"/>
              <a:t>：使用</a:t>
            </a:r>
            <a:r>
              <a:rPr lang="en-US" dirty="0"/>
              <a:t>String</a:t>
            </a:r>
            <a:r>
              <a:rPr lang="zh-CN" altLang="en-US" dirty="0"/>
              <a:t>类的</a:t>
            </a:r>
            <a:r>
              <a:rPr lang="en-US" dirty="0" err="1"/>
              <a:t>concat</a:t>
            </a:r>
            <a:r>
              <a:rPr lang="en-US" dirty="0"/>
              <a:t>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51725" y="265430"/>
            <a:ext cx="307340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r>
              <a:rPr lang="zh-CN" altLang="en-US" dirty="0"/>
              <a:t>字符串连接</a:t>
            </a:r>
            <a:endParaRPr lang="en-US" altLang="en-US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53256" y="265213"/>
            <a:ext cx="357186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字符串常用提取方法</a:t>
            </a:r>
            <a:r>
              <a:rPr lang="en-US" altLang="en-US" dirty="0"/>
              <a:t>2-1</a:t>
            </a:r>
            <a:endParaRPr lang="en-US" altLang="en-US" dirty="0"/>
          </a:p>
        </p:txBody>
      </p:sp>
      <p:graphicFrame>
        <p:nvGraphicFramePr>
          <p:cNvPr id="41987" name="表格 41986"/>
          <p:cNvGraphicFramePr/>
          <p:nvPr/>
        </p:nvGraphicFramePr>
        <p:xfrm>
          <a:off x="2095500" y="1214439"/>
          <a:ext cx="8001000" cy="4581525"/>
        </p:xfrm>
        <a:graphic>
          <a:graphicData uri="http://schemas.openxmlformats.org/drawingml/2006/table">
            <a:tbl>
              <a:tblPr/>
              <a:tblGrid>
                <a:gridCol w="4429125"/>
                <a:gridCol w="3571875"/>
              </a:tblGrid>
              <a:tr h="45789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方法名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</a:tr>
              <a:tr h="60258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 int indexOf(int ch) 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搜索第一个出现的字符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（或字符串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），如果没有找到，返回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lang="en-US" altLang="x-none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</a:tr>
              <a:tr h="40543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 int indexOf(String value)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748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 int lastIndexOf(int ch) 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搜索最后一个出现的字符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（或字符串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），如果没有找到，返回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lang="en-US" altLang="x-none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1053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 int lastIndexOf(String value)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9073" marR="89073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027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 String substring(int index)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提取从位置索引开始的字符串部分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  <a:tr h="70211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 String substring(int beginindex, int endindex)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提取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beginindex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x-none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endindex</a:t>
                      </a: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之间的字符串部分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74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2000" b="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 String trim()</a:t>
                      </a:r>
                      <a:endParaRPr lang="en-US" altLang="x-none" sz="2000" b="0" dirty="0"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返回一个前后不含任何空格的调用字符串的副本</a:t>
                      </a:r>
                      <a:endParaRPr lang="zh-CN" altLang="en-US" sz="2000" b="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146" marR="88146" marT="45791" marB="45791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14" descr="图15.13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84400"/>
            <a:ext cx="37147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272034" y="46434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合法的文件名应该以</a:t>
            </a:r>
            <a:r>
              <a:rPr lang="en-US" dirty="0"/>
              <a:t>.java</a:t>
            </a:r>
            <a:r>
              <a:rPr lang="zh-CN" altLang="en-US" dirty="0"/>
              <a:t>结尾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4BACC6"/>
              </a:buClr>
              <a:buSzPct val="100000"/>
            </a:pPr>
            <a:r>
              <a:rPr lang="zh-CN" altLang="en-US" dirty="0"/>
              <a:t>合法的邮箱名中至少要包含“</a:t>
            </a:r>
            <a:r>
              <a:rPr lang="en-US" dirty="0"/>
              <a:t>@”</a:t>
            </a:r>
            <a:r>
              <a:rPr lang="zh-CN" altLang="en-US" dirty="0"/>
              <a:t>和“</a:t>
            </a:r>
            <a:r>
              <a:rPr lang="en-US" dirty="0"/>
              <a:t>.”, </a:t>
            </a:r>
            <a:r>
              <a:rPr lang="zh-CN" altLang="en-US" dirty="0"/>
              <a:t>并检查“</a:t>
            </a:r>
            <a:r>
              <a:rPr lang="en-US" dirty="0"/>
              <a:t>@”</a:t>
            </a:r>
            <a:r>
              <a:rPr lang="zh-CN" altLang="en-US" dirty="0"/>
              <a:t>是否在“</a:t>
            </a:r>
            <a:r>
              <a:rPr lang="en-US" dirty="0"/>
              <a:t>.”</a:t>
            </a:r>
            <a:r>
              <a:rPr lang="zh-CN" altLang="en-US" dirty="0"/>
              <a:t>之前</a:t>
            </a:r>
            <a:endParaRPr lang="zh-CN" altLang="en-US" dirty="0"/>
          </a:p>
          <a:p>
            <a:pPr eaLnBrk="1" hangingPunct="1">
              <a:buSzPct val="100000"/>
              <a:buFont typeface="Wingdings" panose="05000000000000000000" pitchFamily="2" charset="2"/>
              <a:buChar char="•"/>
            </a:pPr>
            <a:endParaRPr lang="zh-CN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26305" y="265430"/>
            <a:ext cx="579882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r>
              <a:rPr lang="zh-CN" altLang="en-US" dirty="0"/>
              <a:t>字符串常用提取方法</a:t>
            </a:r>
            <a:r>
              <a:rPr lang="en-US" altLang="en-US" dirty="0"/>
              <a:t>2-2</a:t>
            </a:r>
            <a:endParaRPr lang="en-US" altLang="en-US" dirty="0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308227" y="1276351"/>
            <a:ext cx="74898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判断</a:t>
            </a:r>
            <a:r>
              <a:rPr 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.java</a:t>
            </a: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文件名是否正确，判断邮箱格式是否正确</a:t>
            </a:r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4037" name="Rectangle 8"/>
          <p:cNvSpPr>
            <a:spLocks noChangeArrowheads="1"/>
          </p:cNvSpPr>
          <p:nvPr/>
        </p:nvSpPr>
        <p:spPr bwMode="auto">
          <a:xfrm>
            <a:off x="5238752" y="3184526"/>
            <a:ext cx="1643063" cy="214313"/>
          </a:xfrm>
          <a:prstGeom prst="rect">
            <a:avLst/>
          </a:prstGeom>
          <a:solidFill>
            <a:srgbClr val="FFDDDD">
              <a:alpha val="9998"/>
            </a:srgbClr>
          </a:solidFill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31505" y="4295160"/>
            <a:ext cx="531315" cy="666755"/>
            <a:chOff x="1370366" y="1226980"/>
            <a:chExt cx="531315" cy="500066"/>
          </a:xfrm>
        </p:grpSpPr>
        <p:sp>
          <p:nvSpPr>
            <p:cNvPr id="15" name="矩形 14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02874" y="1278563"/>
              <a:ext cx="436880" cy="388954"/>
              <a:chOff x="1402874" y="1316941"/>
              <a:chExt cx="436880" cy="388954"/>
            </a:xfrm>
          </p:grpSpPr>
          <p:pic>
            <p:nvPicPr>
              <p:cNvPr id="17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02874" y="1522063"/>
                <a:ext cx="436880" cy="183832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604246" y="740702"/>
            <a:ext cx="531315" cy="666754"/>
            <a:chOff x="714348" y="642924"/>
            <a:chExt cx="531315" cy="500066"/>
          </a:xfrm>
        </p:grpSpPr>
        <p:sp>
          <p:nvSpPr>
            <p:cNvPr id="20" name="矩形 19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22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26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95472" y="1124744"/>
            <a:ext cx="8072494" cy="5256584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 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24958" y="260649"/>
            <a:ext cx="1400156" cy="625103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小结</a:t>
            </a:r>
            <a:endParaRPr lang="en-US" altLang="zh-CN" sz="2500" dirty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503512" y="2285993"/>
            <a:ext cx="7164388" cy="344726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String word = "Hello,      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word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word.trim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String s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word.concat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小鱼儿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index1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(',');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index2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s.indexOf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('!');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s.substring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(______, _______));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309786" y="1277930"/>
            <a:ext cx="7786742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如果要打印输出“小鱼儿”，应填入的代码是什么？</a:t>
            </a:r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" name="组合 77"/>
          <p:cNvGrpSpPr/>
          <p:nvPr/>
        </p:nvGrpSpPr>
        <p:grpSpPr>
          <a:xfrm>
            <a:off x="1595406" y="885754"/>
            <a:ext cx="1456370" cy="398780"/>
            <a:chOff x="2962268" y="5103147"/>
            <a:chExt cx="1456370" cy="398779"/>
          </a:xfrm>
        </p:grpSpPr>
        <p:pic>
          <p:nvPicPr>
            <p:cNvPr id="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214678" y="5103147"/>
              <a:ext cx="1203960" cy="39877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166940" y="4786314"/>
            <a:ext cx="8072437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Clr>
                <a:srgbClr val="4BACC6"/>
              </a:buClr>
              <a:buSzPct val="100000"/>
            </a:pPr>
            <a:r>
              <a:rPr lang="en-US" dirty="0"/>
              <a:t>String</a:t>
            </a:r>
            <a:r>
              <a:rPr lang="zh-CN" altLang="en-US" dirty="0"/>
              <a:t>类提供了</a:t>
            </a:r>
            <a:r>
              <a:rPr lang="en-US" dirty="0"/>
              <a:t>split()</a:t>
            </a:r>
            <a:r>
              <a:rPr lang="zh-CN" altLang="en-US" dirty="0"/>
              <a:t>方法，将一个字符串分割为子字符串，结果作为字符串数组返回</a:t>
            </a:r>
            <a:endParaRPr lang="zh-CN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16" y="265213"/>
            <a:ext cx="214310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字符串拆分</a:t>
            </a:r>
            <a:endParaRPr lang="en-US" altLang="en-US" sz="2500" dirty="0"/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2238375" y="1285877"/>
            <a:ext cx="7645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有一段歌词，每句都以空格“  ”结尾，请将歌词每句按行输出 </a:t>
            </a:r>
            <a:endParaRPr lang="zh-CN" altLang="en-US" sz="2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7115" name="图片 13" descr="图15.14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40" y="2000251"/>
            <a:ext cx="3000375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1631505" y="4295160"/>
            <a:ext cx="531315" cy="666755"/>
            <a:chOff x="1370366" y="1226980"/>
            <a:chExt cx="531315" cy="500066"/>
          </a:xfrm>
        </p:grpSpPr>
        <p:sp>
          <p:nvSpPr>
            <p:cNvPr id="17" name="矩形 16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02874" y="1278563"/>
              <a:ext cx="436880" cy="388954"/>
              <a:chOff x="1402874" y="1316941"/>
              <a:chExt cx="436880" cy="388954"/>
            </a:xfrm>
          </p:grpSpPr>
          <p:pic>
            <p:nvPicPr>
              <p:cNvPr id="19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402874" y="1522063"/>
                <a:ext cx="436880" cy="183832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676254" y="740702"/>
            <a:ext cx="531315" cy="666754"/>
            <a:chOff x="714348" y="642924"/>
            <a:chExt cx="531315" cy="500066"/>
          </a:xfrm>
        </p:grpSpPr>
        <p:sp>
          <p:nvSpPr>
            <p:cNvPr id="22" name="矩形 21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24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27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9206" y="299311"/>
            <a:ext cx="1728742" cy="633412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课堂练习</a:t>
            </a:r>
            <a:endParaRPr lang="zh-CN" altLang="en-US" sz="25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24234" y="5634055"/>
            <a:ext cx="5030787" cy="4081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15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809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输入一个字符串，再输入要查找的字符，判断该字符在该字符串中出现的次数</a:t>
            </a:r>
            <a:endParaRPr lang="en-US" altLang="zh-CN" dirty="0"/>
          </a:p>
          <a:p>
            <a:pPr lvl="1"/>
            <a:r>
              <a:rPr lang="zh-CN" altLang="en-US" dirty="0"/>
              <a:t>提示：</a:t>
            </a:r>
            <a:r>
              <a:rPr lang="en-US" altLang="zh-CN" dirty="0" err="1"/>
              <a:t>charAt</a:t>
            </a:r>
            <a:r>
              <a:rPr lang="en-US" altLang="zh-CN" dirty="0"/>
              <a:t>(index)\substring()\split(“</a:t>
            </a:r>
            <a:r>
              <a:rPr lang="zh-CN" altLang="en-US" dirty="0"/>
              <a:t>爱</a:t>
            </a:r>
            <a:r>
              <a:rPr lang="en-US" altLang="zh-CN" dirty="0"/>
              <a:t>”)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" name="图片 9" descr="图15.16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776" y="3337134"/>
            <a:ext cx="3443908" cy="2000264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7185" y="190500"/>
            <a:ext cx="2468245" cy="6813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本课目标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/47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/>
              <a:t>能够定义并使用枚举类型</a:t>
            </a:r>
            <a:endParaRPr lang="zh-CN" altLang="en-US" dirty="0"/>
          </a:p>
          <a:p>
            <a:pPr lvl="1"/>
            <a:r>
              <a:rPr lang="zh-CN" altLang="en-US" dirty="0"/>
              <a:t>了解包装类及装箱、拆箱概念</a:t>
            </a:r>
            <a:endParaRPr lang="zh-CN" alt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en-US" dirty="0"/>
              <a:t>Math</a:t>
            </a:r>
            <a:r>
              <a:rPr lang="zh-CN" altLang="en-US" dirty="0"/>
              <a:t>类进行数学运算</a:t>
            </a:r>
            <a:endParaRPr lang="zh-CN" alt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en-US" dirty="0"/>
              <a:t>String</a:t>
            </a:r>
            <a:r>
              <a:rPr lang="zh-CN" altLang="en-US" dirty="0"/>
              <a:t>操作字符串</a:t>
            </a:r>
            <a:endParaRPr lang="zh-CN" alt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en-US" dirty="0" err="1"/>
              <a:t>StringBuffer</a:t>
            </a:r>
            <a:r>
              <a:rPr lang="zh-CN" altLang="en-US" dirty="0"/>
              <a:t>操作字符串</a:t>
            </a:r>
            <a:endParaRPr lang="zh-CN" alt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en-US" dirty="0"/>
              <a:t>Date</a:t>
            </a:r>
            <a:r>
              <a:rPr lang="zh-CN" altLang="en-US" dirty="0"/>
              <a:t>类和</a:t>
            </a:r>
            <a:r>
              <a:rPr lang="en-US" altLang="en-US" dirty="0"/>
              <a:t>Calendar</a:t>
            </a:r>
            <a:r>
              <a:rPr lang="zh-CN" altLang="en-US" dirty="0"/>
              <a:t>类操作日期时间</a:t>
            </a:r>
            <a:endParaRPr lang="zh-CN" alt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en-US" dirty="0" err="1"/>
              <a:t>SimpleDateFormat</a:t>
            </a:r>
            <a:r>
              <a:rPr lang="zh-CN" altLang="en-US" dirty="0"/>
              <a:t>类格式化日期时间</a:t>
            </a:r>
            <a:endParaRPr lang="zh-CN" altLang="en-US" dirty="0"/>
          </a:p>
          <a:p>
            <a:pPr lvl="1"/>
            <a:r>
              <a:rPr lang="zh-CN" altLang="en-US" dirty="0"/>
              <a:t>会使用</a:t>
            </a:r>
            <a:r>
              <a:rPr lang="en-US" altLang="en-US" dirty="0"/>
              <a:t>Random</a:t>
            </a:r>
            <a:r>
              <a:rPr lang="zh-CN" altLang="en-US" dirty="0"/>
              <a:t>类获取随机数</a:t>
            </a:r>
            <a:endParaRPr lang="zh-CN" altLang="en-US" dirty="0"/>
          </a:p>
        </p:txBody>
      </p:sp>
      <p:pic>
        <p:nvPicPr>
          <p:cNvPr id="2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81818" y="2180862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60296" y="3923674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24760" y="2571744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/>
              <a:t>StringBuffer</a:t>
            </a:r>
            <a:endParaRPr lang="en-US" dirty="0"/>
          </a:p>
          <a:p>
            <a:pPr lvl="1">
              <a:buClr>
                <a:srgbClr val="4BACC6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b="0" dirty="0"/>
              <a:t>对字符串频繁修改（如字符串连接）时，使用</a:t>
            </a:r>
            <a:r>
              <a:rPr lang="en-US" b="0" dirty="0"/>
              <a:t>StringBuffer</a:t>
            </a:r>
            <a:r>
              <a:rPr lang="zh-CN" altLang="en-US" b="0" dirty="0"/>
              <a:t>类可以大大提高程序执行效率</a:t>
            </a:r>
            <a:endParaRPr lang="en-US" b="0" dirty="0"/>
          </a:p>
          <a:p>
            <a:pPr>
              <a:buSzPct val="100000"/>
            </a:pPr>
            <a:r>
              <a:rPr lang="en-US" dirty="0"/>
              <a:t>StringBuffer</a:t>
            </a:r>
            <a:r>
              <a:rPr lang="zh-CN" altLang="en-US" dirty="0"/>
              <a:t>声明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  <a:p>
            <a:pPr>
              <a:buSzPct val="100000"/>
            </a:pPr>
            <a:r>
              <a:rPr lang="en-US" dirty="0"/>
              <a:t>StringBuffer</a:t>
            </a:r>
            <a:r>
              <a:rPr lang="zh-CN" altLang="en-US" dirty="0"/>
              <a:t>的使用</a:t>
            </a:r>
            <a:endParaRPr lang="zh-CN" altLang="en-US" dirty="0"/>
          </a:p>
          <a:p>
            <a:pPr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67637" y="265213"/>
            <a:ext cx="28574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en-US" altLang="en-US" sz="2500" dirty="0"/>
              <a:t>StringBuffer</a:t>
            </a:r>
            <a:r>
              <a:rPr lang="zh-CN" altLang="en-US" sz="2500" dirty="0"/>
              <a:t>类</a:t>
            </a:r>
            <a:r>
              <a:rPr lang="en-US" altLang="en-US" sz="2500" dirty="0"/>
              <a:t>2-1</a:t>
            </a:r>
            <a:endParaRPr lang="en-US" altLang="en-US" sz="25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594531" y="5294262"/>
            <a:ext cx="5832648" cy="10877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b="1" dirty="0" err="1"/>
              <a:t>sb.toString</a:t>
            </a:r>
            <a:r>
              <a:rPr lang="en-US" altLang="zh-CN" b="1" dirty="0"/>
              <a:t>();           //</a:t>
            </a:r>
            <a:r>
              <a:rPr lang="zh-CN" altLang="en-US" b="1" dirty="0"/>
              <a:t>转化为</a:t>
            </a:r>
            <a:r>
              <a:rPr lang="en-US" altLang="zh-CN" b="1" dirty="0"/>
              <a:t>String</a:t>
            </a:r>
            <a:r>
              <a:rPr lang="zh-CN" altLang="en-US" b="1" dirty="0"/>
              <a:t>类型</a:t>
            </a:r>
            <a:endParaRPr lang="zh-CN" altLang="en-US" b="1" dirty="0"/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err="1"/>
              <a:t>sb.append</a:t>
            </a:r>
            <a:r>
              <a:rPr lang="en-US" altLang="zh-CN" b="1" dirty="0"/>
              <a:t>("**");      //</a:t>
            </a:r>
            <a:r>
              <a:rPr lang="zh-CN" altLang="en-US" b="1" dirty="0"/>
              <a:t>追加字符串</a:t>
            </a:r>
            <a:endParaRPr lang="zh-CN" altLang="en-US" b="1" dirty="0"/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 err="1"/>
              <a:t>sb.insert</a:t>
            </a:r>
            <a:r>
              <a:rPr lang="en-US" altLang="zh-CN" b="1" dirty="0"/>
              <a:t> (1, "**");    //</a:t>
            </a:r>
            <a:r>
              <a:rPr lang="zh-CN" altLang="en-US" b="1" dirty="0"/>
              <a:t>插入字符串</a:t>
            </a:r>
            <a:endParaRPr lang="zh-CN" altLang="en-US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94348" y="3121148"/>
            <a:ext cx="5877917" cy="7556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</a:pPr>
            <a:r>
              <a:rPr lang="en-US" altLang="zh-CN" b="1" dirty="0"/>
              <a:t>StringBuffer </a:t>
            </a:r>
            <a:r>
              <a:rPr lang="en-US" altLang="zh-CN" b="1" dirty="0" err="1"/>
              <a:t>strb</a:t>
            </a:r>
            <a:r>
              <a:rPr lang="en-US" altLang="zh-CN" b="1" dirty="0"/>
              <a:t> = new StringBuffer();</a:t>
            </a:r>
            <a:endParaRPr lang="en-US" altLang="zh-CN" b="1" dirty="0"/>
          </a:p>
          <a:p>
            <a:pPr marL="228600" indent="-228600">
              <a:lnSpc>
                <a:spcPct val="120000"/>
              </a:lnSpc>
            </a:pPr>
            <a:r>
              <a:rPr lang="en-US" altLang="zh-CN" b="1" dirty="0"/>
              <a:t>StringBuffer </a:t>
            </a:r>
            <a:r>
              <a:rPr lang="en-US" altLang="zh-CN" b="1" dirty="0" err="1"/>
              <a:t>strb</a:t>
            </a:r>
            <a:r>
              <a:rPr lang="en-US" altLang="zh-CN" b="1" dirty="0"/>
              <a:t> = new StringBuffer("</a:t>
            </a:r>
            <a:r>
              <a:rPr lang="en-US" altLang="zh-CN" b="1" dirty="0" err="1"/>
              <a:t>aaa</a:t>
            </a:r>
            <a:r>
              <a:rPr lang="en-US" altLang="zh-CN" b="1" dirty="0"/>
              <a:t>");</a:t>
            </a:r>
            <a:endParaRPr lang="en-US" altLang="zh-CN" b="1" dirty="0"/>
          </a:p>
        </p:txBody>
      </p:sp>
      <p:sp>
        <p:nvSpPr>
          <p:cNvPr id="8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238375" y="5000626"/>
            <a:ext cx="8072438" cy="6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dirty="0"/>
              <a:t>利用</a:t>
            </a:r>
            <a:r>
              <a:rPr lang="fr-FR" altLang="en-US" dirty="0"/>
              <a:t>StringBuffer</a:t>
            </a:r>
            <a:r>
              <a:rPr lang="zh-CN" altLang="en-US" dirty="0"/>
              <a:t>类的</a:t>
            </a:r>
            <a:r>
              <a:rPr lang="fr-FR" altLang="en-US" dirty="0"/>
              <a:t>length()</a:t>
            </a:r>
            <a:r>
              <a:rPr lang="zh-CN" altLang="en-US" dirty="0"/>
              <a:t>和</a:t>
            </a:r>
            <a:r>
              <a:rPr lang="en-US" dirty="0"/>
              <a:t>insert()</a:t>
            </a:r>
            <a:r>
              <a:rPr lang="zh-CN" altLang="en-US" dirty="0"/>
              <a:t>方法实现需求</a:t>
            </a:r>
            <a:endParaRPr lang="en-US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53323" y="265213"/>
            <a:ext cx="3071802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StringBuffer</a:t>
            </a:r>
            <a:r>
              <a:rPr lang="zh-CN" altLang="en-US" sz="2500" dirty="0"/>
              <a:t>类</a:t>
            </a:r>
            <a:r>
              <a:rPr lang="en-US" altLang="en-US" sz="2500" dirty="0"/>
              <a:t>2-2</a:t>
            </a:r>
            <a:endParaRPr lang="en-US" altLang="en-US" sz="2500" dirty="0"/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2166938" y="1357314"/>
            <a:ext cx="7645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将一个数字字符串转换成逗号分隔的数字串，即从右边开始每三个数字用逗号分隔 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0186" name="图片 13" descr="图15.18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5" y="2500313"/>
            <a:ext cx="3152775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1631505" y="4389108"/>
            <a:ext cx="531315" cy="666755"/>
            <a:chOff x="1370366" y="1226980"/>
            <a:chExt cx="531315" cy="500066"/>
          </a:xfrm>
        </p:grpSpPr>
        <p:sp>
          <p:nvSpPr>
            <p:cNvPr id="16" name="矩形 15"/>
            <p:cNvSpPr/>
            <p:nvPr/>
          </p:nvSpPr>
          <p:spPr>
            <a:xfrm>
              <a:off x="1370366" y="1226980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402874" y="1278563"/>
              <a:ext cx="436880" cy="388954"/>
              <a:chOff x="1402874" y="1316941"/>
              <a:chExt cx="436880" cy="388954"/>
            </a:xfrm>
          </p:grpSpPr>
          <p:pic>
            <p:nvPicPr>
              <p:cNvPr id="18" name="Picture 11" descr="E:\设计支持\模板设计\FX.png"/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1514951" y="1316941"/>
                <a:ext cx="217213" cy="243809"/>
              </a:xfrm>
              <a:prstGeom prst="rect">
                <a:avLst/>
              </a:prstGeom>
              <a:noFill/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402874" y="1522063"/>
                <a:ext cx="436880" cy="183832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endParaRPr lang="zh-CN" altLang="en-US" sz="10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703513" y="857232"/>
            <a:ext cx="531315" cy="666754"/>
            <a:chOff x="714348" y="642924"/>
            <a:chExt cx="531315" cy="500066"/>
          </a:xfrm>
        </p:grpSpPr>
        <p:sp>
          <p:nvSpPr>
            <p:cNvPr id="21" name="矩形 20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23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27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881188" y="1125539"/>
            <a:ext cx="8572500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String</a:t>
            </a:r>
            <a:r>
              <a:rPr lang="zh-CN" altLang="en-US" dirty="0"/>
              <a:t>是不可变对象</a:t>
            </a:r>
            <a:endParaRPr lang="en-US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经常改变内容的字符串最好不要使用</a:t>
            </a:r>
            <a:r>
              <a:rPr lang="en-US" sz="1800" dirty="0"/>
              <a:t>String</a:t>
            </a:r>
            <a:endParaRPr lang="en-US" sz="1800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sz="1800" dirty="0"/>
              <a:t>StringBuffer</a:t>
            </a:r>
            <a:r>
              <a:rPr lang="zh-CN" altLang="en-US" sz="1800" dirty="0"/>
              <a:t>是可变的字符串</a:t>
            </a:r>
            <a:endParaRPr lang="en-US" sz="1800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1800" dirty="0"/>
              <a:t>字符串经常改变的情况可使用</a:t>
            </a:r>
            <a:r>
              <a:rPr lang="en-US" sz="1800" dirty="0"/>
              <a:t>StringBuffer</a:t>
            </a:r>
            <a:r>
              <a:rPr lang="zh-CN" altLang="en-US" sz="1800" dirty="0"/>
              <a:t>，更高效</a:t>
            </a:r>
            <a:endParaRPr lang="en-US" sz="1800" dirty="0"/>
          </a:p>
          <a:p>
            <a:pPr marL="742950" lvl="2" indent="-342900"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sz="1800" dirty="0"/>
              <a:t>JDK1.5</a:t>
            </a:r>
            <a:r>
              <a:rPr lang="zh-CN" altLang="en-US" sz="1800" dirty="0"/>
              <a:t>后提供了</a:t>
            </a:r>
            <a:r>
              <a:rPr lang="en-US" sz="1800" dirty="0" err="1"/>
              <a:t>StringBuilder</a:t>
            </a:r>
            <a:r>
              <a:rPr lang="zh-CN" altLang="en-US" sz="1800" dirty="0"/>
              <a:t>，等价</a:t>
            </a:r>
            <a:r>
              <a:rPr lang="en-US" sz="1800" dirty="0"/>
              <a:t>StringBuffer</a:t>
            </a:r>
            <a:endParaRPr lang="en-US" sz="1800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38876" y="265213"/>
            <a:ext cx="428624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String</a:t>
            </a:r>
            <a:r>
              <a:rPr lang="zh-CN" altLang="en-US" sz="2500" dirty="0"/>
              <a:t>类</a:t>
            </a:r>
            <a:r>
              <a:rPr lang="en-US" altLang="en-US" sz="2500" dirty="0"/>
              <a:t>&amp;StringBuffer</a:t>
            </a:r>
            <a:r>
              <a:rPr lang="zh-CN" altLang="en-US" sz="2500" dirty="0"/>
              <a:t>类</a:t>
            </a:r>
            <a:endParaRPr lang="en-US" altLang="en-US" sz="2500" dirty="0"/>
          </a:p>
        </p:txBody>
      </p:sp>
      <p:sp>
        <p:nvSpPr>
          <p:cNvPr id="5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35818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en-US" dirty="0" err="1"/>
              <a:t>java.lang.Math</a:t>
            </a:r>
            <a:r>
              <a:rPr lang="zh-CN" altLang="en-US" dirty="0"/>
              <a:t>类提供了常用的数学运算方法和两个静态常量</a:t>
            </a:r>
            <a:r>
              <a:rPr lang="en-US" dirty="0"/>
              <a:t>E</a:t>
            </a:r>
            <a:r>
              <a:rPr lang="zh-CN" altLang="en-US" dirty="0"/>
              <a:t>（自然对数的底数） 和</a:t>
            </a:r>
            <a:r>
              <a:rPr lang="en-US" dirty="0"/>
              <a:t>PI</a:t>
            </a:r>
            <a:r>
              <a:rPr lang="zh-CN" altLang="en-US" dirty="0"/>
              <a:t>（圆周率） 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39206" y="265213"/>
            <a:ext cx="1785919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Math</a:t>
            </a:r>
            <a:r>
              <a:rPr lang="zh-CN" altLang="en-US" sz="2500" dirty="0"/>
              <a:t>类</a:t>
            </a:r>
            <a:endParaRPr lang="en-US" altLang="en-US" sz="25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631505" y="836713"/>
            <a:ext cx="531315" cy="666755"/>
            <a:chOff x="5397348" y="642924"/>
            <a:chExt cx="531315" cy="500066"/>
          </a:xfrm>
        </p:grpSpPr>
        <p:sp>
          <p:nvSpPr>
            <p:cNvPr id="11" name="矩形 10"/>
            <p:cNvSpPr/>
            <p:nvPr/>
          </p:nvSpPr>
          <p:spPr>
            <a:xfrm>
              <a:off x="5397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5536667" y="715130"/>
              <a:ext cx="252676" cy="23494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5442322" y="917400"/>
              <a:ext cx="436880" cy="1838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提问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283640" y="3089163"/>
            <a:ext cx="7983537" cy="17532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71215"/>
                </a:solidFill>
              </a:rPr>
              <a:t>Math.abs</a:t>
            </a:r>
            <a:r>
              <a:rPr lang="en-US" altLang="zh-CN" b="1" dirty="0">
                <a:solidFill>
                  <a:srgbClr val="071215"/>
                </a:solidFill>
              </a:rPr>
              <a:t>(-3.5); //</a:t>
            </a:r>
            <a:r>
              <a:rPr lang="zh-CN" altLang="en-US" b="1" dirty="0">
                <a:solidFill>
                  <a:srgbClr val="071215"/>
                </a:solidFill>
              </a:rPr>
              <a:t>返回</a:t>
            </a:r>
            <a:r>
              <a:rPr lang="en-US" altLang="zh-CN" b="1" dirty="0">
                <a:solidFill>
                  <a:srgbClr val="071215"/>
                </a:solidFill>
              </a:rPr>
              <a:t>3.5  </a:t>
            </a:r>
            <a:endParaRPr lang="en-US" altLang="zh-CN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71215"/>
                </a:solidFill>
              </a:rPr>
              <a:t>Math.max</a:t>
            </a:r>
            <a:r>
              <a:rPr lang="en-US" altLang="zh-CN" b="1" dirty="0">
                <a:solidFill>
                  <a:srgbClr val="071215"/>
                </a:solidFill>
              </a:rPr>
              <a:t>(2.5, 90.5);//</a:t>
            </a:r>
            <a:r>
              <a:rPr lang="zh-CN" altLang="en-US" b="1" dirty="0">
                <a:solidFill>
                  <a:srgbClr val="071215"/>
                </a:solidFill>
              </a:rPr>
              <a:t>返回</a:t>
            </a:r>
            <a:r>
              <a:rPr lang="en-US" altLang="zh-CN" b="1" dirty="0">
                <a:solidFill>
                  <a:srgbClr val="071215"/>
                </a:solidFill>
              </a:rPr>
              <a:t>90.5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altLang="zh-CN" b="1" dirty="0" err="1">
                <a:solidFill>
                  <a:srgbClr val="071215"/>
                </a:solidFill>
              </a:rPr>
              <a:t>int</a:t>
            </a:r>
            <a:r>
              <a:rPr lang="en-US" altLang="zh-CN" b="1" dirty="0">
                <a:solidFill>
                  <a:srgbClr val="071215"/>
                </a:solidFill>
              </a:rPr>
              <a:t> random = (</a:t>
            </a:r>
            <a:r>
              <a:rPr lang="en-US" altLang="zh-CN" b="1" dirty="0" err="1">
                <a:solidFill>
                  <a:srgbClr val="071215"/>
                </a:solidFill>
              </a:rPr>
              <a:t>int</a:t>
            </a:r>
            <a:r>
              <a:rPr lang="en-US" altLang="zh-CN" b="1" dirty="0">
                <a:solidFill>
                  <a:srgbClr val="071215"/>
                </a:solidFill>
              </a:rPr>
              <a:t>) (</a:t>
            </a:r>
            <a:r>
              <a:rPr lang="en-US" altLang="zh-CN" b="1" dirty="0" err="1">
                <a:solidFill>
                  <a:srgbClr val="071215"/>
                </a:solidFill>
              </a:rPr>
              <a:t>Math.random</a:t>
            </a:r>
            <a:r>
              <a:rPr lang="en-US" altLang="zh-CN" b="1" dirty="0">
                <a:solidFill>
                  <a:srgbClr val="071215"/>
                </a:solidFill>
              </a:rPr>
              <a:t>() * 10); //</a:t>
            </a:r>
            <a:r>
              <a:rPr lang="zh-CN" altLang="en-US" b="1" dirty="0">
                <a:solidFill>
                  <a:srgbClr val="071215"/>
                </a:solidFill>
              </a:rPr>
              <a:t>生成一个</a:t>
            </a:r>
            <a:r>
              <a:rPr lang="en-US" altLang="zh-CN" b="1" dirty="0">
                <a:solidFill>
                  <a:srgbClr val="071215"/>
                </a:solidFill>
              </a:rPr>
              <a:t>0-9</a:t>
            </a:r>
            <a:r>
              <a:rPr lang="zh-CN" altLang="en-US" b="1" dirty="0">
                <a:solidFill>
                  <a:srgbClr val="071215"/>
                </a:solidFill>
              </a:rPr>
              <a:t>之间的随机数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15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379715"/>
            <a:ext cx="8072438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生成随机数的其他方式？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en-US" sz="1800" dirty="0" err="1"/>
              <a:t>java.util.Random</a:t>
            </a:r>
            <a:r>
              <a:rPr lang="zh-CN" altLang="en-US" sz="1800" dirty="0"/>
              <a:t>类</a:t>
            </a:r>
            <a:endParaRPr lang="en-US" sz="1800" dirty="0"/>
          </a:p>
        </p:txBody>
      </p:sp>
      <p:sp>
        <p:nvSpPr>
          <p:cNvPr id="33794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24892" y="265213"/>
            <a:ext cx="200023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en-US" altLang="en-US" sz="2500" dirty="0"/>
              <a:t>Random</a:t>
            </a:r>
            <a:r>
              <a:rPr lang="zh-CN" altLang="en-US" sz="2500" dirty="0"/>
              <a:t>类</a:t>
            </a:r>
            <a:endParaRPr lang="zh-CN" altLang="en-US" sz="25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31505" y="4742049"/>
            <a:ext cx="531315" cy="666754"/>
            <a:chOff x="7072330" y="2596212"/>
            <a:chExt cx="531315" cy="500066"/>
          </a:xfrm>
        </p:grpSpPr>
        <p:sp>
          <p:nvSpPr>
            <p:cNvPr id="12" name="矩形 11"/>
            <p:cNvSpPr/>
            <p:nvPr/>
          </p:nvSpPr>
          <p:spPr>
            <a:xfrm>
              <a:off x="7072330" y="2596212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117304" y="2635803"/>
              <a:ext cx="436880" cy="425818"/>
              <a:chOff x="7118010" y="2901292"/>
              <a:chExt cx="436880" cy="425818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118010" y="3143277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注意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pic>
            <p:nvPicPr>
              <p:cNvPr id="15" name="图片 14" descr="图片5.png"/>
              <p:cNvPicPr>
                <a:picLocks noChangeAspect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188897" y="2901292"/>
                <a:ext cx="299593" cy="264640"/>
              </a:xfrm>
              <a:prstGeom prst="rect">
                <a:avLst/>
              </a:prstGeom>
            </p:spPr>
          </p:pic>
        </p:grpSp>
      </p:grp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2423593" y="2564904"/>
            <a:ext cx="6840760" cy="161416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Random rand=new Random(); </a:t>
            </a:r>
            <a:r>
              <a:rPr lang="en-US" altLang="zh-CN" b="1" dirty="0"/>
              <a:t>//</a:t>
            </a:r>
            <a:r>
              <a:rPr lang="zh-CN" altLang="en-US" b="1" dirty="0"/>
              <a:t>创建一个</a:t>
            </a:r>
            <a:r>
              <a:rPr lang="en-US" altLang="zh-CN" b="1" dirty="0"/>
              <a:t>Random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 marL="228600" indent="-228600">
              <a:lnSpc>
                <a:spcPct val="110000"/>
              </a:lnSpc>
            </a:pPr>
            <a:r>
              <a:rPr lang="en-US" altLang="zh-CN" b="1" dirty="0"/>
              <a:t>for(</a:t>
            </a:r>
            <a:r>
              <a:rPr lang="en-US" altLang="zh-CN" b="1" dirty="0" err="1"/>
              <a:t>int</a:t>
            </a:r>
            <a:r>
              <a:rPr lang="en-US" altLang="zh-CN" b="1" dirty="0"/>
              <a:t> i=0;i&lt;20;i++){//</a:t>
            </a:r>
            <a:r>
              <a:rPr lang="zh-CN" altLang="en-US" b="1" dirty="0"/>
              <a:t>随机生成</a:t>
            </a:r>
            <a:r>
              <a:rPr lang="en-US" altLang="zh-CN" b="1" dirty="0"/>
              <a:t>20</a:t>
            </a:r>
            <a:r>
              <a:rPr lang="zh-CN" altLang="en-US" b="1" dirty="0"/>
              <a:t>个随机整数，并显示</a:t>
            </a:r>
            <a:endParaRPr lang="zh-CN" altLang="en-US" b="1" dirty="0"/>
          </a:p>
          <a:p>
            <a:pPr marL="228600" indent="-228600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      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num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rand.nextInt</a:t>
            </a:r>
            <a:r>
              <a:rPr lang="en-US" altLang="zh-CN" b="1" dirty="0">
                <a:solidFill>
                  <a:srgbClr val="FF0000"/>
                </a:solidFill>
              </a:rPr>
              <a:t>(10);</a:t>
            </a:r>
            <a:r>
              <a:rPr lang="en-US" altLang="zh-CN" b="1" dirty="0"/>
              <a:t>//</a:t>
            </a:r>
            <a:r>
              <a:rPr lang="zh-CN" altLang="en-US" b="1" dirty="0"/>
              <a:t>返回下一个伪随机数，整型的</a:t>
            </a:r>
            <a:endParaRPr lang="zh-CN" altLang="en-US" b="1" dirty="0"/>
          </a:p>
          <a:p>
            <a:pPr marL="228600" indent="-228600">
              <a:lnSpc>
                <a:spcPct val="110000"/>
              </a:lnSpc>
            </a:pPr>
            <a:r>
              <a:rPr lang="zh-CN" altLang="en-US" b="1" dirty="0"/>
              <a:t>      </a:t>
            </a:r>
            <a:r>
              <a:rPr lang="en-US" altLang="zh-CN" b="1" dirty="0" err="1"/>
              <a:t>System.out.println</a:t>
            </a:r>
            <a:r>
              <a:rPr lang="en-US" altLang="zh-CN" b="1" dirty="0"/>
              <a:t>("</a:t>
            </a:r>
            <a:r>
              <a:rPr lang="zh-CN" altLang="en-US" b="1" dirty="0"/>
              <a:t>第</a:t>
            </a:r>
            <a:r>
              <a:rPr lang="en-US" altLang="zh-CN" b="1" dirty="0"/>
              <a:t>"+(i+1)+"</a:t>
            </a:r>
            <a:r>
              <a:rPr lang="zh-CN" altLang="en-US" b="1" dirty="0"/>
              <a:t>个随机数是：</a:t>
            </a:r>
            <a:r>
              <a:rPr lang="en-US" altLang="zh-CN" b="1" dirty="0"/>
              <a:t>"+</a:t>
            </a:r>
            <a:r>
              <a:rPr lang="en-US" altLang="zh-CN" b="1" dirty="0" err="1"/>
              <a:t>num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marL="228600" indent="-228600">
              <a:lnSpc>
                <a:spcPct val="110000"/>
              </a:lnSpc>
            </a:pPr>
            <a:r>
              <a:rPr lang="en-US" altLang="zh-CN" b="1" dirty="0"/>
              <a:t>} </a:t>
            </a:r>
            <a:endParaRPr lang="en-US" altLang="zh-CN" b="1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gray">
          <a:xfrm>
            <a:off x="2423592" y="5228432"/>
            <a:ext cx="6984776" cy="79285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marL="285750" indent="-285750" eaLnBrk="0" hangingPunct="0">
              <a:buClr>
                <a:srgbClr val="233DA9"/>
              </a:buClr>
              <a:buSzPct val="80000"/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用同一个种子值来初始化两个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Random 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对象，然后用每个对象调用相同的方法，得到的随机数也是相同的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8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024065" y="1928802"/>
            <a:ext cx="8072437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2" indent="-342900">
              <a:buSzPct val="100000"/>
              <a:buFont typeface="Wingdings" panose="05000000000000000000" pitchFamily="2" charset="2"/>
              <a:buChar char="u"/>
            </a:pPr>
            <a:r>
              <a:rPr lang="en-US" sz="2400" dirty="0" err="1"/>
              <a:t>java.util.Date</a:t>
            </a:r>
            <a:r>
              <a:rPr lang="zh-CN" altLang="en-US" sz="2400" dirty="0"/>
              <a:t>类：表示日期和时间</a:t>
            </a:r>
            <a:endParaRPr lang="en-US" sz="2400" dirty="0"/>
          </a:p>
          <a:p>
            <a:pPr marL="342900" lvl="2" indent="-342900">
              <a:buFont typeface="Wingdings" panose="05000000000000000000" pitchFamily="2" charset="2"/>
              <a:buChar char="n"/>
            </a:pPr>
            <a:r>
              <a:rPr lang="zh-CN" altLang="en-US" sz="2800" dirty="0"/>
              <a:t>提供操作日期和时间各组成部分的方法</a:t>
            </a:r>
            <a:endParaRPr lang="en-US" sz="2800" dirty="0"/>
          </a:p>
          <a:p>
            <a:pPr marL="800100" lvl="3" indent="-342900">
              <a:buFont typeface="Wingdings" panose="05000000000000000000" pitchFamily="2" charset="2"/>
              <a:buChar char="u"/>
            </a:pPr>
            <a:r>
              <a:rPr lang="en-US" altLang="en-US" sz="2400" b="1" dirty="0" err="1"/>
              <a:t>Java.util.Date</a:t>
            </a:r>
            <a:endParaRPr lang="en-US" altLang="en-US" sz="2400" b="1" dirty="0"/>
          </a:p>
          <a:p>
            <a:pPr marL="800100" lvl="3" indent="-342900">
              <a:buSzPct val="100000"/>
              <a:buFont typeface="Wingdings" panose="05000000000000000000" pitchFamily="2" charset="2"/>
              <a:buChar char="u"/>
            </a:pPr>
            <a:r>
              <a:rPr lang="en-US" altLang="en-US" sz="2400" b="1" dirty="0" err="1"/>
              <a:t>java.text.SimpleDateFormat</a:t>
            </a:r>
            <a:r>
              <a:rPr lang="zh-CN" altLang="en-US" sz="2400" b="1" dirty="0"/>
              <a:t>类</a:t>
            </a:r>
            <a:endParaRPr lang="en-US" altLang="en-US" sz="2400" b="1" dirty="0"/>
          </a:p>
          <a:p>
            <a:pPr marL="800100" lvl="3" indent="-342900">
              <a:buFont typeface="Wingdings" panose="05000000000000000000" pitchFamily="2" charset="2"/>
              <a:buChar char="u"/>
            </a:pPr>
            <a:r>
              <a:rPr lang="zh-CN" altLang="en-US" sz="2400" b="1" dirty="0"/>
              <a:t>用于定制日期时间的格式</a:t>
            </a:r>
            <a:endParaRPr lang="en-US" altLang="en-US" sz="2400" b="1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24892" y="265213"/>
            <a:ext cx="2000233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sz="2500" dirty="0"/>
              <a:t>操作日期时间</a:t>
            </a:r>
            <a:endParaRPr lang="en-US" altLang="en-US" sz="2500" dirty="0"/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2024065" y="1341437"/>
            <a:ext cx="7704137" cy="73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56BEEE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如何获取当前日期？</a:t>
            </a:r>
            <a:endParaRPr lang="zh-CN" altLang="en-US" sz="28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793875" y="4389318"/>
            <a:ext cx="8669338" cy="20300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zh-CN" b="1" dirty="0"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ea typeface="黑体" panose="02010609060101010101" pitchFamily="49" charset="-122"/>
              </a:rPr>
              <a:t>创建日期对象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en-US" altLang="zh-CN" b="1" dirty="0">
                <a:ea typeface="黑体" panose="02010609060101010101" pitchFamily="49" charset="-122"/>
              </a:rPr>
              <a:t>Date </a:t>
            </a:r>
            <a:r>
              <a:rPr lang="en-US" altLang="zh-CN" b="1" dirty="0" err="1">
                <a:ea typeface="黑体" panose="02010609060101010101" pitchFamily="49" charset="-122"/>
              </a:rPr>
              <a:t>date</a:t>
            </a:r>
            <a:r>
              <a:rPr lang="en-US" altLang="zh-CN" b="1" dirty="0">
                <a:ea typeface="黑体" panose="02010609060101010101" pitchFamily="49" charset="-122"/>
              </a:rPr>
              <a:t> = new Date();</a:t>
            </a:r>
            <a:r>
              <a:rPr lang="zh-CN" altLang="en-US" b="1" dirty="0">
                <a:ea typeface="黑体" panose="02010609060101010101" pitchFamily="49" charset="-122"/>
              </a:rPr>
              <a:t> 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en-US" altLang="zh-CN" b="1" dirty="0"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ea typeface="黑体" panose="02010609060101010101" pitchFamily="49" charset="-122"/>
              </a:rPr>
              <a:t>定制日期格式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en-US" altLang="zh-CN" b="1" dirty="0" err="1">
                <a:ea typeface="黑体" panose="02010609060101010101" pitchFamily="49" charset="-122"/>
              </a:rPr>
              <a:t>SimpleDateFormat</a:t>
            </a: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ea typeface="黑体" panose="02010609060101010101" pitchFamily="49" charset="-122"/>
              </a:rPr>
              <a:t>formater</a:t>
            </a:r>
            <a:r>
              <a:rPr lang="en-US" altLang="zh-CN" b="1" dirty="0">
                <a:ea typeface="黑体" panose="02010609060101010101" pitchFamily="49" charset="-122"/>
              </a:rPr>
              <a:t> = new </a:t>
            </a:r>
            <a:r>
              <a:rPr lang="en-US" altLang="zh-CN" b="1" dirty="0" err="1">
                <a:ea typeface="黑体" panose="02010609060101010101" pitchFamily="49" charset="-122"/>
              </a:rPr>
              <a:t>SimpleDateFormat</a:t>
            </a:r>
            <a:r>
              <a:rPr lang="en-US" altLang="zh-CN" b="1" dirty="0">
                <a:ea typeface="黑体" panose="02010609060101010101" pitchFamily="49" charset="-122"/>
              </a:rPr>
              <a:t>("</a:t>
            </a:r>
            <a:r>
              <a:rPr lang="en-US" altLang="zh-CN" b="1" dirty="0" err="1">
                <a:ea typeface="黑体" panose="02010609060101010101" pitchFamily="49" charset="-122"/>
              </a:rPr>
              <a:t>yyyy</a:t>
            </a:r>
            <a:r>
              <a:rPr lang="en-US" altLang="zh-CN" b="1" dirty="0">
                <a:ea typeface="黑体" panose="02010609060101010101" pitchFamily="49" charset="-122"/>
              </a:rPr>
              <a:t>- MM-</a:t>
            </a:r>
            <a:r>
              <a:rPr lang="en-US" altLang="zh-CN" b="1" dirty="0" err="1">
                <a:ea typeface="黑体" panose="02010609060101010101" pitchFamily="49" charset="-122"/>
              </a:rPr>
              <a:t>dd</a:t>
            </a: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ea typeface="黑体" panose="02010609060101010101" pitchFamily="49" charset="-122"/>
              </a:rPr>
              <a:t>HH:mm:ss</a:t>
            </a:r>
            <a:r>
              <a:rPr lang="en-US" altLang="zh-CN" b="1" dirty="0">
                <a:cs typeface="Arial" panose="020B0604020202020204" pitchFamily="34" charset="0"/>
              </a:rPr>
              <a:t>"</a:t>
            </a:r>
            <a:r>
              <a:rPr lang="en-US" altLang="zh-CN" b="1" dirty="0">
                <a:ea typeface="黑体" panose="02010609060101010101" pitchFamily="49" charset="-122"/>
              </a:rPr>
              <a:t>);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en-US" altLang="zh-CN" b="1" dirty="0">
                <a:ea typeface="黑体" panose="02010609060101010101" pitchFamily="49" charset="-122"/>
              </a:rPr>
              <a:t>String now = </a:t>
            </a:r>
            <a:r>
              <a:rPr lang="en-US" altLang="zh-CN" b="1" dirty="0" err="1">
                <a:ea typeface="黑体" panose="02010609060101010101" pitchFamily="49" charset="-122"/>
              </a:rPr>
              <a:t>formater.format</a:t>
            </a:r>
            <a:r>
              <a:rPr lang="en-US" altLang="zh-CN" b="1" dirty="0">
                <a:ea typeface="黑体" panose="02010609060101010101" pitchFamily="49" charset="-122"/>
              </a:rPr>
              <a:t>(date);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en-US" altLang="zh-CN" b="1" dirty="0" err="1">
                <a:ea typeface="黑体" panose="02010609060101010101" pitchFamily="49" charset="-122"/>
              </a:rPr>
              <a:t>System.out.println</a:t>
            </a:r>
            <a:r>
              <a:rPr lang="en-US" altLang="zh-CN" b="1" dirty="0">
                <a:ea typeface="黑体" panose="02010609060101010101" pitchFamily="49" charset="-122"/>
              </a:rPr>
              <a:t>(now);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31505" y="740702"/>
            <a:ext cx="531315" cy="666754"/>
            <a:chOff x="714348" y="642924"/>
            <a:chExt cx="531315" cy="500066"/>
          </a:xfrm>
        </p:grpSpPr>
        <p:sp>
          <p:nvSpPr>
            <p:cNvPr id="12" name="矩形 11"/>
            <p:cNvSpPr/>
            <p:nvPr/>
          </p:nvSpPr>
          <p:spPr>
            <a:xfrm>
              <a:off x="714348" y="642924"/>
              <a:ext cx="531315" cy="500066"/>
            </a:xfrm>
            <a:prstGeom prst="rect">
              <a:avLst/>
            </a:prstGeom>
            <a:solidFill>
              <a:srgbClr val="2BAE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53126" y="706148"/>
              <a:ext cx="436880" cy="399509"/>
              <a:chOff x="753126" y="706148"/>
              <a:chExt cx="436880" cy="399509"/>
            </a:xfrm>
          </p:grpSpPr>
          <p:pic>
            <p:nvPicPr>
              <p:cNvPr id="14" name="Picture 5" descr="E:\设计支持\模板设计\WT.png"/>
              <p:cNvPicPr>
                <a:picLocks noChangeAspect="1" noChangeArrowheads="1"/>
              </p:cNvPicPr>
              <p:nvPr/>
            </p:nvPicPr>
            <p:blipFill>
              <a:blip r:embed="rId1">
                <a:lum bright="70000" contrast="-70000"/>
              </a:blip>
              <a:srcRect/>
              <a:stretch>
                <a:fillRect/>
              </a:stretch>
            </p:blipFill>
            <p:spPr bwMode="auto">
              <a:xfrm>
                <a:off x="859173" y="706148"/>
                <a:ext cx="226078" cy="230510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53126" y="921824"/>
                <a:ext cx="436880" cy="183833"/>
              </a:xfrm>
              <a:prstGeom prst="rect">
                <a:avLst/>
              </a:prstGeom>
              <a:noFill/>
              <a:effectLst/>
            </p:spPr>
            <p:txBody>
              <a:bodyPr wrap="none" rtlCol="0" anchor="ctr">
                <a:spAutoFit/>
              </a:bodyPr>
              <a:lstStyle/>
              <a:p>
                <a:pPr algn="l"/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问题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1374" y="712071"/>
                <a:ext cx="233798" cy="229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?</a:t>
                </a:r>
                <a:endPara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17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dirty="0"/>
              <a:t>Calendar</a:t>
            </a:r>
            <a:r>
              <a:rPr lang="zh-CN" altLang="en-US" dirty="0"/>
              <a:t>类</a:t>
            </a:r>
            <a:endParaRPr lang="en-US" dirty="0"/>
          </a:p>
          <a:p>
            <a:pPr lvl="1" algn="just">
              <a:buClr>
                <a:srgbClr val="4BACC6"/>
              </a:buClr>
              <a:buSzPct val="100000"/>
            </a:pPr>
            <a:r>
              <a:rPr lang="zh-CN" altLang="en-US" dirty="0"/>
              <a:t>抽象类，</a:t>
            </a:r>
            <a:r>
              <a:rPr lang="en-US" dirty="0" err="1"/>
              <a:t>java.util.Calendar</a:t>
            </a:r>
            <a:endParaRPr lang="en-US" dirty="0"/>
          </a:p>
          <a:p>
            <a:pPr lvl="1" algn="just">
              <a:buClr>
                <a:srgbClr val="4BACC6"/>
              </a:buClr>
              <a:buSzPct val="100000"/>
            </a:pPr>
            <a:r>
              <a:rPr lang="zh-CN" altLang="en-US" dirty="0"/>
              <a:t>用于设置和获取日期</a:t>
            </a:r>
            <a:r>
              <a:rPr lang="en-US" dirty="0"/>
              <a:t>/</a:t>
            </a:r>
            <a:r>
              <a:rPr lang="zh-CN" altLang="en-US" dirty="0"/>
              <a:t>时间数据的特定部分</a:t>
            </a:r>
            <a:endParaRPr lang="en-US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10578" y="260649"/>
            <a:ext cx="211914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操作日期时间</a:t>
            </a:r>
            <a:endParaRPr lang="en-US" altLang="en-US" sz="2500" dirty="0"/>
          </a:p>
        </p:txBody>
      </p:sp>
      <p:sp>
        <p:nvSpPr>
          <p:cNvPr id="53251" name="Rectangle 2"/>
          <p:cNvSpPr txBox="1">
            <a:spLocks noChangeArrowheads="1"/>
          </p:cNvSpPr>
          <p:nvPr/>
        </p:nvSpPr>
        <p:spPr bwMode="auto">
          <a:xfrm>
            <a:off x="2279333" y="3156269"/>
            <a:ext cx="7632700" cy="54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algn="just" eaLnBrk="0" hangingPunct="0">
              <a:spcBef>
                <a:spcPct val="20000"/>
              </a:spcBef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en-US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Calendar</a:t>
            </a:r>
            <a:r>
              <a:rPr lang="zh-CN" altLang="en-US" sz="24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类提供一些方法和静态字段来操作日历</a:t>
            </a:r>
            <a:endParaRPr lang="en-US" altLang="en-US" sz="24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2">
              <a:spcBef>
                <a:spcPct val="20000"/>
              </a:spcBef>
            </a:pPr>
            <a:endParaRPr 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dirty="0">
              <a:ea typeface="黑体" panose="02010609060101010101" pitchFamily="49" charset="-122"/>
            </a:endParaRPr>
          </a:p>
        </p:txBody>
      </p:sp>
      <p:graphicFrame>
        <p:nvGraphicFramePr>
          <p:cNvPr id="53256" name="表格 53255"/>
          <p:cNvGraphicFramePr/>
          <p:nvPr/>
        </p:nvGraphicFramePr>
        <p:xfrm>
          <a:off x="2851470" y="3862070"/>
          <a:ext cx="6143625" cy="1981835"/>
        </p:xfrm>
        <a:graphic>
          <a:graphicData uri="http://schemas.openxmlformats.org/drawingml/2006/table">
            <a:tbl>
              <a:tblPr/>
              <a:tblGrid>
                <a:gridCol w="2428875"/>
                <a:gridCol w="371475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方法或属性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43" marB="4574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43" marB="45743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 get(int field)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返回给定日历字段的值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MONTH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指示月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  <a:tr h="3816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DAY_OF_MONTH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指示一个月中的某天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DAY_OF_WEEK</a:t>
                      </a:r>
                      <a:endParaRPr lang="en-US" altLang="x-none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9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指示一个星期中的某天</a:t>
                      </a:r>
                      <a:endParaRPr lang="zh-CN" altLang="en-US" sz="19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43" marB="45743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9206" y="299311"/>
            <a:ext cx="1728742" cy="633412"/>
          </a:xfr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r>
              <a:rPr lang="zh-CN" altLang="en-US" sz="2500" dirty="0"/>
              <a:t>课堂练习</a:t>
            </a:r>
            <a:endParaRPr lang="zh-CN" altLang="en-US" sz="25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24234" y="5634055"/>
            <a:ext cx="5030787" cy="4081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809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获取当前时间，使用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SimpleDateFormat</a:t>
            </a:r>
            <a:r>
              <a:rPr lang="zh-CN" altLang="en-US" dirty="0"/>
              <a:t>以“年</a:t>
            </a:r>
            <a:r>
              <a:rPr lang="en-US" altLang="zh-CN" dirty="0"/>
              <a:t>-</a:t>
            </a:r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日”方式显示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日是一年中的第几星期</a:t>
            </a: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>
              <a:cs typeface="+mj-cs"/>
            </a:endParaRP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95472" y="1672877"/>
            <a:ext cx="8072494" cy="525658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枚举有何作用</a:t>
            </a:r>
            <a:endParaRPr lang="en-US" altLang="zh-CN" dirty="0"/>
          </a:p>
          <a:p>
            <a:pPr eaLnBrk="1" hangingPunct="1"/>
            <a:r>
              <a:rPr lang="zh-CN" altLang="en-US" dirty="0"/>
              <a:t>什么是装箱和拆箱</a:t>
            </a:r>
            <a:endParaRPr lang="zh-CN" altLang="en-US" dirty="0"/>
          </a:p>
          <a:p>
            <a:pPr eaLnBrk="1" hangingPunct="1"/>
            <a:r>
              <a:rPr lang="en-US" altLang="zh-CN" dirty="0"/>
              <a:t>String</a:t>
            </a:r>
            <a:r>
              <a:rPr lang="zh-CN" altLang="en-US" dirty="0"/>
              <a:t>与</a:t>
            </a:r>
            <a:r>
              <a:rPr lang="en-US" altLang="zh-CN" dirty="0" err="1"/>
              <a:t>StringBuffer</a:t>
            </a:r>
            <a:r>
              <a:rPr lang="zh-CN" altLang="en-US" dirty="0"/>
              <a:t>有何区别和联系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39272" y="190478"/>
            <a:ext cx="1185842" cy="681541"/>
          </a:xfrm>
          <a:prstGeom prst="rect">
            <a:avLst/>
          </a:prstGeom>
          <a:solidFill>
            <a:schemeClr val="bg1"/>
          </a:solidFill>
          <a:ln algn="ctr">
            <a:miter lim="800000"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总结</a:t>
            </a:r>
            <a:endParaRPr lang="zh-CN" altLang="en-US" dirty="0"/>
          </a:p>
        </p:txBody>
      </p:sp>
      <p:grpSp>
        <p:nvGrpSpPr>
          <p:cNvPr id="5" name="组合 48"/>
          <p:cNvGrpSpPr/>
          <p:nvPr/>
        </p:nvGrpSpPr>
        <p:grpSpPr bwMode="auto">
          <a:xfrm>
            <a:off x="1703512" y="836711"/>
            <a:ext cx="953647" cy="458142"/>
            <a:chOff x="5500694" y="2285992"/>
            <a:chExt cx="1571902" cy="843387"/>
          </a:xfrm>
        </p:grpSpPr>
        <p:pic>
          <p:nvPicPr>
            <p:cNvPr id="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5500694" y="2285992"/>
              <a:ext cx="518095" cy="528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929628" y="2395271"/>
              <a:ext cx="1142968" cy="73410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>
              <a:buClr>
                <a:srgbClr val="4BACC6"/>
              </a:buClr>
            </a:pPr>
            <a:r>
              <a:rPr lang="en-US" altLang="en-US" sz="2100" b="0" dirty="0">
                <a:latin typeface="Arial" panose="020B0604020202020204" pitchFamily="34" charset="0"/>
              </a:rPr>
              <a:t>Java API(Java Application Programming Interface) </a:t>
            </a:r>
            <a:r>
              <a:rPr lang="zh-CN" altLang="en-US" sz="2100" b="0" dirty="0">
                <a:latin typeface="Arial" panose="020B0604020202020204" pitchFamily="34" charset="0"/>
              </a:rPr>
              <a:t>即</a:t>
            </a:r>
            <a:r>
              <a:rPr lang="en-US" altLang="en-US" sz="2100" b="0" dirty="0">
                <a:latin typeface="Arial" panose="020B0604020202020204" pitchFamily="34" charset="0"/>
              </a:rPr>
              <a:t>Java</a:t>
            </a:r>
            <a:r>
              <a:rPr lang="zh-CN" altLang="en-US" sz="2100" b="0" dirty="0">
                <a:latin typeface="Arial" panose="020B0604020202020204" pitchFamily="34" charset="0"/>
              </a:rPr>
              <a:t>应用程序编程接口</a:t>
            </a:r>
            <a:endParaRPr lang="en-US" altLang="zh-CN" sz="2100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r>
              <a:rPr lang="zh-CN" altLang="en-US" sz="2100" b="0" dirty="0">
                <a:latin typeface="Arial" panose="020B0604020202020204" pitchFamily="34" charset="0"/>
              </a:rPr>
              <a:t>常用</a:t>
            </a:r>
            <a:r>
              <a:rPr lang="en-US" altLang="x-none" sz="2100" b="0" dirty="0">
                <a:latin typeface="Arial" panose="020B0604020202020204" pitchFamily="34" charset="0"/>
              </a:rPr>
              <a:t>Java API</a:t>
            </a:r>
            <a:endParaRPr lang="en-US" altLang="x-none" sz="2100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java.lang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2" indent="-228600">
              <a:buClr>
                <a:srgbClr val="4BACC6"/>
              </a:buClr>
            </a:pPr>
            <a:r>
              <a:rPr lang="en-US" altLang="x-none" sz="1500" b="0" dirty="0">
                <a:latin typeface="Arial" panose="020B0604020202020204" pitchFamily="34" charset="0"/>
              </a:rPr>
              <a:t>Enum</a:t>
            </a:r>
            <a:r>
              <a:rPr lang="zh-CN" altLang="en-US" sz="1500" b="0" dirty="0">
                <a:latin typeface="Arial" panose="020B0604020202020204" pitchFamily="34" charset="0"/>
              </a:rPr>
              <a:t>、包装类、</a:t>
            </a:r>
            <a:r>
              <a:rPr lang="en-US" altLang="x-none" sz="1500" b="0" dirty="0">
                <a:latin typeface="Arial" panose="020B0604020202020204" pitchFamily="34" charset="0"/>
              </a:rPr>
              <a:t>Math</a:t>
            </a:r>
            <a:r>
              <a:rPr lang="zh-CN" altLang="en-US" sz="1500" b="0" dirty="0">
                <a:latin typeface="Arial" panose="020B0604020202020204" pitchFamily="34" charset="0"/>
              </a:rPr>
              <a:t>、</a:t>
            </a:r>
            <a:r>
              <a:rPr lang="en-US" altLang="x-none" sz="1500" b="0" dirty="0">
                <a:latin typeface="Arial" panose="020B0604020202020204" pitchFamily="34" charset="0"/>
              </a:rPr>
              <a:t>String</a:t>
            </a:r>
            <a:r>
              <a:rPr lang="zh-CN" altLang="en-US" sz="1500" b="0" dirty="0">
                <a:latin typeface="Arial" panose="020B0604020202020204" pitchFamily="34" charset="0"/>
              </a:rPr>
              <a:t>、</a:t>
            </a:r>
            <a:r>
              <a:rPr lang="en-US" altLang="x-none" sz="1500" b="0" dirty="0">
                <a:latin typeface="Arial" panose="020B0604020202020204" pitchFamily="34" charset="0"/>
              </a:rPr>
              <a:t>StringBuffer</a:t>
            </a:r>
            <a:r>
              <a:rPr lang="zh-CN" altLang="en-US" sz="1500" b="0" dirty="0">
                <a:latin typeface="Arial" panose="020B0604020202020204" pitchFamily="34" charset="0"/>
              </a:rPr>
              <a:t>、</a:t>
            </a:r>
            <a:r>
              <a:rPr lang="en-US" altLang="x-none" sz="1500" b="0" dirty="0">
                <a:latin typeface="Arial" panose="020B0604020202020204" pitchFamily="34" charset="0"/>
              </a:rPr>
              <a:t>System… …</a:t>
            </a:r>
            <a:endParaRPr lang="en-US" altLang="x-none" sz="1500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java.util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java.io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java.sql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1" indent="-285750">
              <a:buClr>
                <a:srgbClr val="4BACC6"/>
              </a:buClr>
            </a:pPr>
            <a:r>
              <a:rPr lang="en-US" altLang="x-none" b="0" dirty="0">
                <a:latin typeface="Arial" panose="020B0604020202020204" pitchFamily="34" charset="0"/>
              </a:rPr>
              <a:t>… …</a:t>
            </a:r>
            <a:endParaRPr lang="en-US" altLang="x-none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r>
              <a:rPr lang="zh-CN" altLang="en-US" sz="2100" b="0" dirty="0">
                <a:latin typeface="Arial" panose="020B0604020202020204" pitchFamily="34" charset="0"/>
              </a:rPr>
              <a:t>学习方法</a:t>
            </a:r>
            <a:endParaRPr lang="en-US" altLang="x-none" sz="2100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endParaRPr lang="en-US" altLang="x-none" sz="2100" b="0" dirty="0"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endParaRPr lang="en-US" altLang="x-none" sz="21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indent="-342900">
              <a:buClr>
                <a:srgbClr val="4BACC6"/>
              </a:buClr>
            </a:pPr>
            <a:endParaRPr lang="zh-CN" altLang="en-US" sz="2100" dirty="0"/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1861" y="2910841"/>
            <a:ext cx="3977879" cy="3214688"/>
          </a:xfrm>
          <a:prstGeom prst="rect">
            <a:avLst/>
          </a:prstGeom>
          <a:noFill/>
          <a:ln w="9525">
            <a:noFill/>
          </a:ln>
          <a:effectLst>
            <a:outerShdw dist="139700" dir="2699999" algn="ctr" rotWithShape="0">
              <a:srgbClr val="333333">
                <a:alpha val="64000"/>
              </a:srgbClr>
            </a:outerShdw>
          </a:effectLst>
        </p:spPr>
      </p:pic>
      <p:sp>
        <p:nvSpPr>
          <p:cNvPr id="3" name="标题 2"/>
          <p:cNvSpPr>
            <a:spLocks noGrp="1"/>
          </p:cNvSpPr>
          <p:nvPr/>
        </p:nvSpPr>
        <p:spPr>
          <a:xfrm>
            <a:off x="8310578" y="190501"/>
            <a:ext cx="2114217" cy="6815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9pPr>
          </a:lstStyle>
          <a:p>
            <a:r>
              <a:rPr lang="en-US" altLang="zh-CN" sz="2800" b="1" dirty="0"/>
              <a:t>Java API</a:t>
            </a:r>
            <a:endParaRPr lang="en-US" altLang="zh-CN" sz="2800" b="1" dirty="0"/>
          </a:p>
        </p:txBody>
      </p:sp>
      <p:sp>
        <p:nvSpPr>
          <p:cNvPr id="11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9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charRg st="9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阅读如下代码，有何问题？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1741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14820" y="265430"/>
            <a:ext cx="3710305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r>
              <a:rPr lang="zh-CN" altLang="en-US" dirty="0"/>
              <a:t>为什么需要枚举</a:t>
            </a:r>
            <a:endParaRPr lang="zh-CN" altLang="en-US" dirty="0"/>
          </a:p>
        </p:txBody>
      </p:sp>
      <p:sp>
        <p:nvSpPr>
          <p:cNvPr id="17411" name="AutoShape 4"/>
          <p:cNvSpPr>
            <a:spLocks noChangeArrowheads="1"/>
          </p:cNvSpPr>
          <p:nvPr/>
        </p:nvSpPr>
        <p:spPr bwMode="auto">
          <a:xfrm>
            <a:off x="2381250" y="1951037"/>
            <a:ext cx="3429000" cy="1477963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public class Student{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	   public  String  sex;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024563" y="1951037"/>
            <a:ext cx="3643312" cy="1477963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Student </a:t>
            </a:r>
            <a:r>
              <a:rPr lang="en-US" b="1" dirty="0" err="1">
                <a:solidFill>
                  <a:srgbClr val="071215"/>
                </a:solidFill>
              </a:rPr>
              <a:t>stu</a:t>
            </a:r>
            <a:r>
              <a:rPr lang="en-US" b="1" dirty="0">
                <a:solidFill>
                  <a:srgbClr val="071215"/>
                </a:solidFill>
              </a:rPr>
              <a:t>=new Student();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/>
              <a:t>stu.sex</a:t>
            </a:r>
            <a:r>
              <a:rPr lang="en-US" b="1" dirty="0"/>
              <a:t>="</a:t>
            </a:r>
            <a:r>
              <a:rPr lang="zh-CN" altLang="en-US" b="1" dirty="0"/>
              <a:t>你好</a:t>
            </a:r>
            <a:r>
              <a:rPr lang="en-US" b="1" dirty="0"/>
              <a:t>";</a:t>
            </a:r>
            <a:endParaRPr lang="en-US" b="1" dirty="0"/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7414" name="AutoShape 22"/>
          <p:cNvSpPr>
            <a:spLocks noChangeArrowheads="1"/>
          </p:cNvSpPr>
          <p:nvPr/>
        </p:nvSpPr>
        <p:spPr bwMode="auto">
          <a:xfrm>
            <a:off x="3595690" y="4270739"/>
            <a:ext cx="4071937" cy="40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 dirty="0"/>
              <a:t>方法一：条件判断</a:t>
            </a:r>
            <a:endParaRPr lang="en-US" b="1" dirty="0"/>
          </a:p>
        </p:txBody>
      </p:sp>
      <p:sp>
        <p:nvSpPr>
          <p:cNvPr id="17415" name="AutoShape 22"/>
          <p:cNvSpPr>
            <a:spLocks noChangeArrowheads="1"/>
          </p:cNvSpPr>
          <p:nvPr/>
        </p:nvSpPr>
        <p:spPr bwMode="auto">
          <a:xfrm>
            <a:off x="3595690" y="4942813"/>
            <a:ext cx="4071937" cy="4064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方法二：使用</a:t>
            </a:r>
            <a:r>
              <a:rPr lang="zh-CN" altLang="en-US" b="1">
                <a:solidFill>
                  <a:srgbClr val="FF0000"/>
                </a:solidFill>
              </a:rPr>
              <a:t>枚举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9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ldLvl="0" animBg="1"/>
      <p:bldP spid="174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枚举指由一组固定的常量组成的类型</a:t>
            </a:r>
            <a:endParaRPr lang="en-US" dirty="0"/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19458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83320" y="213995"/>
            <a:ext cx="1741805" cy="5715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枚举</a:t>
            </a:r>
            <a:endParaRPr lang="zh-CN" altLang="en-US" dirty="0"/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>
            <a:off x="1952627" y="1714501"/>
            <a:ext cx="3571875" cy="240030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[Modifier] </a:t>
            </a:r>
            <a:r>
              <a:rPr lang="en-US" b="1" dirty="0" err="1">
                <a:solidFill>
                  <a:srgbClr val="FF0000"/>
                </a:solidFill>
              </a:rPr>
              <a:t>enum</a:t>
            </a:r>
            <a:r>
              <a:rPr lang="en-US" b="1" dirty="0">
                <a:solidFill>
                  <a:srgbClr val="071215"/>
                </a:solidFill>
              </a:rPr>
              <a:t> </a:t>
            </a:r>
            <a:r>
              <a:rPr lang="en-US" b="1" dirty="0" err="1">
                <a:solidFill>
                  <a:srgbClr val="071215"/>
                </a:solidFill>
              </a:rPr>
              <a:t>enumName</a:t>
            </a:r>
            <a:r>
              <a:rPr lang="en-US" b="1" dirty="0">
                <a:solidFill>
                  <a:srgbClr val="071215"/>
                </a:solidFill>
              </a:rPr>
              <a:t>{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    enumContantName1[</a:t>
            </a:r>
            <a:r>
              <a:rPr lang="zh-CN" altLang="en-US" b="1" dirty="0">
                <a:solidFill>
                  <a:srgbClr val="071215"/>
                </a:solidFill>
              </a:rPr>
              <a:t>，</a:t>
            </a:r>
            <a:r>
              <a:rPr lang="en-US" b="1" dirty="0">
                <a:solidFill>
                  <a:srgbClr val="071215"/>
                </a:solidFill>
              </a:rPr>
              <a:t>enumConstantName2...[;]]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    //[field</a:t>
            </a:r>
            <a:r>
              <a:rPr lang="zh-CN" altLang="en-US" b="1" dirty="0">
                <a:solidFill>
                  <a:srgbClr val="071215"/>
                </a:solidFill>
              </a:rPr>
              <a:t>，</a:t>
            </a:r>
            <a:r>
              <a:rPr lang="en-US" b="1" dirty="0">
                <a:solidFill>
                  <a:srgbClr val="071215"/>
                </a:solidFill>
              </a:rPr>
              <a:t>method] 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zh-CN" altLang="en-US" b="1" dirty="0">
              <a:solidFill>
                <a:srgbClr val="071215"/>
              </a:solidFill>
            </a:endParaRP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5810252" y="1785939"/>
            <a:ext cx="3286125" cy="1319212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public </a:t>
            </a:r>
            <a:r>
              <a:rPr lang="en-US" b="1" dirty="0" err="1">
                <a:solidFill>
                  <a:srgbClr val="071215"/>
                </a:solidFill>
              </a:rPr>
              <a:t>enum</a:t>
            </a:r>
            <a:r>
              <a:rPr lang="en-US" b="1" dirty="0">
                <a:solidFill>
                  <a:srgbClr val="071215"/>
                </a:solidFill>
              </a:rPr>
              <a:t> Genders{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	</a:t>
            </a:r>
            <a:r>
              <a:rPr lang="en-US" b="1" dirty="0" err="1">
                <a:solidFill>
                  <a:srgbClr val="071215"/>
                </a:solidFill>
              </a:rPr>
              <a:t>Male,Female</a:t>
            </a:r>
            <a:endParaRPr lang="zh-CN" alt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9462" name="AutoShape 4"/>
          <p:cNvSpPr>
            <a:spLocks noChangeArrowheads="1"/>
          </p:cNvSpPr>
          <p:nvPr/>
        </p:nvSpPr>
        <p:spPr bwMode="auto">
          <a:xfrm>
            <a:off x="5738813" y="3286125"/>
            <a:ext cx="3429000" cy="1452563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public class Student{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	   public  Genders  sex;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}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sp>
        <p:nvSpPr>
          <p:cNvPr id="19463" name="AutoShape 4"/>
          <p:cNvSpPr>
            <a:spLocks noChangeArrowheads="1"/>
          </p:cNvSpPr>
          <p:nvPr/>
        </p:nvSpPr>
        <p:spPr bwMode="auto">
          <a:xfrm>
            <a:off x="5667377" y="4929188"/>
            <a:ext cx="3643313" cy="1357312"/>
          </a:xfrm>
          <a:prstGeom prst="roundRect">
            <a:avLst>
              <a:gd name="adj" fmla="val 2713"/>
            </a:avLst>
          </a:prstGeom>
          <a:solidFill>
            <a:srgbClr val="DCE6F2"/>
          </a:solidFill>
          <a:ln w="50800">
            <a:solidFill>
              <a:schemeClr val="bg1"/>
            </a:solidFill>
            <a:round/>
          </a:ln>
          <a:effectLst>
            <a:outerShdw sx="100999" sy="100999" algn="ctr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>
                <a:solidFill>
                  <a:srgbClr val="071215"/>
                </a:solidFill>
              </a:rPr>
              <a:t>Student </a:t>
            </a:r>
            <a:r>
              <a:rPr lang="en-US" b="1" dirty="0" err="1">
                <a:solidFill>
                  <a:srgbClr val="071215"/>
                </a:solidFill>
              </a:rPr>
              <a:t>stu</a:t>
            </a:r>
            <a:r>
              <a:rPr lang="en-US" b="1" dirty="0">
                <a:solidFill>
                  <a:srgbClr val="071215"/>
                </a:solidFill>
              </a:rPr>
              <a:t>=new Student();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071215"/>
                </a:solidFill>
              </a:rPr>
              <a:t>stu.sex</a:t>
            </a:r>
            <a:r>
              <a:rPr lang="en-US" b="1" dirty="0">
                <a:solidFill>
                  <a:srgbClr val="071215"/>
                </a:solidFill>
              </a:rPr>
              <a:t>=</a:t>
            </a:r>
            <a:r>
              <a:rPr lang="en-US" b="1" dirty="0" err="1">
                <a:solidFill>
                  <a:srgbClr val="071215"/>
                </a:solidFill>
              </a:rPr>
              <a:t>Genders.Male</a:t>
            </a:r>
            <a:r>
              <a:rPr lang="en-US" b="1" dirty="0">
                <a:solidFill>
                  <a:srgbClr val="071215"/>
                </a:solidFill>
              </a:rPr>
              <a:t>;</a:t>
            </a: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buClr>
                <a:schemeClr val="folHlink"/>
              </a:buClr>
              <a:buSzPct val="60000"/>
              <a:tabLst>
                <a:tab pos="444500" algn="l"/>
              </a:tabLst>
            </a:pPr>
            <a:r>
              <a:rPr lang="en-US" b="1" dirty="0" err="1">
                <a:solidFill>
                  <a:srgbClr val="FF0000"/>
                </a:solidFill>
              </a:rPr>
              <a:t>stu.sex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zh-CN" altLang="en-US" b="1" dirty="0">
                <a:solidFill>
                  <a:srgbClr val="FF0000"/>
                </a:solidFill>
              </a:rPr>
              <a:t>你好</a:t>
            </a:r>
            <a:r>
              <a:rPr lang="en-US" b="1" dirty="0">
                <a:solidFill>
                  <a:srgbClr val="FF0000"/>
                </a:solidFill>
              </a:rPr>
              <a:t>";</a:t>
            </a:r>
            <a:endParaRPr lang="en-US" b="1" dirty="0">
              <a:solidFill>
                <a:srgbClr val="FF0000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  <a:p>
            <a:pPr lvl="1" indent="-224155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</a:pPr>
            <a:endParaRPr lang="en-US" b="1" dirty="0">
              <a:solidFill>
                <a:srgbClr val="071215"/>
              </a:solidFill>
            </a:endParaRPr>
          </a:p>
        </p:txBody>
      </p:sp>
      <p:pic>
        <p:nvPicPr>
          <p:cNvPr id="19466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2" y="5857875"/>
            <a:ext cx="428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AutoShape 22"/>
          <p:cNvSpPr>
            <a:spLocks noChangeArrowheads="1"/>
          </p:cNvSpPr>
          <p:nvPr/>
        </p:nvSpPr>
        <p:spPr bwMode="auto">
          <a:xfrm>
            <a:off x="2166940" y="4286251"/>
            <a:ext cx="30003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类型安全</a:t>
            </a:r>
            <a:endParaRPr lang="en-US" b="1"/>
          </a:p>
        </p:txBody>
      </p:sp>
      <p:sp>
        <p:nvSpPr>
          <p:cNvPr id="19468" name="AutoShape 22"/>
          <p:cNvSpPr>
            <a:spLocks noChangeArrowheads="1"/>
          </p:cNvSpPr>
          <p:nvPr/>
        </p:nvSpPr>
        <p:spPr bwMode="auto">
          <a:xfrm>
            <a:off x="2166940" y="4786313"/>
            <a:ext cx="30003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易于输入</a:t>
            </a:r>
            <a:endParaRPr lang="en-US" b="1"/>
          </a:p>
        </p:txBody>
      </p:sp>
      <p:sp>
        <p:nvSpPr>
          <p:cNvPr id="19469" name="AutoShape 22"/>
          <p:cNvSpPr>
            <a:spLocks noChangeArrowheads="1"/>
          </p:cNvSpPr>
          <p:nvPr/>
        </p:nvSpPr>
        <p:spPr bwMode="auto">
          <a:xfrm>
            <a:off x="2166940" y="5286375"/>
            <a:ext cx="3000375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>
            <a:solidFill>
              <a:srgbClr val="00B0F0"/>
            </a:solidFill>
            <a:round/>
          </a:ln>
          <a:effectLst>
            <a:outerShdw dist="12700" dir="5400000" algn="ctr" rotWithShape="0">
              <a:srgbClr val="000000">
                <a:alpha val="39000"/>
              </a:srgbClr>
            </a:outerShdw>
          </a:effectLst>
        </p:spPr>
        <p:txBody>
          <a:bodyPr anchor="ctr" anchorCtr="1"/>
          <a:lstStyle/>
          <a:p>
            <a:r>
              <a:rPr lang="zh-CN" altLang="en-US" b="1"/>
              <a:t>代码清晰</a:t>
            </a:r>
            <a:endParaRPr lang="en-US" b="1"/>
          </a:p>
        </p:txBody>
      </p:sp>
      <p:sp>
        <p:nvSpPr>
          <p:cNvPr id="13" name="灯片编号占位符 3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 animBg="1"/>
      <p:bldP spid="19462" grpId="0" bldLvl="0" animBg="1"/>
      <p:bldP spid="19463" grpId="0" bldLvl="0" animBg="1"/>
      <p:bldP spid="19467" grpId="0" bldLvl="0" animBg="1"/>
      <p:bldP spid="19468" grpId="0" bldLvl="0" animBg="1"/>
      <p:bldP spid="1946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53375" y="299085"/>
            <a:ext cx="2514600" cy="633095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24234" y="5860501"/>
            <a:ext cx="5030787" cy="40819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Ctr="1">
            <a:spAutoFit/>
          </a:bodyPr>
          <a:lstStyle/>
          <a:p>
            <a:pPr algn="l"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809720" y="1000108"/>
            <a:ext cx="8643966" cy="166131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为学士后</a:t>
            </a:r>
            <a:r>
              <a:rPr lang="en-US" altLang="zh-CN" sz="1600" dirty="0"/>
              <a:t>Java</a:t>
            </a:r>
            <a:r>
              <a:rPr lang="zh-CN" altLang="en-US" sz="1600" dirty="0"/>
              <a:t>课程三个单元定义枚举：</a:t>
            </a:r>
            <a:r>
              <a:rPr lang="en-US" altLang="zh-CN" sz="1600" dirty="0"/>
              <a:t>U1</a:t>
            </a:r>
            <a:r>
              <a:rPr lang="zh-CN" altLang="en-US" sz="1600" dirty="0"/>
              <a:t>、</a:t>
            </a:r>
            <a:r>
              <a:rPr lang="en-US" altLang="zh-CN" sz="1600" dirty="0"/>
              <a:t>U2</a:t>
            </a:r>
            <a:r>
              <a:rPr lang="zh-CN" altLang="en-US" sz="1600" dirty="0"/>
              <a:t>、</a:t>
            </a:r>
            <a:r>
              <a:rPr lang="en-US" altLang="zh-CN" sz="1600" dirty="0"/>
              <a:t>U3</a:t>
            </a:r>
            <a:r>
              <a:rPr lang="zh-CN" altLang="en-US" sz="1600" dirty="0"/>
              <a:t>，分别表示第一、二、三单元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编程输出每个单元的学习目标</a:t>
            </a:r>
            <a:endParaRPr lang="en-US" altLang="zh-CN" sz="1600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en-US" altLang="zh-CN" sz="1600" dirty="0"/>
          </a:p>
          <a:p>
            <a:pPr lvl="1">
              <a:defRPr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67174" y="3429000"/>
            <a:ext cx="3786214" cy="189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r>
              <a:rPr lang="en-US" altLang="zh-CN" dirty="0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判断输入日期是第几天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03512" y="17314"/>
            <a:ext cx="6336703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Scanner </a:t>
            </a:r>
            <a:r>
              <a:rPr lang="en-US" altLang="zh-CN" sz="1400" dirty="0" err="1"/>
              <a:t>sc</a:t>
            </a:r>
            <a:r>
              <a:rPr lang="en-US" altLang="zh-CN" sz="1400" dirty="0"/>
              <a:t> = </a:t>
            </a:r>
            <a:r>
              <a:rPr lang="en-US" altLang="zh-CN" sz="1400" b="1" dirty="0"/>
              <a:t>new Scanner(System.</a:t>
            </a:r>
            <a:r>
              <a:rPr lang="en-US" altLang="zh-CN" sz="1400" b="1" i="1" dirty="0"/>
              <a:t>in);</a:t>
            </a:r>
            <a:endParaRPr lang="en-US" altLang="zh-CN" sz="1400" b="1" i="1" dirty="0"/>
          </a:p>
          <a:p>
            <a:endParaRPr lang="zh-CN" altLang="en-US" sz="1400" dirty="0"/>
          </a:p>
          <a:p>
            <a:r>
              <a:rPr lang="en-US" altLang="zh-CN" sz="1400" dirty="0" err="1"/>
              <a:t>System.</a:t>
            </a:r>
            <a:r>
              <a:rPr lang="en-US" altLang="zh-CN" sz="1400" i="1" dirty="0" err="1"/>
              <a:t>out.println</a:t>
            </a:r>
            <a:r>
              <a:rPr lang="en-US" altLang="zh-CN" sz="1400" i="1" dirty="0"/>
              <a:t>("</a:t>
            </a:r>
            <a:r>
              <a:rPr lang="zh-CN" altLang="en-US" sz="1400" i="1" dirty="0"/>
              <a:t>请输入年份：</a:t>
            </a:r>
            <a:r>
              <a:rPr lang="en-US" altLang="zh-CN" sz="1400" i="1" dirty="0"/>
              <a:t>");</a:t>
            </a:r>
            <a:endParaRPr lang="en-US" altLang="zh-CN" sz="1400" i="1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year = </a:t>
            </a:r>
            <a:r>
              <a:rPr lang="en-US" altLang="zh-CN" sz="1400" b="1" dirty="0" err="1"/>
              <a:t>sc.nextInt</a:t>
            </a:r>
            <a:r>
              <a:rPr lang="en-US" altLang="zh-CN" sz="1400" b="1" dirty="0"/>
              <a:t>();</a:t>
            </a:r>
            <a:endParaRPr lang="en-US" altLang="zh-CN" sz="1400" b="1" dirty="0"/>
          </a:p>
          <a:p>
            <a:endParaRPr lang="zh-CN" altLang="en-US" sz="1400" dirty="0"/>
          </a:p>
          <a:p>
            <a:r>
              <a:rPr lang="en-US" altLang="zh-CN" sz="1400" dirty="0"/>
              <a:t>Leap </a:t>
            </a:r>
            <a:r>
              <a:rPr lang="en-US" altLang="zh-CN" sz="1400" dirty="0" err="1"/>
              <a:t>leap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Leap.</a:t>
            </a:r>
            <a:r>
              <a:rPr lang="en-US" altLang="zh-CN" sz="1400" i="1" dirty="0" err="1"/>
              <a:t>COMMON_YEAR</a:t>
            </a:r>
            <a:r>
              <a:rPr lang="en-US" altLang="zh-CN" sz="1400" i="1" dirty="0"/>
              <a:t>;//</a:t>
            </a:r>
            <a:r>
              <a:rPr lang="zh-CN" altLang="en-US" sz="1400" i="1" dirty="0"/>
              <a:t>默认平年</a:t>
            </a:r>
            <a:endParaRPr lang="zh-CN" altLang="en-US" sz="1400" i="1" dirty="0"/>
          </a:p>
          <a:p>
            <a:r>
              <a:rPr lang="en-US" altLang="zh-CN" sz="1400" b="1" dirty="0"/>
              <a:t>if (year % 4 == 0) {</a:t>
            </a:r>
            <a:endParaRPr lang="en-US" altLang="zh-CN" sz="1400" b="1" dirty="0"/>
          </a:p>
          <a:p>
            <a:r>
              <a:rPr lang="en-US" altLang="zh-CN" sz="1400" dirty="0"/>
              <a:t>leap = </a:t>
            </a:r>
            <a:r>
              <a:rPr lang="en-US" altLang="zh-CN" sz="1400" dirty="0" err="1"/>
              <a:t>Leap.</a:t>
            </a:r>
            <a:r>
              <a:rPr lang="en-US" altLang="zh-CN" sz="1400" i="1" dirty="0" err="1"/>
              <a:t>LEAP_YEAR</a:t>
            </a:r>
            <a:r>
              <a:rPr lang="en-US" altLang="zh-CN" sz="1400" i="1" dirty="0"/>
              <a:t>;</a:t>
            </a:r>
            <a:endParaRPr lang="en-US" altLang="zh-CN" sz="1400" i="1" dirty="0"/>
          </a:p>
          <a:p>
            <a:r>
              <a:rPr lang="en-US" altLang="zh-CN" sz="1400" dirty="0"/>
              <a:t>} </a:t>
            </a:r>
            <a:r>
              <a:rPr lang="en-US" altLang="zh-CN" sz="1400" b="1" dirty="0"/>
              <a:t>else {</a:t>
            </a:r>
            <a:endParaRPr lang="en-US" altLang="zh-CN" sz="1400" b="1" dirty="0"/>
          </a:p>
          <a:p>
            <a:r>
              <a:rPr lang="en-US" altLang="zh-CN" sz="1400" dirty="0"/>
              <a:t>leap = </a:t>
            </a:r>
            <a:r>
              <a:rPr lang="en-US" altLang="zh-CN" sz="1400" dirty="0" err="1"/>
              <a:t>Leap.</a:t>
            </a:r>
            <a:r>
              <a:rPr lang="en-US" altLang="zh-CN" sz="1400" i="1" dirty="0" err="1"/>
              <a:t>COMMON_YEAR</a:t>
            </a:r>
            <a:r>
              <a:rPr lang="en-US" altLang="zh-CN" sz="1400" i="1" dirty="0"/>
              <a:t>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 err="1"/>
              <a:t>System.</a:t>
            </a:r>
            <a:r>
              <a:rPr lang="en-US" altLang="zh-CN" sz="1400" i="1" dirty="0" err="1"/>
              <a:t>out.println</a:t>
            </a:r>
            <a:r>
              <a:rPr lang="en-US" altLang="zh-CN" sz="1400" i="1" dirty="0"/>
              <a:t>("</a:t>
            </a:r>
            <a:r>
              <a:rPr lang="zh-CN" altLang="en-US" sz="1400" i="1" dirty="0"/>
              <a:t>请输入月份：</a:t>
            </a:r>
            <a:r>
              <a:rPr lang="en-US" altLang="zh-CN" sz="1400" i="1" dirty="0"/>
              <a:t>");</a:t>
            </a:r>
            <a:endParaRPr lang="en-US" altLang="zh-CN" sz="1400" i="1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month = </a:t>
            </a:r>
            <a:r>
              <a:rPr lang="en-US" altLang="zh-CN" sz="1400" b="1" dirty="0" err="1"/>
              <a:t>sc.nextInt</a:t>
            </a:r>
            <a:r>
              <a:rPr lang="en-US" altLang="zh-CN" sz="1400" b="1" dirty="0"/>
              <a:t>();</a:t>
            </a:r>
            <a:endParaRPr lang="en-US" altLang="zh-CN" sz="1400" b="1" dirty="0"/>
          </a:p>
          <a:p>
            <a:endParaRPr lang="zh-CN" altLang="en-US" sz="1400" dirty="0"/>
          </a:p>
          <a:p>
            <a:r>
              <a:rPr lang="en-US" altLang="zh-CN" sz="1400" dirty="0" err="1"/>
              <a:t>System.</a:t>
            </a:r>
            <a:r>
              <a:rPr lang="en-US" altLang="zh-CN" sz="1400" i="1" dirty="0" err="1"/>
              <a:t>out.println</a:t>
            </a:r>
            <a:r>
              <a:rPr lang="en-US" altLang="zh-CN" sz="1400" i="1" dirty="0"/>
              <a:t>("</a:t>
            </a:r>
            <a:r>
              <a:rPr lang="zh-CN" altLang="en-US" sz="1400" i="1" dirty="0"/>
              <a:t>请输入日期：</a:t>
            </a:r>
            <a:r>
              <a:rPr lang="en-US" altLang="zh-CN" sz="1400" i="1" dirty="0"/>
              <a:t>");</a:t>
            </a:r>
            <a:endParaRPr lang="en-US" altLang="zh-CN" sz="1400" i="1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date = </a:t>
            </a:r>
            <a:r>
              <a:rPr lang="en-US" altLang="zh-CN" sz="1400" b="1" dirty="0" err="1"/>
              <a:t>sc.nextInt</a:t>
            </a:r>
            <a:r>
              <a:rPr lang="en-US" altLang="zh-CN" sz="1400" b="1" dirty="0"/>
              <a:t>();</a:t>
            </a:r>
            <a:endParaRPr lang="en-US" altLang="zh-CN" sz="1400" b="1" dirty="0"/>
          </a:p>
          <a:p>
            <a:r>
              <a:rPr lang="en-US" altLang="zh-CN" sz="1400" b="1" dirty="0" err="1"/>
              <a:t>int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m = 0;// </a:t>
            </a:r>
            <a:r>
              <a:rPr lang="zh-CN" altLang="en-US" sz="1400" b="1" dirty="0"/>
              <a:t>输入月份之前的</a:t>
            </a:r>
            <a:r>
              <a:rPr lang="en-US" altLang="zh-CN" sz="1400" b="1" dirty="0"/>
              <a:t>31</a:t>
            </a:r>
            <a:r>
              <a:rPr lang="zh-CN" altLang="en-US" sz="1400" b="1" dirty="0"/>
              <a:t>天的月份个数</a:t>
            </a:r>
            <a:endParaRPr lang="zh-CN" altLang="en-US" sz="1400" b="1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n = 0;// </a:t>
            </a:r>
            <a:r>
              <a:rPr lang="zh-CN" altLang="en-US" sz="1400" b="1" dirty="0"/>
              <a:t>输入月份之前的</a:t>
            </a:r>
            <a:r>
              <a:rPr lang="en-US" altLang="zh-CN" sz="1400" b="1" dirty="0"/>
              <a:t>30</a:t>
            </a:r>
            <a:r>
              <a:rPr lang="zh-CN" altLang="en-US" sz="1400" b="1" dirty="0"/>
              <a:t>天的月份个数</a:t>
            </a:r>
            <a:endParaRPr lang="zh-CN" altLang="en-US" sz="1400" b="1" dirty="0"/>
          </a:p>
          <a:p>
            <a:r>
              <a:rPr lang="en-US" altLang="zh-CN" sz="1400" b="1" dirty="0" err="1"/>
              <a:t>int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 = 0;// </a:t>
            </a:r>
            <a:r>
              <a:rPr lang="zh-CN" altLang="en-US" sz="1400" b="1" dirty="0"/>
              <a:t>输入月份之前的平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闰年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月的天数</a:t>
            </a:r>
            <a:endParaRPr lang="zh-CN" altLang="en-US" sz="1400" b="1" dirty="0"/>
          </a:p>
          <a:p>
            <a:r>
              <a:rPr lang="en-US" altLang="zh-CN" sz="1400" b="1" dirty="0" err="1"/>
              <a:t>int</a:t>
            </a:r>
            <a:r>
              <a:rPr lang="en-US" altLang="zh-CN" sz="1400" b="1" dirty="0"/>
              <a:t> day = 30;</a:t>
            </a:r>
            <a:endParaRPr lang="en-US" altLang="zh-CN" sz="1400" b="1" dirty="0"/>
          </a:p>
          <a:p>
            <a:r>
              <a:rPr lang="nn-NO" altLang="zh-CN" sz="1400" b="1" dirty="0"/>
              <a:t>for (int i = 1; i &lt; month; i++) {</a:t>
            </a:r>
            <a:endParaRPr lang="nn-NO" altLang="zh-CN" sz="1400" b="1" dirty="0"/>
          </a:p>
          <a:p>
            <a:r>
              <a:rPr lang="en-US" altLang="zh-CN" sz="1400" b="1" dirty="0"/>
              <a:t>switch (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) {</a:t>
            </a:r>
            <a:endParaRPr lang="en-US" altLang="zh-CN" sz="1400" b="1" dirty="0"/>
          </a:p>
          <a:p>
            <a:r>
              <a:rPr lang="en-US" altLang="zh-CN" sz="1400" b="1" dirty="0"/>
              <a:t>case 1:</a:t>
            </a:r>
            <a:endParaRPr lang="en-US" altLang="zh-CN" sz="1400" b="1" dirty="0"/>
          </a:p>
          <a:p>
            <a:r>
              <a:rPr lang="en-US" altLang="zh-CN" sz="1400" b="1" dirty="0"/>
              <a:t>case 3:</a:t>
            </a:r>
            <a:endParaRPr lang="en-US" altLang="zh-CN" sz="1400" b="1" dirty="0"/>
          </a:p>
          <a:p>
            <a:r>
              <a:rPr lang="en-US" altLang="zh-CN" sz="1400" b="1" dirty="0"/>
              <a:t>case 5:</a:t>
            </a:r>
            <a:endParaRPr lang="en-US" altLang="zh-CN" sz="1400" b="1" dirty="0"/>
          </a:p>
          <a:p>
            <a:r>
              <a:rPr lang="en-US" altLang="zh-CN" sz="1400" b="1" dirty="0"/>
              <a:t>case 7:</a:t>
            </a:r>
            <a:endParaRPr lang="en-US" altLang="zh-CN" sz="1400" b="1" dirty="0"/>
          </a:p>
          <a:p>
            <a:r>
              <a:rPr lang="en-US" altLang="zh-CN" sz="1400" b="1" dirty="0"/>
              <a:t>case 8:</a:t>
            </a:r>
            <a:endParaRPr lang="en-US" altLang="zh-CN" sz="1400" b="1" dirty="0"/>
          </a:p>
          <a:p>
            <a:r>
              <a:rPr lang="en-US" altLang="zh-CN" sz="1400" b="1" dirty="0"/>
              <a:t>case 10:</a:t>
            </a:r>
            <a:endParaRPr lang="en-US" altLang="zh-CN" sz="1400" b="1" dirty="0"/>
          </a:p>
          <a:p>
            <a:r>
              <a:rPr lang="en-US" altLang="zh-CN" sz="1400" b="1" dirty="0"/>
              <a:t>case 12:</a:t>
            </a:r>
            <a:endParaRPr lang="en-US" altLang="zh-CN" sz="1400" b="1" dirty="0"/>
          </a:p>
          <a:p>
            <a:r>
              <a:rPr lang="en-US" altLang="zh-CN" sz="1400" dirty="0"/>
              <a:t>m++;</a:t>
            </a:r>
            <a:endParaRPr lang="en-US" altLang="zh-CN" sz="1400" dirty="0"/>
          </a:p>
          <a:p>
            <a:r>
              <a:rPr lang="en-US" altLang="zh-CN" sz="1400" b="1" dirty="0"/>
              <a:t>break;</a:t>
            </a:r>
            <a:endParaRPr lang="en-US" altLang="zh-CN" sz="1400" b="1" dirty="0"/>
          </a:p>
          <a:p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1904" y="629968"/>
            <a:ext cx="5553251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case 4:</a:t>
            </a:r>
            <a:endParaRPr lang="en-US" altLang="zh-CN" sz="1600" b="1" dirty="0"/>
          </a:p>
          <a:p>
            <a:r>
              <a:rPr lang="en-US" altLang="zh-CN" sz="1600" b="1" dirty="0"/>
              <a:t>case 6:</a:t>
            </a:r>
            <a:endParaRPr lang="en-US" altLang="zh-CN" sz="1600" b="1" dirty="0"/>
          </a:p>
          <a:p>
            <a:r>
              <a:rPr lang="en-US" altLang="zh-CN" sz="1600" b="1" dirty="0"/>
              <a:t>case 9:</a:t>
            </a:r>
            <a:endParaRPr lang="en-US" altLang="zh-CN" sz="1600" b="1" dirty="0"/>
          </a:p>
          <a:p>
            <a:r>
              <a:rPr lang="en-US" altLang="zh-CN" sz="1600" b="1" dirty="0"/>
              <a:t>case 11:</a:t>
            </a:r>
            <a:endParaRPr lang="en-US" altLang="zh-CN" sz="1600" b="1" dirty="0"/>
          </a:p>
          <a:p>
            <a:r>
              <a:rPr lang="en-US" altLang="zh-CN" sz="1600" dirty="0"/>
              <a:t>n++;</a:t>
            </a:r>
            <a:endParaRPr lang="en-US" altLang="zh-CN" sz="1600" dirty="0"/>
          </a:p>
          <a:p>
            <a:r>
              <a:rPr lang="en-US" altLang="zh-CN" sz="1600" b="1" dirty="0"/>
              <a:t>break;</a:t>
            </a:r>
            <a:endParaRPr lang="en-US" altLang="zh-CN" sz="1600" b="1" dirty="0"/>
          </a:p>
          <a:p>
            <a:r>
              <a:rPr lang="en-US" altLang="zh-CN" sz="1600" b="1" dirty="0"/>
              <a:t>case 2:</a:t>
            </a:r>
            <a:endParaRPr lang="en-US" altLang="zh-CN" sz="1600" b="1" dirty="0"/>
          </a:p>
          <a:p>
            <a:r>
              <a:rPr lang="en-US" altLang="zh-CN" sz="1600" b="1" dirty="0"/>
              <a:t>if (year % 4 == 0) {</a:t>
            </a:r>
            <a:endParaRPr lang="en-US" altLang="zh-CN" sz="1600" b="1" dirty="0"/>
          </a:p>
          <a:p>
            <a:r>
              <a:rPr lang="en-US" altLang="zh-CN" sz="1600" dirty="0"/>
              <a:t>l = 29;</a:t>
            </a:r>
            <a:endParaRPr lang="en-US" altLang="zh-CN" sz="1600" dirty="0"/>
          </a:p>
          <a:p>
            <a:r>
              <a:rPr lang="en-US" altLang="zh-CN" sz="1600" dirty="0"/>
              <a:t>} </a:t>
            </a:r>
            <a:r>
              <a:rPr lang="en-US" altLang="zh-CN" sz="1600" b="1" dirty="0"/>
              <a:t>else {</a:t>
            </a:r>
            <a:endParaRPr lang="en-US" altLang="zh-CN" sz="1600" b="1" dirty="0"/>
          </a:p>
          <a:p>
            <a:r>
              <a:rPr lang="en-US" altLang="zh-CN" sz="1600" dirty="0"/>
              <a:t>l = 28;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b="1" dirty="0"/>
              <a:t>break;</a:t>
            </a:r>
            <a:endParaRPr lang="en-US" altLang="zh-CN" sz="1600" b="1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// </a:t>
            </a:r>
            <a:r>
              <a:rPr lang="zh-CN" altLang="en-US" sz="1600" dirty="0"/>
              <a:t>判断输入年月日是一年中的第几天</a:t>
            </a:r>
            <a:endParaRPr lang="zh-CN" altLang="en-US" sz="1600" dirty="0"/>
          </a:p>
          <a:p>
            <a:r>
              <a:rPr lang="en-US" altLang="zh-CN" sz="1600" dirty="0"/>
              <a:t>day = m * 31 + n * 30 + l + date;</a:t>
            </a:r>
            <a:endParaRPr lang="en-US" altLang="zh-CN" sz="1600" dirty="0"/>
          </a:p>
          <a:p>
            <a:r>
              <a:rPr lang="en-US" altLang="zh-CN" sz="1600" dirty="0"/>
              <a:t>String </a:t>
            </a:r>
            <a:r>
              <a:rPr lang="en-US" altLang="zh-CN" sz="1600" dirty="0" err="1"/>
              <a:t>showYear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leap.equals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Leap.</a:t>
            </a:r>
            <a:r>
              <a:rPr lang="en-US" altLang="zh-CN" sz="1600" i="1" dirty="0" err="1"/>
              <a:t>COMMON_YEAR</a:t>
            </a:r>
            <a:r>
              <a:rPr lang="en-US" altLang="zh-CN" sz="1600" i="1" dirty="0"/>
              <a:t>) ? "</a:t>
            </a:r>
            <a:r>
              <a:rPr lang="zh-CN" altLang="en-US" sz="1600" i="1" dirty="0"/>
              <a:t>平年</a:t>
            </a:r>
            <a:r>
              <a:rPr lang="en-US" altLang="zh-CN" sz="1600" i="1" dirty="0"/>
              <a:t>"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: "</a:t>
            </a:r>
            <a:r>
              <a:rPr lang="zh-CN" altLang="en-US" sz="1600" i="1" dirty="0"/>
              <a:t>闰年</a:t>
            </a:r>
            <a:r>
              <a:rPr lang="en-US" altLang="zh-CN" sz="1600" i="1" dirty="0"/>
              <a:t>";</a:t>
            </a:r>
            <a:endParaRPr lang="en-US" altLang="zh-CN" sz="1600" i="1" dirty="0"/>
          </a:p>
          <a:p>
            <a:r>
              <a:rPr lang="en-US" altLang="zh-CN" sz="1600" dirty="0" err="1"/>
              <a:t>System.</a:t>
            </a:r>
            <a:r>
              <a:rPr lang="en-US" altLang="zh-CN" sz="1600" i="1" dirty="0" err="1"/>
              <a:t>out.println</a:t>
            </a:r>
            <a:r>
              <a:rPr lang="en-US" altLang="zh-CN" sz="1600" i="1" dirty="0"/>
              <a:t>(year + "</a:t>
            </a:r>
            <a:r>
              <a:rPr lang="zh-CN" altLang="en-US" sz="1600" i="1" dirty="0"/>
              <a:t>年是</a:t>
            </a:r>
            <a:r>
              <a:rPr lang="en-US" altLang="zh-CN" sz="1600" i="1" dirty="0"/>
              <a:t>"+</a:t>
            </a:r>
            <a:r>
              <a:rPr lang="en-US" altLang="zh-CN" sz="1600" i="1" dirty="0" err="1"/>
              <a:t>showYear</a:t>
            </a:r>
            <a:r>
              <a:rPr lang="en-US" altLang="zh-CN" sz="1600" i="1" dirty="0"/>
              <a:t>);</a:t>
            </a:r>
            <a:endParaRPr lang="en-US" altLang="zh-CN" sz="1600" i="1" dirty="0"/>
          </a:p>
          <a:p>
            <a:r>
              <a:rPr lang="en-US" altLang="zh-CN" sz="1600" dirty="0" err="1"/>
              <a:t>System.</a:t>
            </a:r>
            <a:r>
              <a:rPr lang="en-US" altLang="zh-CN" sz="1600" i="1" dirty="0" err="1"/>
              <a:t>out.print</a:t>
            </a:r>
            <a:r>
              <a:rPr lang="en-US" altLang="zh-CN" sz="1600" i="1" dirty="0"/>
              <a:t>(month + "</a:t>
            </a:r>
            <a:r>
              <a:rPr lang="zh-CN" altLang="en-US" sz="1600" i="1" dirty="0"/>
              <a:t>月</a:t>
            </a:r>
            <a:r>
              <a:rPr lang="en-US" altLang="zh-CN" sz="1600" i="1" dirty="0"/>
              <a:t>"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+ date + "</a:t>
            </a:r>
            <a:r>
              <a:rPr lang="zh-CN" altLang="en-US" sz="1600" i="1" dirty="0"/>
              <a:t>日是一年当中的第</a:t>
            </a:r>
            <a:r>
              <a:rPr lang="en-US" altLang="zh-CN" sz="1600" i="1" dirty="0"/>
              <a:t>"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+ day + "</a:t>
            </a:r>
            <a:r>
              <a:rPr lang="zh-CN" altLang="en-US" sz="1600" i="1" dirty="0"/>
              <a:t>天</a:t>
            </a:r>
            <a:r>
              <a:rPr lang="en-US" altLang="zh-CN" sz="1600" i="1" dirty="0"/>
              <a:t>");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 noChangeArrowheads="1"/>
          </p:cNvSpPr>
          <p:nvPr>
            <p:ph idx="4294967295"/>
          </p:nvPr>
        </p:nvSpPr>
        <p:spPr bwMode="auto">
          <a:xfrm>
            <a:off x="2095500" y="1125539"/>
            <a:ext cx="8072438" cy="5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ct val="100000"/>
            </a:pPr>
            <a:r>
              <a:rPr lang="zh-CN" altLang="en-US" dirty="0"/>
              <a:t>包装类把基本类型数据转换为对象</a:t>
            </a:r>
            <a:endParaRPr lang="en-US" dirty="0"/>
          </a:p>
          <a:p>
            <a:pPr marL="28575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每个基本类型在</a:t>
            </a:r>
            <a:r>
              <a:rPr lang="en-US" dirty="0" err="1"/>
              <a:t>java.lang</a:t>
            </a:r>
            <a:r>
              <a:rPr lang="zh-CN" altLang="en-US" dirty="0"/>
              <a:t>包中都有一个相应的包装类</a:t>
            </a:r>
            <a:endParaRPr lang="en-US" dirty="0"/>
          </a:p>
          <a:p>
            <a:pPr marL="285750" lvl="1" indent="-342900"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包装类有何作用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charset="0"/>
              <a:buChar char="u"/>
            </a:pPr>
            <a:r>
              <a:rPr lang="zh-CN" altLang="en-US" dirty="0"/>
              <a:t>提供了一系列实用的方法</a:t>
            </a:r>
            <a:endParaRPr lang="en-US" dirty="0"/>
          </a:p>
          <a:p>
            <a:pPr marL="742950" lvl="2" indent="-342900">
              <a:buSzPct val="100000"/>
              <a:buFont typeface="Wingdings" panose="05000000000000000000" charset="0"/>
              <a:buChar char="u"/>
            </a:pPr>
            <a:r>
              <a:rPr lang="zh-CN" altLang="en-US" dirty="0"/>
              <a:t>集合不允许存放基本数据类型数据，存放数字时，要用包装类型</a:t>
            </a:r>
            <a:endParaRPr lang="en-US" dirty="0"/>
          </a:p>
          <a:p>
            <a:pPr marL="914400" lvl="1" indent="-457200">
              <a:buClr>
                <a:srgbClr val="4BACC6"/>
              </a:buClr>
              <a:buSzPct val="100000"/>
            </a:pPr>
            <a:endParaRPr lang="en-US" sz="2600" b="0" dirty="0"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en-US" sz="2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Clr>
                <a:srgbClr val="4BACC6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  <p:sp>
        <p:nvSpPr>
          <p:cNvPr id="22530" name="标题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898130" y="265430"/>
            <a:ext cx="2626995" cy="5715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包装类</a:t>
            </a:r>
            <a:endParaRPr lang="zh-CN" altLang="en-US" dirty="0"/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375662"/>
            <a:ext cx="68580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2"/>
          <p:cNvSpPr txBox="1"/>
          <p:nvPr/>
        </p:nvSpPr>
        <p:spPr>
          <a:xfrm>
            <a:off x="8077200" y="6356351"/>
            <a:ext cx="2133600" cy="36618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C913308-F349-4B6D-A68A-DD1791B4A57B}" type="slidenum">
              <a:rPr lang="zh-CN" altLang="en-US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/47</a:t>
            </a:r>
            <a:endParaRPr lang="zh-CN" altLang="en-US" sz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6846</Words>
  <Application>WPS 演示</Application>
  <PresentationFormat>宽屏</PresentationFormat>
  <Paragraphs>744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Times New Roman</vt:lpstr>
      <vt:lpstr>Consolas</vt:lpstr>
      <vt:lpstr>Arial</vt:lpstr>
      <vt:lpstr>Office 主题_2</vt:lpstr>
      <vt:lpstr>PowerPoint 演示文稿</vt:lpstr>
      <vt:lpstr>本课任务</vt:lpstr>
      <vt:lpstr>本课目标</vt:lpstr>
      <vt:lpstr>PowerPoint 演示文稿</vt:lpstr>
      <vt:lpstr>为什么需要枚举</vt:lpstr>
      <vt:lpstr>枚举</vt:lpstr>
      <vt:lpstr>课堂练习</vt:lpstr>
      <vt:lpstr>判断输入日期是第几天</vt:lpstr>
      <vt:lpstr>包装类</vt:lpstr>
      <vt:lpstr>包装类的构造方法</vt:lpstr>
      <vt:lpstr>包装类的常用方法4-1</vt:lpstr>
      <vt:lpstr>包装类的常用方法4-2</vt:lpstr>
      <vt:lpstr>包装类的常用方法4-3</vt:lpstr>
      <vt:lpstr>包装类的常用方法4-4</vt:lpstr>
      <vt:lpstr>装箱和拆箱</vt:lpstr>
      <vt:lpstr>包装类的特点</vt:lpstr>
      <vt:lpstr>小结</vt:lpstr>
      <vt:lpstr>String类</vt:lpstr>
      <vt:lpstr>length()方法</vt:lpstr>
      <vt:lpstr>equals()方法2-1</vt:lpstr>
      <vt:lpstr>equals()方法2-2</vt:lpstr>
      <vt:lpstr>字符串比较的其他方法</vt:lpstr>
      <vt:lpstr>课堂练习</vt:lpstr>
      <vt:lpstr>字符串连接</vt:lpstr>
      <vt:lpstr>字符串常用提取方法2-1</vt:lpstr>
      <vt:lpstr>字符串常用提取方法2-2</vt:lpstr>
      <vt:lpstr>小结</vt:lpstr>
      <vt:lpstr>字符串拆分</vt:lpstr>
      <vt:lpstr>课堂练习</vt:lpstr>
      <vt:lpstr>StringBuffer类2-1</vt:lpstr>
      <vt:lpstr>StringBuffer类2-2</vt:lpstr>
      <vt:lpstr>String类&amp;StringBuffer类</vt:lpstr>
      <vt:lpstr>Math类</vt:lpstr>
      <vt:lpstr>Random类</vt:lpstr>
      <vt:lpstr>操作日期时间</vt:lpstr>
      <vt:lpstr>操作日期时间</vt:lpstr>
      <vt:lpstr>课堂练习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34</cp:revision>
  <dcterms:created xsi:type="dcterms:W3CDTF">2017-10-12T07:19:00Z</dcterms:created>
  <dcterms:modified xsi:type="dcterms:W3CDTF">2017-10-21T07:26:25Z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