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5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引入相关的类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构造文件输入流</a:t>
          </a:r>
          <a:r>
            <a:rPr lang="en-US" altLang="zh-CN" sz="2400" b="1" dirty="0" err="1"/>
            <a:t>FileInputStream</a:t>
          </a:r>
          <a:r>
            <a:rPr lang="en-US" altLang="zh-CN" sz="2400" b="1" dirty="0"/>
            <a:t> </a:t>
          </a:r>
          <a:r>
            <a:rPr lang="zh-CN" altLang="en-US" sz="2400" b="1" dirty="0"/>
            <a:t>对象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读取文本文件的数据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关闭文件流对象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15628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15628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</dgm:pt>
  </dgm:ptLst>
  <dgm:cxnLst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3CCBB81D-D197-4CA2-A768-B818B73D4C49}" type="presOf" srcId="{08BFD8D6-4E7C-4A03-96D6-6CE6E4FA1AFB}" destId="{3A4C65DA-7EE2-4F8C-A432-B89D90F33BEA}" srcOrd="0" destOrd="0" presId="urn:microsoft.com/office/officeart/2005/8/layout/process2"/>
    <dgm:cxn modelId="{91D51D2A-326C-451B-9D0C-8E27E55A43AA}" type="presOf" srcId="{5F44C523-3B11-4730-B063-113CB7D328FE}" destId="{6467AA0F-AA93-4C5E-8FB3-BCA178A7E8F0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9D468E49-8DA5-4119-928C-BB25324E067C}" type="presOf" srcId="{4F58556E-065D-4F93-8770-6151DE41D380}" destId="{AAD54DA6-3C03-4AEC-B07B-8D9EA6CD236B}" srcOrd="0" destOrd="0" presId="urn:microsoft.com/office/officeart/2005/8/layout/process2"/>
    <dgm:cxn modelId="{3B640D52-A48B-4990-AFE1-01D7955D980D}" type="presOf" srcId="{D1975FF2-B0AE-46B3-9E17-60613E19A3C7}" destId="{8D31C17C-0268-47B2-9817-CE22743A1925}" srcOrd="1" destOrd="0" presId="urn:microsoft.com/office/officeart/2005/8/layout/process2"/>
    <dgm:cxn modelId="{CC47A577-6A1B-4520-9503-E1964E24FB83}" type="presOf" srcId="{17FFC8E8-1281-4E8A-A436-0A6C03A17223}" destId="{8D48B6D9-B589-4C83-8441-3A008E91F796}" srcOrd="0" destOrd="0" presId="urn:microsoft.com/office/officeart/2005/8/layout/process2"/>
    <dgm:cxn modelId="{AA4FE057-CD7E-4089-A07D-1F6F0E929FDC}" type="presOf" srcId="{FBC78B82-71BB-4732-92D0-F8F3D6140E95}" destId="{3FA06EC8-D875-4D3E-B320-A4B8DEC72CA5}" srcOrd="0" destOrd="0" presId="urn:microsoft.com/office/officeart/2005/8/layout/process2"/>
    <dgm:cxn modelId="{6A51CD7A-DFDC-415A-B506-81F944052E60}" type="presOf" srcId="{CB7342E7-3DA6-43C8-ADDE-BBF5A857C09A}" destId="{92B3F61D-C87B-4CD5-96F7-72E7CF36C22C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FDA8959B-16C8-4D78-8056-EBA6DAC4C34F}" type="presOf" srcId="{D1975FF2-B0AE-46B3-9E17-60613E19A3C7}" destId="{335A1839-173D-464E-8D50-16F344D875F6}" srcOrd="0" destOrd="0" presId="urn:microsoft.com/office/officeart/2005/8/layout/process2"/>
    <dgm:cxn modelId="{249B879E-40BB-4994-9DF5-03E1E8B777E2}" type="presOf" srcId="{79B2A958-3CF3-4BD9-98C1-15FD5A19F00C}" destId="{382A3BC9-CE11-4202-9BF5-54A966EBB512}" srcOrd="0" destOrd="0" presId="urn:microsoft.com/office/officeart/2005/8/layout/process2"/>
    <dgm:cxn modelId="{E06CB6BD-AE72-4C25-B88E-9EF2ACE78D1B}" type="presOf" srcId="{79B2A958-3CF3-4BD9-98C1-15FD5A19F00C}" destId="{C833BF04-FD7B-42CC-90CD-808B1F6B30A4}" srcOrd="1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1F4C1D5-2E26-47F7-84D0-BF52042968CF}" type="presOf" srcId="{4F58556E-065D-4F93-8770-6151DE41D380}" destId="{00B8A430-FF82-4A24-B7EB-52D2E178FCBC}" srcOrd="1" destOrd="0" presId="urn:microsoft.com/office/officeart/2005/8/layout/process2"/>
    <dgm:cxn modelId="{F9D3FFE3-DD94-433C-B4DA-46DC7D8DDF55}" type="presParOf" srcId="{8D48B6D9-B589-4C83-8441-3A008E91F796}" destId="{3FA06EC8-D875-4D3E-B320-A4B8DEC72CA5}" srcOrd="0" destOrd="0" presId="urn:microsoft.com/office/officeart/2005/8/layout/process2"/>
    <dgm:cxn modelId="{D08A27D0-9AE2-4A9E-8B18-63F8281D84D5}" type="presParOf" srcId="{8D48B6D9-B589-4C83-8441-3A008E91F796}" destId="{382A3BC9-CE11-4202-9BF5-54A966EBB512}" srcOrd="1" destOrd="0" presId="urn:microsoft.com/office/officeart/2005/8/layout/process2"/>
    <dgm:cxn modelId="{A4A53F85-7489-4F67-AFE4-5F1607206143}" type="presParOf" srcId="{382A3BC9-CE11-4202-9BF5-54A966EBB512}" destId="{C833BF04-FD7B-42CC-90CD-808B1F6B30A4}" srcOrd="0" destOrd="0" presId="urn:microsoft.com/office/officeart/2005/8/layout/process2"/>
    <dgm:cxn modelId="{0D7E936C-9B89-4E18-9EC0-6F98E6E47FD0}" type="presParOf" srcId="{8D48B6D9-B589-4C83-8441-3A008E91F796}" destId="{92B3F61D-C87B-4CD5-96F7-72E7CF36C22C}" srcOrd="2" destOrd="0" presId="urn:microsoft.com/office/officeart/2005/8/layout/process2"/>
    <dgm:cxn modelId="{43B89454-A40E-4912-958E-1B35F76D3D9B}" type="presParOf" srcId="{8D48B6D9-B589-4C83-8441-3A008E91F796}" destId="{335A1839-173D-464E-8D50-16F344D875F6}" srcOrd="3" destOrd="0" presId="urn:microsoft.com/office/officeart/2005/8/layout/process2"/>
    <dgm:cxn modelId="{EFCB6B85-9588-4D51-8B70-D0BAA44AA07B}" type="presParOf" srcId="{335A1839-173D-464E-8D50-16F344D875F6}" destId="{8D31C17C-0268-47B2-9817-CE22743A1925}" srcOrd="0" destOrd="0" presId="urn:microsoft.com/office/officeart/2005/8/layout/process2"/>
    <dgm:cxn modelId="{02DDE65F-7A27-4FFD-9AE1-C699E7442657}" type="presParOf" srcId="{8D48B6D9-B589-4C83-8441-3A008E91F796}" destId="{6467AA0F-AA93-4C5E-8FB3-BCA178A7E8F0}" srcOrd="4" destOrd="0" presId="urn:microsoft.com/office/officeart/2005/8/layout/process2"/>
    <dgm:cxn modelId="{2A72904A-6CD8-4C88-A090-2EE4E58B4E02}" type="presParOf" srcId="{8D48B6D9-B589-4C83-8441-3A008E91F796}" destId="{AAD54DA6-3C03-4AEC-B07B-8D9EA6CD236B}" srcOrd="5" destOrd="0" presId="urn:microsoft.com/office/officeart/2005/8/layout/process2"/>
    <dgm:cxn modelId="{4F4B2BF9-1267-48D4-A497-15891C8922F1}" type="presParOf" srcId="{AAD54DA6-3C03-4AEC-B07B-8D9EA6CD236B}" destId="{00B8A430-FF82-4A24-B7EB-52D2E178FCBC}" srcOrd="0" destOrd="0" presId="urn:microsoft.com/office/officeart/2005/8/layout/process2"/>
    <dgm:cxn modelId="{848D4F9E-DB4C-4554-9067-972E4702B623}" type="presParOf" srcId="{8D48B6D9-B589-4C83-8441-3A008E91F796}" destId="{3A4C65DA-7EE2-4F8C-A432-B89D90F33BEA}" srcOrd="6" destOrd="0" presId="urn:microsoft.com/office/officeart/2005/8/layout/process2"/>
  </dgm:cxnLst>
  <dgm:bg/>
  <dgm:whole>
    <a:ln>
      <a:solidFill>
        <a:schemeClr val="accent5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rPr>
            <a:t>输出流</a:t>
          </a:r>
          <a:r>
            <a:rPr lang="en-GB" altLang="zh-CN" sz="2400" b="1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rPr>
            <a:t>FileOutputStream </a:t>
          </a:r>
        </a:p>
        <a:p>
          <a:r>
            <a:rPr lang="zh-CN" altLang="en-US" sz="2400" b="1" dirty="0">
              <a:latin typeface="+mn-ea"/>
              <a:ea typeface="+mn-ea"/>
            </a:rPr>
            <a:t>对象</a:t>
          </a:r>
          <a:endParaRPr lang="zh-CN" altLang="en-US" sz="2400" b="1" dirty="0">
            <a:solidFill>
              <a:srgbClr val="002060"/>
            </a:solidFill>
            <a:latin typeface="+mn-ea"/>
            <a:ea typeface="+mn-ea"/>
          </a:endParaRP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 sz="2400" b="1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关闭文件流对象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200" b="1" dirty="0"/>
            <a:t>引入相关的类</a:t>
          </a:r>
          <a:endParaRPr lang="zh-CN" altLang="en-US" sz="22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 custLinFactNeighborX="-728" custLinFactNeighborY="-1562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 custScaleX="99082" custScaleY="116342" custLinFactNeighborX="-25134" custLinFactNeighborY="-2187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23667" custScaleY="239079" custLinFactNeighborY="-30841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 custScaleX="137556" custScaleY="123056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15628" custLinFactNeighborY="-7289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15628" custLinFactNeighborY="-10487">
        <dgm:presLayoutVars>
          <dgm:bulletEnabled val="1"/>
        </dgm:presLayoutVars>
      </dgm:prSet>
      <dgm:spPr/>
    </dgm:pt>
  </dgm:ptLst>
  <dgm:cxnLst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B4A07B04-0642-4E55-BFF3-2321254E1E2E}" type="presOf" srcId="{17FFC8E8-1281-4E8A-A436-0A6C03A17223}" destId="{8D48B6D9-B589-4C83-8441-3A008E91F796}" srcOrd="0" destOrd="0" presId="urn:microsoft.com/office/officeart/2005/8/layout/process2"/>
    <dgm:cxn modelId="{62DF8F29-AC36-469F-9EA2-501B0468A612}" type="presOf" srcId="{CB7342E7-3DA6-43C8-ADDE-BBF5A857C09A}" destId="{92B3F61D-C87B-4CD5-96F7-72E7CF36C22C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8C443379-9D31-4EC7-985E-AB78BA0C20F8}" type="presOf" srcId="{D1975FF2-B0AE-46B3-9E17-60613E19A3C7}" destId="{335A1839-173D-464E-8D50-16F344D875F6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44868182-AAB3-4B1A-A7DA-F61FE6E9DD40}" type="presOf" srcId="{4F58556E-065D-4F93-8770-6151DE41D380}" destId="{00B8A430-FF82-4A24-B7EB-52D2E178FCBC}" srcOrd="1" destOrd="0" presId="urn:microsoft.com/office/officeart/2005/8/layout/process2"/>
    <dgm:cxn modelId="{98F8E98F-1EF7-41A9-AEC4-8C439A14CDE7}" type="presOf" srcId="{08BFD8D6-4E7C-4A03-96D6-6CE6E4FA1AFB}" destId="{3A4C65DA-7EE2-4F8C-A432-B89D90F33BEA}" srcOrd="0" destOrd="0" presId="urn:microsoft.com/office/officeart/2005/8/layout/process2"/>
    <dgm:cxn modelId="{670B24AF-03F5-4EB9-B397-D792B3C0B3BF}" type="presOf" srcId="{79B2A958-3CF3-4BD9-98C1-15FD5A19F00C}" destId="{382A3BC9-CE11-4202-9BF5-54A966EBB512}" srcOrd="0" destOrd="0" presId="urn:microsoft.com/office/officeart/2005/8/layout/process2"/>
    <dgm:cxn modelId="{D00B3CB8-54D7-43DD-AED7-A48C6FD68B3E}" type="presOf" srcId="{D1975FF2-B0AE-46B3-9E17-60613E19A3C7}" destId="{8D31C17C-0268-47B2-9817-CE22743A1925}" srcOrd="1" destOrd="0" presId="urn:microsoft.com/office/officeart/2005/8/layout/process2"/>
    <dgm:cxn modelId="{45BE6BC1-D89C-4A8F-8495-3D520EC0E6FE}" type="presOf" srcId="{FBC78B82-71BB-4732-92D0-F8F3D6140E95}" destId="{3FA06EC8-D875-4D3E-B320-A4B8DEC72CA5}" srcOrd="0" destOrd="0" presId="urn:microsoft.com/office/officeart/2005/8/layout/process2"/>
    <dgm:cxn modelId="{8B4EBEC2-776B-4305-BFE5-79C8DB1C46C4}" type="presOf" srcId="{79B2A958-3CF3-4BD9-98C1-15FD5A19F00C}" destId="{C833BF04-FD7B-42CC-90CD-808B1F6B30A4}" srcOrd="1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67EFDE4-F9A6-477F-BBA2-F18D6911CB5D}" type="presOf" srcId="{5F44C523-3B11-4730-B063-113CB7D328FE}" destId="{6467AA0F-AA93-4C5E-8FB3-BCA178A7E8F0}" srcOrd="0" destOrd="0" presId="urn:microsoft.com/office/officeart/2005/8/layout/process2"/>
    <dgm:cxn modelId="{748403EC-1F60-403A-8E8F-E699DD41B048}" type="presOf" srcId="{4F58556E-065D-4F93-8770-6151DE41D380}" destId="{AAD54DA6-3C03-4AEC-B07B-8D9EA6CD236B}" srcOrd="0" destOrd="0" presId="urn:microsoft.com/office/officeart/2005/8/layout/process2"/>
    <dgm:cxn modelId="{E162DC0A-C2F8-42BE-82E1-DA1C8752154E}" type="presParOf" srcId="{8D48B6D9-B589-4C83-8441-3A008E91F796}" destId="{3FA06EC8-D875-4D3E-B320-A4B8DEC72CA5}" srcOrd="0" destOrd="0" presId="urn:microsoft.com/office/officeart/2005/8/layout/process2"/>
    <dgm:cxn modelId="{3233BA1D-8863-43C5-A8E2-BD5D7CE122D6}" type="presParOf" srcId="{8D48B6D9-B589-4C83-8441-3A008E91F796}" destId="{382A3BC9-CE11-4202-9BF5-54A966EBB512}" srcOrd="1" destOrd="0" presId="urn:microsoft.com/office/officeart/2005/8/layout/process2"/>
    <dgm:cxn modelId="{247EFBF0-8560-416B-A15A-4FC666329931}" type="presParOf" srcId="{382A3BC9-CE11-4202-9BF5-54A966EBB512}" destId="{C833BF04-FD7B-42CC-90CD-808B1F6B30A4}" srcOrd="0" destOrd="0" presId="urn:microsoft.com/office/officeart/2005/8/layout/process2"/>
    <dgm:cxn modelId="{62AB013E-5108-4B45-AE33-3AA3B4742A0C}" type="presParOf" srcId="{8D48B6D9-B589-4C83-8441-3A008E91F796}" destId="{92B3F61D-C87B-4CD5-96F7-72E7CF36C22C}" srcOrd="2" destOrd="0" presId="urn:microsoft.com/office/officeart/2005/8/layout/process2"/>
    <dgm:cxn modelId="{1A6DBA85-5A24-49B6-B523-AE75897CB615}" type="presParOf" srcId="{8D48B6D9-B589-4C83-8441-3A008E91F796}" destId="{335A1839-173D-464E-8D50-16F344D875F6}" srcOrd="3" destOrd="0" presId="urn:microsoft.com/office/officeart/2005/8/layout/process2"/>
    <dgm:cxn modelId="{1B323F58-A0A2-4FAA-ADE9-9CD34D5D177B}" type="presParOf" srcId="{335A1839-173D-464E-8D50-16F344D875F6}" destId="{8D31C17C-0268-47B2-9817-CE22743A1925}" srcOrd="0" destOrd="0" presId="urn:microsoft.com/office/officeart/2005/8/layout/process2"/>
    <dgm:cxn modelId="{A4EC26CD-EEAB-419F-B170-B108AA1EBDCB}" type="presParOf" srcId="{8D48B6D9-B589-4C83-8441-3A008E91F796}" destId="{6467AA0F-AA93-4C5E-8FB3-BCA178A7E8F0}" srcOrd="4" destOrd="0" presId="urn:microsoft.com/office/officeart/2005/8/layout/process2"/>
    <dgm:cxn modelId="{D98FCD56-7612-47FA-BD50-8418751E0AA1}" type="presParOf" srcId="{8D48B6D9-B589-4C83-8441-3A008E91F796}" destId="{AAD54DA6-3C03-4AEC-B07B-8D9EA6CD236B}" srcOrd="5" destOrd="0" presId="urn:microsoft.com/office/officeart/2005/8/layout/process2"/>
    <dgm:cxn modelId="{157598B0-E742-4332-B046-34A2E3A6173A}" type="presParOf" srcId="{AAD54DA6-3C03-4AEC-B07B-8D9EA6CD236B}" destId="{00B8A430-FF82-4A24-B7EB-52D2E178FCBC}" srcOrd="0" destOrd="0" presId="urn:microsoft.com/office/officeart/2005/8/layout/process2"/>
    <dgm:cxn modelId="{5F3398A8-AB78-4AAF-ADFE-D90651F402EF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引入相关的类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构造</a:t>
          </a:r>
          <a:r>
            <a:rPr lang="en-US" altLang="zh-CN" sz="2400" b="1" dirty="0" err="1"/>
            <a:t>BufferedReader</a:t>
          </a:r>
          <a:r>
            <a:rPr lang="en-US" altLang="zh-CN" sz="2400" b="1" dirty="0"/>
            <a:t> </a:t>
          </a:r>
          <a:r>
            <a:rPr lang="zh-CN" altLang="en-US" sz="2400" b="1" dirty="0"/>
            <a:t>对象和</a:t>
          </a:r>
          <a:r>
            <a:rPr lang="en-US" sz="2400" b="1" dirty="0" err="1"/>
            <a:t>FileReader</a:t>
          </a:r>
          <a:r>
            <a:rPr lang="en-US" sz="2400" b="1" dirty="0"/>
            <a:t> </a:t>
          </a:r>
          <a:r>
            <a:rPr lang="zh-CN" altLang="en-US" sz="2400" b="1" dirty="0"/>
            <a:t>对象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2400" b="1" dirty="0"/>
            <a:t>调用</a:t>
          </a:r>
          <a:r>
            <a:rPr lang="en-US" sz="2400" b="1" dirty="0" err="1"/>
            <a:t>readLine</a:t>
          </a:r>
          <a:r>
            <a:rPr lang="en-US" sz="2400" b="1" dirty="0"/>
            <a:t> </a:t>
          </a:r>
          <a:r>
            <a:rPr lang="pt-BR" sz="2400" b="1" dirty="0"/>
            <a:t>()</a:t>
          </a:r>
          <a:r>
            <a:rPr lang="zh-CN" sz="2400" b="1" dirty="0"/>
            <a:t>方法读取数据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b="1" dirty="0"/>
            <a:t>关闭文件流对象</a:t>
          </a:r>
          <a:endParaRPr lang="zh-CN" altLang="en-US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42997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45857" custScaleY="174303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48717" custScaleY="115513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48717" custLinFactNeighborY="-2158">
        <dgm:presLayoutVars>
          <dgm:bulletEnabled val="1"/>
        </dgm:presLayoutVars>
      </dgm:prSet>
      <dgm:spPr/>
    </dgm:pt>
  </dgm:ptLst>
  <dgm:cxnLst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EAD90F09-E72E-43A5-AB2E-136CFA828A62}" type="presOf" srcId="{5F44C523-3B11-4730-B063-113CB7D328FE}" destId="{6467AA0F-AA93-4C5E-8FB3-BCA178A7E8F0}" srcOrd="0" destOrd="0" presId="urn:microsoft.com/office/officeart/2005/8/layout/process2"/>
    <dgm:cxn modelId="{C9A1900E-6553-4B13-B9F2-B4D35C25D016}" type="presOf" srcId="{4F58556E-065D-4F93-8770-6151DE41D380}" destId="{00B8A430-FF82-4A24-B7EB-52D2E178FCBC}" srcOrd="1" destOrd="0" presId="urn:microsoft.com/office/officeart/2005/8/layout/process2"/>
    <dgm:cxn modelId="{9F237A40-245A-40A1-9823-2AC495786327}" type="presOf" srcId="{4F58556E-065D-4F93-8770-6151DE41D380}" destId="{AAD54DA6-3C03-4AEC-B07B-8D9EA6CD236B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FA70284B-1CB8-4E9A-8606-7EEFEF949C58}" type="presOf" srcId="{D1975FF2-B0AE-46B3-9E17-60613E19A3C7}" destId="{8D31C17C-0268-47B2-9817-CE22743A1925}" srcOrd="1" destOrd="0" presId="urn:microsoft.com/office/officeart/2005/8/layout/process2"/>
    <dgm:cxn modelId="{B0987470-4DE6-4864-9E09-D3FA95956D1F}" type="presOf" srcId="{CB7342E7-3DA6-43C8-ADDE-BBF5A857C09A}" destId="{92B3F61D-C87B-4CD5-96F7-72E7CF36C22C}" srcOrd="0" destOrd="0" presId="urn:microsoft.com/office/officeart/2005/8/layout/process2"/>
    <dgm:cxn modelId="{2602E570-09B8-4ADA-AC62-D80CF9B00708}" type="presOf" srcId="{79B2A958-3CF3-4BD9-98C1-15FD5A19F00C}" destId="{382A3BC9-CE11-4202-9BF5-54A966EBB512}" srcOrd="0" destOrd="0" presId="urn:microsoft.com/office/officeart/2005/8/layout/process2"/>
    <dgm:cxn modelId="{16CA1472-8D79-4F59-921B-B7786F2D53CF}" type="presOf" srcId="{08BFD8D6-4E7C-4A03-96D6-6CE6E4FA1AFB}" destId="{3A4C65DA-7EE2-4F8C-A432-B89D90F33BEA}" srcOrd="0" destOrd="0" presId="urn:microsoft.com/office/officeart/2005/8/layout/process2"/>
    <dgm:cxn modelId="{B2E6CE56-6D7C-4051-8D3E-E86273F8E1FD}" type="presOf" srcId="{FBC78B82-71BB-4732-92D0-F8F3D6140E95}" destId="{3FA06EC8-D875-4D3E-B320-A4B8DEC72CA5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A6F9169A-6CB2-459C-B05D-C329184A0215}" type="presOf" srcId="{17FFC8E8-1281-4E8A-A436-0A6C03A17223}" destId="{8D48B6D9-B589-4C83-8441-3A008E91F796}" srcOrd="0" destOrd="0" presId="urn:microsoft.com/office/officeart/2005/8/layout/process2"/>
    <dgm:cxn modelId="{F5175AA6-779C-4297-B9B1-EC03BC40FEAD}" type="presOf" srcId="{79B2A958-3CF3-4BD9-98C1-15FD5A19F00C}" destId="{C833BF04-FD7B-42CC-90CD-808B1F6B30A4}" srcOrd="1" destOrd="0" presId="urn:microsoft.com/office/officeart/2005/8/layout/process2"/>
    <dgm:cxn modelId="{502FC4C3-AFAA-4433-8E4B-A59B3A64D176}" type="presOf" srcId="{D1975FF2-B0AE-46B3-9E17-60613E19A3C7}" destId="{335A1839-173D-464E-8D50-16F344D875F6}" srcOrd="0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472FDCB8-CC87-467B-9DD8-B2CCFD017DAC}" type="presParOf" srcId="{8D48B6D9-B589-4C83-8441-3A008E91F796}" destId="{3FA06EC8-D875-4D3E-B320-A4B8DEC72CA5}" srcOrd="0" destOrd="0" presId="urn:microsoft.com/office/officeart/2005/8/layout/process2"/>
    <dgm:cxn modelId="{6DFDB3CE-55B6-4867-A108-F22E0F830D9E}" type="presParOf" srcId="{8D48B6D9-B589-4C83-8441-3A008E91F796}" destId="{382A3BC9-CE11-4202-9BF5-54A966EBB512}" srcOrd="1" destOrd="0" presId="urn:microsoft.com/office/officeart/2005/8/layout/process2"/>
    <dgm:cxn modelId="{83C4A04B-E817-40F3-9A5E-B0E27CAAE987}" type="presParOf" srcId="{382A3BC9-CE11-4202-9BF5-54A966EBB512}" destId="{C833BF04-FD7B-42CC-90CD-808B1F6B30A4}" srcOrd="0" destOrd="0" presId="urn:microsoft.com/office/officeart/2005/8/layout/process2"/>
    <dgm:cxn modelId="{176E5A74-065D-4641-9C39-3FD35A4E4EED}" type="presParOf" srcId="{8D48B6D9-B589-4C83-8441-3A008E91F796}" destId="{92B3F61D-C87B-4CD5-96F7-72E7CF36C22C}" srcOrd="2" destOrd="0" presId="urn:microsoft.com/office/officeart/2005/8/layout/process2"/>
    <dgm:cxn modelId="{BE700247-D871-4275-868E-8F954252747F}" type="presParOf" srcId="{8D48B6D9-B589-4C83-8441-3A008E91F796}" destId="{335A1839-173D-464E-8D50-16F344D875F6}" srcOrd="3" destOrd="0" presId="urn:microsoft.com/office/officeart/2005/8/layout/process2"/>
    <dgm:cxn modelId="{3F761043-777C-465F-BF36-2FA13DDEF1DF}" type="presParOf" srcId="{335A1839-173D-464E-8D50-16F344D875F6}" destId="{8D31C17C-0268-47B2-9817-CE22743A1925}" srcOrd="0" destOrd="0" presId="urn:microsoft.com/office/officeart/2005/8/layout/process2"/>
    <dgm:cxn modelId="{94302202-B951-4DEF-9817-0BD27AD55ABE}" type="presParOf" srcId="{8D48B6D9-B589-4C83-8441-3A008E91F796}" destId="{6467AA0F-AA93-4C5E-8FB3-BCA178A7E8F0}" srcOrd="4" destOrd="0" presId="urn:microsoft.com/office/officeart/2005/8/layout/process2"/>
    <dgm:cxn modelId="{F61864BF-0C04-4A61-B0F6-FCF493A77F98}" type="presParOf" srcId="{8D48B6D9-B589-4C83-8441-3A008E91F796}" destId="{AAD54DA6-3C03-4AEC-B07B-8D9EA6CD236B}" srcOrd="5" destOrd="0" presId="urn:microsoft.com/office/officeart/2005/8/layout/process2"/>
    <dgm:cxn modelId="{AEB41619-B8DF-402E-AE9E-FDFD5ED314EB}" type="presParOf" srcId="{AAD54DA6-3C03-4AEC-B07B-8D9EA6CD236B}" destId="{00B8A430-FF82-4A24-B7EB-52D2E178FCBC}" srcOrd="0" destOrd="0" presId="urn:microsoft.com/office/officeart/2005/8/layout/process2"/>
    <dgm:cxn modelId="{FC28251F-B7E8-4926-8EB9-D923DA8DDAF4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引入相关的类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构造</a:t>
          </a:r>
          <a:r>
            <a:rPr lang="en-US" altLang="en-US" sz="2400" b="1" dirty="0" err="1"/>
            <a:t>BufferedWriter</a:t>
          </a:r>
          <a:r>
            <a:rPr lang="zh-CN" altLang="en-US" sz="2400" b="1" dirty="0"/>
            <a:t>对象和</a:t>
          </a:r>
          <a:r>
            <a:rPr lang="en-US" altLang="en-US" sz="2400" b="1" dirty="0" err="1"/>
            <a:t>FileWriter</a:t>
          </a:r>
          <a:r>
            <a:rPr lang="zh-CN" altLang="en-US" sz="2400" b="1" dirty="0"/>
            <a:t>对象</a:t>
          </a: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调用</a:t>
          </a:r>
          <a:r>
            <a:rPr lang="en-US" altLang="en-US" sz="2400" b="1" dirty="0"/>
            <a:t>write</a:t>
          </a:r>
          <a:r>
            <a:rPr lang="pt-BR" altLang="en-US" sz="2400" b="1" dirty="0"/>
            <a:t>()</a:t>
          </a:r>
          <a:r>
            <a:rPr lang="zh-CN" altLang="en-US" sz="2400" b="1" dirty="0"/>
            <a:t>方法写数据据</a:t>
          </a:r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流对象的清空和关闭</a:t>
          </a:r>
          <a:r>
            <a:rPr lang="fr-FR" sz="2400" b="1" dirty="0"/>
            <a:t>flush()</a:t>
          </a:r>
          <a:r>
            <a:rPr lang="zh-CN" altLang="en-US" sz="2400" b="1" dirty="0"/>
            <a:t>和</a:t>
          </a:r>
          <a:r>
            <a:rPr lang="fr-FR" sz="2400" b="1" dirty="0"/>
            <a:t>close()</a:t>
          </a:r>
          <a:endParaRPr lang="zh-CN" altLang="en-US" sz="20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10707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15628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</dgm:pt>
  </dgm:ptLst>
  <dgm:cxnLst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441E4808-6A1B-46B6-A987-9F3CA0C8024A}" type="presOf" srcId="{4F58556E-065D-4F93-8770-6151DE41D380}" destId="{AAD54DA6-3C03-4AEC-B07B-8D9EA6CD236B}" srcOrd="0" destOrd="0" presId="urn:microsoft.com/office/officeart/2005/8/layout/process2"/>
    <dgm:cxn modelId="{549D9A0C-98C6-49C9-9393-B3C95D6A23F2}" type="presOf" srcId="{4F58556E-065D-4F93-8770-6151DE41D380}" destId="{00B8A430-FF82-4A24-B7EB-52D2E178FCBC}" srcOrd="1" destOrd="0" presId="urn:microsoft.com/office/officeart/2005/8/layout/process2"/>
    <dgm:cxn modelId="{06422625-ABD3-42F9-95BB-C5DCA11E5F3A}" type="presOf" srcId="{5F44C523-3B11-4730-B063-113CB7D328FE}" destId="{6467AA0F-AA93-4C5E-8FB3-BCA178A7E8F0}" srcOrd="0" destOrd="0" presId="urn:microsoft.com/office/officeart/2005/8/layout/process2"/>
    <dgm:cxn modelId="{CC4DCE26-3FBC-496F-961C-E93AE61E911E}" type="presOf" srcId="{D1975FF2-B0AE-46B3-9E17-60613E19A3C7}" destId="{335A1839-173D-464E-8D50-16F344D875F6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C4BE8977-6C82-4C0A-BDA2-58A22561A2D2}" type="presOf" srcId="{08BFD8D6-4E7C-4A03-96D6-6CE6E4FA1AFB}" destId="{3A4C65DA-7EE2-4F8C-A432-B89D90F33BEA}" srcOrd="0" destOrd="0" presId="urn:microsoft.com/office/officeart/2005/8/layout/process2"/>
    <dgm:cxn modelId="{A33BFF7B-E690-41B6-ACFD-16399F588311}" type="presOf" srcId="{CB7342E7-3DA6-43C8-ADDE-BBF5A857C09A}" destId="{92B3F61D-C87B-4CD5-96F7-72E7CF36C22C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ACB90B87-8598-4F28-A421-23CAB501C69A}" type="presOf" srcId="{FBC78B82-71BB-4732-92D0-F8F3D6140E95}" destId="{3FA06EC8-D875-4D3E-B320-A4B8DEC72CA5}" srcOrd="0" destOrd="0" presId="urn:microsoft.com/office/officeart/2005/8/layout/process2"/>
    <dgm:cxn modelId="{51190B95-8CBB-48C2-82FB-1B4858C41A03}" type="presOf" srcId="{79B2A958-3CF3-4BD9-98C1-15FD5A19F00C}" destId="{382A3BC9-CE11-4202-9BF5-54A966EBB512}" srcOrd="0" destOrd="0" presId="urn:microsoft.com/office/officeart/2005/8/layout/process2"/>
    <dgm:cxn modelId="{CD7B0BA7-4473-48B5-B07B-CEDA862C5DCE}" type="presOf" srcId="{79B2A958-3CF3-4BD9-98C1-15FD5A19F00C}" destId="{C833BF04-FD7B-42CC-90CD-808B1F6B30A4}" srcOrd="1" destOrd="0" presId="urn:microsoft.com/office/officeart/2005/8/layout/process2"/>
    <dgm:cxn modelId="{F8A527B4-063B-434C-8F7B-59EDB86498A4}" type="presOf" srcId="{17FFC8E8-1281-4E8A-A436-0A6C03A17223}" destId="{8D48B6D9-B589-4C83-8441-3A008E91F796}" srcOrd="0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8C4B95C7-EBCC-4BC1-8C51-0C3BE99B0DFA}" type="presOf" srcId="{D1975FF2-B0AE-46B3-9E17-60613E19A3C7}" destId="{8D31C17C-0268-47B2-9817-CE22743A1925}" srcOrd="1" destOrd="0" presId="urn:microsoft.com/office/officeart/2005/8/layout/process2"/>
    <dgm:cxn modelId="{3E4F1927-25BB-44D3-BC27-3AB04F135D71}" type="presParOf" srcId="{8D48B6D9-B589-4C83-8441-3A008E91F796}" destId="{3FA06EC8-D875-4D3E-B320-A4B8DEC72CA5}" srcOrd="0" destOrd="0" presId="urn:microsoft.com/office/officeart/2005/8/layout/process2"/>
    <dgm:cxn modelId="{A4011707-D3A1-47DB-8FB4-24629076421E}" type="presParOf" srcId="{8D48B6D9-B589-4C83-8441-3A008E91F796}" destId="{382A3BC9-CE11-4202-9BF5-54A966EBB512}" srcOrd="1" destOrd="0" presId="urn:microsoft.com/office/officeart/2005/8/layout/process2"/>
    <dgm:cxn modelId="{0CDCBBA6-4B7B-4720-BE18-82C24CD3DFCD}" type="presParOf" srcId="{382A3BC9-CE11-4202-9BF5-54A966EBB512}" destId="{C833BF04-FD7B-42CC-90CD-808B1F6B30A4}" srcOrd="0" destOrd="0" presId="urn:microsoft.com/office/officeart/2005/8/layout/process2"/>
    <dgm:cxn modelId="{B7567808-053C-408B-AF92-7D67E6FEF0A9}" type="presParOf" srcId="{8D48B6D9-B589-4C83-8441-3A008E91F796}" destId="{92B3F61D-C87B-4CD5-96F7-72E7CF36C22C}" srcOrd="2" destOrd="0" presId="urn:microsoft.com/office/officeart/2005/8/layout/process2"/>
    <dgm:cxn modelId="{C7FBF206-2009-4A6C-8231-492F8CB5F1FF}" type="presParOf" srcId="{8D48B6D9-B589-4C83-8441-3A008E91F796}" destId="{335A1839-173D-464E-8D50-16F344D875F6}" srcOrd="3" destOrd="0" presId="urn:microsoft.com/office/officeart/2005/8/layout/process2"/>
    <dgm:cxn modelId="{6308D90C-D874-44B0-AF23-53AF409CEA26}" type="presParOf" srcId="{335A1839-173D-464E-8D50-16F344D875F6}" destId="{8D31C17C-0268-47B2-9817-CE22743A1925}" srcOrd="0" destOrd="0" presId="urn:microsoft.com/office/officeart/2005/8/layout/process2"/>
    <dgm:cxn modelId="{39956393-4C9A-4750-8A5B-CACCD8A2C04B}" type="presParOf" srcId="{8D48B6D9-B589-4C83-8441-3A008E91F796}" destId="{6467AA0F-AA93-4C5E-8FB3-BCA178A7E8F0}" srcOrd="4" destOrd="0" presId="urn:microsoft.com/office/officeart/2005/8/layout/process2"/>
    <dgm:cxn modelId="{19ED7C66-48E4-4FE0-9640-1AB47E97BA6A}" type="presParOf" srcId="{8D48B6D9-B589-4C83-8441-3A008E91F796}" destId="{AAD54DA6-3C03-4AEC-B07B-8D9EA6CD236B}" srcOrd="5" destOrd="0" presId="urn:microsoft.com/office/officeart/2005/8/layout/process2"/>
    <dgm:cxn modelId="{0E6EEC1E-1721-44D5-ABE7-F92FF6E61E8D}" type="presParOf" srcId="{AAD54DA6-3C03-4AEC-B07B-8D9EA6CD236B}" destId="{00B8A430-FF82-4A24-B7EB-52D2E178FCBC}" srcOrd="0" destOrd="0" presId="urn:microsoft.com/office/officeart/2005/8/layout/process2"/>
    <dgm:cxn modelId="{CCB1EB48-81CF-4354-BEC5-38517ECC21D7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引入相关的类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构造数据输入流对象</a:t>
          </a: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调用</a:t>
          </a:r>
          <a:r>
            <a:rPr lang="en-US" sz="2400" b="1" dirty="0"/>
            <a:t>read </a:t>
          </a:r>
          <a:r>
            <a:rPr lang="pt-BR" altLang="en-US" sz="2400" b="1" dirty="0"/>
            <a:t>()</a:t>
          </a:r>
          <a:r>
            <a:rPr lang="zh-CN" altLang="en-US" sz="2400" b="1" dirty="0"/>
            <a:t>方法读取二进制数据</a:t>
          </a:r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2400" b="1" dirty="0"/>
            <a:t>关闭数据输入流</a:t>
          </a:r>
          <a:endParaRPr lang="zh-CN" altLang="en-US" sz="20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10707" custScaleY="123833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15628" custScaleY="123972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</dgm:pt>
  </dgm:ptLst>
  <dgm:cxnLst>
    <dgm:cxn modelId="{F0669302-4572-48E1-BF92-0A31134CC424}" type="presOf" srcId="{4F58556E-065D-4F93-8770-6151DE41D380}" destId="{AAD54DA6-3C03-4AEC-B07B-8D9EA6CD236B}" srcOrd="0" destOrd="0" presId="urn:microsoft.com/office/officeart/2005/8/layout/process2"/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1A9F9C43-BACA-4F8A-B9B5-10D79326FB6E}" type="presOf" srcId="{17FFC8E8-1281-4E8A-A436-0A6C03A17223}" destId="{8D48B6D9-B589-4C83-8441-3A008E91F796}" srcOrd="0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883B4981-1124-4EA7-8346-E5F778971891}" type="presOf" srcId="{CB7342E7-3DA6-43C8-ADDE-BBF5A857C09A}" destId="{92B3F61D-C87B-4CD5-96F7-72E7CF36C22C}" srcOrd="0" destOrd="0" presId="urn:microsoft.com/office/officeart/2005/8/layout/process2"/>
    <dgm:cxn modelId="{43E5E287-E227-41C3-8961-B1E7775C78F4}" type="presOf" srcId="{5F44C523-3B11-4730-B063-113CB7D328FE}" destId="{6467AA0F-AA93-4C5E-8FB3-BCA178A7E8F0}" srcOrd="0" destOrd="0" presId="urn:microsoft.com/office/officeart/2005/8/layout/process2"/>
    <dgm:cxn modelId="{186AFE87-FC88-4238-9145-D0D482FD118F}" type="presOf" srcId="{FBC78B82-71BB-4732-92D0-F8F3D6140E95}" destId="{3FA06EC8-D875-4D3E-B320-A4B8DEC72CA5}" srcOrd="0" destOrd="0" presId="urn:microsoft.com/office/officeart/2005/8/layout/process2"/>
    <dgm:cxn modelId="{C2B61188-BF4C-46A6-99F1-31812A77AFFF}" type="presOf" srcId="{D1975FF2-B0AE-46B3-9E17-60613E19A3C7}" destId="{335A1839-173D-464E-8D50-16F344D875F6}" srcOrd="0" destOrd="0" presId="urn:microsoft.com/office/officeart/2005/8/layout/process2"/>
    <dgm:cxn modelId="{387C1B9F-CDC9-48D7-9E35-958AC8D48F2B}" type="presOf" srcId="{D1975FF2-B0AE-46B3-9E17-60613E19A3C7}" destId="{8D31C17C-0268-47B2-9817-CE22743A1925}" srcOrd="1" destOrd="0" presId="urn:microsoft.com/office/officeart/2005/8/layout/process2"/>
    <dgm:cxn modelId="{063D68A4-D23A-4C70-A093-BFB501CE044A}" type="presOf" srcId="{79B2A958-3CF3-4BD9-98C1-15FD5A19F00C}" destId="{382A3BC9-CE11-4202-9BF5-54A966EBB512}" srcOrd="0" destOrd="0" presId="urn:microsoft.com/office/officeart/2005/8/layout/process2"/>
    <dgm:cxn modelId="{80F5CAA6-C3C1-4AF7-8ED7-617202D871A9}" type="presOf" srcId="{4F58556E-065D-4F93-8770-6151DE41D380}" destId="{00B8A430-FF82-4A24-B7EB-52D2E178FCBC}" srcOrd="1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63FDECD6-EEDE-4E35-92E9-6F3B23E067EA}" type="presOf" srcId="{79B2A958-3CF3-4BD9-98C1-15FD5A19F00C}" destId="{C833BF04-FD7B-42CC-90CD-808B1F6B30A4}" srcOrd="1" destOrd="0" presId="urn:microsoft.com/office/officeart/2005/8/layout/process2"/>
    <dgm:cxn modelId="{85AE97FD-569A-41A3-8541-06C386033D1D}" type="presOf" srcId="{08BFD8D6-4E7C-4A03-96D6-6CE6E4FA1AFB}" destId="{3A4C65DA-7EE2-4F8C-A432-B89D90F33BEA}" srcOrd="0" destOrd="0" presId="urn:microsoft.com/office/officeart/2005/8/layout/process2"/>
    <dgm:cxn modelId="{E69D40AD-00A2-45C8-BF24-E89DE57E0C2E}" type="presParOf" srcId="{8D48B6D9-B589-4C83-8441-3A008E91F796}" destId="{3FA06EC8-D875-4D3E-B320-A4B8DEC72CA5}" srcOrd="0" destOrd="0" presId="urn:microsoft.com/office/officeart/2005/8/layout/process2"/>
    <dgm:cxn modelId="{D96C2CA8-AC66-4FCE-9922-6C40575F9F7F}" type="presParOf" srcId="{8D48B6D9-B589-4C83-8441-3A008E91F796}" destId="{382A3BC9-CE11-4202-9BF5-54A966EBB512}" srcOrd="1" destOrd="0" presId="urn:microsoft.com/office/officeart/2005/8/layout/process2"/>
    <dgm:cxn modelId="{13EACB6C-9FB1-4FE4-88A9-8F0B3613ED4B}" type="presParOf" srcId="{382A3BC9-CE11-4202-9BF5-54A966EBB512}" destId="{C833BF04-FD7B-42CC-90CD-808B1F6B30A4}" srcOrd="0" destOrd="0" presId="urn:microsoft.com/office/officeart/2005/8/layout/process2"/>
    <dgm:cxn modelId="{E368EF15-71CE-4CB2-ACA1-045A13B87749}" type="presParOf" srcId="{8D48B6D9-B589-4C83-8441-3A008E91F796}" destId="{92B3F61D-C87B-4CD5-96F7-72E7CF36C22C}" srcOrd="2" destOrd="0" presId="urn:microsoft.com/office/officeart/2005/8/layout/process2"/>
    <dgm:cxn modelId="{8E585594-7386-4C51-A357-488DE28C3D56}" type="presParOf" srcId="{8D48B6D9-B589-4C83-8441-3A008E91F796}" destId="{335A1839-173D-464E-8D50-16F344D875F6}" srcOrd="3" destOrd="0" presId="urn:microsoft.com/office/officeart/2005/8/layout/process2"/>
    <dgm:cxn modelId="{22FE6F6D-43D1-47B0-BC87-24E43D06CC4C}" type="presParOf" srcId="{335A1839-173D-464E-8D50-16F344D875F6}" destId="{8D31C17C-0268-47B2-9817-CE22743A1925}" srcOrd="0" destOrd="0" presId="urn:microsoft.com/office/officeart/2005/8/layout/process2"/>
    <dgm:cxn modelId="{947E2B00-A3BE-4E60-B2D5-49B687ED98C6}" type="presParOf" srcId="{8D48B6D9-B589-4C83-8441-3A008E91F796}" destId="{6467AA0F-AA93-4C5E-8FB3-BCA178A7E8F0}" srcOrd="4" destOrd="0" presId="urn:microsoft.com/office/officeart/2005/8/layout/process2"/>
    <dgm:cxn modelId="{08A65679-F53E-485D-9CF0-DF37FF52739F}" type="presParOf" srcId="{8D48B6D9-B589-4C83-8441-3A008E91F796}" destId="{AAD54DA6-3C03-4AEC-B07B-8D9EA6CD236B}" srcOrd="5" destOrd="0" presId="urn:microsoft.com/office/officeart/2005/8/layout/process2"/>
    <dgm:cxn modelId="{9E37DBAD-6BBD-4352-B3C2-D4C819D7C285}" type="presParOf" srcId="{AAD54DA6-3C03-4AEC-B07B-8D9EA6CD236B}" destId="{00B8A430-FF82-4A24-B7EB-52D2E178FCBC}" srcOrd="0" destOrd="0" presId="urn:microsoft.com/office/officeart/2005/8/layout/process2"/>
    <dgm:cxn modelId="{E46AB34B-44FD-4137-99B5-62F9E243E570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FC8E8-1281-4E8A-A436-0A6C03A17223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FBC78B82-71BB-4732-92D0-F8F3D6140E95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引入相关的类</a:t>
          </a:r>
          <a:endParaRPr lang="zh-CN" altLang="en-US" sz="24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DB2FCA-D1A8-4A28-A43F-BEBC9D936339}" cxnId="{1C4EBB7F-7E57-4922-B333-BDD5352832D2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9B2A958-3CF3-4BD9-98C1-15FD5A19F00C}" cxnId="{1C4EBB7F-7E57-4922-B333-BDD5352832D2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7342E7-3DA6-43C8-ADDE-BBF5A857C09A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构造数据输出流对象</a:t>
          </a:r>
        </a:p>
      </dgm:t>
    </dgm:pt>
    <dgm:pt modelId="{43DC25D6-8BA6-4BE9-9897-53B031C2EC9A}" cxnId="{6A8B75C6-E035-488C-8CE5-10BA49B4A070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975FF2-B0AE-46B3-9E17-60613E19A3C7}" cxnId="{6A8B75C6-E035-488C-8CE5-10BA49B4A070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44C523-3B11-4730-B063-113CB7D328F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400" b="1" dirty="0"/>
            <a:t>调用</a:t>
          </a:r>
          <a:r>
            <a:rPr lang="en-US" sz="2400" b="1" dirty="0"/>
            <a:t>write</a:t>
          </a:r>
          <a:r>
            <a:rPr lang="pt-BR" altLang="en-US" sz="2400" b="1" dirty="0"/>
            <a:t>()</a:t>
          </a:r>
          <a:r>
            <a:rPr lang="zh-CN" altLang="en-US" sz="2400" b="1" dirty="0"/>
            <a:t>方法</a:t>
          </a:r>
          <a:r>
            <a:rPr lang="zh-CN" sz="2400" b="1" dirty="0"/>
            <a:t>写二进制文件的数据</a:t>
          </a:r>
          <a:endParaRPr lang="zh-CN" altLang="en-US" sz="2400" b="1" dirty="0"/>
        </a:p>
      </dgm:t>
    </dgm:pt>
    <dgm:pt modelId="{43B7209D-CADA-4893-B313-291466B3D078}" cxnId="{6E0C3203-D41B-48B6-AE1E-3923091DB914}" type="par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58556E-065D-4F93-8770-6151DE41D380}" cxnId="{6E0C3203-D41B-48B6-AE1E-3923091DB914}" type="sibTrans">
      <dgm:prSet/>
      <dgm:spPr/>
      <dgm:t>
        <a:bodyPr/>
        <a:lstStyle/>
        <a:p>
          <a:endParaRPr lang="zh-CN" altLang="en-US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BFD8D6-4E7C-4A03-96D6-6CE6E4FA1AF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sz="2400" b="1" dirty="0"/>
            <a:t>关闭数据输</a:t>
          </a:r>
          <a:r>
            <a:rPr lang="zh-CN" altLang="en-US" sz="2400" b="1" dirty="0"/>
            <a:t>出</a:t>
          </a:r>
          <a:r>
            <a:rPr lang="zh-CN" sz="2400" b="1" dirty="0"/>
            <a:t>流</a:t>
          </a:r>
          <a:endParaRPr lang="zh-CN" altLang="en-US" sz="2000" b="1" dirty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2EEA1-DECE-49B7-A16A-EC7922BA2F65}" cxnId="{BB0F5D45-B2B4-47E4-87D6-D2BB761FDB55}" type="sibTrans">
      <dgm:prSet/>
      <dgm:spPr/>
      <dgm:t>
        <a:bodyPr/>
        <a:lstStyle/>
        <a:p>
          <a:endParaRPr lang="zh-CN" altLang="en-US"/>
        </a:p>
      </dgm:t>
    </dgm:pt>
    <dgm:pt modelId="{2D253B03-CADC-4CF4-9EE5-FA90E03E322B}" cxnId="{BB0F5D45-B2B4-47E4-87D6-D2BB761FDB55}" type="parTrans">
      <dgm:prSet/>
      <dgm:spPr/>
      <dgm:t>
        <a:bodyPr/>
        <a:lstStyle/>
        <a:p>
          <a:endParaRPr lang="zh-CN" altLang="en-US"/>
        </a:p>
      </dgm:t>
    </dgm:pt>
    <dgm:pt modelId="{8D48B6D9-B589-4C83-8441-3A008E91F796}" type="pres">
      <dgm:prSet presAssocID="{17FFC8E8-1281-4E8A-A436-0A6C03A17223}" presName="linearFlow" presStyleCnt="0">
        <dgm:presLayoutVars>
          <dgm:resizeHandles val="exact"/>
        </dgm:presLayoutVars>
      </dgm:prSet>
      <dgm:spPr/>
    </dgm:pt>
    <dgm:pt modelId="{3FA06EC8-D875-4D3E-B320-A4B8DEC72CA5}" type="pres">
      <dgm:prSet presAssocID="{FBC78B82-71BB-4732-92D0-F8F3D6140E95}" presName="node" presStyleLbl="node1" presStyleIdx="0" presStyleCnt="4" custScaleX="110707">
        <dgm:presLayoutVars>
          <dgm:bulletEnabled val="1"/>
        </dgm:presLayoutVars>
      </dgm:prSet>
      <dgm:spPr/>
    </dgm:pt>
    <dgm:pt modelId="{382A3BC9-CE11-4202-9BF5-54A966EBB512}" type="pres">
      <dgm:prSet presAssocID="{79B2A958-3CF3-4BD9-98C1-15FD5A19F00C}" presName="sibTrans" presStyleLbl="sibTrans2D1" presStyleIdx="0" presStyleCnt="3"/>
      <dgm:spPr/>
    </dgm:pt>
    <dgm:pt modelId="{C833BF04-FD7B-42CC-90CD-808B1F6B30A4}" type="pres">
      <dgm:prSet presAssocID="{79B2A958-3CF3-4BD9-98C1-15FD5A19F00C}" presName="connectorText" presStyleLbl="sibTrans2D1" presStyleIdx="0" presStyleCnt="3"/>
      <dgm:spPr/>
    </dgm:pt>
    <dgm:pt modelId="{92B3F61D-C87B-4CD5-96F7-72E7CF36C22C}" type="pres">
      <dgm:prSet presAssocID="{CB7342E7-3DA6-43C8-ADDE-BBF5A857C09A}" presName="node" presStyleLbl="node1" presStyleIdx="1" presStyleCnt="4" custScaleX="110707" custScaleY="122638">
        <dgm:presLayoutVars>
          <dgm:bulletEnabled val="1"/>
        </dgm:presLayoutVars>
      </dgm:prSet>
      <dgm:spPr/>
    </dgm:pt>
    <dgm:pt modelId="{335A1839-173D-464E-8D50-16F344D875F6}" type="pres">
      <dgm:prSet presAssocID="{D1975FF2-B0AE-46B3-9E17-60613E19A3C7}" presName="sibTrans" presStyleLbl="sibTrans2D1" presStyleIdx="1" presStyleCnt="3"/>
      <dgm:spPr/>
    </dgm:pt>
    <dgm:pt modelId="{8D31C17C-0268-47B2-9817-CE22743A1925}" type="pres">
      <dgm:prSet presAssocID="{D1975FF2-B0AE-46B3-9E17-60613E19A3C7}" presName="connectorText" presStyleLbl="sibTrans2D1" presStyleIdx="1" presStyleCnt="3"/>
      <dgm:spPr/>
    </dgm:pt>
    <dgm:pt modelId="{6467AA0F-AA93-4C5E-8FB3-BCA178A7E8F0}" type="pres">
      <dgm:prSet presAssocID="{5F44C523-3B11-4730-B063-113CB7D328FE}" presName="node" presStyleLbl="node1" presStyleIdx="2" presStyleCnt="4" custScaleX="115628" custScaleY="123972">
        <dgm:presLayoutVars>
          <dgm:bulletEnabled val="1"/>
        </dgm:presLayoutVars>
      </dgm:prSet>
      <dgm:spPr/>
    </dgm:pt>
    <dgm:pt modelId="{AAD54DA6-3C03-4AEC-B07B-8D9EA6CD236B}" type="pres">
      <dgm:prSet presAssocID="{4F58556E-065D-4F93-8770-6151DE41D380}" presName="sibTrans" presStyleLbl="sibTrans2D1" presStyleIdx="2" presStyleCnt="3" custFlipVert="1" custScaleX="16616" custScaleY="13995" custLinFactNeighborX="10894" custLinFactNeighborY="-7530"/>
      <dgm:spPr>
        <a:prstGeom prst="leftArrow">
          <a:avLst/>
        </a:prstGeom>
      </dgm:spPr>
    </dgm:pt>
    <dgm:pt modelId="{00B8A430-FF82-4A24-B7EB-52D2E178FCBC}" type="pres">
      <dgm:prSet presAssocID="{4F58556E-065D-4F93-8770-6151DE41D380}" presName="connectorText" presStyleLbl="sibTrans2D1" presStyleIdx="2" presStyleCnt="3"/>
      <dgm:spPr/>
    </dgm:pt>
    <dgm:pt modelId="{3A4C65DA-7EE2-4F8C-A432-B89D90F33BEA}" type="pres">
      <dgm:prSet presAssocID="{08BFD8D6-4E7C-4A03-96D6-6CE6E4FA1AFB}" presName="node" presStyleLbl="node1" presStyleIdx="3" presStyleCnt="4" custScaleX="115628" custLinFactNeighborY="-2158">
        <dgm:presLayoutVars>
          <dgm:bulletEnabled val="1"/>
        </dgm:presLayoutVars>
      </dgm:prSet>
      <dgm:spPr/>
    </dgm:pt>
  </dgm:ptLst>
  <dgm:cxnLst>
    <dgm:cxn modelId="{6E0C3203-D41B-48B6-AE1E-3923091DB914}" srcId="{17FFC8E8-1281-4E8A-A436-0A6C03A17223}" destId="{5F44C523-3B11-4730-B063-113CB7D328FE}" srcOrd="2" destOrd="0" parTransId="{43B7209D-CADA-4893-B313-291466B3D078}" sibTransId="{4F58556E-065D-4F93-8770-6151DE41D380}"/>
    <dgm:cxn modelId="{30939107-23B8-4992-8639-F599F51B3BDB}" type="presOf" srcId="{CB7342E7-3DA6-43C8-ADDE-BBF5A857C09A}" destId="{92B3F61D-C87B-4CD5-96F7-72E7CF36C22C}" srcOrd="0" destOrd="0" presId="urn:microsoft.com/office/officeart/2005/8/layout/process2"/>
    <dgm:cxn modelId="{0D99240E-0A24-4E48-9634-4EFFB0C6E738}" type="presOf" srcId="{4F58556E-065D-4F93-8770-6151DE41D380}" destId="{00B8A430-FF82-4A24-B7EB-52D2E178FCBC}" srcOrd="1" destOrd="0" presId="urn:microsoft.com/office/officeart/2005/8/layout/process2"/>
    <dgm:cxn modelId="{B877F511-074B-4C47-9B60-621FDE3450AB}" type="presOf" srcId="{5F44C523-3B11-4730-B063-113CB7D328FE}" destId="{6467AA0F-AA93-4C5E-8FB3-BCA178A7E8F0}" srcOrd="0" destOrd="0" presId="urn:microsoft.com/office/officeart/2005/8/layout/process2"/>
    <dgm:cxn modelId="{65CD8419-F95C-4E44-9D9A-67F475AEC545}" type="presOf" srcId="{79B2A958-3CF3-4BD9-98C1-15FD5A19F00C}" destId="{C833BF04-FD7B-42CC-90CD-808B1F6B30A4}" srcOrd="1" destOrd="0" presId="urn:microsoft.com/office/officeart/2005/8/layout/process2"/>
    <dgm:cxn modelId="{B37D452E-BB80-43F3-989E-E7F7BDF4493F}" type="presOf" srcId="{D1975FF2-B0AE-46B3-9E17-60613E19A3C7}" destId="{8D31C17C-0268-47B2-9817-CE22743A1925}" srcOrd="1" destOrd="0" presId="urn:microsoft.com/office/officeart/2005/8/layout/process2"/>
    <dgm:cxn modelId="{BB0F5D45-B2B4-47E4-87D6-D2BB761FDB55}" srcId="{17FFC8E8-1281-4E8A-A436-0A6C03A17223}" destId="{08BFD8D6-4E7C-4A03-96D6-6CE6E4FA1AFB}" srcOrd="3" destOrd="0" parTransId="{2D253B03-CADC-4CF4-9EE5-FA90E03E322B}" sibTransId="{E502EEA1-DECE-49B7-A16A-EC7922BA2F65}"/>
    <dgm:cxn modelId="{98B6FA68-2AAD-4CFF-A0C4-E49CF0B17D8E}" type="presOf" srcId="{4F58556E-065D-4F93-8770-6151DE41D380}" destId="{AAD54DA6-3C03-4AEC-B07B-8D9EA6CD236B}" srcOrd="0" destOrd="0" presId="urn:microsoft.com/office/officeart/2005/8/layout/process2"/>
    <dgm:cxn modelId="{2A3FFC72-9C4C-4A05-9FA0-35A9609EDD03}" type="presOf" srcId="{79B2A958-3CF3-4BD9-98C1-15FD5A19F00C}" destId="{382A3BC9-CE11-4202-9BF5-54A966EBB512}" srcOrd="0" destOrd="0" presId="urn:microsoft.com/office/officeart/2005/8/layout/process2"/>
    <dgm:cxn modelId="{1C4EBB7F-7E57-4922-B333-BDD5352832D2}" srcId="{17FFC8E8-1281-4E8A-A436-0A6C03A17223}" destId="{FBC78B82-71BB-4732-92D0-F8F3D6140E95}" srcOrd="0" destOrd="0" parTransId="{DADB2FCA-D1A8-4A28-A43F-BEBC9D936339}" sibTransId="{79B2A958-3CF3-4BD9-98C1-15FD5A19F00C}"/>
    <dgm:cxn modelId="{7BD54A9E-4BA6-46D2-BE47-0E4786A585C1}" type="presOf" srcId="{08BFD8D6-4E7C-4A03-96D6-6CE6E4FA1AFB}" destId="{3A4C65DA-7EE2-4F8C-A432-B89D90F33BEA}" srcOrd="0" destOrd="0" presId="urn:microsoft.com/office/officeart/2005/8/layout/process2"/>
    <dgm:cxn modelId="{EAB3A0A0-5507-44D5-B94B-3289D15DB93D}" type="presOf" srcId="{D1975FF2-B0AE-46B3-9E17-60613E19A3C7}" destId="{335A1839-173D-464E-8D50-16F344D875F6}" srcOrd="0" destOrd="0" presId="urn:microsoft.com/office/officeart/2005/8/layout/process2"/>
    <dgm:cxn modelId="{6A8B75C6-E035-488C-8CE5-10BA49B4A070}" srcId="{17FFC8E8-1281-4E8A-A436-0A6C03A17223}" destId="{CB7342E7-3DA6-43C8-ADDE-BBF5A857C09A}" srcOrd="1" destOrd="0" parTransId="{43DC25D6-8BA6-4BE9-9897-53B031C2EC9A}" sibTransId="{D1975FF2-B0AE-46B3-9E17-60613E19A3C7}"/>
    <dgm:cxn modelId="{E85C21E1-233C-4B91-8471-E4E319E6FACD}" type="presOf" srcId="{17FFC8E8-1281-4E8A-A436-0A6C03A17223}" destId="{8D48B6D9-B589-4C83-8441-3A008E91F796}" srcOrd="0" destOrd="0" presId="urn:microsoft.com/office/officeart/2005/8/layout/process2"/>
    <dgm:cxn modelId="{55F0A1F5-FB14-4665-8F3A-B9C2FEA30828}" type="presOf" srcId="{FBC78B82-71BB-4732-92D0-F8F3D6140E95}" destId="{3FA06EC8-D875-4D3E-B320-A4B8DEC72CA5}" srcOrd="0" destOrd="0" presId="urn:microsoft.com/office/officeart/2005/8/layout/process2"/>
    <dgm:cxn modelId="{1DC387D4-CE9A-4FA1-8FB3-45BCDDF5DBFD}" type="presParOf" srcId="{8D48B6D9-B589-4C83-8441-3A008E91F796}" destId="{3FA06EC8-D875-4D3E-B320-A4B8DEC72CA5}" srcOrd="0" destOrd="0" presId="urn:microsoft.com/office/officeart/2005/8/layout/process2"/>
    <dgm:cxn modelId="{BCB9A47C-957D-4848-93A3-7B6B955A04D5}" type="presParOf" srcId="{8D48B6D9-B589-4C83-8441-3A008E91F796}" destId="{382A3BC9-CE11-4202-9BF5-54A966EBB512}" srcOrd="1" destOrd="0" presId="urn:microsoft.com/office/officeart/2005/8/layout/process2"/>
    <dgm:cxn modelId="{AF5043D4-E1F6-45C8-AEEC-B4EF18655018}" type="presParOf" srcId="{382A3BC9-CE11-4202-9BF5-54A966EBB512}" destId="{C833BF04-FD7B-42CC-90CD-808B1F6B30A4}" srcOrd="0" destOrd="0" presId="urn:microsoft.com/office/officeart/2005/8/layout/process2"/>
    <dgm:cxn modelId="{2F891C05-993A-41D1-98AB-F5CD24209AB2}" type="presParOf" srcId="{8D48B6D9-B589-4C83-8441-3A008E91F796}" destId="{92B3F61D-C87B-4CD5-96F7-72E7CF36C22C}" srcOrd="2" destOrd="0" presId="urn:microsoft.com/office/officeart/2005/8/layout/process2"/>
    <dgm:cxn modelId="{9FD204B1-D05F-48D9-8BD5-642B0D15F45B}" type="presParOf" srcId="{8D48B6D9-B589-4C83-8441-3A008E91F796}" destId="{335A1839-173D-464E-8D50-16F344D875F6}" srcOrd="3" destOrd="0" presId="urn:microsoft.com/office/officeart/2005/8/layout/process2"/>
    <dgm:cxn modelId="{57CE4C9C-8395-45AC-A84F-D8AB044348AD}" type="presParOf" srcId="{335A1839-173D-464E-8D50-16F344D875F6}" destId="{8D31C17C-0268-47B2-9817-CE22743A1925}" srcOrd="0" destOrd="0" presId="urn:microsoft.com/office/officeart/2005/8/layout/process2"/>
    <dgm:cxn modelId="{AB2C5576-D6B3-43BE-8537-244D3D431C4C}" type="presParOf" srcId="{8D48B6D9-B589-4C83-8441-3A008E91F796}" destId="{6467AA0F-AA93-4C5E-8FB3-BCA178A7E8F0}" srcOrd="4" destOrd="0" presId="urn:microsoft.com/office/officeart/2005/8/layout/process2"/>
    <dgm:cxn modelId="{C248242D-9E60-4FF2-ACA6-4C5CF2D204E5}" type="presParOf" srcId="{8D48B6D9-B589-4C83-8441-3A008E91F796}" destId="{AAD54DA6-3C03-4AEC-B07B-8D9EA6CD236B}" srcOrd="5" destOrd="0" presId="urn:microsoft.com/office/officeart/2005/8/layout/process2"/>
    <dgm:cxn modelId="{D86BFD3A-CE54-458B-B566-353CF1F2B04B}" type="presParOf" srcId="{AAD54DA6-3C03-4AEC-B07B-8D9EA6CD236B}" destId="{00B8A430-FF82-4A24-B7EB-52D2E178FCBC}" srcOrd="0" destOrd="0" presId="urn:microsoft.com/office/officeart/2005/8/layout/process2"/>
    <dgm:cxn modelId="{405AC834-44EC-44DB-B6C9-71C778C02C50}" type="presParOf" srcId="{8D48B6D9-B589-4C83-8441-3A008E91F796}" destId="{3A4C65DA-7EE2-4F8C-A432-B89D90F33BE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142878" y="3904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引入相关的类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4140" y="25166"/>
        <a:ext cx="3172180" cy="683424"/>
      </dsp:txXfrm>
    </dsp:sp>
    <dsp:sp modelId="{382A3BC9-CE11-4202-9BF5-54A966EBB512}">
      <dsp:nvSpPr>
        <dsp:cNvPr id="0" name=""/>
        <dsp:cNvSpPr/>
      </dsp:nvSpPr>
      <dsp:spPr>
        <a:xfrm rot="5400000">
          <a:off x="1614115" y="748002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775225"/>
        <a:ext cx="196006" cy="190561"/>
      </dsp:txXfrm>
    </dsp:sp>
    <dsp:sp modelId="{92B3F61D-C87B-4CD5-96F7-72E7CF36C22C}">
      <dsp:nvSpPr>
        <dsp:cNvPr id="0" name=""/>
        <dsp:cNvSpPr/>
      </dsp:nvSpPr>
      <dsp:spPr>
        <a:xfrm>
          <a:off x="71430" y="1092828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构造文件输入流</a:t>
          </a:r>
          <a:r>
            <a:rPr lang="en-US" altLang="zh-CN" sz="2400" b="1" kern="1200" dirty="0" err="1"/>
            <a:t>FileInputStream</a:t>
          </a:r>
          <a:r>
            <a:rPr lang="en-US" altLang="zh-CN" sz="2400" b="1" kern="1200" dirty="0"/>
            <a:t> </a:t>
          </a:r>
          <a:r>
            <a:rPr lang="zh-CN" altLang="en-US" sz="2400" b="1" kern="1200" dirty="0"/>
            <a:t>对象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1114090"/>
        <a:ext cx="3315076" cy="683424"/>
      </dsp:txXfrm>
    </dsp:sp>
    <dsp:sp modelId="{335A1839-173D-464E-8D50-16F344D875F6}">
      <dsp:nvSpPr>
        <dsp:cNvPr id="0" name=""/>
        <dsp:cNvSpPr/>
      </dsp:nvSpPr>
      <dsp:spPr>
        <a:xfrm rot="5400000">
          <a:off x="1614115" y="1836925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1864148"/>
        <a:ext cx="196006" cy="190561"/>
      </dsp:txXfrm>
    </dsp:sp>
    <dsp:sp modelId="{6467AA0F-AA93-4C5E-8FB3-BCA178A7E8F0}">
      <dsp:nvSpPr>
        <dsp:cNvPr id="0" name=""/>
        <dsp:cNvSpPr/>
      </dsp:nvSpPr>
      <dsp:spPr>
        <a:xfrm>
          <a:off x="71430" y="2181751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读取文本文件的数据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2203013"/>
        <a:ext cx="3315076" cy="683424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6185" y="3013744"/>
          <a:ext cx="38258" cy="4571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61600" y="3028951"/>
        <a:ext cx="27430" cy="26781"/>
      </dsp:txXfrm>
    </dsp:sp>
    <dsp:sp modelId="{3A4C65DA-7EE2-4F8C-A432-B89D90F33BEA}">
      <dsp:nvSpPr>
        <dsp:cNvPr id="0" name=""/>
        <dsp:cNvSpPr/>
      </dsp:nvSpPr>
      <dsp:spPr>
        <a:xfrm>
          <a:off x="71430" y="3214704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关闭文件流对象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3235966"/>
        <a:ext cx="3315076" cy="683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357195" y="0"/>
          <a:ext cx="2749905" cy="62098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/>
            <a:t>引入相关的类</a:t>
          </a:r>
          <a:endParaRPr lang="zh-CN" altLang="en-US" sz="22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75383" y="18188"/>
        <a:ext cx="2713529" cy="584611"/>
      </dsp:txXfrm>
    </dsp:sp>
    <dsp:sp modelId="{382A3BC9-CE11-4202-9BF5-54A966EBB512}">
      <dsp:nvSpPr>
        <dsp:cNvPr id="0" name=""/>
        <dsp:cNvSpPr/>
      </dsp:nvSpPr>
      <dsp:spPr>
        <a:xfrm rot="5351779">
          <a:off x="1605821" y="570455"/>
          <a:ext cx="175592" cy="325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595715" y="645217"/>
        <a:ext cx="195067" cy="122914"/>
      </dsp:txXfrm>
    </dsp:sp>
    <dsp:sp modelId="{92B3F61D-C87B-4CD5-96F7-72E7CF36C22C}">
      <dsp:nvSpPr>
        <dsp:cNvPr id="0" name=""/>
        <dsp:cNvSpPr/>
      </dsp:nvSpPr>
      <dsp:spPr>
        <a:xfrm>
          <a:off x="214318" y="857256"/>
          <a:ext cx="3071825" cy="148465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rPr>
            <a:t>输出流</a:t>
          </a:r>
          <a:r>
            <a:rPr lang="en-GB" altLang="zh-CN" sz="2400" b="1" kern="120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rPr>
            <a:t>FileOutputStream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+mn-ea"/>
              <a:ea typeface="+mn-ea"/>
            </a:rPr>
            <a:t>对象</a:t>
          </a:r>
          <a:endParaRPr lang="zh-CN" altLang="en-US" sz="2400" b="1" kern="1200" dirty="0">
            <a:solidFill>
              <a:srgbClr val="002060"/>
            </a:solidFill>
            <a:latin typeface="+mn-ea"/>
            <a:ea typeface="+mn-ea"/>
          </a:endParaRPr>
        </a:p>
      </dsp:txBody>
      <dsp:txXfrm>
        <a:off x="257802" y="900740"/>
        <a:ext cx="2984857" cy="1397682"/>
      </dsp:txXfrm>
    </dsp:sp>
    <dsp:sp modelId="{335A1839-173D-464E-8D50-16F344D875F6}">
      <dsp:nvSpPr>
        <dsp:cNvPr id="0" name=""/>
        <dsp:cNvSpPr/>
      </dsp:nvSpPr>
      <dsp:spPr>
        <a:xfrm rot="5400000">
          <a:off x="1633344" y="2283269"/>
          <a:ext cx="233773" cy="343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47069" y="2338318"/>
        <a:ext cx="206324" cy="163641"/>
      </dsp:txXfrm>
    </dsp:sp>
    <dsp:sp modelId="{6467AA0F-AA93-4C5E-8FB3-BCA178A7E8F0}">
      <dsp:nvSpPr>
        <dsp:cNvPr id="0" name=""/>
        <dsp:cNvSpPr/>
      </dsp:nvSpPr>
      <dsp:spPr>
        <a:xfrm>
          <a:off x="314160" y="2568504"/>
          <a:ext cx="2872140" cy="62098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332348" y="2586692"/>
        <a:ext cx="2835764" cy="584611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4876" y="3268666"/>
          <a:ext cx="29851" cy="3910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58070" y="3282250"/>
        <a:ext cx="23464" cy="20896"/>
      </dsp:txXfrm>
    </dsp:sp>
    <dsp:sp modelId="{3A4C65DA-7EE2-4F8C-A432-B89D90F33BEA}">
      <dsp:nvSpPr>
        <dsp:cNvPr id="0" name=""/>
        <dsp:cNvSpPr/>
      </dsp:nvSpPr>
      <dsp:spPr>
        <a:xfrm>
          <a:off x="314160" y="3429034"/>
          <a:ext cx="2872140" cy="62098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关闭文件流对象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2348" y="3447222"/>
        <a:ext cx="2835764" cy="584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214311" y="2527"/>
          <a:ext cx="3571905" cy="624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引入相关的类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32601" y="20817"/>
        <a:ext cx="3535325" cy="587892"/>
      </dsp:txXfrm>
    </dsp:sp>
    <dsp:sp modelId="{382A3BC9-CE11-4202-9BF5-54A966EBB512}">
      <dsp:nvSpPr>
        <dsp:cNvPr id="0" name=""/>
        <dsp:cNvSpPr/>
      </dsp:nvSpPr>
      <dsp:spPr>
        <a:xfrm rot="5400000">
          <a:off x="1883175" y="642611"/>
          <a:ext cx="234177" cy="281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15960" y="666029"/>
        <a:ext cx="168608" cy="163924"/>
      </dsp:txXfrm>
    </dsp:sp>
    <dsp:sp modelId="{92B3F61D-C87B-4CD5-96F7-72E7CF36C22C}">
      <dsp:nvSpPr>
        <dsp:cNvPr id="0" name=""/>
        <dsp:cNvSpPr/>
      </dsp:nvSpPr>
      <dsp:spPr>
        <a:xfrm>
          <a:off x="178591" y="939235"/>
          <a:ext cx="3643344" cy="108847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构造</a:t>
          </a:r>
          <a:r>
            <a:rPr lang="en-US" altLang="zh-CN" sz="2400" b="1" kern="1200" dirty="0" err="1"/>
            <a:t>BufferedReader</a:t>
          </a:r>
          <a:r>
            <a:rPr lang="en-US" altLang="zh-CN" sz="2400" b="1" kern="1200" dirty="0"/>
            <a:t> </a:t>
          </a:r>
          <a:r>
            <a:rPr lang="zh-CN" altLang="en-US" sz="2400" b="1" kern="1200" dirty="0"/>
            <a:t>对象和</a:t>
          </a:r>
          <a:r>
            <a:rPr lang="en-US" sz="2400" b="1" kern="1200" dirty="0" err="1"/>
            <a:t>FileReader</a:t>
          </a:r>
          <a:r>
            <a:rPr lang="en-US" sz="2400" b="1" kern="1200" dirty="0"/>
            <a:t> </a:t>
          </a:r>
          <a:r>
            <a:rPr lang="zh-CN" altLang="en-US" sz="2400" b="1" kern="1200" dirty="0"/>
            <a:t>对象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10471" y="971115"/>
        <a:ext cx="3579584" cy="1024713"/>
      </dsp:txXfrm>
    </dsp:sp>
    <dsp:sp modelId="{335A1839-173D-464E-8D50-16F344D875F6}">
      <dsp:nvSpPr>
        <dsp:cNvPr id="0" name=""/>
        <dsp:cNvSpPr/>
      </dsp:nvSpPr>
      <dsp:spPr>
        <a:xfrm rot="5400000">
          <a:off x="1883175" y="2043321"/>
          <a:ext cx="234177" cy="281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915960" y="2066739"/>
        <a:ext cx="168608" cy="163924"/>
      </dsp:txXfrm>
    </dsp:sp>
    <dsp:sp modelId="{6467AA0F-AA93-4C5E-8FB3-BCA178A7E8F0}">
      <dsp:nvSpPr>
        <dsp:cNvPr id="0" name=""/>
        <dsp:cNvSpPr/>
      </dsp:nvSpPr>
      <dsp:spPr>
        <a:xfrm>
          <a:off x="142871" y="2339945"/>
          <a:ext cx="3714784" cy="7213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调用</a:t>
          </a:r>
          <a:r>
            <a:rPr lang="en-US" sz="2400" b="1" kern="1200" dirty="0" err="1"/>
            <a:t>readLine</a:t>
          </a:r>
          <a:r>
            <a:rPr lang="en-US" sz="2400" b="1" kern="1200" dirty="0"/>
            <a:t> </a:t>
          </a:r>
          <a:r>
            <a:rPr lang="pt-BR" sz="2400" b="1" kern="1200" dirty="0"/>
            <a:t>()</a:t>
          </a:r>
          <a:r>
            <a:rPr lang="zh-CN" sz="2400" b="1" kern="1200" dirty="0"/>
            <a:t>方法读取数据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3999" y="2361073"/>
        <a:ext cx="3672528" cy="679090"/>
      </dsp:txXfrm>
    </dsp:sp>
    <dsp:sp modelId="{AAD54DA6-3C03-4AEC-B07B-8D9EA6CD236B}">
      <dsp:nvSpPr>
        <dsp:cNvPr id="0" name=""/>
        <dsp:cNvSpPr/>
      </dsp:nvSpPr>
      <dsp:spPr>
        <a:xfrm rot="16200000" flipV="1">
          <a:off x="2005386" y="3152512"/>
          <a:ext cx="32910" cy="3932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2010043" y="3165594"/>
        <a:ext cx="23597" cy="23037"/>
      </dsp:txXfrm>
    </dsp:sp>
    <dsp:sp modelId="{3A4C65DA-7EE2-4F8C-A432-B89D90F33BEA}">
      <dsp:nvSpPr>
        <dsp:cNvPr id="0" name=""/>
        <dsp:cNvSpPr/>
      </dsp:nvSpPr>
      <dsp:spPr>
        <a:xfrm>
          <a:off x="142871" y="3325381"/>
          <a:ext cx="3714784" cy="624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关闭文件流对象</a:t>
          </a:r>
          <a:endParaRPr lang="zh-CN" altLang="en-US" sz="25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1161" y="3343671"/>
        <a:ext cx="3678204" cy="587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142878" y="3904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引入相关的类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164140" y="25166"/>
        <a:ext cx="3172180" cy="683424"/>
      </dsp:txXfrm>
    </dsp:sp>
    <dsp:sp modelId="{382A3BC9-CE11-4202-9BF5-54A966EBB512}">
      <dsp:nvSpPr>
        <dsp:cNvPr id="0" name=""/>
        <dsp:cNvSpPr/>
      </dsp:nvSpPr>
      <dsp:spPr>
        <a:xfrm rot="5400000">
          <a:off x="1614115" y="748002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775225"/>
        <a:ext cx="196006" cy="190561"/>
      </dsp:txXfrm>
    </dsp:sp>
    <dsp:sp modelId="{92B3F61D-C87B-4CD5-96F7-72E7CF36C22C}">
      <dsp:nvSpPr>
        <dsp:cNvPr id="0" name=""/>
        <dsp:cNvSpPr/>
      </dsp:nvSpPr>
      <dsp:spPr>
        <a:xfrm>
          <a:off x="142878" y="1092828"/>
          <a:ext cx="3214704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构造</a:t>
          </a:r>
          <a:r>
            <a:rPr lang="en-US" altLang="en-US" sz="2400" b="1" kern="1200" dirty="0" err="1"/>
            <a:t>BufferedWriter</a:t>
          </a:r>
          <a:r>
            <a:rPr lang="zh-CN" altLang="en-US" sz="2400" b="1" kern="1200" dirty="0"/>
            <a:t>对象和</a:t>
          </a:r>
          <a:r>
            <a:rPr lang="en-US" altLang="en-US" sz="2400" b="1" kern="1200" dirty="0" err="1"/>
            <a:t>FileWriter</a:t>
          </a:r>
          <a:r>
            <a:rPr lang="zh-CN" altLang="en-US" sz="2400" b="1" kern="1200" dirty="0"/>
            <a:t>对象</a:t>
          </a:r>
        </a:p>
      </dsp:txBody>
      <dsp:txXfrm>
        <a:off x="164140" y="1114090"/>
        <a:ext cx="3172180" cy="683424"/>
      </dsp:txXfrm>
    </dsp:sp>
    <dsp:sp modelId="{335A1839-173D-464E-8D50-16F344D875F6}">
      <dsp:nvSpPr>
        <dsp:cNvPr id="0" name=""/>
        <dsp:cNvSpPr/>
      </dsp:nvSpPr>
      <dsp:spPr>
        <a:xfrm rot="5400000">
          <a:off x="1614115" y="1836925"/>
          <a:ext cx="272230" cy="326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52228" y="1864148"/>
        <a:ext cx="196006" cy="190561"/>
      </dsp:txXfrm>
    </dsp:sp>
    <dsp:sp modelId="{6467AA0F-AA93-4C5E-8FB3-BCA178A7E8F0}">
      <dsp:nvSpPr>
        <dsp:cNvPr id="0" name=""/>
        <dsp:cNvSpPr/>
      </dsp:nvSpPr>
      <dsp:spPr>
        <a:xfrm>
          <a:off x="71430" y="2181751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调用</a:t>
          </a:r>
          <a:r>
            <a:rPr lang="en-US" altLang="en-US" sz="2400" b="1" kern="1200" dirty="0"/>
            <a:t>write</a:t>
          </a:r>
          <a:r>
            <a:rPr lang="pt-BR" altLang="en-US" sz="2400" b="1" kern="1200" dirty="0"/>
            <a:t>()</a:t>
          </a:r>
          <a:r>
            <a:rPr lang="zh-CN" altLang="en-US" sz="2400" b="1" kern="1200" dirty="0"/>
            <a:t>方法写数据据</a:t>
          </a:r>
        </a:p>
      </dsp:txBody>
      <dsp:txXfrm>
        <a:off x="92692" y="2203013"/>
        <a:ext cx="3315076" cy="683424"/>
      </dsp:txXfrm>
    </dsp:sp>
    <dsp:sp modelId="{AAD54DA6-3C03-4AEC-B07B-8D9EA6CD236B}">
      <dsp:nvSpPr>
        <dsp:cNvPr id="0" name=""/>
        <dsp:cNvSpPr/>
      </dsp:nvSpPr>
      <dsp:spPr>
        <a:xfrm rot="16200000" flipV="1">
          <a:off x="1756185" y="3013744"/>
          <a:ext cx="38258" cy="45718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61600" y="3028951"/>
        <a:ext cx="27430" cy="26781"/>
      </dsp:txXfrm>
    </dsp:sp>
    <dsp:sp modelId="{3A4C65DA-7EE2-4F8C-A432-B89D90F33BEA}">
      <dsp:nvSpPr>
        <dsp:cNvPr id="0" name=""/>
        <dsp:cNvSpPr/>
      </dsp:nvSpPr>
      <dsp:spPr>
        <a:xfrm>
          <a:off x="71430" y="3214704"/>
          <a:ext cx="3357600" cy="725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流对象的清空和关闭</a:t>
          </a:r>
          <a:r>
            <a:rPr lang="fr-FR" sz="2400" b="1" kern="1200" dirty="0"/>
            <a:t>flush()</a:t>
          </a:r>
          <a:r>
            <a:rPr lang="zh-CN" altLang="en-US" sz="2400" b="1" kern="1200" dirty="0"/>
            <a:t>和</a:t>
          </a:r>
          <a:r>
            <a:rPr lang="fr-FR" sz="2400" b="1" kern="1200" dirty="0"/>
            <a:t>close()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92692" y="3235966"/>
        <a:ext cx="3315076" cy="683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313904" y="2326"/>
          <a:ext cx="2801215" cy="63257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引入相关的类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2431" y="20853"/>
        <a:ext cx="2764161" cy="595520"/>
      </dsp:txXfrm>
    </dsp:sp>
    <dsp:sp modelId="{382A3BC9-CE11-4202-9BF5-54A966EBB512}">
      <dsp:nvSpPr>
        <dsp:cNvPr id="0" name=""/>
        <dsp:cNvSpPr/>
      </dsp:nvSpPr>
      <dsp:spPr>
        <a:xfrm rot="5400000">
          <a:off x="1595904" y="650715"/>
          <a:ext cx="237215" cy="28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9115" y="674436"/>
        <a:ext cx="170794" cy="166051"/>
      </dsp:txXfrm>
    </dsp:sp>
    <dsp:sp modelId="{92B3F61D-C87B-4CD5-96F7-72E7CF36C22C}">
      <dsp:nvSpPr>
        <dsp:cNvPr id="0" name=""/>
        <dsp:cNvSpPr/>
      </dsp:nvSpPr>
      <dsp:spPr>
        <a:xfrm>
          <a:off x="313904" y="951188"/>
          <a:ext cx="2801215" cy="783335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构造数据输入流对象</a:t>
          </a:r>
        </a:p>
      </dsp:txBody>
      <dsp:txXfrm>
        <a:off x="336847" y="974131"/>
        <a:ext cx="2755329" cy="737449"/>
      </dsp:txXfrm>
    </dsp:sp>
    <dsp:sp modelId="{335A1839-173D-464E-8D50-16F344D875F6}">
      <dsp:nvSpPr>
        <dsp:cNvPr id="0" name=""/>
        <dsp:cNvSpPr/>
      </dsp:nvSpPr>
      <dsp:spPr>
        <a:xfrm rot="5400000">
          <a:off x="1595904" y="1750338"/>
          <a:ext cx="237215" cy="28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9115" y="1774059"/>
        <a:ext cx="170794" cy="166051"/>
      </dsp:txXfrm>
    </dsp:sp>
    <dsp:sp modelId="{6467AA0F-AA93-4C5E-8FB3-BCA178A7E8F0}">
      <dsp:nvSpPr>
        <dsp:cNvPr id="0" name=""/>
        <dsp:cNvSpPr/>
      </dsp:nvSpPr>
      <dsp:spPr>
        <a:xfrm>
          <a:off x="251646" y="2050810"/>
          <a:ext cx="2925731" cy="78421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调用</a:t>
          </a:r>
          <a:r>
            <a:rPr lang="en-US" sz="2400" b="1" kern="1200" dirty="0"/>
            <a:t>read </a:t>
          </a:r>
          <a:r>
            <a:rPr lang="pt-BR" altLang="en-US" sz="2400" b="1" kern="1200" dirty="0"/>
            <a:t>()</a:t>
          </a:r>
          <a:r>
            <a:rPr lang="zh-CN" altLang="en-US" sz="2400" b="1" kern="1200" dirty="0"/>
            <a:t>方法读取二进制数据</a:t>
          </a:r>
        </a:p>
      </dsp:txBody>
      <dsp:txXfrm>
        <a:off x="274615" y="2073779"/>
        <a:ext cx="2879793" cy="738276"/>
      </dsp:txXfrm>
    </dsp:sp>
    <dsp:sp modelId="{AAD54DA6-3C03-4AEC-B07B-8D9EA6CD236B}">
      <dsp:nvSpPr>
        <dsp:cNvPr id="0" name=""/>
        <dsp:cNvSpPr/>
      </dsp:nvSpPr>
      <dsp:spPr>
        <a:xfrm rot="16200000" flipV="1">
          <a:off x="1719700" y="2927430"/>
          <a:ext cx="33337" cy="3983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24418" y="2940681"/>
        <a:ext cx="23903" cy="23336"/>
      </dsp:txXfrm>
    </dsp:sp>
    <dsp:sp modelId="{3A4C65DA-7EE2-4F8C-A432-B89D90F33BEA}">
      <dsp:nvSpPr>
        <dsp:cNvPr id="0" name=""/>
        <dsp:cNvSpPr/>
      </dsp:nvSpPr>
      <dsp:spPr>
        <a:xfrm>
          <a:off x="251646" y="3102542"/>
          <a:ext cx="2925731" cy="63257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关闭数据输入流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70173" y="3121069"/>
        <a:ext cx="2888677" cy="595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6EC8-D875-4D3E-B320-A4B8DEC72CA5}">
      <dsp:nvSpPr>
        <dsp:cNvPr id="0" name=""/>
        <dsp:cNvSpPr/>
      </dsp:nvSpPr>
      <dsp:spPr>
        <a:xfrm>
          <a:off x="311859" y="3351"/>
          <a:ext cx="2805304" cy="63349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引入相关的类</a:t>
          </a:r>
          <a:endParaRPr lang="zh-CN" altLang="en-US" sz="24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330413" y="21905"/>
        <a:ext cx="2768196" cy="596389"/>
      </dsp:txXfrm>
    </dsp:sp>
    <dsp:sp modelId="{382A3BC9-CE11-4202-9BF5-54A966EBB512}">
      <dsp:nvSpPr>
        <dsp:cNvPr id="0" name=""/>
        <dsp:cNvSpPr/>
      </dsp:nvSpPr>
      <dsp:spPr>
        <a:xfrm rot="5400000">
          <a:off x="1595731" y="652686"/>
          <a:ext cx="237561" cy="285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8990" y="676442"/>
        <a:ext cx="171043" cy="166293"/>
      </dsp:txXfrm>
    </dsp:sp>
    <dsp:sp modelId="{92B3F61D-C87B-4CD5-96F7-72E7CF36C22C}">
      <dsp:nvSpPr>
        <dsp:cNvPr id="0" name=""/>
        <dsp:cNvSpPr/>
      </dsp:nvSpPr>
      <dsp:spPr>
        <a:xfrm>
          <a:off x="311859" y="953598"/>
          <a:ext cx="2805304" cy="77690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构造数据输出流对象</a:t>
          </a:r>
        </a:p>
      </dsp:txBody>
      <dsp:txXfrm>
        <a:off x="334614" y="976353"/>
        <a:ext cx="2759794" cy="731398"/>
      </dsp:txXfrm>
    </dsp:sp>
    <dsp:sp modelId="{335A1839-173D-464E-8D50-16F344D875F6}">
      <dsp:nvSpPr>
        <dsp:cNvPr id="0" name=""/>
        <dsp:cNvSpPr/>
      </dsp:nvSpPr>
      <dsp:spPr>
        <a:xfrm rot="5400000">
          <a:off x="1595731" y="1746344"/>
          <a:ext cx="237561" cy="2850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628990" y="1770100"/>
        <a:ext cx="171043" cy="166293"/>
      </dsp:txXfrm>
    </dsp:sp>
    <dsp:sp modelId="{6467AA0F-AA93-4C5E-8FB3-BCA178A7E8F0}">
      <dsp:nvSpPr>
        <dsp:cNvPr id="0" name=""/>
        <dsp:cNvSpPr/>
      </dsp:nvSpPr>
      <dsp:spPr>
        <a:xfrm>
          <a:off x="249510" y="2047255"/>
          <a:ext cx="2930002" cy="78535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调用</a:t>
          </a:r>
          <a:r>
            <a:rPr lang="en-US" sz="2400" b="1" kern="1200" dirty="0"/>
            <a:t>write</a:t>
          </a:r>
          <a:r>
            <a:rPr lang="pt-BR" altLang="en-US" sz="2400" b="1" kern="1200" dirty="0"/>
            <a:t>()</a:t>
          </a:r>
          <a:r>
            <a:rPr lang="zh-CN" altLang="en-US" sz="2400" b="1" kern="1200" dirty="0"/>
            <a:t>方法</a:t>
          </a:r>
          <a:r>
            <a:rPr lang="zh-CN" sz="2400" b="1" kern="1200" dirty="0"/>
            <a:t>写二进制文件的数据</a:t>
          </a:r>
          <a:endParaRPr lang="zh-CN" altLang="en-US" sz="2400" b="1" kern="1200" dirty="0"/>
        </a:p>
      </dsp:txBody>
      <dsp:txXfrm>
        <a:off x="272512" y="2070257"/>
        <a:ext cx="2883998" cy="739355"/>
      </dsp:txXfrm>
    </dsp:sp>
    <dsp:sp modelId="{AAD54DA6-3C03-4AEC-B07B-8D9EA6CD236B}">
      <dsp:nvSpPr>
        <dsp:cNvPr id="0" name=""/>
        <dsp:cNvSpPr/>
      </dsp:nvSpPr>
      <dsp:spPr>
        <a:xfrm rot="16200000" flipV="1">
          <a:off x="1719708" y="2925154"/>
          <a:ext cx="33386" cy="39896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 rot="-5400000">
        <a:off x="1724432" y="2938425"/>
        <a:ext cx="23938" cy="23370"/>
      </dsp:txXfrm>
    </dsp:sp>
    <dsp:sp modelId="{3A4C65DA-7EE2-4F8C-A432-B89D90F33BEA}">
      <dsp:nvSpPr>
        <dsp:cNvPr id="0" name=""/>
        <dsp:cNvSpPr/>
      </dsp:nvSpPr>
      <dsp:spPr>
        <a:xfrm>
          <a:off x="249510" y="3100522"/>
          <a:ext cx="2930002" cy="63349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关闭数据输</a:t>
          </a:r>
          <a:r>
            <a:rPr lang="zh-CN" altLang="en-US" sz="2400" b="1" kern="1200" dirty="0"/>
            <a:t>出</a:t>
          </a:r>
          <a:r>
            <a:rPr lang="zh-CN" sz="2400" b="1" kern="1200" dirty="0"/>
            <a:t>流</a:t>
          </a:r>
          <a:endParaRPr lang="zh-CN" altLang="en-US" sz="2000" b="1" kern="1200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sp:txBody>
      <dsp:txXfrm>
        <a:off x="268064" y="3119076"/>
        <a:ext cx="2892894" cy="596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访问文件属性的步骤</a:t>
            </a:r>
            <a:endParaRPr lang="en-US" altLang="zh-CN" sz="1200" kern="120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、讲解构造方法，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文件路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径名的分隔符</a:t>
            </a:r>
            <a:endParaRPr lang="en-US" altLang="zh-CN" sz="1200" kern="120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、说明操作文件或目录属性通过方法，引出下一页</a:t>
            </a:r>
            <a:endParaRPr lang="zh-CN" altLang="en-US" sz="1200" dirty="0"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演示完后，总结</a:t>
            </a:r>
            <a:r>
              <a:rPr lang="en-US" dirty="0" err="1"/>
              <a:t>OutputStream</a:t>
            </a:r>
            <a:r>
              <a:rPr lang="zh-CN" altLang="en-US" dirty="0"/>
              <a:t>类的常用方法，说明子类</a:t>
            </a:r>
            <a:r>
              <a:rPr lang="en-GB" sz="1200" dirty="0"/>
              <a:t>FileOutputStream</a:t>
            </a:r>
            <a:r>
              <a:rPr lang="zh-CN" altLang="en-US" sz="1200" dirty="0"/>
              <a:t>是常用类，并说明除演示示例以外的另个一种</a:t>
            </a:r>
            <a:r>
              <a:rPr lang="en-GB" sz="1200" dirty="0"/>
              <a:t>FileOutputStream</a:t>
            </a:r>
            <a:r>
              <a:rPr lang="zh-CN" altLang="en-US" sz="1200" dirty="0"/>
              <a:t>类的构造方法，并强调注意事项。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教学指导：先分析问题，引出解决方案，然后过渡到下一页，先讲解</a:t>
            </a:r>
            <a:r>
              <a:rPr lang="fr-FR" dirty="0"/>
              <a:t>FileReader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教学指导：演示使用</a:t>
            </a:r>
            <a:r>
              <a:rPr lang="fr-FR" dirty="0"/>
              <a:t>FileReader</a:t>
            </a:r>
            <a:r>
              <a:rPr lang="zh-CN" altLang="en-US" dirty="0"/>
              <a:t>读取文件。总结实现步骤。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</a:t>
            </a:r>
            <a:r>
              <a:rPr lang="fr-FR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BufferedReader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类的缓冲区（它可以先把一批数据读到缓冲区，接下来的读操作都是从缓冲区内获取数据，避免每次都从数据源读取数据进行字符编码转换，从而提高读取操作的效率）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教学指导：演示时，结合步骤串讲每一步骤的实现代码，然后演示效果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演示完后，总结</a:t>
            </a:r>
            <a:r>
              <a:rPr lang="en-US" dirty="0" err="1"/>
              <a:t>InputStream</a:t>
            </a:r>
            <a:r>
              <a:rPr lang="zh-CN" altLang="en-US" dirty="0"/>
              <a:t>类的常用方法，说明子类</a:t>
            </a:r>
            <a:r>
              <a:rPr lang="en-US" sz="1200" dirty="0" err="1"/>
              <a:t>FileInputStream</a:t>
            </a:r>
            <a:r>
              <a:rPr lang="zh-CN" altLang="en-US" sz="1200" dirty="0"/>
              <a:t>是常用类，并说明除演示示例以外的另个一种</a:t>
            </a:r>
            <a:r>
              <a:rPr lang="en-US" sz="1200" dirty="0" err="1"/>
              <a:t>FileInputStream</a:t>
            </a:r>
            <a:r>
              <a:rPr lang="zh-CN" altLang="en-US" sz="1200" dirty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教学指导：演示使用</a:t>
            </a:r>
            <a:r>
              <a:rPr lang="fr-FR" dirty="0"/>
              <a:t>FileReader</a:t>
            </a:r>
            <a:r>
              <a:rPr lang="zh-CN" altLang="en-US" dirty="0"/>
              <a:t>读取文件。总结实现步骤。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</a:t>
            </a:r>
            <a:r>
              <a:rPr lang="fr-FR" sz="1200" b="1" dirty="0"/>
              <a:t>BufferedWriter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类的缓冲区（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BufferedWriter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BufferedReader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的流方向正好相反，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BufferedWriter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是把一批数据写到缓冲区，当缓冲区满的时候，再把缓冲区的数据写到字符输出流中。这可以避免每次都执行物理写操作，从而提高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操作的效率）。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、简单介绍</a:t>
            </a:r>
            <a:r>
              <a:rPr lang="en-US" sz="1200" dirty="0"/>
              <a:t>File</a:t>
            </a:r>
            <a:r>
              <a:rPr lang="zh-CN" altLang="en-US" sz="1200" dirty="0"/>
              <a:t>类的常用方法，通过演示讲解各方法。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、先演示“显示文件信息”，再演示“创建文件”和“删除文件”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教学指导：演示时，结合步骤串讲每一步骤的实现代码，然后演示效果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演示完后，总结</a:t>
            </a:r>
            <a:r>
              <a:rPr lang="en-US" dirty="0" err="1"/>
              <a:t>InputStream</a:t>
            </a:r>
            <a:r>
              <a:rPr lang="zh-CN" altLang="en-US" dirty="0"/>
              <a:t>类的常用方法，说明子类</a:t>
            </a:r>
            <a:r>
              <a:rPr lang="en-US" sz="1200" dirty="0" err="1"/>
              <a:t>FileInputStream</a:t>
            </a:r>
            <a:r>
              <a:rPr lang="zh-CN" altLang="en-US" sz="1200" dirty="0"/>
              <a:t>是常用类，并说明除演示示例以外的另个一种</a:t>
            </a:r>
            <a:r>
              <a:rPr lang="en-US" sz="1200" dirty="0" err="1"/>
              <a:t>FileInputStream</a:t>
            </a:r>
            <a:r>
              <a:rPr lang="zh-CN" altLang="en-US" sz="1200" dirty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简介</a:t>
            </a:r>
            <a:r>
              <a:rPr lang="fr-FR" dirty="0"/>
              <a:t>DataInputStream</a:t>
            </a:r>
            <a:r>
              <a:rPr lang="zh-CN" altLang="en-US" dirty="0"/>
              <a:t>类和</a:t>
            </a:r>
            <a:r>
              <a:rPr lang="fr-FR" dirty="0"/>
              <a:t>DataOutputStream</a:t>
            </a:r>
            <a:r>
              <a:rPr lang="zh-CN" altLang="en-US" dirty="0"/>
              <a:t>类，说明继承关系及使用步骤，并强调与</a:t>
            </a:r>
            <a:r>
              <a:rPr lang="en-US" dirty="0" err="1"/>
              <a:t>FileInputStream</a:t>
            </a:r>
            <a:r>
              <a:rPr lang="zh-CN" altLang="en-US" dirty="0"/>
              <a:t>和</a:t>
            </a:r>
            <a:r>
              <a:rPr lang="fr-FR" dirty="0"/>
              <a:t>DataOutputStream</a:t>
            </a:r>
            <a:r>
              <a:rPr lang="zh-CN" altLang="en-US" dirty="0"/>
              <a:t>的使用步骤类似。然后过度到下一页，先讲解</a:t>
            </a:r>
            <a:r>
              <a:rPr lang="fr-FR" dirty="0"/>
              <a:t>DataInputStream</a:t>
            </a:r>
            <a:r>
              <a:rPr lang="zh-CN" altLang="en-US" dirty="0"/>
              <a:t>的使用步骤，采用总分总教法。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教学指导：讲解步骤，同时告诉学员，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暂时不演示示例，在后面将结合写二进制文件的操作来学习二进制文件的读取操作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CDE01B-E1BF-4369-A9B7-D508A5FF0F82}" type="slidenum">
              <a:rPr lang="en-US" altLang="zh-CN"/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教学指导：讲解流的概念、什么是输入流、输出流。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、讲解按不同类型的分类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、讲解字节流与字符流的区别，及应用场合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、同时说明这些基类是抽象类，使用时，需要使用其下的子类。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、演示时，结合步骤串讲每一步骤的实现代码，然后演示效果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、讲解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文件中保存了“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”，而输出的结果是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97 98 99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的原因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、讲解强制类型转换实现输出“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演示完后，总结</a:t>
            </a:r>
            <a:r>
              <a:rPr lang="en-US" dirty="0" err="1"/>
              <a:t>InputStream</a:t>
            </a:r>
            <a:r>
              <a:rPr lang="zh-CN" altLang="en-US" dirty="0"/>
              <a:t>类的常用方法，说明子类</a:t>
            </a:r>
            <a:r>
              <a:rPr lang="en-US" sz="1200" dirty="0" err="1"/>
              <a:t>FileInputStream</a:t>
            </a:r>
            <a:r>
              <a:rPr lang="zh-CN" altLang="en-US" sz="1200" dirty="0"/>
              <a:t>是常用类，并说明除演示示例以外的另个一种</a:t>
            </a:r>
            <a:r>
              <a:rPr lang="en-US" sz="1200" dirty="0" err="1"/>
              <a:t>FileInputStream</a:t>
            </a:r>
            <a:r>
              <a:rPr lang="zh-CN" altLang="en-US" sz="1200" dirty="0"/>
              <a:t>类的构造方法。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File 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2940" y="285750"/>
            <a:ext cx="2205355" cy="523240"/>
          </a:xfrm>
        </p:spPr>
        <p:txBody>
          <a:bodyPr/>
          <a:lstStyle/>
          <a:p>
            <a:r>
              <a:rPr lang="zh-CN" altLang="en-US"/>
              <a:t>流</a:t>
            </a:r>
            <a:r>
              <a:rPr lang="en-US"/>
              <a:t> </a:t>
            </a:r>
            <a:r>
              <a:rPr lang="en-US" altLang="zh-CN"/>
              <a:t>3</a:t>
            </a:r>
            <a:r>
              <a:rPr lang="en-US"/>
              <a:t>-1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285860"/>
            <a:ext cx="8229600" cy="2571768"/>
          </a:xfrm>
        </p:spPr>
        <p:txBody>
          <a:bodyPr/>
          <a:lstStyle/>
          <a:p>
            <a:r>
              <a:rPr lang="zh-CN" altLang="en-US" dirty="0"/>
              <a:t>如何读写文件？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r>
              <a:rPr lang="zh-CN" altLang="en-US" dirty="0"/>
              <a:t>通过流来读写文件</a:t>
            </a:r>
            <a:endParaRPr lang="en-US" altLang="zh-CN" dirty="0"/>
          </a:p>
          <a:p>
            <a:pPr lvl="1"/>
            <a:r>
              <a:rPr lang="zh-CN" altLang="en-US" sz="2400" dirty="0"/>
              <a:t>流是指一连串流动的字符</a:t>
            </a:r>
            <a:r>
              <a:rPr lang="en-US" altLang="zh-CN" sz="2400" dirty="0"/>
              <a:t>,</a:t>
            </a:r>
            <a:r>
              <a:rPr lang="zh-CN" altLang="en-US" sz="2400" dirty="0"/>
              <a:t>是以先进先出方式发</a:t>
            </a:r>
            <a:endParaRPr lang="en-US" altLang="zh-CN" sz="2400" dirty="0"/>
          </a:p>
          <a:p>
            <a:pPr lvl="0">
              <a:buNone/>
              <a:defRPr/>
            </a:pPr>
            <a:r>
              <a:rPr lang="zh-CN" altLang="en-US" sz="2400" dirty="0"/>
              <a:t>送信息的通道</a:t>
            </a:r>
            <a:endParaRPr lang="en-US" altLang="en-US" sz="2400" dirty="0"/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buNone/>
            </a:pPr>
            <a:endParaRPr lang="en-US" dirty="0">
              <a:latin typeface="黑体" panose="02010609060101010101" pitchFamily="49" charset="-122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063750" y="4714893"/>
            <a:ext cx="1800225" cy="431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en-US" sz="2000" b="1" dirty="0" err="1"/>
              <a:t>InputStream</a:t>
            </a:r>
            <a:endParaRPr lang="en-US" sz="20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8499475" y="4714893"/>
            <a:ext cx="1979613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sz="2000" b="1" dirty="0" err="1"/>
              <a:t>OutputStream</a:t>
            </a:r>
            <a:endParaRPr lang="en-US" sz="2000" dirty="0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8283575" y="4714893"/>
            <a:ext cx="233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2063750" y="4703780"/>
            <a:ext cx="1900238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4524364" y="6000768"/>
            <a:ext cx="3214710" cy="504825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342900" indent="-342900" algn="l" eaLnBrk="0" hangingPunct="0">
              <a:buClr>
                <a:srgbClr val="339966"/>
              </a:buClr>
              <a:defRPr/>
            </a:pPr>
            <a:r>
              <a:rPr lang="zh-CN" altLang="en-US" b="1" dirty="0"/>
              <a:t>来自数据源的数据流</a:t>
            </a:r>
            <a:endParaRPr lang="zh-CN" altLang="en-US" b="1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4524364" y="6000768"/>
            <a:ext cx="3214710" cy="503237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342900" indent="-342900" algn="l" eaLnBrk="0" hangingPunct="0"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流向目的地的数据流</a:t>
            </a:r>
            <a:endParaRPr lang="en-US" altLang="zh-CN" b="1" dirty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419975" y="4498993"/>
            <a:ext cx="863600" cy="720725"/>
            <a:chOff x="4967" y="1979"/>
            <a:chExt cx="544" cy="454"/>
          </a:xfrm>
        </p:grpSpPr>
        <p:sp>
          <p:nvSpPr>
            <p:cNvPr id="140301" name="Text Box 13"/>
            <p:cNvSpPr txBox="1">
              <a:spLocks noChangeArrowheads="1"/>
            </p:cNvSpPr>
            <p:nvPr/>
          </p:nvSpPr>
          <p:spPr bwMode="auto">
            <a:xfrm>
              <a:off x="5089" y="2115"/>
              <a:ext cx="136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A</a:t>
              </a:r>
              <a:endParaRPr lang="en-US" sz="2400" b="1"/>
            </a:p>
          </p:txBody>
        </p:sp>
        <p:sp>
          <p:nvSpPr>
            <p:cNvPr id="140302" name="AutoShape 14"/>
            <p:cNvSpPr>
              <a:spLocks noChangeArrowheads="1"/>
            </p:cNvSpPr>
            <p:nvPr/>
          </p:nvSpPr>
          <p:spPr bwMode="auto">
            <a:xfrm>
              <a:off x="4967" y="1979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4665663" y="4500580"/>
            <a:ext cx="863600" cy="720725"/>
            <a:chOff x="1973" y="2387"/>
            <a:chExt cx="544" cy="454"/>
          </a:xfrm>
        </p:grpSpPr>
        <p:sp>
          <p:nvSpPr>
            <p:cNvPr id="140304" name="Text Box 16"/>
            <p:cNvSpPr txBox="1">
              <a:spLocks noChangeArrowheads="1"/>
            </p:cNvSpPr>
            <p:nvPr/>
          </p:nvSpPr>
          <p:spPr bwMode="auto">
            <a:xfrm>
              <a:off x="2095" y="2523"/>
              <a:ext cx="182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E</a:t>
              </a:r>
              <a:endParaRPr lang="en-US" sz="2400" b="1"/>
            </a:p>
          </p:txBody>
        </p:sp>
        <p:sp>
          <p:nvSpPr>
            <p:cNvPr id="140305" name="AutoShape 17"/>
            <p:cNvSpPr>
              <a:spLocks noChangeArrowheads="1"/>
            </p:cNvSpPr>
            <p:nvPr/>
          </p:nvSpPr>
          <p:spPr bwMode="auto">
            <a:xfrm>
              <a:off x="1973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6034088" y="4498993"/>
            <a:ext cx="863600" cy="720725"/>
            <a:chOff x="2880" y="2387"/>
            <a:chExt cx="544" cy="454"/>
          </a:xfrm>
        </p:grpSpPr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3005" y="2523"/>
              <a:ext cx="182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C</a:t>
              </a:r>
              <a:endParaRPr lang="en-US" sz="2400" b="1"/>
            </a:p>
          </p:txBody>
        </p:sp>
        <p:sp>
          <p:nvSpPr>
            <p:cNvPr id="140308" name="AutoShape 20"/>
            <p:cNvSpPr>
              <a:spLocks noChangeArrowheads="1"/>
            </p:cNvSpPr>
            <p:nvPr/>
          </p:nvSpPr>
          <p:spPr bwMode="auto">
            <a:xfrm>
              <a:off x="2880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5359400" y="4498993"/>
            <a:ext cx="863600" cy="720725"/>
            <a:chOff x="2427" y="2387"/>
            <a:chExt cx="544" cy="454"/>
          </a:xfrm>
        </p:grpSpPr>
        <p:sp>
          <p:nvSpPr>
            <p:cNvPr id="140310" name="Text Box 22"/>
            <p:cNvSpPr txBox="1">
              <a:spLocks noChangeArrowheads="1"/>
            </p:cNvSpPr>
            <p:nvPr/>
          </p:nvSpPr>
          <p:spPr bwMode="auto">
            <a:xfrm>
              <a:off x="2562" y="2526"/>
              <a:ext cx="182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D</a:t>
              </a:r>
              <a:endParaRPr lang="en-US" sz="2400" b="1"/>
            </a:p>
          </p:txBody>
        </p:sp>
        <p:sp>
          <p:nvSpPr>
            <p:cNvPr id="140311" name="AutoShape 23"/>
            <p:cNvSpPr>
              <a:spLocks noChangeArrowheads="1"/>
            </p:cNvSpPr>
            <p:nvPr/>
          </p:nvSpPr>
          <p:spPr bwMode="auto">
            <a:xfrm>
              <a:off x="2427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6727825" y="4498993"/>
            <a:ext cx="863600" cy="720725"/>
            <a:chOff x="3515" y="2387"/>
            <a:chExt cx="544" cy="454"/>
          </a:xfrm>
        </p:grpSpPr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3650" y="2523"/>
              <a:ext cx="182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B</a:t>
              </a:r>
              <a:endParaRPr lang="en-US" sz="2400" b="1"/>
            </a:p>
          </p:txBody>
        </p:sp>
        <p:sp>
          <p:nvSpPr>
            <p:cNvPr id="140314" name="AutoShape 26"/>
            <p:cNvSpPr>
              <a:spLocks noChangeArrowheads="1"/>
            </p:cNvSpPr>
            <p:nvPr/>
          </p:nvSpPr>
          <p:spPr bwMode="auto">
            <a:xfrm>
              <a:off x="3515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3990975" y="4500580"/>
            <a:ext cx="863600" cy="720725"/>
            <a:chOff x="1519" y="2387"/>
            <a:chExt cx="544" cy="454"/>
          </a:xfrm>
        </p:grpSpPr>
        <p:sp>
          <p:nvSpPr>
            <p:cNvPr id="140316" name="AutoShape 28"/>
            <p:cNvSpPr>
              <a:spLocks noChangeArrowheads="1"/>
            </p:cNvSpPr>
            <p:nvPr/>
          </p:nvSpPr>
          <p:spPr bwMode="auto">
            <a:xfrm>
              <a:off x="1519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638" y="2526"/>
              <a:ext cx="182" cy="29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F</a:t>
              </a:r>
              <a:endParaRPr lang="en-US" sz="2400" b="1"/>
            </a:p>
          </p:txBody>
        </p:sp>
      </p:grp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3503613" y="3929066"/>
            <a:ext cx="5329237" cy="558814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7689EA">
                  <a:gamma/>
                  <a:tint val="39216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3503613" y="5208605"/>
            <a:ext cx="5329237" cy="506411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7689EA">
                  <a:gamma/>
                  <a:tint val="39216"/>
                  <a:invGamma/>
                </a:srgbClr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组合 72"/>
          <p:cNvGrpSpPr/>
          <p:nvPr/>
        </p:nvGrpSpPr>
        <p:grpSpPr>
          <a:xfrm>
            <a:off x="1666844" y="857232"/>
            <a:ext cx="979172" cy="422603"/>
            <a:chOff x="1000100" y="1173499"/>
            <a:chExt cx="979172" cy="422603"/>
          </a:xfrm>
        </p:grpSpPr>
        <p:pic>
          <p:nvPicPr>
            <p:cNvPr id="3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69"/>
          <p:cNvGrpSpPr/>
          <p:nvPr/>
        </p:nvGrpSpPr>
        <p:grpSpPr>
          <a:xfrm>
            <a:off x="1595406" y="1857364"/>
            <a:ext cx="992719" cy="446983"/>
            <a:chOff x="1000100" y="3235185"/>
            <a:chExt cx="992719" cy="446983"/>
          </a:xfrm>
        </p:grpSpPr>
        <p:pic>
          <p:nvPicPr>
            <p:cNvPr id="3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4029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bldLvl="0" animBg="1"/>
      <p:bldP spid="140292" grpId="1" bldLvl="0" animBg="1"/>
      <p:bldP spid="140293" grpId="0" bldLvl="0" animBg="1"/>
      <p:bldP spid="140296" grpId="0" bldLvl="0" animBg="1"/>
      <p:bldP spid="140297" grpId="0" bldLvl="0" animBg="1"/>
      <p:bldP spid="140297" grpId="1" bldLvl="0" animBg="1"/>
      <p:bldP spid="140298" grpId="0" build="allAtOnce"/>
      <p:bldP spid="140298" grpId="1" animBg="1" build="allAtOnce"/>
      <p:bldP spid="140298" grpId="2" animBg="1" build="allAtOnce"/>
      <p:bldP spid="140299" grpId="0" animBg="1" build="allAtOnce"/>
      <p:bldP spid="140318" grpId="0" bldLvl="0" animBg="1"/>
      <p:bldP spid="1403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6095" y="285750"/>
            <a:ext cx="2362200" cy="523240"/>
          </a:xfrm>
        </p:spPr>
        <p:txBody>
          <a:bodyPr/>
          <a:lstStyle/>
          <a:p>
            <a:r>
              <a:rPr lang="zh-CN" altLang="en-US"/>
              <a:t>流</a:t>
            </a:r>
            <a:r>
              <a:rPr lang="en-US"/>
              <a:t> </a:t>
            </a:r>
            <a:r>
              <a:rPr lang="en-US" altLang="zh-CN"/>
              <a:t>3</a:t>
            </a:r>
            <a:r>
              <a:rPr lang="en-US"/>
              <a:t>-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1026" name="Picture 2" descr="图 8"/>
          <p:cNvPicPr>
            <a:picLocks noChangeAspect="1" noChangeArrowheads="1"/>
          </p:cNvPicPr>
          <p:nvPr/>
        </p:nvPicPr>
        <p:blipFill>
          <a:blip r:embed="rId1">
            <a:grayscl/>
            <a:lum bright="6000" contrast="12000"/>
          </a:blip>
          <a:srcRect/>
          <a:stretch>
            <a:fillRect/>
          </a:stretch>
        </p:blipFill>
        <p:spPr bwMode="auto">
          <a:xfrm>
            <a:off x="2881290" y="2444074"/>
            <a:ext cx="6070501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图 8"/>
          <p:cNvPicPr>
            <a:picLocks noChangeAspect="1" noChangeArrowheads="1"/>
          </p:cNvPicPr>
          <p:nvPr/>
        </p:nvPicPr>
        <p:blipFill>
          <a:blip r:embed="rId2">
            <a:grayscl/>
            <a:lum bright="6000"/>
          </a:blip>
          <a:srcRect b="4178"/>
          <a:stretch>
            <a:fillRect/>
          </a:stretch>
        </p:blipFill>
        <p:spPr bwMode="auto">
          <a:xfrm>
            <a:off x="2659276" y="4489892"/>
            <a:ext cx="6365682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08254" y="1276351"/>
            <a:ext cx="7645398" cy="5010170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输出流与数据源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4545" y="285750"/>
            <a:ext cx="2064385" cy="523240"/>
          </a:xfrm>
        </p:spPr>
        <p:txBody>
          <a:bodyPr/>
          <a:lstStyle/>
          <a:p>
            <a:r>
              <a:rPr lang="zh-CN" altLang="en-US" dirty="0"/>
              <a:t>流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8229600" cy="7143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流的分类</a:t>
            </a:r>
            <a:endParaRPr lang="en-US" dirty="0"/>
          </a:p>
          <a:p>
            <a:endParaRPr lang="zh-CN" alt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6177" y="4514862"/>
            <a:ext cx="6168781" cy="134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309918" y="3500438"/>
            <a:ext cx="498475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输入输出流是相对于计算机内存来说的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666976" y="5972705"/>
            <a:ext cx="650085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字节流是</a:t>
            </a:r>
            <a:r>
              <a:rPr lang="en-US" altLang="en-US" b="1" dirty="0">
                <a:solidFill>
                  <a:schemeClr val="bg1"/>
                </a:solidFill>
              </a:rPr>
              <a:t> 8 </a:t>
            </a:r>
            <a:r>
              <a:rPr lang="zh-CN" altLang="en-US" b="1" dirty="0">
                <a:solidFill>
                  <a:schemeClr val="bg1"/>
                </a:solidFill>
              </a:rPr>
              <a:t>位通用字节流，字符流是</a:t>
            </a:r>
            <a:r>
              <a:rPr lang="en-GB" altLang="en-US" b="1" dirty="0">
                <a:solidFill>
                  <a:schemeClr val="bg1"/>
                </a:solidFill>
              </a:rPr>
              <a:t> </a:t>
            </a:r>
            <a:r>
              <a:rPr lang="en-US" altLang="en-US" b="1" dirty="0">
                <a:solidFill>
                  <a:schemeClr val="bg1"/>
                </a:solidFill>
              </a:rPr>
              <a:t>16 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  <a:r>
              <a:rPr lang="en-US" altLang="en-US" b="1" dirty="0">
                <a:solidFill>
                  <a:schemeClr val="bg1"/>
                </a:solidFill>
              </a:rPr>
              <a:t> Unicode </a:t>
            </a:r>
            <a:r>
              <a:rPr lang="zh-CN" altLang="en-US" b="1" dirty="0">
                <a:solidFill>
                  <a:schemeClr val="bg1"/>
                </a:solidFill>
              </a:rPr>
              <a:t>字符流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1" name="图片 10" descr="图10.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14" y="2027810"/>
            <a:ext cx="5686724" cy="1044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2170" y="285750"/>
            <a:ext cx="3286760" cy="523240"/>
          </a:xfrm>
        </p:spPr>
        <p:txBody>
          <a:bodyPr/>
          <a:lstStyle/>
          <a:p>
            <a:r>
              <a:rPr lang="zh-CN" altLang="en-US" dirty="0"/>
              <a:t>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dk1"/>
                </a:solidFill>
              </a:rPr>
              <a:t>文本文件的读写</a:t>
            </a:r>
            <a:endParaRPr lang="zh-CN" altLang="en-US" dirty="0">
              <a:solidFill>
                <a:schemeClr val="dk1"/>
              </a:solidFill>
            </a:endParaRPr>
          </a:p>
          <a:p>
            <a:pPr lvl="1">
              <a:spcAft>
                <a:spcPct val="15000"/>
              </a:spcAft>
            </a:pPr>
            <a:r>
              <a:rPr lang="zh-CN" altLang="en-US" dirty="0">
                <a:solidFill>
                  <a:schemeClr val="dk1"/>
                </a:solidFill>
              </a:rPr>
              <a:t>用</a:t>
            </a:r>
            <a:r>
              <a:rPr lang="en-US" altLang="zh-CN" dirty="0" err="1">
                <a:solidFill>
                  <a:schemeClr val="dk1"/>
                </a:solidFill>
              </a:rPr>
              <a:t>FileInputStream</a:t>
            </a:r>
            <a:r>
              <a:rPr lang="zh-CN" altLang="en-US" dirty="0">
                <a:solidFill>
                  <a:schemeClr val="dk1"/>
                </a:solidFill>
              </a:rPr>
              <a:t>和</a:t>
            </a:r>
            <a:r>
              <a:rPr lang="en-US" altLang="zh-CN" dirty="0" err="1">
                <a:solidFill>
                  <a:schemeClr val="dk1"/>
                </a:solidFill>
              </a:rPr>
              <a:t>FileOutputStream</a:t>
            </a:r>
            <a:r>
              <a:rPr lang="zh-CN" altLang="en-US" dirty="0">
                <a:solidFill>
                  <a:schemeClr val="dk1"/>
                </a:solidFill>
              </a:rPr>
              <a:t>读写文本文件</a:t>
            </a:r>
            <a:endParaRPr lang="zh-CN" altLang="en-US" dirty="0">
              <a:solidFill>
                <a:schemeClr val="dk1"/>
              </a:solidFill>
            </a:endParaRPr>
          </a:p>
          <a:p>
            <a:pPr lvl="1">
              <a:spcAft>
                <a:spcPct val="15000"/>
              </a:spcAft>
            </a:pPr>
            <a:r>
              <a:rPr lang="zh-CN" altLang="en-US" dirty="0">
                <a:solidFill>
                  <a:schemeClr val="dk1"/>
                </a:solidFill>
              </a:rPr>
              <a:t>用</a:t>
            </a:r>
            <a:r>
              <a:rPr lang="en-US" altLang="zh-CN" dirty="0" err="1">
                <a:solidFill>
                  <a:schemeClr val="dk1"/>
                </a:solidFill>
              </a:rPr>
              <a:t>BufferedReader</a:t>
            </a:r>
            <a:r>
              <a:rPr lang="zh-CN" altLang="en-US" dirty="0">
                <a:solidFill>
                  <a:schemeClr val="dk1"/>
                </a:solidFill>
              </a:rPr>
              <a:t>和</a:t>
            </a:r>
            <a:r>
              <a:rPr lang="en-US" altLang="zh-CN" dirty="0" err="1">
                <a:solidFill>
                  <a:schemeClr val="dk1"/>
                </a:solidFill>
              </a:rPr>
              <a:t>BufferedWriter</a:t>
            </a:r>
            <a:r>
              <a:rPr lang="zh-CN" altLang="en-US" dirty="0">
                <a:solidFill>
                  <a:schemeClr val="dk1"/>
                </a:solidFill>
              </a:rPr>
              <a:t>读写文本文件</a:t>
            </a:r>
            <a:endParaRPr lang="zh-CN" altLang="en-US" dirty="0">
              <a:solidFill>
                <a:schemeClr val="dk1"/>
              </a:solidFill>
            </a:endParaRPr>
          </a:p>
          <a:p>
            <a:pPr lvl="1">
              <a:spcAft>
                <a:spcPct val="15000"/>
              </a:spcAft>
              <a:buNone/>
            </a:pPr>
            <a:endParaRPr lang="zh-CN" altLang="en-US" dirty="0">
              <a:solidFill>
                <a:schemeClr val="dk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dk1"/>
                </a:solidFill>
              </a:rPr>
              <a:t>二进制文件的读写</a:t>
            </a:r>
            <a:endParaRPr lang="en-US" altLang="zh-CN" dirty="0">
              <a:solidFill>
                <a:schemeClr val="dk1"/>
              </a:solidFill>
            </a:endParaRPr>
          </a:p>
          <a:p>
            <a:pPr lvl="1">
              <a:spcAft>
                <a:spcPct val="15000"/>
              </a:spcAft>
            </a:pPr>
            <a:r>
              <a:rPr lang="zh-CN" altLang="en-US" dirty="0">
                <a:solidFill>
                  <a:schemeClr val="dk1"/>
                </a:solidFill>
              </a:rPr>
              <a:t>使用</a:t>
            </a:r>
            <a:r>
              <a:rPr lang="en-GB" altLang="en-US" dirty="0" err="1">
                <a:solidFill>
                  <a:schemeClr val="dk1"/>
                </a:solidFill>
              </a:rPr>
              <a:t>DataInputStream</a:t>
            </a:r>
            <a:r>
              <a:rPr lang="zh-CN" altLang="en-US" dirty="0">
                <a:solidFill>
                  <a:schemeClr val="dk1"/>
                </a:solidFill>
              </a:rPr>
              <a:t>和</a:t>
            </a:r>
            <a:r>
              <a:rPr lang="en-GB" altLang="en-US" dirty="0" err="1">
                <a:solidFill>
                  <a:schemeClr val="dk1"/>
                </a:solidFill>
              </a:rPr>
              <a:t>DataOutputStream</a:t>
            </a:r>
            <a:r>
              <a:rPr lang="zh-CN" altLang="en-US" dirty="0">
                <a:solidFill>
                  <a:schemeClr val="dk1"/>
                </a:solidFill>
              </a:rPr>
              <a:t>读写二进制文件</a:t>
            </a:r>
            <a:endParaRPr lang="zh-CN" altLang="en-US" dirty="0">
              <a:solidFill>
                <a:schemeClr val="dk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0860" y="214630"/>
            <a:ext cx="7525385" cy="571500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en-US" altLang="en-US" dirty="0" err="1"/>
              <a:t>用FileInputStream</a:t>
            </a:r>
            <a:r>
              <a:rPr lang="en-US" altLang="zh-CN" dirty="0"/>
              <a:t> </a:t>
            </a:r>
            <a:r>
              <a:rPr lang="en-US" altLang="en-US" dirty="0" err="1"/>
              <a:t>读文本文件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2021494" y="1571930"/>
          <a:ext cx="350046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14"/>
          <p:cNvGrpSpPr/>
          <p:nvPr/>
        </p:nvGrpSpPr>
        <p:grpSpPr>
          <a:xfrm>
            <a:off x="3595670" y="4572008"/>
            <a:ext cx="326676" cy="272230"/>
            <a:chOff x="1586892" y="1864148"/>
            <a:chExt cx="326676" cy="272230"/>
          </a:xfrm>
          <a:solidFill>
            <a:schemeClr val="accent5">
              <a:lumMod val="50000"/>
            </a:schemeClr>
          </a:solidFill>
        </p:grpSpPr>
        <p:sp>
          <p:nvSpPr>
            <p:cNvPr id="16" name="右箭头 15"/>
            <p:cNvSpPr/>
            <p:nvPr/>
          </p:nvSpPr>
          <p:spPr>
            <a:xfrm rot="5400000">
              <a:off x="1614115" y="1836925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7" name="右箭头 4"/>
            <p:cNvSpPr/>
            <p:nvPr/>
          </p:nvSpPr>
          <p:spPr>
            <a:xfrm>
              <a:off x="1652228" y="1864148"/>
              <a:ext cx="196006" cy="1905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5810248" y="1571612"/>
            <a:ext cx="4027495" cy="8572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java.io.IOException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java.io.FileInputStream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810248" y="2714620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FileInputStream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FileInputStream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(“c:\\test.txt");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810248" y="3786190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fis.available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fis.read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810248" y="5072074"/>
            <a:ext cx="4027495" cy="57150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fis.close();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31" name="组合 42"/>
          <p:cNvGrpSpPr/>
          <p:nvPr/>
        </p:nvGrpSpPr>
        <p:grpSpPr>
          <a:xfrm>
            <a:off x="1616166" y="857232"/>
            <a:ext cx="1609273" cy="455931"/>
            <a:chOff x="5500694" y="4857760"/>
            <a:chExt cx="2011591" cy="569913"/>
          </a:xfrm>
        </p:grpSpPr>
        <p:pic>
          <p:nvPicPr>
            <p:cNvPr id="32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6007335" y="4929198"/>
              <a:ext cx="1504950" cy="49847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组合 14"/>
          <p:cNvGrpSpPr/>
          <p:nvPr/>
        </p:nvGrpSpPr>
        <p:grpSpPr bwMode="auto">
          <a:xfrm>
            <a:off x="3071664" y="6024711"/>
            <a:ext cx="7344054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769260" y="5187962"/>
              <a:ext cx="368555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FileInputStream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8235" y="285750"/>
            <a:ext cx="1750695" cy="52324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zh-CN" altLang="en-US" dirty="0"/>
              <a:t>类常用方法</a:t>
            </a:r>
            <a:endParaRPr lang="en-US" altLang="zh-CN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read( 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read(byte[] b)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read(byte[] </a:t>
            </a:r>
            <a:r>
              <a:rPr lang="en-US" dirty="0" err="1"/>
              <a:t>b,int</a:t>
            </a:r>
            <a:r>
              <a:rPr lang="en-US" dirty="0"/>
              <a:t> </a:t>
            </a:r>
            <a:r>
              <a:rPr lang="en-US" dirty="0" err="1"/>
              <a:t>off,int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void close( 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available()</a:t>
            </a:r>
            <a:endParaRPr lang="en-US" dirty="0"/>
          </a:p>
          <a:p>
            <a:r>
              <a:rPr lang="zh-CN" altLang="en-US" dirty="0"/>
              <a:t>子类</a:t>
            </a:r>
            <a:r>
              <a:rPr lang="en-US" altLang="zh-CN" dirty="0" err="1"/>
              <a:t>FileInputStream</a:t>
            </a:r>
            <a:r>
              <a:rPr lang="zh-CN" altLang="en-US" dirty="0"/>
              <a:t>常用的构造方法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FileInputStream</a:t>
            </a:r>
            <a:r>
              <a:rPr lang="en-US" altLang="zh-CN" dirty="0"/>
              <a:t>(File file)</a:t>
            </a:r>
            <a:endParaRPr lang="zh-CN" altLang="en-US" dirty="0"/>
          </a:p>
          <a:p>
            <a:pPr lvl="1"/>
            <a:r>
              <a:rPr lang="en-US" dirty="0" err="1"/>
              <a:t>FileInputStream</a:t>
            </a:r>
            <a:r>
              <a:rPr lang="en-US" dirty="0"/>
              <a:t>(String name)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6845" y="214630"/>
            <a:ext cx="7900035" cy="571500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en-US" altLang="en-US" dirty="0" err="1"/>
              <a:t>用File</a:t>
            </a:r>
            <a:r>
              <a:rPr lang="en-US" altLang="zh-CN" dirty="0" err="1"/>
              <a:t>Out</a:t>
            </a:r>
            <a:r>
              <a:rPr lang="en-US" altLang="en-US" dirty="0" err="1"/>
              <a:t>putStream</a:t>
            </a:r>
            <a:r>
              <a:rPr lang="en-US" altLang="zh-CN" dirty="0"/>
              <a:t> </a:t>
            </a:r>
            <a:r>
              <a:rPr lang="zh-CN" altLang="en-US" dirty="0"/>
              <a:t>写</a:t>
            </a:r>
            <a:r>
              <a:rPr lang="en-US" altLang="en-US" dirty="0" err="1"/>
              <a:t>文本文件</a:t>
            </a:r>
            <a:endParaRPr lang="zh-CN" altLang="en-US" dirty="0"/>
          </a:p>
        </p:txBody>
      </p:sp>
      <p:grpSp>
        <p:nvGrpSpPr>
          <p:cNvPr id="4" name="组合 21"/>
          <p:cNvGrpSpPr/>
          <p:nvPr/>
        </p:nvGrpSpPr>
        <p:grpSpPr>
          <a:xfrm>
            <a:off x="1868405" y="2276872"/>
            <a:ext cx="3500462" cy="4286280"/>
            <a:chOff x="500034" y="2143116"/>
            <a:chExt cx="3500462" cy="4286280"/>
          </a:xfrm>
        </p:grpSpPr>
        <p:graphicFrame>
          <p:nvGraphicFramePr>
            <p:cNvPr id="10" name="图示 9"/>
            <p:cNvGraphicFramePr/>
            <p:nvPr/>
          </p:nvGraphicFramePr>
          <p:xfrm>
            <a:off x="500034" y="2143116"/>
            <a:ext cx="3500462" cy="4286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6" name="组合 14"/>
            <p:cNvGrpSpPr/>
            <p:nvPr/>
          </p:nvGrpSpPr>
          <p:grpSpPr>
            <a:xfrm>
              <a:off x="2071670" y="5357826"/>
              <a:ext cx="326676" cy="285752"/>
              <a:chOff x="1586892" y="1850626"/>
              <a:chExt cx="326676" cy="285752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643073" y="1794445"/>
                <a:ext cx="214314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945817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5810248" y="2285992"/>
            <a:ext cx="4027495" cy="857256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java.io.IOException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en-US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GB" altLang="en-US" b="1" dirty="0" err="1">
                <a:solidFill>
                  <a:schemeClr val="accent5">
                    <a:lumMod val="10000"/>
                  </a:schemeClr>
                </a:solidFill>
              </a:rPr>
              <a:t>java.io.FileOutputStream</a:t>
            </a:r>
            <a:r>
              <a:rPr lang="en-GB" altLang="en-US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810248" y="3286124"/>
            <a:ext cx="4027495" cy="92869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r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("</a:t>
            </a:r>
            <a:r>
              <a:rPr lang="en-US" b="1" dirty="0"/>
              <a:t>c:\\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t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est.txt");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810248" y="4286256"/>
            <a:ext cx="4027495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String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</a:rPr>
              <a:t>str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好好学习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Java";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byte[] words  =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</a:rPr>
              <a:t>str.getBytes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</a:rPr>
              <a:t>fos.write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(words, 0,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</a:rPr>
              <a:t>words.length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810248" y="5715016"/>
            <a:ext cx="4071966" cy="57150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fos.close();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3" name="组合 58"/>
          <p:cNvGrpSpPr/>
          <p:nvPr/>
        </p:nvGrpSpPr>
        <p:grpSpPr>
          <a:xfrm>
            <a:off x="1636786" y="836712"/>
            <a:ext cx="951338" cy="430730"/>
            <a:chOff x="3643306" y="2500357"/>
            <a:chExt cx="951338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53630" y="3284984"/>
            <a:ext cx="22145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FileOutputStream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67438" y="3774048"/>
            <a:ext cx="22145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FileOutputStream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10512" y="3286124"/>
            <a:ext cx="20002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/>
              <a:t>fos</a:t>
            </a:r>
            <a:r>
              <a:rPr lang="en-GB" altLang="zh-CN" b="1" dirty="0"/>
              <a:t> = new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86794" y="4942329"/>
            <a:ext cx="373719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把数据写入文本文件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7568" y="3257340"/>
            <a:ext cx="31432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构造文件输出流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/>
            <a:r>
              <a:rPr lang="en-GB" altLang="zh-CN" sz="2400" b="1" dirty="0">
                <a:solidFill>
                  <a:schemeClr val="bg1"/>
                </a:solidFill>
              </a:rPr>
              <a:t>FileOutputStream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zh-CN" altLang="en-US" sz="2400" b="1" dirty="0"/>
          </a:p>
        </p:txBody>
      </p:sp>
      <p:grpSp>
        <p:nvGrpSpPr>
          <p:cNvPr id="31" name="组合 14"/>
          <p:cNvGrpSpPr/>
          <p:nvPr/>
        </p:nvGrpSpPr>
        <p:grpSpPr bwMode="auto">
          <a:xfrm>
            <a:off x="2351584" y="6384751"/>
            <a:ext cx="7842301" cy="428625"/>
            <a:chOff x="3143240" y="5143512"/>
            <a:chExt cx="4572032" cy="428628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/>
            <p:cNvSpPr txBox="1"/>
            <p:nvPr/>
          </p:nvSpPr>
          <p:spPr bwMode="auto">
            <a:xfrm>
              <a:off x="3752493" y="5187962"/>
              <a:ext cx="386158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FileOutputStream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类向文本文件写数据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8229600" cy="71438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zh-CN" altLang="en-US" dirty="0"/>
              <a:t>写文本文件的步骤与读文件的步骤有何不同？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build="allAtOnce"/>
      <p:bldP spid="19" grpId="0" animBg="1" build="allAtOnce"/>
      <p:bldP spid="20" grpId="0" animBg="1" build="allAtOnce"/>
      <p:bldP spid="21" grpId="0" bldLvl="0" animBg="1"/>
      <p:bldP spid="28" grpId="0"/>
      <p:bldP spid="28" grpId="1"/>
      <p:bldP spid="29" grpId="0"/>
      <p:bldP spid="29" grpId="1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2380" y="285750"/>
            <a:ext cx="1605915" cy="52324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0000" y="853200"/>
            <a:ext cx="7645398" cy="5010170"/>
          </a:xfrm>
        </p:spPr>
        <p:txBody>
          <a:bodyPr/>
          <a:lstStyle/>
          <a:p>
            <a:r>
              <a:rPr lang="en-US" dirty="0" err="1"/>
              <a:t>OutputStream</a:t>
            </a:r>
            <a:r>
              <a:rPr lang="zh-CN" altLang="en-US" dirty="0"/>
              <a:t>类常用方法</a:t>
            </a:r>
            <a:endParaRPr lang="en-US" altLang="zh-CN" dirty="0"/>
          </a:p>
          <a:p>
            <a:pPr lvl="1"/>
            <a:r>
              <a:rPr lang="en-US" dirty="0"/>
              <a:t>void write(</a:t>
            </a:r>
            <a:r>
              <a:rPr lang="en-US" dirty="0" err="1"/>
              <a:t>int</a:t>
            </a:r>
            <a:r>
              <a:rPr lang="en-US" dirty="0"/>
              <a:t> c)</a:t>
            </a:r>
            <a:endParaRPr lang="zh-CN" altLang="en-US" dirty="0"/>
          </a:p>
          <a:p>
            <a:pPr lvl="1"/>
            <a:r>
              <a:rPr lang="en-US" dirty="0"/>
              <a:t>void write(byte[] </a:t>
            </a:r>
            <a:r>
              <a:rPr lang="en-US" dirty="0" err="1"/>
              <a:t>buf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void write(byte[] </a:t>
            </a:r>
            <a:r>
              <a:rPr lang="en-US" dirty="0" err="1"/>
              <a:t>b,int</a:t>
            </a:r>
            <a:r>
              <a:rPr lang="en-US" dirty="0"/>
              <a:t> </a:t>
            </a:r>
            <a:r>
              <a:rPr lang="en-US" dirty="0" err="1"/>
              <a:t>off,int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void close( )</a:t>
            </a:r>
            <a:endParaRPr lang="en-US" dirty="0"/>
          </a:p>
          <a:p>
            <a:r>
              <a:rPr lang="zh-CN" altLang="en-US" dirty="0"/>
              <a:t>子类</a:t>
            </a:r>
            <a:r>
              <a:rPr lang="en-US" altLang="zh-CN" dirty="0" err="1"/>
              <a:t>FileOutputStream</a:t>
            </a:r>
            <a:r>
              <a:rPr lang="zh-CN" altLang="en-US" dirty="0"/>
              <a:t>常用的构造方法</a:t>
            </a:r>
            <a:endParaRPr lang="zh-CN" altLang="en-US" dirty="0"/>
          </a:p>
          <a:p>
            <a:pPr lvl="1"/>
            <a:r>
              <a:rPr lang="en-GB" dirty="0" err="1"/>
              <a:t>FileOutputStream</a:t>
            </a:r>
            <a:r>
              <a:rPr lang="en-GB" dirty="0"/>
              <a:t> </a:t>
            </a:r>
            <a:r>
              <a:rPr lang="en-US" dirty="0"/>
              <a:t>(File </a:t>
            </a:r>
            <a:r>
              <a:rPr lang="en-US" dirty="0" err="1"/>
              <a:t>file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GB" dirty="0"/>
              <a:t>FileOutputStream</a:t>
            </a:r>
            <a:r>
              <a:rPr lang="en-US" dirty="0"/>
              <a:t>(String name)	</a:t>
            </a:r>
            <a:endParaRPr lang="en-US" dirty="0"/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dirty="0" err="1"/>
              <a:t>name,boolean</a:t>
            </a:r>
            <a:r>
              <a:rPr lang="en-US" dirty="0"/>
              <a:t> append)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738414" y="5643578"/>
            <a:ext cx="6813970" cy="100013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、前两种构造方法在向文件写数据时将覆盖文件中原有的内容</a:t>
            </a:r>
            <a:endParaRPr lang="en-US" altLang="zh-CN" b="1" dirty="0"/>
          </a:p>
          <a:p>
            <a:pPr algn="l" eaLnBrk="0" hangingPunc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、创建</a:t>
            </a:r>
            <a:r>
              <a:rPr lang="en-US" altLang="zh-CN" b="1" dirty="0" err="1"/>
              <a:t>FileOutputStream</a:t>
            </a:r>
            <a:r>
              <a:rPr lang="zh-CN" altLang="en-US" b="1" dirty="0"/>
              <a:t>实例时，如果相应的文件并不存在，则会自动创建一个空的文件</a:t>
            </a:r>
            <a:endParaRPr lang="zh-CN" altLang="en-US" b="1" dirty="0"/>
          </a:p>
        </p:txBody>
      </p:sp>
      <p:grpSp>
        <p:nvGrpSpPr>
          <p:cNvPr id="9" name="组合 68"/>
          <p:cNvGrpSpPr/>
          <p:nvPr/>
        </p:nvGrpSpPr>
        <p:grpSpPr>
          <a:xfrm>
            <a:off x="1608953" y="5371979"/>
            <a:ext cx="1050610" cy="414475"/>
            <a:chOff x="1000100" y="3950459"/>
            <a:chExt cx="1050610" cy="414475"/>
          </a:xfrm>
        </p:grpSpPr>
        <p:pic>
          <p:nvPicPr>
            <p:cNvPr id="1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357290" y="395830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5" y="285750"/>
            <a:ext cx="675767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复制文本文件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3812" cy="4071937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理解输入流和输出流类的概念。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dirty="0" err="1"/>
              <a:t>FileInputStream</a:t>
            </a:r>
            <a:r>
              <a:rPr lang="zh-CN" altLang="en-US" dirty="0"/>
              <a:t>实现读取文本文件。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GB" dirty="0"/>
              <a:t>FileOutputStream</a:t>
            </a:r>
            <a:r>
              <a:rPr lang="zh-CN" altLang="en-US" dirty="0"/>
              <a:t>实现向文本文件中写数据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文件“我的青春谁做主</a:t>
            </a:r>
            <a:r>
              <a:rPr lang="en-US" dirty="0"/>
              <a:t>.txt</a:t>
            </a:r>
            <a:r>
              <a:rPr lang="zh-CN" altLang="en-US" dirty="0"/>
              <a:t>”位于</a:t>
            </a:r>
            <a:r>
              <a:rPr lang="en-US" dirty="0"/>
              <a:t>D</a:t>
            </a:r>
            <a:r>
              <a:rPr lang="zh-CN" altLang="en-US" dirty="0"/>
              <a:t>盘根目录下，要求将此文件的内容复制到</a:t>
            </a:r>
            <a:endParaRPr lang="en-US" altLang="zh-CN" dirty="0"/>
          </a:p>
          <a:p>
            <a:pPr lvl="1">
              <a:buNone/>
            </a:pPr>
            <a:r>
              <a:rPr lang="en-US" dirty="0"/>
              <a:t>     </a:t>
            </a:r>
            <a:r>
              <a:rPr lang="en-US" altLang="zh-CN" dirty="0"/>
              <a:t>C</a:t>
            </a:r>
            <a:r>
              <a:rPr lang="en-US" dirty="0"/>
              <a:t>:\myFile\myPrime.txt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6"/>
          <p:cNvGrpSpPr/>
          <p:nvPr/>
        </p:nvGrpSpPr>
        <p:grpSpPr bwMode="auto">
          <a:xfrm>
            <a:off x="4459372" y="6326212"/>
            <a:ext cx="2714625" cy="428625"/>
            <a:chOff x="3143240" y="5143512"/>
            <a:chExt cx="271464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561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202305" y="285750"/>
            <a:ext cx="728599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复制文本文件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-2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679450" y="1214755"/>
            <a:ext cx="10630535" cy="4643755"/>
          </a:xfrm>
        </p:spPr>
        <p:txBody>
          <a:bodyPr/>
          <a:lstStyle/>
          <a:p>
            <a:r>
              <a:rPr lang="zh-CN" altLang="en-US" dirty="0"/>
              <a:t>实现思路 </a:t>
            </a:r>
            <a:endParaRPr lang="zh-CN" altLang="en-US" dirty="0"/>
          </a:p>
          <a:p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1. </a:t>
            </a:r>
            <a:r>
              <a:rPr lang="zh-CN" altLang="en-US" dirty="0"/>
              <a:t>创建文件“</a:t>
            </a:r>
            <a:r>
              <a:rPr lang="en-US" dirty="0"/>
              <a:t>D:\</a:t>
            </a:r>
            <a:r>
              <a:rPr lang="zh-CN" altLang="en-US" dirty="0"/>
              <a:t>我的青春谁做主</a:t>
            </a:r>
            <a:r>
              <a:rPr lang="en-US" dirty="0"/>
              <a:t>.txt</a:t>
            </a:r>
            <a:r>
              <a:rPr lang="zh-CN" altLang="en-US" dirty="0"/>
              <a:t>”并自行输入容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2. </a:t>
            </a:r>
            <a:r>
              <a:rPr lang="zh-CN" altLang="en-US" dirty="0"/>
              <a:t>创建</a:t>
            </a:r>
            <a:r>
              <a:rPr lang="en-US" dirty="0"/>
              <a:t>C:\myFile</a:t>
            </a:r>
            <a:r>
              <a:rPr lang="zh-CN" altLang="en-US" dirty="0"/>
              <a:t>的目录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3. </a:t>
            </a:r>
            <a:r>
              <a:rPr lang="zh-CN" altLang="en-US" dirty="0"/>
              <a:t>创建输入流</a:t>
            </a:r>
            <a:r>
              <a:rPr lang="en-US" dirty="0" err="1"/>
              <a:t>FileInputStream</a:t>
            </a:r>
            <a:r>
              <a:rPr lang="zh-CN" altLang="en-US" dirty="0"/>
              <a:t>对象，负责对</a:t>
            </a:r>
            <a:r>
              <a:rPr lang="en-US" dirty="0"/>
              <a:t>D:\</a:t>
            </a:r>
            <a:r>
              <a:rPr lang="zh-CN" altLang="en-US" dirty="0"/>
              <a:t>我的青春谁做主</a:t>
            </a:r>
            <a:r>
              <a:rPr lang="en-US" dirty="0"/>
              <a:t>.txt</a:t>
            </a:r>
            <a:r>
              <a:rPr lang="zh-CN" altLang="en-US" dirty="0"/>
              <a:t>文件的读取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4. </a:t>
            </a:r>
            <a:r>
              <a:rPr lang="zh-CN" altLang="en-US" dirty="0"/>
              <a:t>创建输出流</a:t>
            </a:r>
            <a:r>
              <a:rPr lang="en-GB" dirty="0"/>
              <a:t>FileOutputStream</a:t>
            </a:r>
            <a:r>
              <a:rPr lang="zh-CN" altLang="en-US" dirty="0"/>
              <a:t>对象，负责将文件内容写入到</a:t>
            </a:r>
            <a:r>
              <a:rPr lang="en-US" dirty="0"/>
              <a:t>C:\myFile</a:t>
            </a:r>
            <a:r>
              <a:rPr lang="en-US"/>
              <a:t>\myPrime</a:t>
            </a:r>
            <a:r>
              <a:rPr lang="en-US" dirty="0"/>
              <a:t>.txt</a:t>
            </a:r>
            <a:r>
              <a:rPr lang="zh-CN" altLang="en-US" dirty="0"/>
              <a:t>中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5. </a:t>
            </a:r>
            <a:r>
              <a:rPr lang="zh-CN" altLang="en-US" dirty="0"/>
              <a:t>创建中转站数组</a:t>
            </a:r>
            <a:r>
              <a:rPr lang="en-US" dirty="0"/>
              <a:t>words</a:t>
            </a:r>
            <a:r>
              <a:rPr lang="zh-CN" altLang="en-US" dirty="0"/>
              <a:t>，存放每次读取的内容。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6. </a:t>
            </a:r>
            <a:r>
              <a:rPr lang="zh-CN" altLang="en-US" dirty="0"/>
              <a:t>通过循环实现文件读写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7. </a:t>
            </a:r>
            <a:r>
              <a:rPr lang="zh-CN" altLang="en-US" dirty="0"/>
              <a:t>关闭输入流、输出流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grpSp>
        <p:nvGrpSpPr>
          <p:cNvPr id="3" name="组合 22"/>
          <p:cNvGrpSpPr/>
          <p:nvPr/>
        </p:nvGrpSpPr>
        <p:grpSpPr>
          <a:xfrm>
            <a:off x="1381005" y="56767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27290" y="182880"/>
            <a:ext cx="2683510" cy="654050"/>
          </a:xfrm>
        </p:spPr>
        <p:txBody>
          <a:bodyPr/>
          <a:lstStyle/>
          <a:p>
            <a:r>
              <a:rPr lang="zh-CN" altLang="en-US" b="1"/>
              <a:t>预习检查</a:t>
            </a:r>
            <a:endParaRPr lang="zh-CN" altLang="en-US" b="1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322" y="1196752"/>
            <a:ext cx="7931150" cy="5111750"/>
          </a:xfrm>
        </p:spPr>
        <p:txBody>
          <a:bodyPr/>
          <a:lstStyle/>
          <a:p>
            <a:r>
              <a:rPr lang="zh-CN" altLang="en-US" dirty="0"/>
              <a:t>什么是流？</a:t>
            </a:r>
            <a:endParaRPr lang="zh-CN" altLang="en-US" dirty="0"/>
          </a:p>
          <a:p>
            <a:r>
              <a:rPr lang="zh-CN" altLang="en-US" dirty="0"/>
              <a:t>简述使用字节流读文本文件的步骤</a:t>
            </a:r>
            <a:endParaRPr lang="zh-CN" altLang="en-US" dirty="0"/>
          </a:p>
          <a:p>
            <a:r>
              <a:rPr lang="zh-CN" altLang="en-US" dirty="0"/>
              <a:t>使用什么流读写字符内容更高效？</a:t>
            </a:r>
            <a:endParaRPr lang="zh-CN" altLang="en-US" dirty="0"/>
          </a:p>
        </p:txBody>
      </p:sp>
      <p:grpSp>
        <p:nvGrpSpPr>
          <p:cNvPr id="8" name="组合 1"/>
          <p:cNvGrpSpPr/>
          <p:nvPr/>
        </p:nvGrpSpPr>
        <p:grpSpPr bwMode="auto">
          <a:xfrm>
            <a:off x="1668438" y="676176"/>
            <a:ext cx="1607185" cy="736600"/>
            <a:chOff x="0" y="600123"/>
            <a:chExt cx="1607604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654425" y="285750"/>
            <a:ext cx="683387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复制文本文件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-3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9812" y="1214450"/>
            <a:ext cx="7643839" cy="571476"/>
          </a:xfrm>
        </p:spPr>
        <p:txBody>
          <a:bodyPr/>
          <a:lstStyle/>
          <a:p>
            <a:r>
              <a:rPr lang="zh-CN" altLang="en-US" dirty="0"/>
              <a:t>关键代码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81277" y="1785926"/>
            <a:ext cx="7643813" cy="414340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、创建输入流对象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负责读取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D:\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我的青春谁做主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.txt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文件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FileInputStream fis = new FileInputStream("D:\\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我的青春谁做主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.txt");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、创建输出流对象，负责将文件内容写入到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C:\myFile\my Prime.txt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中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FileOutputStream fos = new FileOutputStream("C:\\myFile\\myPrime.txt",true);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、创建中转站数组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存放每次读取的内容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byte words [] = new char[1024];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、通过循环实现文件读写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while((fis.read())!=-1){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fis.read(words);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读取文件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fos.write(words, 0, words.length);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写入文件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914400" lvl="1" indent="-457200" algn="l" defTabSz="723900" eaLnBrk="0" hangingPunct="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algn="l" defTabSz="723900" eaLnBrk="0" hangingPunct="0">
              <a:spcAft>
                <a:spcPts val="600"/>
              </a:spcAft>
              <a:buClr>
                <a:schemeClr val="folHlink"/>
              </a:buClr>
              <a:buSzPct val="60000"/>
              <a:buFontTx/>
              <a:buBlip>
                <a:blip r:embed="rId1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7"/>
          <p:cNvGrpSpPr/>
          <p:nvPr/>
        </p:nvGrpSpPr>
        <p:grpSpPr bwMode="auto">
          <a:xfrm>
            <a:off x="4655840" y="6096719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5" y="285750"/>
            <a:ext cx="4058920" cy="52324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2" y="3645024"/>
            <a:ext cx="5929313" cy="2058988"/>
            <a:chOff x="1857356" y="3214688"/>
            <a:chExt cx="5929353" cy="2058989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4588510" y="182880"/>
            <a:ext cx="5622290" cy="654050"/>
          </a:xfrm>
        </p:spPr>
        <p:txBody>
          <a:bodyPr/>
          <a:lstStyle/>
          <a:p>
            <a:r>
              <a:rPr lang="zh-CN" altLang="en-US" dirty="0"/>
              <a:t>使用字符流读写文件</a:t>
            </a:r>
            <a:r>
              <a:rPr lang="en-US" altLang="zh-CN" dirty="0"/>
              <a:t>2-1</a:t>
            </a:r>
            <a:endParaRPr lang="zh-CN" altLang="en-US" b="1" dirty="0"/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2279650" y="1213200"/>
            <a:ext cx="7931150" cy="5248275"/>
          </a:xfrm>
        </p:spPr>
        <p:txBody>
          <a:bodyPr/>
          <a:lstStyle/>
          <a:p>
            <a:r>
              <a:rPr lang="zh-CN" altLang="en-US" dirty="0"/>
              <a:t>格式模版保存在文本文件</a:t>
            </a:r>
            <a:r>
              <a:rPr lang="en-US" altLang="zh-CN" dirty="0" err="1"/>
              <a:t>pet.template</a:t>
            </a:r>
            <a:r>
              <a:rPr lang="zh-CN" altLang="en-US" dirty="0"/>
              <a:t>中，内容如下：</a:t>
            </a:r>
            <a:endParaRPr lang="zh-CN" altLang="en-US" dirty="0"/>
          </a:p>
          <a:p>
            <a:pPr lvl="1"/>
            <a:r>
              <a:rPr lang="zh-CN" altLang="en-US" dirty="0"/>
              <a:t>您好！</a:t>
            </a:r>
            <a:endParaRPr lang="zh-CN" altLang="en-US" dirty="0"/>
          </a:p>
          <a:p>
            <a:pPr lvl="1"/>
            <a:r>
              <a:rPr lang="zh-CN" altLang="en-US" dirty="0"/>
              <a:t>我的名字是</a:t>
            </a:r>
            <a:r>
              <a:rPr lang="en-US" altLang="zh-CN" dirty="0"/>
              <a:t>{name}</a:t>
            </a:r>
            <a:r>
              <a:rPr lang="zh-CN" altLang="en-US" dirty="0"/>
              <a:t>，我是一只</a:t>
            </a:r>
            <a:r>
              <a:rPr lang="en-US" altLang="zh-CN" dirty="0"/>
              <a:t>{type}</a:t>
            </a:r>
            <a:endParaRPr lang="zh-CN" altLang="en-US" dirty="0"/>
          </a:p>
          <a:p>
            <a:pPr lvl="1"/>
            <a:r>
              <a:rPr lang="zh-CN" altLang="en-US" dirty="0"/>
              <a:t>我的主人是</a:t>
            </a:r>
            <a:r>
              <a:rPr lang="en-US" altLang="zh-CN" dirty="0"/>
              <a:t>{master}</a:t>
            </a:r>
            <a:endParaRPr lang="zh-CN" altLang="en-US" dirty="0"/>
          </a:p>
          <a:p>
            <a:r>
              <a:rPr lang="zh-CN" altLang="en-US" dirty="0"/>
              <a:t>其中</a:t>
            </a:r>
            <a:r>
              <a:rPr lang="en-US" altLang="zh-CN" dirty="0"/>
              <a:t>{name}</a:t>
            </a:r>
            <a:r>
              <a:rPr lang="zh-CN" altLang="en-US" dirty="0"/>
              <a:t>、</a:t>
            </a:r>
            <a:r>
              <a:rPr lang="en-US" altLang="zh-CN" dirty="0"/>
              <a:t>{type}</a:t>
            </a:r>
            <a:r>
              <a:rPr lang="zh-CN" altLang="en-US" dirty="0"/>
              <a:t>、</a:t>
            </a:r>
            <a:r>
              <a:rPr lang="en-US" altLang="zh-CN" dirty="0"/>
              <a:t>{master}</a:t>
            </a:r>
            <a:r>
              <a:rPr lang="zh-CN" altLang="en-US" dirty="0"/>
              <a:t>是需要替换的内容，现在要求按照模板格式保存宠物数据到文本文件，即把</a:t>
            </a:r>
            <a:r>
              <a:rPr lang="en-US" altLang="zh-CN" dirty="0"/>
              <a:t>{name}</a:t>
            </a:r>
            <a:r>
              <a:rPr lang="zh-CN" altLang="en-US" dirty="0"/>
              <a:t>、</a:t>
            </a:r>
            <a:r>
              <a:rPr lang="en-US" altLang="zh-CN" dirty="0"/>
              <a:t>{type}</a:t>
            </a:r>
            <a:r>
              <a:rPr lang="zh-CN" altLang="en-US" dirty="0"/>
              <a:t>、</a:t>
            </a:r>
            <a:r>
              <a:rPr lang="en-US" altLang="zh-CN" dirty="0"/>
              <a:t>{master}</a:t>
            </a:r>
            <a:r>
              <a:rPr lang="zh-CN" altLang="en-US" dirty="0"/>
              <a:t>替换为具体的宠物信息，该如何实现呢？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66844" y="764704"/>
            <a:ext cx="979172" cy="422603"/>
            <a:chOff x="1000100" y="1173499"/>
            <a:chExt cx="979172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4577715" y="182880"/>
            <a:ext cx="5633085" cy="654050"/>
          </a:xfrm>
        </p:spPr>
        <p:txBody>
          <a:bodyPr/>
          <a:lstStyle/>
          <a:p>
            <a:r>
              <a:rPr lang="zh-CN" altLang="en-US" dirty="0"/>
              <a:t>使用字符流读写文件</a:t>
            </a:r>
            <a:r>
              <a:rPr lang="en-US" altLang="zh-CN" dirty="0"/>
              <a:t>2-2</a:t>
            </a:r>
            <a:endParaRPr lang="zh-CN" altLang="en-US" b="1" dirty="0"/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2280000" y="1213200"/>
            <a:ext cx="8429625" cy="5248275"/>
          </a:xfrm>
        </p:spPr>
        <p:txBody>
          <a:bodyPr/>
          <a:lstStyle/>
          <a:p>
            <a:r>
              <a:rPr lang="zh-CN" altLang="en-US" dirty="0"/>
              <a:t>可以把该问题分解为</a:t>
            </a:r>
            <a:endParaRPr lang="zh-CN" altLang="en-US" dirty="0"/>
          </a:p>
          <a:p>
            <a:pPr lvl="1"/>
            <a:r>
              <a:rPr lang="zh-CN" altLang="en-US" dirty="0"/>
              <a:t>如何从文件中读取模版？</a:t>
            </a:r>
            <a:endParaRPr lang="zh-CN" altLang="en-US" dirty="0"/>
          </a:p>
          <a:p>
            <a:pPr lvl="1"/>
            <a:r>
              <a:rPr lang="zh-CN" altLang="en-US" dirty="0"/>
              <a:t>如何替换模版中的内容为当前宠物信息？</a:t>
            </a:r>
            <a:endParaRPr lang="zh-CN" altLang="en-US" dirty="0"/>
          </a:p>
          <a:p>
            <a:pPr lvl="1"/>
            <a:r>
              <a:rPr lang="zh-CN" altLang="en-US" dirty="0"/>
              <a:t>如何将文本保存到文件？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7239008" y="2143116"/>
            <a:ext cx="300039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Reader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接口实现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38876" y="24288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 bwMode="auto">
          <a:xfrm>
            <a:off x="6881818" y="3571876"/>
            <a:ext cx="3643338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replace()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5595934" y="4214818"/>
            <a:ext cx="250033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Writer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接口实现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0" name="Freeform 12"/>
          <p:cNvSpPr/>
          <p:nvPr/>
        </p:nvSpPr>
        <p:spPr bwMode="auto">
          <a:xfrm rot="6247613">
            <a:off x="5616006" y="3220823"/>
            <a:ext cx="969968" cy="1071570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1" name="Freeform 12"/>
          <p:cNvSpPr/>
          <p:nvPr/>
        </p:nvSpPr>
        <p:spPr bwMode="auto">
          <a:xfrm rot="6247613">
            <a:off x="7917359" y="2722483"/>
            <a:ext cx="783565" cy="984406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69"/>
          <p:cNvGrpSpPr/>
          <p:nvPr/>
        </p:nvGrpSpPr>
        <p:grpSpPr>
          <a:xfrm>
            <a:off x="1666844" y="764704"/>
            <a:ext cx="992719" cy="446983"/>
            <a:chOff x="1000100" y="3235185"/>
            <a:chExt cx="992719" cy="446983"/>
          </a:xfrm>
        </p:grpSpPr>
        <p:pic>
          <p:nvPicPr>
            <p:cNvPr id="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3738546" y="5286388"/>
            <a:ext cx="4357718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使用字符流读写文本更合适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2" grpId="0" bldLvl="0" animBg="1"/>
      <p:bldP spid="20" grpId="0" bldLvl="0" animBg="1"/>
      <p:bldP spid="21" grpId="0" bldLvl="0" animBg="1"/>
      <p:bldP spid="2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4309745" y="182880"/>
            <a:ext cx="5901055" cy="65405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fr-FR" dirty="0"/>
              <a:t>FileReader</a:t>
            </a:r>
            <a:r>
              <a:rPr lang="zh-CN" altLang="en-US" dirty="0"/>
              <a:t>读取文件</a:t>
            </a:r>
            <a:endParaRPr lang="zh-CN" altLang="en-US" b="1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381277" y="1357298"/>
            <a:ext cx="7643813" cy="514353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java.io.Reader;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java.io.FileReader;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java.io.IOException;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...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创建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FileReader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对象对象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Reader fr=null;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StringBuffer sbf=null;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try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fr = new FileReader("D:\\myDoc\\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简介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.txt");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char ch[]=new char[1024];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创建字符数组作为中转站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sbf=new StringBuffer();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int length=fr.read(ch);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将字符读入数组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while ((length!= -1)) {//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循环读取并追加字符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sbf.append(ch);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追加到字符串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length=fr.read();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}...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fr.close();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1" indent="-457200"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342900" indent="-342900" algn="l" defTabSz="723900" eaLnBrk="0" hangingPunct="0">
              <a:buClr>
                <a:schemeClr val="folHlink"/>
              </a:buClr>
              <a:buSzPct val="60000"/>
              <a:buFontTx/>
              <a:buBlip>
                <a:blip r:embed="rId1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52662" y="1428736"/>
            <a:ext cx="3214710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453190" y="1571612"/>
            <a:ext cx="2000264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、引入相关的类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67372" y="1857364"/>
            <a:ext cx="79533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738414" y="3500438"/>
            <a:ext cx="485778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7881950" y="3357562"/>
            <a:ext cx="278605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、创建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FileReader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596198" y="3643314"/>
            <a:ext cx="28575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24166" y="5214950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5738810" y="5214950"/>
            <a:ext cx="300039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、读取文本文件的数据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238744" y="5500702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881290" y="6072206"/>
            <a:ext cx="135732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标注 30"/>
          <p:cNvSpPr/>
          <p:nvPr/>
        </p:nvSpPr>
        <p:spPr bwMode="auto">
          <a:xfrm>
            <a:off x="4810116" y="5929330"/>
            <a:ext cx="250033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、关闭相关的流对象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310050" y="6215082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组合 70"/>
          <p:cNvGrpSpPr/>
          <p:nvPr/>
        </p:nvGrpSpPr>
        <p:grpSpPr>
          <a:xfrm>
            <a:off x="1595406" y="871385"/>
            <a:ext cx="992719" cy="414475"/>
            <a:chOff x="1000100" y="2528843"/>
            <a:chExt cx="992719" cy="414475"/>
          </a:xfrm>
        </p:grpSpPr>
        <p:pic>
          <p:nvPicPr>
            <p:cNvPr id="3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5810248" y="2071678"/>
            <a:ext cx="421484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与字节流</a:t>
            </a:r>
            <a:r>
              <a:rPr lang="en-US" altLang="en-US" b="1" dirty="0" err="1"/>
              <a:t>FileInputStream</a:t>
            </a:r>
            <a:r>
              <a:rPr lang="zh-CN" altLang="en-US" b="1" dirty="0"/>
              <a:t>类实现文本文件读取步骤类似</a:t>
            </a:r>
            <a:endParaRPr lang="zh-CN" altLang="en-US" b="1" dirty="0"/>
          </a:p>
        </p:txBody>
      </p:sp>
      <p:grpSp>
        <p:nvGrpSpPr>
          <p:cNvPr id="25" name="组合 30"/>
          <p:cNvGrpSpPr/>
          <p:nvPr/>
        </p:nvGrpSpPr>
        <p:grpSpPr bwMode="auto">
          <a:xfrm>
            <a:off x="3143250" y="6384751"/>
            <a:ext cx="5716588" cy="428625"/>
            <a:chOff x="3143240" y="5143512"/>
            <a:chExt cx="5716329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3808050" y="5187962"/>
              <a:ext cx="492737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FileReader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5" grpId="0" bldLvl="0" animBg="1"/>
      <p:bldP spid="16" grpId="0" bldLvl="0" animBg="1"/>
      <p:bldP spid="19" grpId="0" bldLvl="0" animBg="1"/>
      <p:bldP spid="20" grpId="0" bldLvl="0" animBg="1"/>
      <p:bldP spid="30" grpId="0" bldLvl="0" animBg="1"/>
      <p:bldP spid="31" grpId="0" bldLvl="0" animBg="1"/>
      <p:bldP spid="4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620" y="214630"/>
            <a:ext cx="5001260" cy="571500"/>
          </a:xfrm>
        </p:spPr>
        <p:txBody>
          <a:bodyPr/>
          <a:lstStyle/>
          <a:p>
            <a:r>
              <a:rPr lang="fr-FR" altLang="zh-CN" dirty="0"/>
              <a:t>BufferedReader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666844" y="928670"/>
            <a:ext cx="979172" cy="422603"/>
            <a:chOff x="1000100" y="1173499"/>
            <a:chExt cx="979172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标注 10"/>
          <p:cNvSpPr/>
          <p:nvPr/>
        </p:nvSpPr>
        <p:spPr bwMode="auto">
          <a:xfrm>
            <a:off x="5595934" y="4714884"/>
            <a:ext cx="3357586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r>
              <a:rPr lang="fr-FR" altLang="en-US" b="1" dirty="0">
                <a:solidFill>
                  <a:schemeClr val="bg1"/>
                </a:solidFill>
              </a:rPr>
              <a:t>BufferedReader</a:t>
            </a:r>
            <a:r>
              <a:rPr lang="zh-CN" altLang="en-US" b="1" dirty="0">
                <a:solidFill>
                  <a:schemeClr val="bg1"/>
                </a:solidFill>
              </a:rPr>
              <a:t>类特有的方法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452662" y="2786058"/>
            <a:ext cx="6357982" cy="150019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altLang="en-US" sz="2400" b="1" dirty="0"/>
              <a:t>BufferedReader</a:t>
            </a:r>
            <a:r>
              <a:rPr lang="zh-CN" altLang="en-US" sz="2400" b="1" dirty="0"/>
              <a:t>类是</a:t>
            </a:r>
            <a:r>
              <a:rPr lang="fr-FR" altLang="en-US" sz="2400" b="1" dirty="0"/>
              <a:t>Reader</a:t>
            </a:r>
            <a:r>
              <a:rPr lang="zh-CN" altLang="en-US" sz="2400" b="1" dirty="0"/>
              <a:t>类的子类</a:t>
            </a:r>
            <a:endParaRPr lang="en-US" altLang="zh-CN" sz="2400" b="1" dirty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altLang="en-US" sz="2400" b="1" dirty="0"/>
              <a:t>BufferedReader</a:t>
            </a:r>
            <a:r>
              <a:rPr lang="zh-CN" altLang="en-US" sz="2400" b="1" dirty="0"/>
              <a:t>类带有缓冲区</a:t>
            </a:r>
            <a:endParaRPr lang="en-US" altLang="zh-CN" sz="2400" b="1" dirty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zh-CN" altLang="en-US" sz="2400" b="1" dirty="0"/>
              <a:t>按行读取内容的</a:t>
            </a:r>
            <a:r>
              <a:rPr lang="fr-FR" altLang="en-US" sz="2400" b="1" dirty="0"/>
              <a:t>readLine()</a:t>
            </a:r>
            <a:r>
              <a:rPr lang="zh-CN" altLang="en-US" sz="2400" b="1" dirty="0"/>
              <a:t>方法</a:t>
            </a:r>
            <a:endParaRPr lang="en-US" altLang="zh-CN" sz="2400" b="1" dirty="0"/>
          </a:p>
        </p:txBody>
      </p:sp>
      <p:sp>
        <p:nvSpPr>
          <p:cNvPr id="12" name="Freeform 12"/>
          <p:cNvSpPr/>
          <p:nvPr/>
        </p:nvSpPr>
        <p:spPr bwMode="auto">
          <a:xfrm rot="6247613">
            <a:off x="7345855" y="3865492"/>
            <a:ext cx="783565" cy="984406"/>
          </a:xfrm>
          <a:prstGeom prst="arc">
            <a:avLst>
              <a:gd name="adj1" fmla="val 10930154"/>
              <a:gd name="adj2" fmla="val 182831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2206964" y="1484784"/>
            <a:ext cx="8429625" cy="5248275"/>
          </a:xfrm>
        </p:spPr>
        <p:txBody>
          <a:bodyPr/>
          <a:lstStyle/>
          <a:p>
            <a:r>
              <a:rPr lang="zh-CN" altLang="en-US" dirty="0"/>
              <a:t>如何提高字符流读取文本文件的效率？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FileReader</a:t>
            </a:r>
            <a:r>
              <a:rPr lang="zh-CN" altLang="en-US" dirty="0"/>
              <a:t>类与</a:t>
            </a:r>
            <a:r>
              <a:rPr lang="en-US" altLang="zh-CN" dirty="0" err="1"/>
              <a:t>BufferedReader</a:t>
            </a:r>
            <a:r>
              <a:rPr lang="zh-CN" altLang="en-US" dirty="0"/>
              <a:t>类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565" y="214630"/>
            <a:ext cx="7726680" cy="571500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en-US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en-US" dirty="0" err="1"/>
              <a:t>读文本文件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1738282" y="1714488"/>
            <a:ext cx="4000528" cy="4000528"/>
            <a:chOff x="500034" y="2000240"/>
            <a:chExt cx="4000528" cy="4000528"/>
          </a:xfrm>
        </p:grpSpPr>
        <p:graphicFrame>
          <p:nvGraphicFramePr>
            <p:cNvPr id="10" name="图示 9"/>
            <p:cNvGraphicFramePr/>
            <p:nvPr/>
          </p:nvGraphicFramePr>
          <p:xfrm>
            <a:off x="500034" y="2000240"/>
            <a:ext cx="4000528" cy="40005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sp>
          <p:nvSpPr>
            <p:cNvPr id="16" name="右箭头 15"/>
            <p:cNvSpPr/>
            <p:nvPr/>
          </p:nvSpPr>
          <p:spPr>
            <a:xfrm rot="5400000">
              <a:off x="2343721" y="5058373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</p:grp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738811" y="1571612"/>
            <a:ext cx="4500594" cy="100013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3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java.io.FileReader;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java.io.BufferedReader;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java.io.IOException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5738810" y="2714620"/>
            <a:ext cx="4500594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Reader </a:t>
            </a:r>
            <a:r>
              <a:rPr lang="fr-FR" altLang="zh-CN" b="1" dirty="0">
                <a:solidFill>
                  <a:srgbClr val="FF0000"/>
                </a:solidFill>
              </a:rPr>
              <a:t>fr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=new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   FileReader("C:\\myTest.txt ");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BufferedReader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=new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BufferedReader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fr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5738810" y="4214818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br.readLine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5738810" y="4929198"/>
            <a:ext cx="4429156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>
                <a:solidFill>
                  <a:schemeClr val="accent5">
                    <a:lumMod val="10000"/>
                  </a:schemeClr>
                </a:solidFill>
              </a:rPr>
              <a:t>br.close();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err="1">
                <a:solidFill>
                  <a:schemeClr val="accent5">
                    <a:lumMod val="10000"/>
                  </a:schemeClr>
                </a:solidFill>
              </a:rPr>
              <a:t>fr.close();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9" name="组合 42"/>
          <p:cNvGrpSpPr/>
          <p:nvPr/>
        </p:nvGrpSpPr>
        <p:grpSpPr>
          <a:xfrm>
            <a:off x="1616166" y="857232"/>
            <a:ext cx="1609273" cy="455931"/>
            <a:chOff x="5500694" y="4857760"/>
            <a:chExt cx="2011591" cy="569913"/>
          </a:xfrm>
        </p:grpSpPr>
        <p:pic>
          <p:nvPicPr>
            <p:cNvPr id="3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6007335" y="4929198"/>
              <a:ext cx="1504950" cy="49847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30"/>
          <p:cNvGrpSpPr/>
          <p:nvPr/>
        </p:nvGrpSpPr>
        <p:grpSpPr bwMode="auto">
          <a:xfrm>
            <a:off x="1847528" y="6024711"/>
            <a:ext cx="8391877" cy="428625"/>
            <a:chOff x="3143240" y="5143512"/>
            <a:chExt cx="5716329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718757" y="5187962"/>
              <a:ext cx="497643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BufferedReader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FileReader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ldLvl="0" animBg="1"/>
      <p:bldP spid="27" grpId="0" bldLvl="0" animBg="1"/>
      <p:bldP spid="2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2185" y="285750"/>
            <a:ext cx="1896110" cy="52324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Reader</a:t>
            </a:r>
            <a:r>
              <a:rPr lang="zh-CN" altLang="en-US" dirty="0"/>
              <a:t>类常用方法</a:t>
            </a:r>
            <a:endParaRPr lang="en-US" altLang="zh-CN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read( 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read(byte[] c)</a:t>
            </a:r>
            <a:endParaRPr lang="zh-CN" altLang="en-US" dirty="0"/>
          </a:p>
          <a:p>
            <a:pPr lvl="1"/>
            <a:r>
              <a:rPr lang="en-US" dirty="0"/>
              <a:t>read(char[] </a:t>
            </a:r>
            <a:r>
              <a:rPr lang="en-US" dirty="0" err="1"/>
              <a:t>c,int</a:t>
            </a:r>
            <a:r>
              <a:rPr lang="en-US" dirty="0"/>
              <a:t> </a:t>
            </a:r>
            <a:r>
              <a:rPr lang="en-US" dirty="0" err="1"/>
              <a:t>off,int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void close( )</a:t>
            </a:r>
            <a:endParaRPr lang="en-US" dirty="0"/>
          </a:p>
          <a:p>
            <a:r>
              <a:rPr lang="zh-CN" altLang="en-US" dirty="0"/>
              <a:t>子类</a:t>
            </a:r>
            <a:r>
              <a:rPr lang="en-US" altLang="zh-CN" dirty="0" err="1"/>
              <a:t>BufferedReader</a:t>
            </a:r>
            <a:r>
              <a:rPr lang="zh-CN" altLang="en-US" dirty="0"/>
              <a:t>常用的构造方法</a:t>
            </a:r>
            <a:endParaRPr lang="en-US" altLang="zh-CN" dirty="0"/>
          </a:p>
          <a:p>
            <a:pPr lvl="1"/>
            <a:r>
              <a:rPr lang="fr-FR" altLang="zh-CN" dirty="0"/>
              <a:t>BufferedReader(Reader in)</a:t>
            </a:r>
            <a:endParaRPr lang="fr-FR" altLang="zh-CN" dirty="0"/>
          </a:p>
          <a:p>
            <a:r>
              <a:rPr lang="zh-CN" altLang="en-US" dirty="0"/>
              <a:t>子类</a:t>
            </a:r>
            <a:r>
              <a:rPr lang="en-US" altLang="zh-CN" dirty="0" err="1"/>
              <a:t>BufferedReader</a:t>
            </a:r>
            <a:r>
              <a:rPr lang="zh-CN" altLang="en-US" dirty="0"/>
              <a:t>特有的方法</a:t>
            </a:r>
            <a:endParaRPr lang="zh-CN" altLang="en-US" dirty="0"/>
          </a:p>
          <a:p>
            <a:pPr lvl="1"/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endParaRPr lang="en-US" altLang="zh-CN" sz="2800" dirty="0"/>
          </a:p>
          <a:p>
            <a:pPr marL="0" lvl="1" indent="0">
              <a:buNone/>
            </a:pPr>
            <a:endParaRPr lang="en-US" altLang="zh-CN" dirty="0"/>
          </a:p>
          <a:p>
            <a:pPr marL="742950" lvl="2" indent="-34290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endParaRPr lang="fr-FR" dirty="0"/>
          </a:p>
          <a:p>
            <a:pPr lvl="1">
              <a:buNone/>
            </a:pPr>
            <a:endParaRPr lang="en-US" dirty="0"/>
          </a:p>
          <a:p>
            <a:pPr marL="342900" lvl="1" indent="-342900">
              <a:buSzPct val="80000"/>
              <a:buNone/>
            </a:pPr>
            <a:r>
              <a:rPr lang="en-US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4953000" y="182880"/>
            <a:ext cx="5257800" cy="65405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dirty="0" err="1"/>
              <a:t>FileWriter</a:t>
            </a:r>
            <a:r>
              <a:rPr lang="zh-CN" altLang="en-US" dirty="0"/>
              <a:t>写文件</a:t>
            </a:r>
            <a:endParaRPr lang="zh-CN" altLang="en-US" b="1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381277" y="1571612"/>
            <a:ext cx="7643813" cy="450059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java.io.Reader;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/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java.io.FileWriter 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java.io.IOException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/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... ...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try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//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创建一个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FileWriter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对象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fw=new FileWriter("D:\\myDoc\\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简介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.txt");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//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写入信息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fw.write("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我热爱我的团队！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"); 	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fw.flush();  //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刷新缓冲区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}catch(IOException e){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System.out.println("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文件不存在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!");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fw.close();  //</a:t>
            </a:r>
            <a:r>
              <a:rPr lang="x-none" altLang="zh-CN" b="1" dirty="0">
                <a:solidFill>
                  <a:schemeClr val="accent5">
                    <a:lumMod val="10000"/>
                  </a:schemeClr>
                </a:solidFill>
              </a:rPr>
              <a:t>关闭流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1" indent="-457200"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marL="342900" indent="-342900" algn="l" defTabSz="723900" eaLnBrk="0" hangingPunct="0">
              <a:buClr>
                <a:schemeClr val="folHlink"/>
              </a:buClr>
              <a:buSzPct val="60000"/>
              <a:buFontTx/>
              <a:buBlip>
                <a:blip r:embed="rId1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52662" y="1643050"/>
            <a:ext cx="3214710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453190" y="1785926"/>
            <a:ext cx="2000264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、引入相关的类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67372" y="2071678"/>
            <a:ext cx="795332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09852" y="3214686"/>
            <a:ext cx="542928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7381884" y="2500306"/>
            <a:ext cx="278605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、创建</a:t>
            </a:r>
            <a:r>
              <a:rPr lang="fr-FR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FileWriter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 flipH="1" flipV="1">
            <a:off x="7881950" y="307181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09852" y="3786190"/>
            <a:ext cx="350046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6810380" y="3643314"/>
            <a:ext cx="2214578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、写文本文件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310314" y="3929066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738414" y="5429264"/>
            <a:ext cx="221457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标注 30"/>
          <p:cNvSpPr/>
          <p:nvPr/>
        </p:nvSpPr>
        <p:spPr bwMode="auto">
          <a:xfrm>
            <a:off x="5595934" y="5357829"/>
            <a:ext cx="2857520" cy="428625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、关闭相关的流对象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024430" y="5571352"/>
            <a:ext cx="500066" cy="7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70"/>
          <p:cNvGrpSpPr/>
          <p:nvPr/>
        </p:nvGrpSpPr>
        <p:grpSpPr>
          <a:xfrm>
            <a:off x="1595406" y="871385"/>
            <a:ext cx="992719" cy="414475"/>
            <a:chOff x="1000100" y="2528843"/>
            <a:chExt cx="992719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6738942" y="4572008"/>
            <a:ext cx="3786214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与字节流</a:t>
            </a:r>
            <a:r>
              <a:rPr lang="en-GB" altLang="en-US" b="1" dirty="0"/>
              <a:t>FileOutputStream</a:t>
            </a:r>
            <a:r>
              <a:rPr lang="zh-CN" altLang="en-US" b="1" dirty="0"/>
              <a:t>类实现向文本文件写入数据步骤类似</a:t>
            </a:r>
            <a:endParaRPr lang="zh-CN" altLang="en-US" b="1" dirty="0"/>
          </a:p>
        </p:txBody>
      </p:sp>
      <p:grpSp>
        <p:nvGrpSpPr>
          <p:cNvPr id="28" name="组合 30"/>
          <p:cNvGrpSpPr/>
          <p:nvPr/>
        </p:nvGrpSpPr>
        <p:grpSpPr bwMode="auto">
          <a:xfrm>
            <a:off x="2711624" y="6240735"/>
            <a:ext cx="5991277" cy="428625"/>
            <a:chOff x="3143240" y="5143512"/>
            <a:chExt cx="5716329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3" y="5143512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933083" y="5187962"/>
              <a:ext cx="429493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FileWriter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类向文本文件写数据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5" grpId="0" bldLvl="0" animBg="1"/>
      <p:bldP spid="16" grpId="0" bldLvl="0" animBg="1"/>
      <p:bldP spid="19" grpId="0" bldLvl="0" animBg="1"/>
      <p:bldP spid="20" grpId="0" bldLvl="0" animBg="1"/>
      <p:bldP spid="30" grpId="0" bldLvl="0" animBg="1"/>
      <p:bldP spid="31" grpId="0" bldLvl="0" animBg="1"/>
      <p:bldP spid="3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085" y="214630"/>
            <a:ext cx="4582160" cy="571500"/>
          </a:xfrm>
        </p:spPr>
        <p:txBody>
          <a:bodyPr/>
          <a:lstStyle/>
          <a:p>
            <a:r>
              <a:rPr lang="fr-FR" dirty="0"/>
              <a:t>BufferedWriter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79172" cy="422603"/>
            <a:chOff x="1000100" y="1173499"/>
            <a:chExt cx="979172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524100" y="2786058"/>
            <a:ext cx="6357982" cy="121444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sz="2400" b="1" dirty="0"/>
              <a:t>BufferedWriter</a:t>
            </a:r>
            <a:r>
              <a:rPr lang="zh-CN" altLang="en-US" sz="2400" b="1" dirty="0"/>
              <a:t>类是</a:t>
            </a:r>
            <a:r>
              <a:rPr lang="fr-FR" sz="2400" b="1" dirty="0"/>
              <a:t>Writer</a:t>
            </a:r>
            <a:r>
              <a:rPr lang="zh-CN" altLang="en-US" sz="2400" b="1" dirty="0"/>
              <a:t>类的子类</a:t>
            </a:r>
            <a:endParaRPr lang="en-US" altLang="zh-CN" sz="2400" b="1" dirty="0"/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fr-FR" sz="2400" b="1" dirty="0"/>
              <a:t>BufferedWriter</a:t>
            </a:r>
            <a:r>
              <a:rPr lang="zh-CN" altLang="en-US" sz="2400" b="1" dirty="0"/>
              <a:t>类带有缓冲区</a:t>
            </a:r>
            <a:endParaRPr lang="en-US" altLang="zh-CN" sz="24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2280000" y="1213200"/>
            <a:ext cx="8429625" cy="5248275"/>
          </a:xfrm>
        </p:spPr>
        <p:txBody>
          <a:bodyPr/>
          <a:lstStyle/>
          <a:p>
            <a:r>
              <a:rPr lang="zh-CN" altLang="en-US" dirty="0"/>
              <a:t>如何提高字符流写文本文件的效率？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FileWriter</a:t>
            </a:r>
            <a:r>
              <a:rPr lang="zh-CN" altLang="en-US" dirty="0"/>
              <a:t>类与</a:t>
            </a:r>
            <a:r>
              <a:rPr lang="fr-FR" altLang="zh-CN" dirty="0"/>
              <a:t>BufferedWriter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88325" y="189230"/>
            <a:ext cx="2371725" cy="563245"/>
          </a:xfrm>
        </p:spPr>
        <p:txBody>
          <a:bodyPr/>
          <a:lstStyle/>
          <a:p>
            <a:r>
              <a:rPr lang="zh-CN" altLang="en-US" b="1"/>
              <a:t>本章任务</a:t>
            </a:r>
            <a:endParaRPr lang="zh-CN" altLang="en-US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操作文件或目录属性</a:t>
            </a:r>
            <a:endParaRPr lang="zh-CN" altLang="en-US" dirty="0"/>
          </a:p>
          <a:p>
            <a:r>
              <a:rPr lang="zh-CN" altLang="en-US" dirty="0"/>
              <a:t>复制文本文件</a:t>
            </a:r>
            <a:endParaRPr lang="en-US" altLang="zh-CN" dirty="0"/>
          </a:p>
          <a:p>
            <a:r>
              <a:rPr lang="zh-CN" altLang="en-US" dirty="0"/>
              <a:t>替换文本文件内容</a:t>
            </a:r>
            <a:endParaRPr lang="zh-CN" altLang="en-US" dirty="0"/>
          </a:p>
          <a:p>
            <a:r>
              <a:rPr lang="zh-CN" altLang="en-US" dirty="0"/>
              <a:t>复制图片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19" y="3786189"/>
            <a:ext cx="5606193" cy="137406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1530" y="214630"/>
            <a:ext cx="7244715" cy="5715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BufferedWriter</a:t>
            </a:r>
            <a:r>
              <a:rPr lang="en-US" altLang="en-US" dirty="0"/>
              <a:t> </a:t>
            </a:r>
            <a:r>
              <a:rPr lang="zh-CN" altLang="en-US" dirty="0"/>
              <a:t>写</a:t>
            </a:r>
            <a:r>
              <a:rPr lang="en-US" altLang="en-US" dirty="0" err="1"/>
              <a:t>文件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2024034" y="1571612"/>
            <a:ext cx="3500462" cy="4000528"/>
            <a:chOff x="500034" y="2000240"/>
            <a:chExt cx="3500462" cy="4000528"/>
          </a:xfrm>
        </p:grpSpPr>
        <p:graphicFrame>
          <p:nvGraphicFramePr>
            <p:cNvPr id="10" name="图示 9"/>
            <p:cNvGraphicFramePr/>
            <p:nvPr/>
          </p:nvGraphicFramePr>
          <p:xfrm>
            <a:off x="500034" y="2000240"/>
            <a:ext cx="3500462" cy="40005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71670" y="4929198"/>
              <a:ext cx="326676" cy="272230"/>
              <a:chOff x="1586892" y="1864148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614115" y="1836925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8" name="组合 42"/>
          <p:cNvGrpSpPr/>
          <p:nvPr/>
        </p:nvGrpSpPr>
        <p:grpSpPr>
          <a:xfrm>
            <a:off x="1616166" y="857232"/>
            <a:ext cx="1609273" cy="455931"/>
            <a:chOff x="5500694" y="4857760"/>
            <a:chExt cx="2011591" cy="569913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04950" cy="49847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738811" y="1571612"/>
            <a:ext cx="4500594" cy="100013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java.io.FileWriter 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java.io.BufferedWriter 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java.io.IOException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38810" y="2714620"/>
            <a:ext cx="4500594" cy="1357322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FileWriter </a:t>
            </a:r>
            <a:r>
              <a:rPr lang="fr-FR" altLang="zh-CN" b="1" dirty="0">
                <a:solidFill>
                  <a:srgbClr val="FF0000"/>
                </a:solidFill>
              </a:rPr>
              <a:t>fw</a:t>
            </a:r>
            <a:r>
              <a:rPr lang="fr-FR" altLang="zh-CN" b="1" dirty="0"/>
              <a:t>=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new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     FileWriter("C:\\myTest.txt");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BufferedWriter bw=new 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     BufferedWriter(</a:t>
            </a:r>
            <a:r>
              <a:rPr lang="fr-FR" altLang="zh-CN" b="1" dirty="0">
                <a:solidFill>
                  <a:srgbClr val="FF0000"/>
                </a:solidFill>
              </a:rPr>
              <a:t>fw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5738810" y="4214818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bw.write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("hello");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5810248" y="4929198"/>
            <a:ext cx="4429156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bw.flush();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fw.close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1" name="组合 30"/>
          <p:cNvGrpSpPr/>
          <p:nvPr/>
        </p:nvGrpSpPr>
        <p:grpSpPr bwMode="auto">
          <a:xfrm>
            <a:off x="2063552" y="6021288"/>
            <a:ext cx="8280920" cy="428630"/>
            <a:chOff x="3143240" y="5143512"/>
            <a:chExt cx="5716329" cy="428633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3" y="5143517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726840" y="5187962"/>
              <a:ext cx="496333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BufferedWriter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FileWriter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类写文本文件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4" grpId="0" bldLvl="0" animBg="1"/>
      <p:bldP spid="2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6305" y="285750"/>
            <a:ext cx="1952625" cy="52324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Writer</a:t>
            </a:r>
            <a:r>
              <a:rPr lang="zh-CN" altLang="en-US" dirty="0"/>
              <a:t>类常用方法</a:t>
            </a:r>
            <a:endParaRPr lang="en-US" altLang="zh-CN" dirty="0"/>
          </a:p>
          <a:p>
            <a:pPr lvl="1"/>
            <a:r>
              <a:rPr lang="en-US" dirty="0"/>
              <a:t>write(String </a:t>
            </a:r>
            <a:r>
              <a:rPr lang="en-US" dirty="0" err="1"/>
              <a:t>str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write(String </a:t>
            </a:r>
            <a:r>
              <a:rPr lang="en-US" dirty="0" err="1"/>
              <a:t>str,int</a:t>
            </a:r>
            <a:r>
              <a:rPr lang="en-US" dirty="0"/>
              <a:t> </a:t>
            </a:r>
            <a:r>
              <a:rPr lang="en-US" dirty="0" err="1"/>
              <a:t>off,int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  <a:endParaRPr lang="zh-CN" altLang="en-US" dirty="0"/>
          </a:p>
          <a:p>
            <a:pPr lvl="1"/>
            <a:r>
              <a:rPr lang="en-US" dirty="0"/>
              <a:t>void close()</a:t>
            </a:r>
            <a:endParaRPr lang="zh-CN" altLang="en-US" dirty="0"/>
          </a:p>
          <a:p>
            <a:pPr lvl="1"/>
            <a:r>
              <a:rPr lang="en-US" dirty="0"/>
              <a:t>void flush()</a:t>
            </a: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800" dirty="0"/>
              <a:t>子类</a:t>
            </a:r>
            <a:r>
              <a:rPr lang="fr-FR" altLang="zh-CN" sz="2800" dirty="0"/>
              <a:t>BufferedWriter</a:t>
            </a:r>
            <a:r>
              <a:rPr lang="zh-CN" altLang="en-US" sz="2800" dirty="0"/>
              <a:t>常用的构造方法</a:t>
            </a:r>
            <a:endParaRPr lang="en-US" altLang="zh-CN" sz="2800" dirty="0"/>
          </a:p>
          <a:p>
            <a:pPr lvl="1"/>
            <a:r>
              <a:rPr lang="en-US" altLang="zh-CN" dirty="0" err="1"/>
              <a:t>BufferedReader</a:t>
            </a:r>
            <a:r>
              <a:rPr lang="en-US" altLang="zh-CN" dirty="0"/>
              <a:t>(Writer out)</a:t>
            </a:r>
            <a:endParaRPr lang="en-US" altLang="zh-CN" dirty="0"/>
          </a:p>
          <a:p>
            <a:endParaRPr lang="zh-CN" altLang="en-US" dirty="0"/>
          </a:p>
          <a:p>
            <a:pPr lvl="1">
              <a:buNone/>
            </a:pPr>
            <a:endParaRPr lang="en-US" dirty="0"/>
          </a:p>
          <a:p>
            <a:pPr marL="342900" lvl="1" indent="-342900">
              <a:buSzPct val="80000"/>
              <a:buNone/>
            </a:pPr>
            <a:r>
              <a:rPr lang="en-US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04770" y="285750"/>
            <a:ext cx="7883525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替换文本文件内容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8064472" cy="3929075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en-US" dirty="0" err="1"/>
              <a:t>BufferedReader</a:t>
            </a:r>
            <a:r>
              <a:rPr lang="zh-CN" altLang="en-US" dirty="0"/>
              <a:t>和</a:t>
            </a:r>
            <a:r>
              <a:rPr lang="en-US" altLang="en-US" dirty="0" err="1"/>
              <a:t>FileReader</a:t>
            </a:r>
            <a:r>
              <a:rPr lang="zh-CN" altLang="en-US" dirty="0"/>
              <a:t>读取文本文件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en-US" dirty="0" err="1"/>
              <a:t>BufferedWriter</a:t>
            </a:r>
            <a:r>
              <a:rPr lang="zh-CN" altLang="en-US" dirty="0"/>
              <a:t>和</a:t>
            </a:r>
            <a:r>
              <a:rPr lang="en-US" altLang="en-US" dirty="0" err="1"/>
              <a:t>FileWriter</a:t>
            </a:r>
            <a:r>
              <a:rPr lang="zh-CN" altLang="en-US" dirty="0"/>
              <a:t>写内容到文件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读取模板文件</a:t>
            </a:r>
            <a:r>
              <a:rPr lang="en-US" altLang="zh-CN" dirty="0"/>
              <a:t>C:\</a:t>
            </a:r>
            <a:r>
              <a:rPr lang="en-US" altLang="en-US" dirty="0"/>
              <a:t>pet.templater</a:t>
            </a:r>
            <a:r>
              <a:rPr lang="zh-CN" altLang="en-US" dirty="0"/>
              <a:t>的内容，按照</a:t>
            </a:r>
            <a:r>
              <a:rPr lang="en-US" altLang="en-US" dirty="0" err="1"/>
              <a:t>pet.template</a:t>
            </a:r>
            <a:r>
              <a:rPr lang="zh-CN" altLang="en-US" dirty="0"/>
              <a:t>的模板格式保存宠物数据到文本文件，即把</a:t>
            </a:r>
            <a:r>
              <a:rPr lang="en-US" altLang="en-US" dirty="0"/>
              <a:t>{name}</a:t>
            </a:r>
            <a:r>
              <a:rPr lang="zh-CN" altLang="en-US" dirty="0"/>
              <a:t>、</a:t>
            </a:r>
            <a:r>
              <a:rPr lang="en-US" altLang="en-US" dirty="0"/>
              <a:t>{type}</a:t>
            </a:r>
            <a:r>
              <a:rPr lang="zh-CN" altLang="en-US" dirty="0"/>
              <a:t>、</a:t>
            </a:r>
            <a:r>
              <a:rPr lang="en-US" altLang="en-US" dirty="0"/>
              <a:t>{master}</a:t>
            </a:r>
            <a:r>
              <a:rPr lang="zh-CN" altLang="en-US" dirty="0"/>
              <a:t>替换为具体的宠物信息，将替换后的内容写入到</a:t>
            </a:r>
            <a:r>
              <a:rPr lang="en-US" altLang="en-US" dirty="0"/>
              <a:t>D\</a:t>
            </a:r>
            <a:r>
              <a:rPr lang="en-US" altLang="en-US" dirty="0" err="1"/>
              <a:t>myDoc</a:t>
            </a:r>
            <a:r>
              <a:rPr lang="en-US" altLang="en-US" dirty="0"/>
              <a:t>\pet.txt</a:t>
            </a:r>
            <a:r>
              <a:rPr lang="zh-CN" altLang="en-US" dirty="0"/>
              <a:t>中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666844" y="692696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93" y="3786190"/>
            <a:ext cx="5581439" cy="136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4461495" y="6093296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507105" y="285750"/>
            <a:ext cx="698119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复制文本文件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-2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938530" y="1214755"/>
            <a:ext cx="9015095" cy="4643755"/>
          </a:xfrm>
        </p:spPr>
        <p:txBody>
          <a:bodyPr/>
          <a:lstStyle/>
          <a:p>
            <a:r>
              <a:rPr lang="zh-CN" altLang="en-US" dirty="0"/>
              <a:t>实现思路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1.</a:t>
            </a:r>
            <a:r>
              <a:rPr lang="zh-CN" altLang="en-US" dirty="0"/>
              <a:t>创建字符输入流</a:t>
            </a:r>
            <a:r>
              <a:rPr lang="en-US" dirty="0" err="1"/>
              <a:t>BufferedReader</a:t>
            </a:r>
            <a:r>
              <a:rPr lang="zh-CN" altLang="en-US" dirty="0"/>
              <a:t>对象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dirty="0"/>
              <a:t>创建字符输出流</a:t>
            </a:r>
            <a:r>
              <a:rPr lang="en-US" dirty="0" err="1"/>
              <a:t>BufferedWriter</a:t>
            </a:r>
            <a:r>
              <a:rPr lang="zh-CN" altLang="en-US" dirty="0"/>
              <a:t>对象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3. </a:t>
            </a:r>
            <a:r>
              <a:rPr lang="zh-CN" altLang="en-US" dirty="0"/>
              <a:t>建</a:t>
            </a:r>
            <a:r>
              <a:rPr lang="en-US" dirty="0" err="1"/>
              <a:t>StringBuffer</a:t>
            </a:r>
            <a:r>
              <a:rPr lang="zh-CN" altLang="en-US" dirty="0"/>
              <a:t>对象</a:t>
            </a:r>
            <a:r>
              <a:rPr lang="en-US" dirty="0" err="1"/>
              <a:t>sbf</a:t>
            </a:r>
            <a:r>
              <a:rPr lang="zh-CN" altLang="en-US" dirty="0"/>
              <a:t>，用来临时存储读取的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数据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4. </a:t>
            </a:r>
            <a:r>
              <a:rPr lang="zh-CN" altLang="en-US" dirty="0"/>
              <a:t>通过循环实现文件读取，并追加到</a:t>
            </a:r>
            <a:r>
              <a:rPr lang="en-US" dirty="0" err="1"/>
              <a:t>sbf</a:t>
            </a:r>
            <a:r>
              <a:rPr lang="zh-CN" altLang="en-US" dirty="0"/>
              <a:t>中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5. </a:t>
            </a:r>
            <a:r>
              <a:rPr lang="zh-CN" altLang="en-US" dirty="0"/>
              <a:t>使用</a:t>
            </a:r>
            <a:r>
              <a:rPr lang="en-US" dirty="0"/>
              <a:t>replace()</a:t>
            </a:r>
            <a:r>
              <a:rPr lang="zh-CN" altLang="en-US" dirty="0"/>
              <a:t>方法替换</a:t>
            </a:r>
            <a:r>
              <a:rPr lang="en-US" dirty="0" err="1"/>
              <a:t>sbf</a:t>
            </a:r>
            <a:r>
              <a:rPr lang="zh-CN" altLang="en-US" dirty="0"/>
              <a:t>中的内容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6. </a:t>
            </a:r>
            <a:r>
              <a:rPr lang="zh-CN" altLang="en-US" dirty="0"/>
              <a:t>将替换后的内容写入到文件中</a:t>
            </a:r>
            <a:endParaRPr lang="zh-CN" altLang="en-US" dirty="0"/>
          </a:p>
          <a:p>
            <a:pPr lvl="1"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7. </a:t>
            </a:r>
            <a:r>
              <a:rPr lang="zh-CN" altLang="en-US" dirty="0"/>
              <a:t>关闭输入流、输出流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grpSp>
        <p:nvGrpSpPr>
          <p:cNvPr id="2" name="组合 22"/>
          <p:cNvGrpSpPr/>
          <p:nvPr/>
        </p:nvGrpSpPr>
        <p:grpSpPr>
          <a:xfrm>
            <a:off x="1182885" y="67435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 bwMode="auto">
          <a:xfrm>
            <a:off x="4737884" y="6312113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720465" y="285750"/>
            <a:ext cx="676783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复制文本文件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-3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9812" y="1214450"/>
            <a:ext cx="7643839" cy="571476"/>
          </a:xfrm>
        </p:spPr>
        <p:txBody>
          <a:bodyPr/>
          <a:lstStyle/>
          <a:p>
            <a:r>
              <a:rPr lang="zh-CN" altLang="en-US" dirty="0"/>
              <a:t>关键代码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81277" y="1785926"/>
            <a:ext cx="7643813" cy="45720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创建 输入、输出流对象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BufferedReader reader = new BufferedReader(fr);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BufferedWriter writer = new BufferedWriter(fw);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line = null;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循环读取并追加字符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while ((line = reader.readLine()) != null)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sbf.append(line);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newString=sbf.toString().replace("{name}",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欧欧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writer.write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newString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写入文件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algn="l" defTabSz="723900" eaLnBrk="0" hangingPunct="0">
              <a:spcAft>
                <a:spcPts val="600"/>
              </a:spcAft>
              <a:buClr>
                <a:schemeClr val="folHlink"/>
              </a:buClr>
              <a:buSzPct val="60000"/>
              <a:buFontTx/>
              <a:buBlip>
                <a:blip r:embed="rId1"/>
              </a:buBlip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020" y="285750"/>
            <a:ext cx="4486275" cy="52324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2" y="3602261"/>
            <a:ext cx="5929313" cy="2058988"/>
            <a:chOff x="1857356" y="3214688"/>
            <a:chExt cx="5929353" cy="2058989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795" y="285750"/>
            <a:ext cx="4000500" cy="523240"/>
          </a:xfrm>
        </p:spPr>
        <p:txBody>
          <a:bodyPr/>
          <a:lstStyle/>
          <a:p>
            <a:r>
              <a:rPr lang="zh-CN" altLang="en-US" dirty="0"/>
              <a:t>读写二进制文件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DataInputStream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dirty="0" err="1"/>
              <a:t>FileInputStream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 err="1"/>
              <a:t>FileInputStream</a:t>
            </a:r>
            <a:r>
              <a:rPr lang="zh-CN" altLang="en-US" dirty="0"/>
              <a:t>类结合使用读取二进制文件</a:t>
            </a:r>
            <a:endParaRPr lang="en-US" altLang="zh-CN" dirty="0"/>
          </a:p>
          <a:p>
            <a:r>
              <a:rPr lang="fr-FR" dirty="0"/>
              <a:t>DataOutputStream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dirty="0" err="1"/>
              <a:t>FileOutputStream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 err="1"/>
              <a:t>FileOutputStream</a:t>
            </a:r>
            <a:r>
              <a:rPr lang="zh-CN" altLang="en-US" dirty="0"/>
              <a:t>类结合使用写二进制文件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696" y="214314"/>
            <a:ext cx="7236898" cy="571480"/>
          </a:xfrm>
        </p:spPr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DataInputStream</a:t>
            </a:r>
            <a:r>
              <a:rPr lang="en-US" altLang="zh-CN" sz="3200" dirty="0"/>
              <a:t> </a:t>
            </a:r>
            <a:r>
              <a:rPr lang="zh-CN" altLang="en-US" sz="3200" dirty="0"/>
              <a:t>读二进制文件</a:t>
            </a:r>
            <a:endParaRPr lang="zh-CN" altLang="en-US" sz="3200" dirty="0"/>
          </a:p>
        </p:txBody>
      </p:sp>
      <p:grpSp>
        <p:nvGrpSpPr>
          <p:cNvPr id="3" name="组合 17"/>
          <p:cNvGrpSpPr/>
          <p:nvPr/>
        </p:nvGrpSpPr>
        <p:grpSpPr>
          <a:xfrm>
            <a:off x="2024034" y="1571612"/>
            <a:ext cx="3429024" cy="3786214"/>
            <a:chOff x="500034" y="2000240"/>
            <a:chExt cx="3429024" cy="3786214"/>
          </a:xfrm>
        </p:grpSpPr>
        <p:graphicFrame>
          <p:nvGraphicFramePr>
            <p:cNvPr id="10" name="图示 9"/>
            <p:cNvGraphicFramePr/>
            <p:nvPr/>
          </p:nvGraphicFramePr>
          <p:xfrm>
            <a:off x="500034" y="2000240"/>
            <a:ext cx="3429024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30746" y="4857760"/>
              <a:ext cx="326676" cy="272230"/>
              <a:chOff x="1545968" y="1792710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573191" y="1765487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" name="组合 42"/>
          <p:cNvGrpSpPr/>
          <p:nvPr/>
        </p:nvGrpSpPr>
        <p:grpSpPr>
          <a:xfrm>
            <a:off x="1616166" y="857232"/>
            <a:ext cx="1609273" cy="455931"/>
            <a:chOff x="5500694" y="4857760"/>
            <a:chExt cx="2011591" cy="569913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04950" cy="49847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738811" y="1643050"/>
            <a:ext cx="4500594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java.io.FileInputStream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java.io.DataInputStream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38810" y="2500306"/>
            <a:ext cx="4786346" cy="128588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FileInputStream </a:t>
            </a:r>
            <a:r>
              <a:rPr lang="fr-FR" altLang="zh-CN" b="1" dirty="0">
                <a:solidFill>
                  <a:srgbClr val="FF0000"/>
                </a:solidFill>
              </a:rPr>
              <a:t>fis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=new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FileInputStream("</a:t>
            </a:r>
            <a:r>
              <a:rPr lang="fr-FR" altLang="zh-CN" b="1" dirty="0">
                <a:solidFill>
                  <a:schemeClr val="tx2"/>
                </a:solidFill>
              </a:rPr>
              <a:t>C:\\HelloWorld.class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DataInputStream dis=new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                    DataInputStream(</a:t>
            </a:r>
            <a:r>
              <a:rPr lang="fr-FR" altLang="zh-CN" b="1" dirty="0">
                <a:solidFill>
                  <a:srgbClr val="FF0000"/>
                </a:solidFill>
              </a:rPr>
              <a:t>fis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5738810" y="3929066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dis.read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5738810" y="4786322"/>
            <a:ext cx="4429156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dis.close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err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4024298" y="5643578"/>
            <a:ext cx="4929222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与字节流</a:t>
            </a:r>
            <a:r>
              <a:rPr lang="en-US" altLang="en-US" b="1" dirty="0" err="1"/>
              <a:t>FileInputStream</a:t>
            </a:r>
            <a:r>
              <a:rPr lang="zh-CN" altLang="en-US" b="1" dirty="0"/>
              <a:t>类实现文本文件读取步骤极其相似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4" grpId="0" bldLvl="0" animBg="1"/>
      <p:bldP spid="27" grpId="0" bldLvl="0" animBg="1"/>
      <p:bldP spid="2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214314"/>
            <a:ext cx="7668946" cy="571480"/>
          </a:xfrm>
        </p:spPr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 </a:t>
            </a:r>
            <a:r>
              <a:rPr lang="fr-FR" sz="3200" dirty="0"/>
              <a:t>DataOutputStream</a:t>
            </a:r>
            <a:r>
              <a:rPr lang="zh-CN" altLang="en-US" sz="3200" dirty="0"/>
              <a:t>写二进制文件</a:t>
            </a:r>
            <a:endParaRPr lang="zh-CN" altLang="en-US" sz="3200" dirty="0"/>
          </a:p>
        </p:txBody>
      </p:sp>
      <p:grpSp>
        <p:nvGrpSpPr>
          <p:cNvPr id="3" name="组合 17"/>
          <p:cNvGrpSpPr/>
          <p:nvPr/>
        </p:nvGrpSpPr>
        <p:grpSpPr>
          <a:xfrm>
            <a:off x="2024034" y="1571612"/>
            <a:ext cx="3429024" cy="3786214"/>
            <a:chOff x="500034" y="2000240"/>
            <a:chExt cx="3429024" cy="3786214"/>
          </a:xfrm>
        </p:grpSpPr>
        <p:graphicFrame>
          <p:nvGraphicFramePr>
            <p:cNvPr id="10" name="图示 9"/>
            <p:cNvGraphicFramePr/>
            <p:nvPr/>
          </p:nvGraphicFramePr>
          <p:xfrm>
            <a:off x="500034" y="2000240"/>
            <a:ext cx="3429024" cy="37862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4" name="组合 14"/>
            <p:cNvGrpSpPr/>
            <p:nvPr/>
          </p:nvGrpSpPr>
          <p:grpSpPr>
            <a:xfrm>
              <a:off x="2030746" y="4857760"/>
              <a:ext cx="326676" cy="272230"/>
              <a:chOff x="1545968" y="1792710"/>
              <a:chExt cx="326676" cy="272230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573191" y="1765487"/>
                <a:ext cx="272230" cy="32667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17" name="右箭头 4"/>
              <p:cNvSpPr/>
              <p:nvPr/>
            </p:nvSpPr>
            <p:spPr>
              <a:xfrm>
                <a:off x="1652228" y="1864148"/>
                <a:ext cx="196006" cy="19056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" name="组合 42"/>
          <p:cNvGrpSpPr/>
          <p:nvPr/>
        </p:nvGrpSpPr>
        <p:grpSpPr>
          <a:xfrm>
            <a:off x="1616166" y="857232"/>
            <a:ext cx="1609273" cy="455931"/>
            <a:chOff x="5500694" y="4857760"/>
            <a:chExt cx="2011591" cy="569913"/>
          </a:xfrm>
        </p:grpSpPr>
        <p:pic>
          <p:nvPicPr>
            <p:cNvPr id="20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07335" y="4929198"/>
              <a:ext cx="1504950" cy="49847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实现步骤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5738811" y="1643050"/>
            <a:ext cx="4500594" cy="71438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java.io.FileOutputStream;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import java.io.DataOutputStream;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38810" y="2500306"/>
            <a:ext cx="4786346" cy="128588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FileOutputStream </a:t>
            </a:r>
            <a:r>
              <a:rPr lang="fr-FR" altLang="zh-CN" b="1" dirty="0">
                <a:solidFill>
                  <a:srgbClr val="FF0000"/>
                </a:solidFill>
              </a:rPr>
              <a:t>outFile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=new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FileOutputStream("</a:t>
            </a:r>
            <a:r>
              <a:rPr lang="fr-FR" altLang="zh-CN" b="1" dirty="0">
                <a:solidFill>
                  <a:schemeClr val="tx2"/>
                </a:solidFill>
              </a:rPr>
              <a:t>C:\\temp.class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DataOutputStream out=new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                  DataOutputStream(</a:t>
            </a:r>
            <a:r>
              <a:rPr lang="fr-FR" altLang="zh-CN" b="1" dirty="0">
                <a:solidFill>
                  <a:srgbClr val="FF0000"/>
                </a:solidFill>
              </a:rPr>
              <a:t>outFile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5738810" y="3929066"/>
            <a:ext cx="4500594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out.write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5738810" y="4786322"/>
            <a:ext cx="4429156" cy="4286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algn="l" defTabSz="723900">
              <a:lnSpc>
                <a:spcPts val="216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out.close();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524232" y="5429264"/>
            <a:ext cx="4929222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与字节流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FileOutputStream</a:t>
            </a:r>
            <a:r>
              <a:rPr lang="zh-CN" altLang="en-US" b="1" dirty="0"/>
              <a:t>类实现文本文件读取步骤极其相似</a:t>
            </a:r>
            <a:endParaRPr lang="zh-CN" altLang="en-US" b="1" dirty="0"/>
          </a:p>
        </p:txBody>
      </p:sp>
      <p:grpSp>
        <p:nvGrpSpPr>
          <p:cNvPr id="26" name="组合 30"/>
          <p:cNvGrpSpPr/>
          <p:nvPr/>
        </p:nvGrpSpPr>
        <p:grpSpPr bwMode="auto">
          <a:xfrm>
            <a:off x="3678551" y="6312738"/>
            <a:ext cx="4433673" cy="428630"/>
            <a:chOff x="2791199" y="5143512"/>
            <a:chExt cx="6068370" cy="428633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3" y="5143517"/>
              <a:ext cx="514482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2791199" y="5187962"/>
              <a:ext cx="476715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：二进制文件的读写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4" grpId="0" bldLvl="0" animBg="1"/>
      <p:bldP spid="27" grpId="0" bldLvl="0" animBg="1"/>
      <p:bldP spid="2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78120" y="285750"/>
            <a:ext cx="5210175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复制图片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5400" cy="415290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图片</a:t>
            </a:r>
            <a:r>
              <a:rPr lang="fr-FR" dirty="0"/>
              <a:t>top.bmp</a:t>
            </a:r>
            <a:r>
              <a:rPr lang="zh-CN" altLang="en-US" dirty="0"/>
              <a:t>位于</a:t>
            </a:r>
            <a:r>
              <a:rPr lang="fr-FR" dirty="0"/>
              <a:t>C</a:t>
            </a:r>
            <a:r>
              <a:rPr lang="zh-CN" altLang="en-US" dirty="0"/>
              <a:t>盘根目录下，要求将此图片复制到</a:t>
            </a:r>
            <a:r>
              <a:rPr lang="fr-FR" dirty="0"/>
              <a:t>D:\myDoc\myPicture.bmp</a:t>
            </a:r>
            <a:endParaRPr lang="zh-CN" altLang="en-US" dirty="0"/>
          </a:p>
        </p:txBody>
      </p:sp>
      <p:grpSp>
        <p:nvGrpSpPr>
          <p:cNvPr id="3" name="组合 12"/>
          <p:cNvGrpSpPr/>
          <p:nvPr/>
        </p:nvGrpSpPr>
        <p:grpSpPr>
          <a:xfrm>
            <a:off x="1666844" y="692696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7"/>
          <p:cNvGrpSpPr/>
          <p:nvPr/>
        </p:nvGrpSpPr>
        <p:grpSpPr bwMode="auto">
          <a:xfrm>
            <a:off x="4894114" y="6024711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46035" y="275590"/>
            <a:ext cx="2564765" cy="633095"/>
          </a:xfrm>
        </p:spPr>
        <p:txBody>
          <a:bodyPr/>
          <a:lstStyle/>
          <a:p>
            <a:r>
              <a:rPr lang="zh-CN" altLang="en-US" b="1" dirty="0"/>
              <a:t>本章目标</a:t>
            </a:r>
            <a:endParaRPr lang="zh-CN" alt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File</a:t>
            </a:r>
            <a:r>
              <a:rPr lang="zh-CN" altLang="en-US" dirty="0"/>
              <a:t>类操作文件或目录的属性</a:t>
            </a:r>
            <a:endParaRPr lang="zh-CN" altLang="en-US" dirty="0"/>
          </a:p>
          <a:p>
            <a:r>
              <a:rPr lang="zh-CN" altLang="en-US" dirty="0"/>
              <a:t>熟练使用字节流读写文件</a:t>
            </a:r>
            <a:endParaRPr lang="zh-CN" altLang="en-US" dirty="0"/>
          </a:p>
          <a:p>
            <a:r>
              <a:rPr lang="zh-CN" altLang="en-US" dirty="0"/>
              <a:t>熟练使用字符流读写文件</a:t>
            </a:r>
            <a:endParaRPr lang="zh-CN" altLang="en-US" dirty="0"/>
          </a:p>
          <a:p>
            <a:r>
              <a:rPr lang="zh-CN" altLang="en-US" dirty="0"/>
              <a:t>会使用字节流读写二进制文件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3454" y="164305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3989" y="2285992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7299" y="2352038"/>
            <a:ext cx="643477" cy="648334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835" y="285750"/>
            <a:ext cx="4315460" cy="52324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2" y="3501008"/>
            <a:ext cx="5929313" cy="2058988"/>
            <a:chOff x="1857356" y="3214688"/>
            <a:chExt cx="5929353" cy="2058989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279130" y="274955"/>
            <a:ext cx="1931670" cy="58229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673474" y="1412776"/>
            <a:ext cx="4438749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File 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类用于访问文件或目录的属性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流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5303912" y="198884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4444346" y="2132856"/>
            <a:ext cx="2443741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字节流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字符流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缓冲流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使用文件流的步骤</a:t>
            </a:r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5663952" y="1844824"/>
            <a:ext cx="36004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输入流：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FileInputStream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输出流：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FileOutputStream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4151784" y="2276871"/>
            <a:ext cx="214313" cy="316835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0" y="258445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File I/O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3360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5303912" y="292494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63952" y="2852936"/>
            <a:ext cx="36004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输入流：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FileWriter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输出流：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FileReader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5268540" y="3933056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63952" y="3822139"/>
            <a:ext cx="36004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输入流：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BufferedWriter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输出流：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BufferedReader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6312024" y="4812382"/>
            <a:ext cx="216024" cy="159856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28048" y="4758243"/>
            <a:ext cx="360040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引入相关的类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创建输入流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/l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输出流对象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读取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写入文本文件的数据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关闭相关的流对象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3925" y="285750"/>
            <a:ext cx="1944370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梳理本章知识点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预习下一章节内容（看视频</a:t>
            </a:r>
            <a:r>
              <a:rPr lang="en-US" altLang="zh-CN" dirty="0"/>
              <a:t>+</a:t>
            </a:r>
            <a:r>
              <a:rPr lang="zh-CN" altLang="en-US" dirty="0"/>
              <a:t>敲练习代码）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云题库刷理论选择题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8509024" y="182563"/>
            <a:ext cx="1701776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6" descr="FILE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17774" y="3929066"/>
            <a:ext cx="1728788" cy="682625"/>
          </a:xfrm>
          <a:prstGeom prst="rect">
            <a:avLst/>
          </a:prstGeom>
          <a:noFill/>
        </p:spPr>
      </p:pic>
      <p:sp>
        <p:nvSpPr>
          <p:cNvPr id="15" name="Arc 17"/>
          <p:cNvSpPr/>
          <p:nvPr/>
        </p:nvSpPr>
        <p:spPr bwMode="auto">
          <a:xfrm rot="12480295" flipH="1">
            <a:off x="4273494" y="3716314"/>
            <a:ext cx="4193056" cy="180278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rc 18"/>
          <p:cNvSpPr/>
          <p:nvPr/>
        </p:nvSpPr>
        <p:spPr bwMode="auto">
          <a:xfrm rot="19649760">
            <a:off x="4288676" y="3292449"/>
            <a:ext cx="3461275" cy="172711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21"/>
          <p:cNvSpPr/>
          <p:nvPr/>
        </p:nvSpPr>
        <p:spPr bwMode="auto">
          <a:xfrm>
            <a:off x="4095736" y="4000504"/>
            <a:ext cx="1571636" cy="358775"/>
          </a:xfrm>
          <a:custGeom>
            <a:avLst/>
            <a:gdLst/>
            <a:ahLst/>
            <a:cxnLst>
              <a:cxn ang="0">
                <a:pos x="0" y="317"/>
              </a:cxn>
              <a:cxn ang="0">
                <a:pos x="635" y="45"/>
              </a:cxn>
              <a:cxn ang="0">
                <a:pos x="1134" y="45"/>
              </a:cxn>
            </a:cxnLst>
            <a:rect l="0" t="0" r="r" b="b"/>
            <a:pathLst>
              <a:path w="1134" h="317">
                <a:moveTo>
                  <a:pt x="0" y="317"/>
                </a:moveTo>
                <a:cubicBezTo>
                  <a:pt x="223" y="203"/>
                  <a:pt x="446" y="90"/>
                  <a:pt x="635" y="45"/>
                </a:cubicBezTo>
                <a:cubicBezTo>
                  <a:pt x="824" y="0"/>
                  <a:pt x="1059" y="45"/>
                  <a:pt x="1134" y="45"/>
                </a:cubicBezTo>
              </a:path>
            </a:pathLst>
          </a:custGeom>
          <a:noFill/>
          <a:ln w="22225">
            <a:solidFill>
              <a:srgbClr val="0070C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666844" y="764704"/>
            <a:ext cx="979172" cy="422603"/>
            <a:chOff x="1000100" y="1173499"/>
            <a:chExt cx="979172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Picture 13" descr="光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13624" y="3830050"/>
            <a:ext cx="1104900" cy="1057275"/>
          </a:xfrm>
          <a:prstGeom prst="rect">
            <a:avLst/>
          </a:prstGeom>
          <a:noFill/>
        </p:spPr>
      </p:pic>
      <p:pic>
        <p:nvPicPr>
          <p:cNvPr id="13" name="Picture 15" descr="硬盘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7862" y="3643314"/>
            <a:ext cx="1476375" cy="1476375"/>
          </a:xfrm>
          <a:prstGeom prst="rect">
            <a:avLst/>
          </a:prstGeom>
          <a:noFill/>
        </p:spPr>
      </p:pic>
      <p:pic>
        <p:nvPicPr>
          <p:cNvPr id="11" name="Picture 11" descr="ruanp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09024" y="3326813"/>
            <a:ext cx="1016000" cy="1657350"/>
          </a:xfrm>
          <a:prstGeom prst="rect">
            <a:avLst/>
          </a:prstGeom>
          <a:noFill/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381224" y="3857628"/>
            <a:ext cx="1714512" cy="92869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2595538" y="5809255"/>
            <a:ext cx="4929222" cy="500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800" b="1" kern="0" dirty="0"/>
              <a:t>Java API </a:t>
            </a:r>
            <a:r>
              <a:rPr lang="zh-CN" altLang="en-US" sz="2800" b="1" kern="0" dirty="0"/>
              <a:t>：</a:t>
            </a:r>
            <a:r>
              <a:rPr lang="en-US" altLang="zh-CN" sz="2800" b="1" kern="0" dirty="0" err="1"/>
              <a:t>java.io.File</a:t>
            </a:r>
            <a:r>
              <a:rPr lang="en-US" altLang="zh-CN" sz="2800" b="1" kern="0" dirty="0"/>
              <a:t> </a:t>
            </a:r>
            <a:r>
              <a:rPr lang="zh-CN" altLang="en-US" sz="26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endParaRPr lang="zh-CN" altLang="en-US" sz="26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280000" y="1213200"/>
            <a:ext cx="7931150" cy="372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什么是文件？</a:t>
            </a:r>
            <a:endParaRPr lang="zh-CN" altLang="en-US" dirty="0"/>
          </a:p>
          <a:p>
            <a:r>
              <a:rPr lang="zh-CN" altLang="en-US" dirty="0"/>
              <a:t>文件可认为是相关记录或放在一起的数据的集合</a:t>
            </a:r>
            <a:endParaRPr lang="zh-CN" altLang="en-US" dirty="0"/>
          </a:p>
          <a:p>
            <a:r>
              <a:rPr lang="zh-CN" altLang="en-US" dirty="0"/>
              <a:t>文件一般存储在哪里？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503459" y="3002164"/>
            <a:ext cx="7913021" cy="64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Java</a:t>
            </a:r>
            <a:r>
              <a:rPr lang="zh-CN" altLang="en-US" dirty="0"/>
              <a:t>程序如何访问文件？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0035 0.3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23" grpId="0" bldLvl="0" animBg="1"/>
      <p:bldP spid="2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2"/>
          <p:cNvSpPr/>
          <p:nvPr/>
        </p:nvSpPr>
        <p:spPr bwMode="auto">
          <a:xfrm rot="1305692" flipV="1">
            <a:off x="3522974" y="2760775"/>
            <a:ext cx="3244328" cy="3553647"/>
          </a:xfrm>
          <a:prstGeom prst="arc">
            <a:avLst>
              <a:gd name="adj1" fmla="val 10482478"/>
              <a:gd name="adj2" fmla="val 154659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2299247" y="3483295"/>
            <a:ext cx="2286394" cy="583447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24" name="Freeform 12"/>
          <p:cNvSpPr/>
          <p:nvPr/>
        </p:nvSpPr>
        <p:spPr bwMode="auto">
          <a:xfrm rot="4990834" flipV="1">
            <a:off x="3830895" y="1825571"/>
            <a:ext cx="3244328" cy="3553647"/>
          </a:xfrm>
          <a:prstGeom prst="arc">
            <a:avLst>
              <a:gd name="adj1" fmla="val 10482478"/>
              <a:gd name="adj2" fmla="val 1546593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595802" y="3709552"/>
            <a:ext cx="1803521" cy="180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/>
          <p:nvPr/>
        </p:nvSpPr>
        <p:spPr bwMode="auto">
          <a:xfrm>
            <a:off x="2279650" y="1609725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3" name="标题 1"/>
          <p:cNvSpPr txBox="1"/>
          <p:nvPr/>
        </p:nvSpPr>
        <p:spPr bwMode="auto">
          <a:xfrm>
            <a:off x="8420768" y="182563"/>
            <a:ext cx="1790032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1881157" y="2352230"/>
            <a:ext cx="4377095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/>
              <a:t>File </a:t>
            </a:r>
            <a:r>
              <a:rPr lang="en-US" b="1" dirty="0" err="1"/>
              <a:t>file</a:t>
            </a:r>
            <a:r>
              <a:rPr lang="en-US" b="1" dirty="0"/>
              <a:t> = new File( String pathname );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5462583" y="1566412"/>
            <a:ext cx="2000264" cy="571504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File</a:t>
            </a:r>
            <a:r>
              <a:rPr lang="en-US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endParaRPr lang="zh-CN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299247" y="3554733"/>
            <a:ext cx="229655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创建文件对象</a:t>
            </a:r>
            <a:endParaRPr lang="zh-CN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6453190" y="3423800"/>
            <a:ext cx="2423852" cy="582162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6453190" y="3495238"/>
            <a:ext cx="2482381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物理文件或目录</a:t>
            </a:r>
            <a:endParaRPr lang="zh-CN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4157249" y="5654456"/>
            <a:ext cx="4192438" cy="846378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4095736" y="5638378"/>
            <a:ext cx="4325032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操作文件或目录的属性</a:t>
            </a:r>
            <a:endParaRPr lang="zh-CN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（路径、权限、日期和时间等 ） </a:t>
            </a:r>
            <a:endParaRPr lang="zh-CN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4094026" y="2423668"/>
            <a:ext cx="2001974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6399323" y="2637982"/>
            <a:ext cx="98256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AutoShape 10"/>
          <p:cNvSpPr>
            <a:spLocks noChangeArrowheads="1"/>
          </p:cNvSpPr>
          <p:nvPr/>
        </p:nvSpPr>
        <p:spPr bwMode="gray">
          <a:xfrm>
            <a:off x="7381884" y="2209354"/>
            <a:ext cx="2000264" cy="114300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>
                <a:solidFill>
                  <a:schemeClr val="bg1"/>
                </a:solidFill>
                <a:latin typeface="+mn-lt"/>
                <a:ea typeface="+mn-ea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</a:rPr>
              <a:t>test .txt</a:t>
            </a:r>
            <a:r>
              <a:rPr lang="en-US" altLang="en-US" b="1" dirty="0">
                <a:solidFill>
                  <a:schemeClr val="bg1"/>
                </a:solidFill>
                <a:latin typeface="+mn-lt"/>
                <a:ea typeface="+mn-ea"/>
              </a:rPr>
              <a:t>"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或</a:t>
            </a:r>
            <a:endParaRPr lang="en-US" altLang="zh-CN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>
                <a:solidFill>
                  <a:schemeClr val="bg1"/>
                </a:solidFill>
                <a:latin typeface="+mn-lt"/>
                <a:ea typeface="+mn-ea"/>
              </a:rPr>
              <a:t>"c:/test .txt"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" name="AutoShape 10"/>
          <p:cNvSpPr>
            <a:spLocks noChangeArrowheads="1"/>
          </p:cNvSpPr>
          <p:nvPr/>
        </p:nvSpPr>
        <p:spPr bwMode="gray">
          <a:xfrm>
            <a:off x="3595670" y="4709684"/>
            <a:ext cx="2357454" cy="50006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通过文件对象的方法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0000" y="1213200"/>
            <a:ext cx="7931150" cy="5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File</a:t>
            </a:r>
            <a:r>
              <a:rPr lang="zh-CN" altLang="en-US" dirty="0"/>
              <a:t>类访问文件属性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76" grpId="0" bldLvl="0" animBg="1"/>
      <p:bldP spid="77" grpId="0" bldLvl="0" animBg="1"/>
      <p:bldP spid="81" grpId="0" bldLvl="0" animBg="1"/>
      <p:bldP spid="86" grpId="0" bldLvl="0" animBg="1"/>
      <p:bldP spid="9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2279650" y="1609725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3" name="标题 1"/>
          <p:cNvSpPr txBox="1"/>
          <p:nvPr/>
        </p:nvSpPr>
        <p:spPr bwMode="auto">
          <a:xfrm>
            <a:off x="8400256" y="182563"/>
            <a:ext cx="1810544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2166910" y="1714488"/>
          <a:ext cx="7858125" cy="45237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357880"/>
                <a:gridCol w="4500245"/>
              </a:tblGrid>
              <a:tr h="348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exists(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判断文件或目录是否存在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isFile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判断是否是文件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isDirectory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判断是否是目录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getPath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返回此对象表示的文件的相对路径名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getAbsolutePath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返回此对象表示的文件的绝对路径名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返回此对象表示的文件或目录的名称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delete( )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删除此对象指定的文件或目录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createNewFile( )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创建名称的空文件，不创建文件夹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 length()</a:t>
                      </a:r>
                      <a:endParaRPr kumimoji="0" lang="zh-CN" altLang="en-US" sz="2000" b="1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返回文件的长度，单位为字节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如果文件不存在，则返回</a:t>
                      </a:r>
                      <a:r>
                        <a:rPr kumimoji="0" lang="en-US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0L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14"/>
          <p:cNvGrpSpPr/>
          <p:nvPr/>
        </p:nvGrpSpPr>
        <p:grpSpPr bwMode="auto">
          <a:xfrm>
            <a:off x="3431704" y="6347981"/>
            <a:ext cx="578845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704313" y="5187962"/>
              <a:ext cx="391214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类操作文件或目录属性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13322" y="1206529"/>
            <a:ext cx="7931150" cy="5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File</a:t>
            </a:r>
            <a:r>
              <a:rPr lang="zh-CN" altLang="en-US" dirty="0"/>
              <a:t>类常用方法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308225" y="285750"/>
            <a:ext cx="8180070" cy="52324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/>
              <a:t>操作文件或目录属性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357298"/>
            <a:ext cx="7645400" cy="4152900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实现查看文件属性、创建和删除文件</a:t>
            </a:r>
            <a:endParaRPr lang="zh-CN" altLang="en-US" dirty="0"/>
          </a:p>
        </p:txBody>
      </p:sp>
      <p:grpSp>
        <p:nvGrpSpPr>
          <p:cNvPr id="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9"/>
          <p:cNvGrpSpPr/>
          <p:nvPr/>
        </p:nvGrpSpPr>
        <p:grpSpPr bwMode="auto">
          <a:xfrm>
            <a:off x="4511824" y="588069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285750"/>
            <a:ext cx="4164330" cy="52324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280000" y="12132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215680" y="3645024"/>
            <a:ext cx="5929313" cy="2058988"/>
            <a:chOff x="1857356" y="3214688"/>
            <a:chExt cx="5929353" cy="2058989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7618</Words>
  <Application>WPS 演示</Application>
  <PresentationFormat>宽屏</PresentationFormat>
  <Paragraphs>805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楷体_GB2312</vt:lpstr>
      <vt:lpstr>楷体_GB2312</vt:lpstr>
      <vt:lpstr>Times New Roman</vt:lpstr>
      <vt:lpstr>Arial</vt:lpstr>
      <vt:lpstr>新宋体</vt:lpstr>
      <vt:lpstr>Office 主题_2</vt:lpstr>
      <vt:lpstr>PowerPoint 演示文稿</vt:lpstr>
      <vt:lpstr>预习检查</vt:lpstr>
      <vt:lpstr>本章任务</vt:lpstr>
      <vt:lpstr>本章目标</vt:lpstr>
      <vt:lpstr>PowerPoint 演示文稿</vt:lpstr>
      <vt:lpstr>PowerPoint 演示文稿</vt:lpstr>
      <vt:lpstr>PowerPoint 演示文稿</vt:lpstr>
      <vt:lpstr>学员操作——操作文件或目录属性</vt:lpstr>
      <vt:lpstr>共性问题集中讲解</vt:lpstr>
      <vt:lpstr>流 3-1</vt:lpstr>
      <vt:lpstr>流 3-2</vt:lpstr>
      <vt:lpstr>流3-3</vt:lpstr>
      <vt:lpstr>文件的读写</vt:lpstr>
      <vt:lpstr>使用FileInputStream 读文本文件</vt:lpstr>
      <vt:lpstr>小结</vt:lpstr>
      <vt:lpstr>使用FileOutputStream 写文本文件</vt:lpstr>
      <vt:lpstr>小结</vt:lpstr>
      <vt:lpstr>学员操作——复制文本文件3-1</vt:lpstr>
      <vt:lpstr>学员操作——复制文本文件3-2</vt:lpstr>
      <vt:lpstr>学员操作——复制文本文件3-3</vt:lpstr>
      <vt:lpstr>共性问题集中讲解</vt:lpstr>
      <vt:lpstr>使用字符流读写文件2-1</vt:lpstr>
      <vt:lpstr>使用字符流读写文件2-2</vt:lpstr>
      <vt:lpstr>使用FileReader读取文件</vt:lpstr>
      <vt:lpstr>BufferedReader类</vt:lpstr>
      <vt:lpstr>使用 BufferedReader 读文本文件</vt:lpstr>
      <vt:lpstr>小结</vt:lpstr>
      <vt:lpstr>使用FileWriter写文件</vt:lpstr>
      <vt:lpstr>BufferedWriter类</vt:lpstr>
      <vt:lpstr>使用 BufferedWriter 写文件</vt:lpstr>
      <vt:lpstr>小结</vt:lpstr>
      <vt:lpstr>学员操作——替换文本文件内容3-1</vt:lpstr>
      <vt:lpstr>学员操作——复制文本文件3-2</vt:lpstr>
      <vt:lpstr>学员操作——复制文本文件3-3</vt:lpstr>
      <vt:lpstr>共性问题集中讲解</vt:lpstr>
      <vt:lpstr>读写二进制文件</vt:lpstr>
      <vt:lpstr>使用 DataInputStream 读二进制文件</vt:lpstr>
      <vt:lpstr>使用 DataOutputStream写二进制文件</vt:lpstr>
      <vt:lpstr>学员操作——复制图片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45</cp:revision>
  <dcterms:created xsi:type="dcterms:W3CDTF">2017-10-12T07:19:00Z</dcterms:created>
  <dcterms:modified xsi:type="dcterms:W3CDTF">2017-10-21T07:35:37Z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