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5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此页适用情况：有文字和少部分代码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/>
              <a:t>  </a:t>
            </a:r>
            <a:endParaRPr lang="en-US"/>
          </a:p>
        </p:txBody>
      </p:sp>
      <p:sp>
        <p:nvSpPr>
          <p:cNvPr id="4710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60CA6BB9-40FD-4FCB-B652-69648760E2F2}" type="slidenum">
              <a:rPr lang="zh-CN" altLang="en-US" sz="1200"/>
            </a:fld>
            <a:endParaRPr 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pPr eaLnBrk="1" hangingPunct="1"/>
            <a:r>
              <a:rPr lang="zh-CN" altLang="en-US" dirty="0"/>
              <a:t>预习作业测试题用于下次上课前进行全班同学集中测试。因此技术顾问要在本次课布置下去。布置预习测试题的目的是要求学员进行预习，保障下次学员学习质量。</a:t>
            </a:r>
            <a:endParaRPr lang="en-US" altLang="zh-CN" dirty="0"/>
          </a:p>
          <a:p>
            <a:pPr eaLnBrk="1" hangingPunct="1"/>
            <a:r>
              <a:rPr lang="zh-CN" altLang="en-US" dirty="0"/>
              <a:t>不少于</a:t>
            </a:r>
            <a:r>
              <a:rPr lang="en-US" altLang="zh-CN" dirty="0"/>
              <a:t>4</a:t>
            </a:r>
            <a:r>
              <a:rPr lang="zh-CN" altLang="en-US" dirty="0"/>
              <a:t>道题，其中至少包含一道简述题，主要了解学员对重要知识点的理解程度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04090E-D64E-40C3-B961-86ECD906704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zh-CN" altLang="en-US"/>
              <a:t>强调一下</a:t>
            </a:r>
            <a:r>
              <a:rPr lang="en-US"/>
              <a:t>Java</a:t>
            </a:r>
            <a:r>
              <a:rPr lang="zh-CN" altLang="en-US"/>
              <a:t>的各种企业级框架都是用</a:t>
            </a:r>
            <a:r>
              <a:rPr lang="en-US"/>
              <a:t>XML</a:t>
            </a:r>
            <a:r>
              <a:rPr lang="zh-CN" altLang="en-US"/>
              <a:t>作为其配置文件的文档格式</a:t>
            </a:r>
            <a:endParaRPr lang="en-US"/>
          </a:p>
        </p:txBody>
      </p:sp>
      <p:sp>
        <p:nvSpPr>
          <p:cNvPr id="1331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28E218BA-1F70-4E1A-86C3-40FBCCD8313E}" type="slidenum">
              <a:rPr lang="zh-CN" altLang="en-US" sz="1200"/>
            </a:fld>
            <a:endParaRPr 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/>
              <a:t>XML</a:t>
            </a:r>
            <a:r>
              <a:rPr lang="zh-CN" altLang="en-US"/>
              <a:t>文档结构：</a:t>
            </a:r>
            <a:endParaRPr lang="en-US"/>
          </a:p>
          <a:p>
            <a:r>
              <a:rPr lang="en-US"/>
              <a:t>  1.</a:t>
            </a:r>
            <a:r>
              <a:rPr lang="zh-CN" altLang="en-US"/>
              <a:t>声明  一般是</a:t>
            </a:r>
            <a:r>
              <a:rPr lang="en-US"/>
              <a:t>XML</a:t>
            </a:r>
            <a:r>
              <a:rPr lang="zh-CN" altLang="en-US"/>
              <a:t>文档的第一行</a:t>
            </a:r>
            <a:endParaRPr lang="en-US"/>
          </a:p>
          <a:p>
            <a:r>
              <a:rPr lang="en-US"/>
              <a:t>  2.</a:t>
            </a:r>
            <a:r>
              <a:rPr lang="zh-CN" altLang="en-US"/>
              <a:t>文档描述信息</a:t>
            </a:r>
            <a:endParaRPr lang="en-US"/>
          </a:p>
          <a:p>
            <a:r>
              <a:rPr lang="zh-CN" altLang="en-US"/>
              <a:t>声明的组成：</a:t>
            </a:r>
            <a:endParaRPr lang="en-US"/>
          </a:p>
          <a:p>
            <a:r>
              <a:rPr lang="en-US"/>
              <a:t>  version:</a:t>
            </a:r>
            <a:r>
              <a:rPr lang="zh-CN" altLang="en-US"/>
              <a:t>文档符合</a:t>
            </a:r>
            <a:r>
              <a:rPr lang="en-US"/>
              <a:t>xml1.0</a:t>
            </a:r>
            <a:r>
              <a:rPr lang="zh-CN" altLang="en-US"/>
              <a:t>规范</a:t>
            </a:r>
            <a:endParaRPr lang="en-US"/>
          </a:p>
          <a:p>
            <a:r>
              <a:rPr lang="en-US"/>
              <a:t>  encoding:</a:t>
            </a:r>
            <a:r>
              <a:rPr lang="zh-CN" altLang="en-US"/>
              <a:t>文档字符编码，默认为</a:t>
            </a:r>
            <a:r>
              <a:rPr lang="en-US"/>
              <a:t>UTF-8</a:t>
            </a:r>
            <a:endParaRPr lang="en-US"/>
          </a:p>
          <a:p>
            <a:r>
              <a:rPr lang="zh-CN" altLang="en-US"/>
              <a:t>文档结构解释：</a:t>
            </a:r>
            <a:endParaRPr lang="en-US"/>
          </a:p>
          <a:p>
            <a:r>
              <a:rPr lang="en-US"/>
              <a:t>  </a:t>
            </a:r>
            <a:r>
              <a:rPr lang="zh-CN" altLang="en-US"/>
              <a:t>根元素：只有一个</a:t>
            </a:r>
            <a:endParaRPr lang="en-US"/>
          </a:p>
          <a:p>
            <a:r>
              <a:rPr lang="en-US"/>
              <a:t>  </a:t>
            </a:r>
            <a:r>
              <a:rPr lang="zh-CN" altLang="en-US"/>
              <a:t>根元素的开始标签：放在最前面</a:t>
            </a:r>
            <a:endParaRPr lang="en-US"/>
          </a:p>
          <a:p>
            <a:r>
              <a:rPr lang="en-US"/>
              <a:t>  </a:t>
            </a:r>
            <a:r>
              <a:rPr lang="zh-CN" altLang="en-US"/>
              <a:t>根元素的结束标签：放在最后面</a:t>
            </a:r>
            <a:endParaRPr lang="en-US"/>
          </a:p>
          <a:p>
            <a:r>
              <a:rPr lang="zh-CN" altLang="en-US"/>
              <a:t>  标签内容在开始标签和结束标签之间</a:t>
            </a:r>
            <a:endParaRPr lang="en-US"/>
          </a:p>
          <a:p>
            <a:r>
              <a:rPr lang="en-US"/>
              <a:t>  </a:t>
            </a:r>
            <a:endParaRPr lang="en-US"/>
          </a:p>
        </p:txBody>
      </p:sp>
      <p:sp>
        <p:nvSpPr>
          <p:cNvPr id="1536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1BCCF577-5F37-4337-8732-30C78FDDDE9E}" type="slidenum">
              <a:rPr lang="zh-CN" altLang="en-US" sz="1200"/>
            </a:fld>
            <a:endParaRPr 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/>
              <a:t>  </a:t>
            </a:r>
            <a:endParaRPr lang="en-US"/>
          </a:p>
        </p:txBody>
      </p:sp>
      <p:sp>
        <p:nvSpPr>
          <p:cNvPr id="1741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8F6188D-C9BC-4365-861C-C0FD16FF2236}" type="slidenum">
              <a:rPr lang="zh-CN" altLang="en-US" sz="1200"/>
            </a:fld>
            <a:endParaRPr 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/>
              <a:t>W3CSchool</a:t>
            </a:r>
            <a:r>
              <a:rPr lang="zh-CN" altLang="en-US"/>
              <a:t>推荐的</a:t>
            </a:r>
            <a:r>
              <a:rPr lang="en-US"/>
              <a:t>XML</a:t>
            </a:r>
            <a:r>
              <a:rPr lang="zh-CN" altLang="en-US"/>
              <a:t>元素命名习惯：</a:t>
            </a:r>
            <a:endParaRPr lang="en-US"/>
          </a:p>
          <a:p>
            <a:r>
              <a:rPr lang="en-US"/>
              <a:t>  </a:t>
            </a:r>
            <a:r>
              <a:rPr lang="zh-CN" altLang="en-US"/>
              <a:t>使名称具有描述性。使用下划线的名称也很不错。</a:t>
            </a:r>
            <a:endParaRPr lang="en-US"/>
          </a:p>
          <a:p>
            <a:r>
              <a:rPr lang="en-US"/>
              <a:t>  </a:t>
            </a:r>
            <a:r>
              <a:rPr lang="zh-CN" altLang="en-US"/>
              <a:t>名称应当比较简短，比如：</a:t>
            </a:r>
            <a:r>
              <a:rPr lang="en-US"/>
              <a:t>&lt;book_title&gt;,</a:t>
            </a:r>
            <a:r>
              <a:rPr lang="zh-CN" altLang="en-US"/>
              <a:t>而不是：</a:t>
            </a:r>
            <a:r>
              <a:rPr lang="en-US"/>
              <a:t>&lt;the_title_of_the_book&gt;</a:t>
            </a:r>
            <a:endParaRPr lang="en-US"/>
          </a:p>
          <a:p>
            <a:r>
              <a:rPr lang="en-US"/>
              <a:t>  </a:t>
            </a:r>
            <a:r>
              <a:rPr lang="zh-CN" altLang="en-US"/>
              <a:t>避免“</a:t>
            </a:r>
            <a:r>
              <a:rPr lang="en-US"/>
              <a:t>-</a:t>
            </a:r>
            <a:r>
              <a:rPr lang="zh-CN" altLang="en-US"/>
              <a:t>”字符。如果您按照这样的方式进行命名：“</a:t>
            </a:r>
            <a:r>
              <a:rPr lang="en-US"/>
              <a:t>first-name</a:t>
            </a:r>
            <a:r>
              <a:rPr lang="zh-CN" altLang="en-US"/>
              <a:t>”</a:t>
            </a:r>
            <a:r>
              <a:rPr lang="en-US"/>
              <a:t>,</a:t>
            </a:r>
            <a:r>
              <a:rPr lang="zh-CN" altLang="en-US"/>
              <a:t>一些软件会认为你需要提取第一个弹词</a:t>
            </a:r>
            <a:endParaRPr lang="en-US"/>
          </a:p>
          <a:p>
            <a:r>
              <a:rPr lang="en-US"/>
              <a:t>  </a:t>
            </a:r>
            <a:r>
              <a:rPr lang="zh-CN" altLang="en-US"/>
              <a:t>避免“</a:t>
            </a:r>
            <a:r>
              <a:rPr lang="en-US"/>
              <a:t>.</a:t>
            </a:r>
            <a:r>
              <a:rPr lang="zh-CN" altLang="en-US"/>
              <a:t>”字符。如果您按照这样的方式进行命名：“</a:t>
            </a:r>
            <a:r>
              <a:rPr lang="en-US"/>
              <a:t>first.name”</a:t>
            </a:r>
            <a:r>
              <a:rPr lang="zh-CN" altLang="en-US"/>
              <a:t>，一些软件会认为“</a:t>
            </a:r>
            <a:r>
              <a:rPr lang="en-US"/>
              <a:t>name</a:t>
            </a:r>
            <a:r>
              <a:rPr lang="zh-CN" altLang="en-US"/>
              <a:t>”是对象“</a:t>
            </a:r>
            <a:r>
              <a:rPr lang="en-US"/>
              <a:t>first</a:t>
            </a:r>
            <a:r>
              <a:rPr lang="zh-CN" altLang="en-US"/>
              <a:t>”的属性</a:t>
            </a:r>
            <a:endParaRPr lang="en-US"/>
          </a:p>
          <a:p>
            <a:r>
              <a:rPr lang="en-US"/>
              <a:t>  </a:t>
            </a:r>
            <a:r>
              <a:rPr lang="zh-CN" altLang="en-US"/>
              <a:t>避免“</a:t>
            </a:r>
            <a:r>
              <a:rPr lang="en-US"/>
              <a:t>:</a:t>
            </a:r>
            <a:r>
              <a:rPr lang="zh-CN" altLang="en-US"/>
              <a:t>”字符。冒号会被转换为命名空间来使用</a:t>
            </a:r>
            <a:endParaRPr lang="en-US"/>
          </a:p>
          <a:p>
            <a:r>
              <a:rPr lang="en-US"/>
              <a:t>  XML</a:t>
            </a:r>
            <a:r>
              <a:rPr lang="zh-CN" altLang="en-US"/>
              <a:t>文档经常有一个对应的数据库，其中的字段会对应</a:t>
            </a:r>
            <a:r>
              <a:rPr lang="en-US"/>
              <a:t>XML</a:t>
            </a:r>
            <a:r>
              <a:rPr lang="zh-CN" altLang="en-US"/>
              <a:t>文档中的元素。有一个使用的经验，即使用数据库的命名规则来命名</a:t>
            </a:r>
            <a:r>
              <a:rPr lang="en-US"/>
              <a:t>XML</a:t>
            </a:r>
            <a:r>
              <a:rPr lang="zh-CN" altLang="en-US"/>
              <a:t>文档中的元素</a:t>
            </a:r>
            <a:endParaRPr lang="en-US"/>
          </a:p>
        </p:txBody>
      </p:sp>
      <p:sp>
        <p:nvSpPr>
          <p:cNvPr id="1946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20DFAED9-DCAD-45BF-9A09-B49DA87F4424}" type="slidenum">
              <a:rPr lang="zh-CN" altLang="en-US" sz="1200"/>
            </a:fld>
            <a:endParaRPr 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zh-CN" altLang="en-US"/>
              <a:t>对比演示：</a:t>
            </a:r>
            <a:endParaRPr lang="en-US"/>
          </a:p>
          <a:p>
            <a:r>
              <a:rPr lang="zh-CN" altLang="en-US"/>
              <a:t>未使用转义符的案例（使用浏览器打开</a:t>
            </a:r>
            <a:r>
              <a:rPr lang="en-US"/>
              <a:t>XML</a:t>
            </a:r>
            <a:r>
              <a:rPr lang="zh-CN" altLang="en-US"/>
              <a:t>文件，报错）：</a:t>
            </a:r>
            <a:endParaRPr lang="en-US"/>
          </a:p>
          <a:p>
            <a:r>
              <a:rPr lang="en-US"/>
              <a:t>&lt;?xml version="1.0" encoding="UTF-8"?&gt;</a:t>
            </a:r>
            <a:endParaRPr lang="en-US"/>
          </a:p>
          <a:p>
            <a:r>
              <a:rPr lang="en-US"/>
              <a:t>&lt;students&gt;</a:t>
            </a:r>
            <a:endParaRPr lang="en-US"/>
          </a:p>
          <a:p>
            <a:r>
              <a:rPr lang="en-US"/>
              <a:t>	&lt;student id="s100" name="tony" score="&lt;98"/&gt;</a:t>
            </a:r>
            <a:endParaRPr lang="en-US"/>
          </a:p>
          <a:p>
            <a:r>
              <a:rPr lang="en-US"/>
              <a:t>&lt;/students&gt;</a:t>
            </a:r>
            <a:endParaRPr lang="en-US"/>
          </a:p>
          <a:p>
            <a:r>
              <a:rPr lang="zh-CN" altLang="en-US"/>
              <a:t>使用转义符的案例（使用浏览器打开</a:t>
            </a:r>
            <a:r>
              <a:rPr lang="en-US"/>
              <a:t>XML</a:t>
            </a:r>
            <a:r>
              <a:rPr lang="zh-CN" altLang="en-US"/>
              <a:t>文件，</a:t>
            </a:r>
            <a:r>
              <a:rPr lang="en-US"/>
              <a:t>XML</a:t>
            </a:r>
            <a:r>
              <a:rPr lang="zh-CN" altLang="en-US"/>
              <a:t>内容正常显示）：</a:t>
            </a:r>
            <a:endParaRPr lang="en-US"/>
          </a:p>
          <a:p>
            <a:r>
              <a:rPr lang="en-US"/>
              <a:t>&lt;?xml version="1.0" encoding="UTF-8"?&gt;</a:t>
            </a:r>
            <a:endParaRPr lang="en-US"/>
          </a:p>
          <a:p>
            <a:r>
              <a:rPr lang="en-US"/>
              <a:t>&lt;students&gt;</a:t>
            </a:r>
            <a:endParaRPr lang="en-US"/>
          </a:p>
          <a:p>
            <a:r>
              <a:rPr lang="en-US"/>
              <a:t>	&lt;student id="s100" name="tony" score="&amp;lt;98"/&gt;</a:t>
            </a:r>
            <a:endParaRPr lang="en-US"/>
          </a:p>
          <a:p>
            <a:r>
              <a:rPr lang="en-US"/>
              <a:t>&lt;/students&gt;</a:t>
            </a:r>
            <a:endParaRPr lang="en-US"/>
          </a:p>
        </p:txBody>
      </p:sp>
      <p:sp>
        <p:nvSpPr>
          <p:cNvPr id="2150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67AEC305-2D60-4AFC-BB4E-E1C0208041DD}" type="slidenum">
              <a:rPr lang="zh-CN" altLang="en-US" sz="1200"/>
            </a:fld>
            <a:endParaRPr 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zh-CN" altLang="en-US"/>
              <a:t>生成的</a:t>
            </a:r>
            <a:r>
              <a:rPr lang="en-US"/>
              <a:t>XML</a:t>
            </a:r>
            <a:r>
              <a:rPr lang="zh-CN" altLang="en-US"/>
              <a:t>文件格式工整</a:t>
            </a:r>
            <a:endParaRPr lang="en-US"/>
          </a:p>
        </p:txBody>
      </p:sp>
      <p:sp>
        <p:nvSpPr>
          <p:cNvPr id="4301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23191FD4-A574-45C2-846A-3C717F55488A}" type="slidenum">
              <a:rPr lang="zh-CN" altLang="en-US" sz="1200"/>
            </a:fld>
            <a:endParaRPr 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演示示例： 使用</a:t>
            </a:r>
            <a:r>
              <a:rPr lang="en-US" altLang="zh-CN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DOM4J</a:t>
            </a:r>
            <a:r>
              <a:rPr lang="zh-CN" altLang="en-US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解析</a:t>
            </a:r>
            <a:r>
              <a:rPr lang="en-US" altLang="zh-CN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XML</a:t>
            </a:r>
            <a:r>
              <a:rPr lang="zh-CN" altLang="en-US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</a:t>
            </a:r>
            <a:endParaRPr lang="zh-CN" altLang="en-US" b="1" dirty="0">
              <a:solidFill>
                <a:srgbClr val="FFFFFF"/>
              </a:solidFill>
            </a:endParaRPr>
          </a:p>
          <a:p>
            <a:endParaRPr lang="en-US" dirty="0"/>
          </a:p>
        </p:txBody>
      </p:sp>
      <p:sp>
        <p:nvSpPr>
          <p:cNvPr id="4506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F66A07D4-5BDF-4712-A6D4-9C400E78EE92}" type="slidenum">
              <a:rPr lang="zh-CN" altLang="en-US" sz="1200"/>
            </a:fld>
            <a:endParaRPr 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/>
              <a:t>  </a:t>
            </a:r>
            <a:endParaRPr lang="en-US"/>
          </a:p>
        </p:txBody>
      </p:sp>
      <p:sp>
        <p:nvSpPr>
          <p:cNvPr id="4710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60CA6BB9-40FD-4FCB-B652-69648760E2F2}" type="slidenum">
              <a:rPr lang="zh-CN" altLang="en-US" sz="1200"/>
            </a:fld>
            <a:endParaRPr 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ppt01-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" descr="课工场 33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018" y="4868333"/>
            <a:ext cx="3627967" cy="772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6000751" y="4773084"/>
            <a:ext cx="2207683" cy="287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 noProof="1"/>
          </a:p>
        </p:txBody>
      </p:sp>
      <p:sp>
        <p:nvSpPr>
          <p:cNvPr id="2051" name="标题 1"/>
          <p:cNvSpPr>
            <a:spLocks noGrp="1"/>
          </p:cNvSpPr>
          <p:nvPr>
            <p:ph type="ctrTitle"/>
          </p:nvPr>
        </p:nvSpPr>
        <p:spPr>
          <a:xfrm>
            <a:off x="914400" y="1458807"/>
            <a:ext cx="10363200" cy="1473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6135" b="1" kern="1200">
                <a:solidFill>
                  <a:srgbClr val="009E64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</p:nvPr>
        </p:nvSpPr>
        <p:spPr>
          <a:xfrm>
            <a:off x="1828800" y="2914227"/>
            <a:ext cx="8534400" cy="6375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lvl="0" indent="0" algn="ctr">
              <a:buNone/>
              <a:defRPr sz="2665" b="1" kern="1200">
                <a:solidFill>
                  <a:srgbClr val="009E64"/>
                </a:solidFill>
              </a:defRPr>
            </a:lvl1pPr>
            <a:lvl2pPr marL="0" lvl="1" indent="609600" algn="l">
              <a:buNone/>
              <a:defRPr sz="3200" kern="1200">
                <a:solidFill>
                  <a:schemeClr val="tx1"/>
                </a:solidFill>
              </a:defRPr>
            </a:lvl2pPr>
            <a:lvl3pPr marL="0" lvl="2" indent="609600" algn="l">
              <a:buNone/>
              <a:defRPr sz="3200" kern="1200">
                <a:solidFill>
                  <a:schemeClr val="tx1"/>
                </a:solidFill>
              </a:defRPr>
            </a:lvl3pPr>
            <a:lvl4pPr marL="0" lvl="3" indent="609600" algn="l">
              <a:buNone/>
              <a:defRPr sz="3200" kern="1200">
                <a:solidFill>
                  <a:schemeClr val="tx1"/>
                </a:solidFill>
              </a:defRPr>
            </a:lvl4pPr>
            <a:lvl5pPr marL="0" lvl="4" indent="609600" algn="l">
              <a:buNone/>
              <a:defRPr sz="3200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6014"/>
            <a:ext cx="10972800" cy="942340"/>
          </a:xfrm>
        </p:spPr>
        <p:txBody>
          <a:bodyPr/>
          <a:lstStyle>
            <a:lvl1pPr>
              <a:defRPr sz="3735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09600" indent="-609600">
              <a:buClr>
                <a:srgbClr val="009E64"/>
              </a:buClr>
              <a:buFont typeface="Wingdings" panose="05000000000000000000" charset="0"/>
              <a:buChar char="n"/>
              <a:defRPr sz="3200" b="1"/>
            </a:lvl1pPr>
            <a:lvl2pPr marL="1066800" indent="-457200">
              <a:buClr>
                <a:srgbClr val="009E64"/>
              </a:buClr>
              <a:buSzPct val="90000"/>
              <a:buFont typeface="Wingdings" panose="05000000000000000000" charset="0"/>
              <a:buChar char="n"/>
              <a:defRPr sz="2935"/>
            </a:lvl2pPr>
            <a:lvl3pPr marL="1600200" indent="-381000">
              <a:buClr>
                <a:srgbClr val="009E64"/>
              </a:buClr>
              <a:buSzPct val="85000"/>
              <a:buFont typeface="Wingdings" panose="05000000000000000000" charset="0"/>
              <a:buChar char="u"/>
              <a:defRPr sz="2665"/>
            </a:lvl3pPr>
            <a:lvl4pPr marL="2209800" indent="-381000">
              <a:defRPr/>
            </a:lvl4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endParaRPr lang="zh-CN" altLang="en-US" noProof="1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6D227809-0862-4D29-8485-DF600EBCCA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 userDrawn="1"/>
        </p:nvSpPr>
        <p:spPr bwMode="auto">
          <a:xfrm>
            <a:off x="3312584" y="1123951"/>
            <a:ext cx="5843266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4265">
                <a:latin typeface="微软雅黑" panose="020B0503020204020204" pitchFamily="2" charset="-122"/>
                <a:ea typeface="微软雅黑" panose="020B0503020204020204" pitchFamily="2" charset="-122"/>
              </a:rPr>
              <a:t>扫我有更多精彩课程呦</a:t>
            </a:r>
            <a:endParaRPr lang="zh-CN" altLang="en-US" sz="4265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" name="图片 1" descr="课工场最终蓝绿色v1-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0" y="165101"/>
            <a:ext cx="1608667" cy="69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6" descr="ppt01-0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8454C5C0-194E-48CB-ADD7-F29504E553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C8FEE07A-67DC-4145-9590-2B346210C7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lvl1pPr>
          </a:lstStyle>
          <a:p>
            <a:fld id="{0C913308-F349-4B6D-A68A-DD1791B4A57B}" type="slidenum">
              <a:rPr lang="zh-CN" altLang="en-US" smtClean="0"/>
            </a:fld>
            <a:r>
              <a:rPr lang="en-US" altLang="zh-CN" dirty="0"/>
              <a:t>/22</a:t>
            </a:r>
            <a:endParaRPr lang="zh-CN" altLang="en-US" dirty="0"/>
          </a:p>
        </p:txBody>
      </p:sp>
      <p:sp>
        <p:nvSpPr>
          <p:cNvPr id="6" name="标题占位符 1"/>
          <p:cNvSpPr>
            <a:spLocks noGrp="1"/>
          </p:cNvSpPr>
          <p:nvPr>
            <p:ph type="title"/>
          </p:nvPr>
        </p:nvSpPr>
        <p:spPr>
          <a:xfrm>
            <a:off x="5429245" y="190478"/>
            <a:ext cx="6438907" cy="681541"/>
          </a:xfrm>
          <a:prstGeom prst="rect">
            <a:avLst/>
          </a:prstGeom>
          <a:solidFill>
            <a:schemeClr val="bg1"/>
          </a:solidFill>
        </p:spPr>
        <p:txBody>
          <a:bodyPr rtlCol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047751" y="1047752"/>
            <a:ext cx="10191749" cy="452543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09600" y="1308100"/>
            <a:ext cx="10972800" cy="481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zh-CN" altLang="en-US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zh-CN" altLang="en-US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zh-CN" altLang="en-US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zh-CN" altLang="en-US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 eaLnBrk="1" hangingPunct="1">
              <a:buFont typeface="Arial" panose="020B0604020202020204" pitchFamily="34" charset="0"/>
              <a:buNone/>
              <a:defRPr sz="1600" noProof="1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</a:p>
        </p:txBody>
      </p:sp>
      <p:sp>
        <p:nvSpPr>
          <p:cNvPr id="10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r" eaLnBrk="1" hangingPunct="1">
              <a:buFont typeface="Arial" panose="020B0604020202020204" pitchFamily="34" charset="0"/>
              <a:buNone/>
              <a:defRPr sz="1600" noProof="1" dirty="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  <a:fld id="{CF95A64F-6639-4A5B-87F3-0529C13E1CDB}" type="slidenum">
              <a:rPr lang="zh-CN" altLang="en-US"/>
            </a:fld>
            <a:endParaRPr lang="zh-CN" altLang="en-US">
              <a:cs typeface="+mn-cs"/>
            </a:endParaRPr>
          </a:p>
        </p:txBody>
      </p:sp>
      <p:sp>
        <p:nvSpPr>
          <p:cNvPr id="1030" name="等腰三角形 6"/>
          <p:cNvSpPr>
            <a:spLocks noChangeArrowheads="1"/>
          </p:cNvSpPr>
          <p:nvPr userDrawn="1"/>
        </p:nvSpPr>
        <p:spPr bwMode="auto">
          <a:xfrm rot="5400000">
            <a:off x="-45508" y="451909"/>
            <a:ext cx="662517" cy="571500"/>
          </a:xfrm>
          <a:prstGeom prst="triangle">
            <a:avLst>
              <a:gd name="adj" fmla="val 50000"/>
            </a:avLst>
          </a:prstGeom>
          <a:solidFill>
            <a:srgbClr val="00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</p:txBody>
      </p:sp>
      <p:pic>
        <p:nvPicPr>
          <p:cNvPr id="1031" name="图片 1" descr="课工场最终蓝绿色v1-3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618" y="165100"/>
            <a:ext cx="1373716" cy="59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73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5pPr>
      <a:lvl6pPr marL="6096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6pPr>
      <a:lvl7pPr marL="12192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7pPr>
      <a:lvl8pPr marL="18288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8pPr>
      <a:lvl9pPr marL="24384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Font typeface="Wingdings" panose="05000000000000000000" pitchFamily="2" charset="2"/>
        <a:buChar char="n"/>
        <a:defRPr sz="3200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1pPr>
      <a:lvl2pPr marL="1143000" lvl="1" indent="-4572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90000"/>
        <a:buFont typeface="Wingdings" panose="05000000000000000000" pitchFamily="2" charset="2"/>
        <a:buChar char="n"/>
        <a:defRPr sz="293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2pPr>
      <a:lvl3pPr marL="1828800" lvl="2" indent="-4572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85000"/>
        <a:buFont typeface="Wingdings" panose="05000000000000000000" pitchFamily="2" charset="2"/>
        <a:buChar char="u"/>
        <a:defRPr sz="266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3pPr>
      <a:lvl4pPr marL="2209800" lvl="3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35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4pPr>
      <a:lvl5pPr marL="2743200" lvl="4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5pPr>
      <a:lvl6pPr marL="3352800" lvl="5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3962400" lvl="6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4572000" lvl="7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5181600" lvl="8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600" lvl="1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19200" lvl="2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828800" lvl="3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38400" lvl="4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48000" lvl="5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657600" lvl="6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267200" lvl="7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876800" lvl="8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XML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4460" y="193675"/>
            <a:ext cx="4014470" cy="64325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dirty="0"/>
              <a:t>解析</a:t>
            </a:r>
            <a:r>
              <a:rPr lang="en-US" altLang="en-US" dirty="0"/>
              <a:t>XML</a:t>
            </a:r>
            <a:r>
              <a:rPr lang="zh-CN" altLang="en-US" dirty="0"/>
              <a:t>技术</a:t>
            </a:r>
            <a:endParaRPr lang="zh-CN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2059305" y="800419"/>
            <a:ext cx="8072438" cy="52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SzPct val="100000"/>
            </a:pPr>
            <a:r>
              <a:rPr lang="en-US" dirty="0"/>
              <a:t>DOM</a:t>
            </a:r>
            <a:endParaRPr lang="en-US" dirty="0"/>
          </a:p>
          <a:p>
            <a:pPr marL="742950" lvl="2" indent="-342900">
              <a:buSzPct val="100000"/>
              <a:buFont typeface="Wingdings" panose="05000000000000000000" pitchFamily="2" charset="2"/>
              <a:buChar char="u"/>
            </a:pPr>
            <a:r>
              <a:rPr lang="zh-CN" altLang="en-US" dirty="0"/>
              <a:t>基于</a:t>
            </a:r>
            <a:r>
              <a:rPr lang="en-US" dirty="0"/>
              <a:t>XML</a:t>
            </a:r>
            <a:r>
              <a:rPr lang="zh-CN" altLang="en-US" dirty="0"/>
              <a:t>文档树结构的解析</a:t>
            </a:r>
            <a:endParaRPr lang="en-US" dirty="0"/>
          </a:p>
          <a:p>
            <a:pPr marL="742950" lvl="2" indent="-342900">
              <a:buSzPct val="100000"/>
              <a:buFont typeface="Wingdings" panose="05000000000000000000" pitchFamily="2" charset="2"/>
              <a:buChar char="u"/>
            </a:pPr>
            <a:r>
              <a:rPr lang="zh-CN" altLang="en-US" dirty="0"/>
              <a:t>适用于多次访问的</a:t>
            </a:r>
            <a:r>
              <a:rPr lang="en-US" dirty="0"/>
              <a:t>XML</a:t>
            </a:r>
            <a:r>
              <a:rPr lang="zh-CN" altLang="en-US" dirty="0"/>
              <a:t>文档</a:t>
            </a:r>
            <a:endParaRPr lang="en-US" dirty="0"/>
          </a:p>
          <a:p>
            <a:pPr marL="742950" lvl="2" indent="-342900">
              <a:buSzPct val="100000"/>
              <a:buFont typeface="Wingdings" panose="05000000000000000000" pitchFamily="2" charset="2"/>
              <a:buChar char="u"/>
            </a:pPr>
            <a:r>
              <a:rPr lang="zh-CN" altLang="en-US" dirty="0"/>
              <a:t>特点：比较消耗资源</a:t>
            </a:r>
            <a:endParaRPr lang="en-US" dirty="0"/>
          </a:p>
          <a:p>
            <a:pPr>
              <a:buSzPct val="100000"/>
            </a:pPr>
            <a:r>
              <a:rPr lang="en-US" dirty="0"/>
              <a:t>SAX</a:t>
            </a:r>
            <a:endParaRPr lang="en-US" dirty="0"/>
          </a:p>
          <a:p>
            <a:pPr marL="742950" lvl="2" indent="-342900">
              <a:buSzPct val="100000"/>
              <a:buFont typeface="Wingdings" panose="05000000000000000000" pitchFamily="2" charset="2"/>
              <a:buChar char="u"/>
            </a:pPr>
            <a:r>
              <a:rPr lang="zh-CN" altLang="en-US" dirty="0"/>
              <a:t>基于事件的解析</a:t>
            </a:r>
            <a:endParaRPr lang="en-US" dirty="0"/>
          </a:p>
          <a:p>
            <a:pPr marL="742950" lvl="2" indent="-342900">
              <a:buSzPct val="100000"/>
              <a:buFont typeface="Wingdings" panose="05000000000000000000" pitchFamily="2" charset="2"/>
              <a:buChar char="u"/>
            </a:pPr>
            <a:r>
              <a:rPr lang="zh-CN" altLang="en-US" dirty="0"/>
              <a:t>适用于大数据量的</a:t>
            </a:r>
            <a:r>
              <a:rPr lang="en-US" dirty="0"/>
              <a:t>XML</a:t>
            </a:r>
            <a:r>
              <a:rPr lang="zh-CN" altLang="en-US" dirty="0"/>
              <a:t>文档</a:t>
            </a:r>
            <a:endParaRPr lang="en-US" dirty="0"/>
          </a:p>
          <a:p>
            <a:pPr marL="742950" lvl="2" indent="-342900">
              <a:buSzPct val="100000"/>
              <a:buFont typeface="Wingdings" panose="05000000000000000000" pitchFamily="2" charset="2"/>
              <a:buChar char="u"/>
            </a:pPr>
            <a:r>
              <a:rPr lang="zh-CN" altLang="en-US" dirty="0"/>
              <a:t>特点：占用资源少，内存消耗小</a:t>
            </a:r>
            <a:endParaRPr lang="en-US" dirty="0"/>
          </a:p>
          <a:p>
            <a:pPr>
              <a:buSzPct val="100000"/>
            </a:pPr>
            <a:r>
              <a:rPr lang="en-US" dirty="0"/>
              <a:t>DOM4J</a:t>
            </a:r>
            <a:endParaRPr lang="en-US" dirty="0"/>
          </a:p>
          <a:p>
            <a:pPr marL="742950" lvl="2" indent="-342900">
              <a:buSzPct val="100000"/>
              <a:buFont typeface="Wingdings" panose="05000000000000000000" pitchFamily="2" charset="2"/>
              <a:buChar char="u"/>
            </a:pPr>
            <a:r>
              <a:rPr lang="zh-CN" altLang="en-US" dirty="0"/>
              <a:t>非常优秀的</a:t>
            </a:r>
            <a:r>
              <a:rPr lang="en-US" dirty="0"/>
              <a:t>Java XML API</a:t>
            </a:r>
            <a:endParaRPr lang="en-US" dirty="0"/>
          </a:p>
          <a:p>
            <a:pPr marL="742950" lvl="2" indent="-342900">
              <a:buSzPct val="100000"/>
              <a:buFont typeface="Wingdings" panose="05000000000000000000" pitchFamily="2" charset="2"/>
              <a:buChar char="u"/>
            </a:pPr>
            <a:r>
              <a:rPr lang="zh-CN" altLang="en-US" dirty="0"/>
              <a:t>性能优异、功能强大</a:t>
            </a:r>
            <a:endParaRPr lang="zh-CN" altLang="en-US" dirty="0"/>
          </a:p>
          <a:p>
            <a:pPr marL="742950" lvl="2" indent="-342900">
              <a:buSzPct val="100000"/>
              <a:buFont typeface="Wingdings" panose="05000000000000000000" pitchFamily="2" charset="2"/>
              <a:buChar char="u"/>
            </a:pPr>
            <a:r>
              <a:rPr lang="zh-CN" altLang="en-US" dirty="0"/>
              <a:t>开放源代码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/>
              <a:t>/22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967980" y="260350"/>
            <a:ext cx="2520950" cy="643255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dirty="0"/>
              <a:t>DOM4J</a:t>
            </a:r>
            <a:endParaRPr lang="zh-CN" alt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5810250" y="1601789"/>
            <a:ext cx="4318198" cy="288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SzPct val="100000"/>
            </a:pPr>
            <a:r>
              <a:rPr lang="en-US" dirty="0"/>
              <a:t>Document</a:t>
            </a:r>
            <a:r>
              <a:rPr lang="zh-CN" altLang="en-US" dirty="0"/>
              <a:t>：定义</a:t>
            </a:r>
            <a:r>
              <a:rPr lang="en-US" dirty="0"/>
              <a:t>XML</a:t>
            </a:r>
            <a:r>
              <a:rPr lang="zh-CN" altLang="en-US" dirty="0"/>
              <a:t>文档</a:t>
            </a:r>
            <a:endParaRPr lang="zh-CN" altLang="en-US" dirty="0"/>
          </a:p>
          <a:p>
            <a:pPr>
              <a:buSzPct val="100000"/>
            </a:pPr>
            <a:r>
              <a:rPr lang="en-US" dirty="0"/>
              <a:t>Element</a:t>
            </a:r>
            <a:r>
              <a:rPr lang="zh-CN" altLang="en-US" dirty="0"/>
              <a:t>：定义</a:t>
            </a:r>
            <a:r>
              <a:rPr lang="en-US" dirty="0"/>
              <a:t>XML</a:t>
            </a:r>
            <a:r>
              <a:rPr lang="zh-CN" altLang="en-US" dirty="0"/>
              <a:t>元素</a:t>
            </a:r>
            <a:endParaRPr lang="zh-CN" altLang="en-US" dirty="0"/>
          </a:p>
          <a:p>
            <a:pPr>
              <a:buSzPct val="100000"/>
            </a:pPr>
            <a:r>
              <a:rPr lang="en-US" dirty="0"/>
              <a:t>Text</a:t>
            </a:r>
            <a:r>
              <a:rPr lang="zh-CN" altLang="en-US" dirty="0"/>
              <a:t>：定义</a:t>
            </a:r>
            <a:r>
              <a:rPr lang="en-US" dirty="0"/>
              <a:t>XML</a:t>
            </a:r>
            <a:r>
              <a:rPr lang="zh-CN" altLang="en-US" dirty="0"/>
              <a:t>文本节点</a:t>
            </a:r>
            <a:endParaRPr lang="zh-CN" altLang="en-US" dirty="0"/>
          </a:p>
          <a:p>
            <a:pPr>
              <a:buSzPct val="100000"/>
            </a:pPr>
            <a:r>
              <a:rPr lang="en-US" dirty="0"/>
              <a:t>Attribute</a:t>
            </a:r>
            <a:r>
              <a:rPr lang="zh-CN" altLang="en-US" dirty="0"/>
              <a:t>：定义了</a:t>
            </a:r>
            <a:r>
              <a:rPr lang="en-US" dirty="0"/>
              <a:t>XML </a:t>
            </a:r>
            <a:r>
              <a:rPr lang="zh-CN" altLang="en-US" dirty="0"/>
              <a:t>的属性</a:t>
            </a:r>
            <a:endParaRPr lang="zh-CN" altLang="en-US" dirty="0"/>
          </a:p>
          <a:p>
            <a:pPr>
              <a:buSzPct val="100000"/>
            </a:pPr>
            <a:r>
              <a:rPr lang="en-US" dirty="0"/>
              <a:t>……</a:t>
            </a:r>
            <a:endParaRPr lang="en-US" dirty="0"/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sz="2800" dirty="0"/>
          </a:p>
        </p:txBody>
      </p:sp>
      <p:pic>
        <p:nvPicPr>
          <p:cNvPr id="41988" name="图示 4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096" y="1450976"/>
            <a:ext cx="6107112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TextBox 6"/>
          <p:cNvSpPr txBox="1">
            <a:spLocks noChangeArrowheads="1"/>
          </p:cNvSpPr>
          <p:nvPr/>
        </p:nvSpPr>
        <p:spPr bwMode="auto">
          <a:xfrm>
            <a:off x="2595563" y="3286126"/>
            <a:ext cx="13573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2400">
                <a:solidFill>
                  <a:schemeClr val="bg1"/>
                </a:solidFill>
              </a:rPr>
              <a:t>DOM4J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/>
              <a:t>/22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23000" y="142875"/>
            <a:ext cx="4265930" cy="643255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dirty="0"/>
              <a:t>DOM4J</a:t>
            </a:r>
            <a:r>
              <a:rPr lang="zh-CN" altLang="en-US" dirty="0"/>
              <a:t>解析</a:t>
            </a:r>
            <a:r>
              <a:rPr lang="en-US" dirty="0"/>
              <a:t>XML</a:t>
            </a:r>
            <a:endParaRPr lang="zh-CN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2095500" y="1125539"/>
            <a:ext cx="8072438" cy="52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SzPct val="100000"/>
            </a:pPr>
            <a:r>
              <a:rPr lang="zh-CN" altLang="en-US" dirty="0"/>
              <a:t>显示手机收藏信息</a:t>
            </a:r>
            <a:endParaRPr lang="en-US" dirty="0"/>
          </a:p>
          <a:p>
            <a:pPr>
              <a:buSzPct val="100000"/>
            </a:pPr>
            <a:r>
              <a:rPr lang="zh-CN" altLang="en-US" dirty="0"/>
              <a:t>保存手机收藏信息</a:t>
            </a:r>
            <a:endParaRPr lang="en-US" dirty="0"/>
          </a:p>
          <a:p>
            <a:pPr>
              <a:buSzPct val="100000"/>
            </a:pPr>
            <a:r>
              <a:rPr lang="zh-CN" altLang="en-US" dirty="0"/>
              <a:t>为手机收藏信息添加新的节点</a:t>
            </a:r>
            <a:endParaRPr lang="en-US" dirty="0"/>
          </a:p>
          <a:p>
            <a:pPr>
              <a:buSzPct val="100000"/>
            </a:pPr>
            <a:r>
              <a:rPr lang="zh-CN" altLang="en-US" dirty="0"/>
              <a:t>修改</a:t>
            </a:r>
            <a:r>
              <a:rPr lang="en-US" dirty="0"/>
              <a:t>/</a:t>
            </a:r>
            <a:r>
              <a:rPr lang="zh-CN" altLang="en-US" dirty="0"/>
              <a:t>删除手机收藏信息节点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/>
              <a:t>/22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/>
              <a:t>/22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207568" y="549623"/>
            <a:ext cx="6120680" cy="6462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en-US" altLang="zh-CN" dirty="0">
                <a:solidFill>
                  <a:srgbClr val="3F7F7F"/>
                </a:solidFill>
                <a:latin typeface="Consolas" panose="020B0609020204030204" pitchFamily="49" charset="0"/>
              </a:rPr>
              <a:t>xml </a:t>
            </a:r>
            <a:r>
              <a:rPr lang="en-US" altLang="zh-CN" dirty="0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en-US" altLang="zh-CN" i="1" dirty="0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en-US" altLang="zh-CN" i="1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  <a:endParaRPr lang="en-US" altLang="zh-CN" i="1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3F7F7F"/>
                </a:solidFill>
                <a:latin typeface="Consolas" panose="020B0609020204030204" pitchFamily="49" charset="0"/>
              </a:rPr>
              <a:t>Movies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&lt;Country</a:t>
            </a:r>
            <a:r>
              <a:rPr lang="en-US" altLang="zh-CN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“</a:t>
            </a:r>
            <a:r>
              <a:rPr lang="en-US" altLang="zh-CN" dirty="0">
                <a:solidFill>
                  <a:srgbClr val="3F7F7F"/>
                </a:solidFill>
                <a:latin typeface="Consolas" panose="020B0609020204030204" pitchFamily="49" charset="0"/>
              </a:rPr>
              <a:t>China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i="1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3F7F7F"/>
                </a:solidFill>
                <a:latin typeface="Consolas" panose="020B0609020204030204" pitchFamily="49" charset="0"/>
              </a:rPr>
              <a:t>Type </a:t>
            </a:r>
            <a:r>
              <a:rPr lang="en-US" altLang="zh-CN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“</a:t>
            </a:r>
            <a:r>
              <a:rPr lang="zh-CN" alt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恐怖片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i="1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altLang="zh-CN" dirty="0">
                <a:solidFill>
                  <a:srgbClr val="3F7F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dirty="0">
                <a:solidFill>
                  <a:srgbClr val="008080"/>
                </a:solidFill>
                <a:latin typeface="Consolas" panose="020B0609020204030204" pitchFamily="49" charset="0"/>
              </a:rPr>
              <a:t>僵尸先生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rgbClr val="3F7F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altLang="zh-CN" dirty="0">
                <a:solidFill>
                  <a:srgbClr val="3F7F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dirty="0">
                <a:solidFill>
                  <a:srgbClr val="008080"/>
                </a:solidFill>
                <a:latin typeface="Consolas" panose="020B0609020204030204" pitchFamily="49" charset="0"/>
              </a:rPr>
              <a:t>山村老尸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rgbClr val="3F7F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rgbClr val="3F7F7F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3F7F7F"/>
                </a:solidFill>
                <a:latin typeface="Consolas" panose="020B0609020204030204" pitchFamily="49" charset="0"/>
              </a:rPr>
              <a:t>Type </a:t>
            </a:r>
            <a:r>
              <a:rPr lang="en-US" altLang="zh-CN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“</a:t>
            </a:r>
            <a:r>
              <a:rPr lang="zh-CN" alt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喜剧片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i="1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altLang="zh-CN" dirty="0">
                <a:solidFill>
                  <a:srgbClr val="3F7F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&gt;AAA&lt;/</a:t>
            </a:r>
            <a:r>
              <a:rPr lang="en-US" altLang="zh-CN" dirty="0">
                <a:solidFill>
                  <a:srgbClr val="3F7F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altLang="zh-CN" dirty="0">
                <a:solidFill>
                  <a:srgbClr val="3F7F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&gt;BBB&lt;/</a:t>
            </a:r>
            <a:r>
              <a:rPr lang="en-US" altLang="zh-CN" dirty="0">
                <a:solidFill>
                  <a:srgbClr val="3F7F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rgbClr val="3F7F7F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&lt;/Country&gt;</a:t>
            </a:r>
            <a:endParaRPr lang="en-US" altLang="zh-CN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&lt;Country</a:t>
            </a:r>
            <a:r>
              <a:rPr lang="en-US" altLang="zh-CN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“</a:t>
            </a:r>
            <a:r>
              <a:rPr lang="en-US" altLang="zh-CN" dirty="0">
                <a:solidFill>
                  <a:srgbClr val="3F7F7F"/>
                </a:solidFill>
                <a:latin typeface="Consolas" panose="020B0609020204030204" pitchFamily="49" charset="0"/>
              </a:rPr>
              <a:t>USA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3F7F7F"/>
                </a:solidFill>
                <a:latin typeface="Consolas" panose="020B0609020204030204" pitchFamily="49" charset="0"/>
              </a:rPr>
              <a:t>Type </a:t>
            </a:r>
            <a:r>
              <a:rPr lang="en-US" altLang="zh-CN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“</a:t>
            </a:r>
            <a:r>
              <a:rPr lang="zh-CN" alt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恐怖片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i="1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altLang="zh-CN" dirty="0">
                <a:solidFill>
                  <a:srgbClr val="3F7F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dirty="0">
                <a:solidFill>
                  <a:srgbClr val="008080"/>
                </a:solidFill>
                <a:latin typeface="Consolas" panose="020B0609020204030204" pitchFamily="49" charset="0"/>
              </a:rPr>
              <a:t>电锯惊魂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rgbClr val="3F7F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altLang="zh-CN" dirty="0">
                <a:solidFill>
                  <a:srgbClr val="3F7F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dirty="0">
                <a:solidFill>
                  <a:srgbClr val="008080"/>
                </a:solidFill>
                <a:latin typeface="Consolas" panose="020B0609020204030204" pitchFamily="49" charset="0"/>
              </a:rPr>
              <a:t>死神来了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rgbClr val="3F7F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rgbClr val="3F7F7F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3F7F7F"/>
                </a:solidFill>
                <a:latin typeface="Consolas" panose="020B0609020204030204" pitchFamily="49" charset="0"/>
              </a:rPr>
              <a:t>Type </a:t>
            </a:r>
            <a:r>
              <a:rPr lang="en-US" altLang="zh-CN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“</a:t>
            </a:r>
            <a:r>
              <a:rPr lang="zh-CN" alt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科幻片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i="1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altLang="zh-CN" dirty="0">
                <a:solidFill>
                  <a:srgbClr val="3F7F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&gt;XXX&lt;/</a:t>
            </a:r>
            <a:r>
              <a:rPr lang="en-US" altLang="zh-CN" dirty="0">
                <a:solidFill>
                  <a:srgbClr val="3F7F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altLang="zh-CN" dirty="0">
                <a:solidFill>
                  <a:srgbClr val="3F7F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&gt;YYYY&lt;/</a:t>
            </a:r>
            <a:r>
              <a:rPr lang="en-US" altLang="zh-CN" dirty="0">
                <a:solidFill>
                  <a:srgbClr val="3F7F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rgbClr val="3F7F7F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&lt;/Country&gt;</a:t>
            </a:r>
            <a:endParaRPr lang="en-US" altLang="zh-CN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rgbClr val="3F7F7F"/>
                </a:solidFill>
                <a:latin typeface="Consolas" panose="020B0609020204030204" pitchFamily="49" charset="0"/>
              </a:rPr>
              <a:t>Movies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zh-CN" altLang="en-US" dirty="0"/>
          </a:p>
        </p:txBody>
      </p:sp>
      <p:sp>
        <p:nvSpPr>
          <p:cNvPr id="6" name="Rectangle 10"/>
          <p:cNvSpPr txBox="1">
            <a:spLocks noChangeArrowheads="1"/>
          </p:cNvSpPr>
          <p:nvPr/>
        </p:nvSpPr>
        <p:spPr bwMode="auto">
          <a:xfrm>
            <a:off x="7392144" y="260648"/>
            <a:ext cx="3096469" cy="64293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9pPr>
          </a:lstStyle>
          <a:p>
            <a:r>
              <a:rPr lang="en-US" dirty="0"/>
              <a:t>DOM4J</a:t>
            </a:r>
            <a:r>
              <a:rPr lang="zh-CN" altLang="en-US" dirty="0"/>
              <a:t>解析练习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/>
              <a:t>/22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75520" y="560727"/>
            <a:ext cx="8208912" cy="6185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删除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XML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节点</a:t>
            </a:r>
            <a:endParaRPr lang="zh-CN" alt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delPhoneInfo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获取根节点</a:t>
            </a:r>
            <a:endParaRPr lang="zh-CN" alt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Element root = </a:t>
            </a:r>
            <a:r>
              <a:rPr lang="en-US" altLang="zh-CN" dirty="0" err="1">
                <a:solidFill>
                  <a:srgbClr val="0000C0"/>
                </a:solidFill>
                <a:latin typeface="Consolas" panose="020B0609020204030204" pitchFamily="49" charset="0"/>
              </a:rPr>
              <a:t>doc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.getRootElement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把根节点中所有的子节点全部放入迭代器</a:t>
            </a:r>
            <a:endParaRPr lang="zh-CN" alt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nn-NO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Iterator&lt;Element&gt; iterator = </a:t>
            </a:r>
            <a:r>
              <a:rPr lang="nn-NO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root.elementIterator();</a:t>
            </a:r>
            <a:endParaRPr lang="nn-NO" altLang="zh-CN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循环遍历根节点</a:t>
            </a:r>
            <a:endParaRPr lang="zh-CN" alt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iterator.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hasNext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()){ 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Element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brandEle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iterator.next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把当前节点的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name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属性值与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OPPO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匹配，如果匹配，则移除该节点</a:t>
            </a:r>
            <a:endParaRPr lang="zh-CN" alt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brandEle.attributeValue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).equals(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"OPPO"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)){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找到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brand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品牌节点的父节点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PhoneInfo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然后移除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name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值为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OPPO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brand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节点</a:t>
            </a:r>
            <a:endParaRPr lang="zh-CN" alt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brandEle.getParent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().remove(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brandEle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通过创建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DOMAttribute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对象，用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QName.get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获取指定属性，清除指定节点的指定属性</a:t>
            </a:r>
            <a:endParaRPr lang="zh-CN" alt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brandEle.remove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DOMAttribute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QName.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  <a:endParaRPr lang="en-US" altLang="zh-CN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只要删除找到的匹配的第一个就跳出循环</a:t>
            </a:r>
            <a:endParaRPr lang="zh-CN" altLang="en-US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.saveXML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"phone.xml"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4" name="Rectangle 10"/>
          <p:cNvSpPr txBox="1">
            <a:spLocks noChangeArrowheads="1"/>
          </p:cNvSpPr>
          <p:nvPr/>
        </p:nvSpPr>
        <p:spPr bwMode="auto">
          <a:xfrm>
            <a:off x="5735960" y="260648"/>
            <a:ext cx="4752653" cy="64293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9pPr>
          </a:lstStyle>
          <a:p>
            <a:r>
              <a:rPr lang="en-US" dirty="0"/>
              <a:t>DOM4J</a:t>
            </a:r>
            <a:r>
              <a:rPr lang="zh-CN" altLang="en-US" dirty="0"/>
              <a:t>删除节点或节点属性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728585" y="142875"/>
            <a:ext cx="2760345" cy="643255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zh-CN" altLang="en-US" dirty="0"/>
              <a:t>课堂练习</a:t>
            </a:r>
            <a:endParaRPr lang="zh-CN" alt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2095500" y="1125538"/>
            <a:ext cx="8072438" cy="52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SzPct val="100000"/>
            </a:pPr>
            <a:r>
              <a:rPr lang="zh-CN" altLang="en-US" dirty="0"/>
              <a:t>使用</a:t>
            </a:r>
            <a:r>
              <a:rPr lang="en-US" altLang="zh-CN" dirty="0"/>
              <a:t>DOM4J</a:t>
            </a:r>
            <a:r>
              <a:rPr lang="zh-CN" altLang="en-US" dirty="0"/>
              <a:t>解析实现</a:t>
            </a:r>
            <a:endParaRPr lang="en-US" altLang="zh-CN" dirty="0"/>
          </a:p>
          <a:p>
            <a:pPr lvl="1">
              <a:buSzPct val="100000"/>
            </a:pPr>
            <a:r>
              <a:rPr lang="zh-CN" altLang="en-US" dirty="0"/>
              <a:t>显示手机收藏信息</a:t>
            </a:r>
            <a:endParaRPr lang="en-US" dirty="0"/>
          </a:p>
          <a:p>
            <a:pPr lvl="1">
              <a:buSzPct val="100000"/>
            </a:pPr>
            <a:r>
              <a:rPr lang="zh-CN" altLang="en-US" dirty="0"/>
              <a:t>保存手机收藏信息</a:t>
            </a:r>
            <a:endParaRPr lang="en-US" dirty="0"/>
          </a:p>
          <a:p>
            <a:pPr lvl="1">
              <a:buSzPct val="100000"/>
            </a:pPr>
            <a:r>
              <a:rPr lang="zh-CN" altLang="en-US" dirty="0"/>
              <a:t>为手机收藏信息添加新的节点</a:t>
            </a:r>
            <a:endParaRPr lang="en-US" dirty="0"/>
          </a:p>
          <a:p>
            <a:pPr lvl="1">
              <a:buSzPct val="100000"/>
            </a:pPr>
            <a:r>
              <a:rPr lang="zh-CN" altLang="en-US" dirty="0"/>
              <a:t>修改</a:t>
            </a:r>
            <a:r>
              <a:rPr lang="en-US" dirty="0"/>
              <a:t>/</a:t>
            </a:r>
            <a:r>
              <a:rPr lang="zh-CN" altLang="en-US" dirty="0"/>
              <a:t>删除手机收藏信息节点</a:t>
            </a:r>
            <a:endParaRPr lang="zh-CN" altLang="en-US" dirty="0"/>
          </a:p>
        </p:txBody>
      </p:sp>
      <p:sp>
        <p:nvSpPr>
          <p:cNvPr id="46084" name="AutoShape 7"/>
          <p:cNvSpPr>
            <a:spLocks noChangeArrowheads="1"/>
          </p:cNvSpPr>
          <p:nvPr/>
        </p:nvSpPr>
        <p:spPr bwMode="auto">
          <a:xfrm>
            <a:off x="3595690" y="5214939"/>
            <a:ext cx="5030787" cy="408194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5400" cmpd="sng">
            <a:solidFill>
              <a:srgbClr val="7F7F7F"/>
            </a:solidFill>
            <a:round/>
          </a:ln>
        </p:spPr>
        <p:txBody>
          <a:bodyPr anchorCtr="1">
            <a:spAutoFit/>
          </a:bodyPr>
          <a:lstStyle/>
          <a:p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完成时间：</a:t>
            </a:r>
            <a:r>
              <a:rPr lang="en-US" b="1">
                <a:latin typeface="Arial" panose="020B0604020202020204" pitchFamily="34" charset="0"/>
                <a:ea typeface="黑体" panose="02010609060101010101" pitchFamily="49" charset="-122"/>
              </a:rPr>
              <a:t>20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分钟</a:t>
            </a:r>
            <a:endParaRPr lang="zh-CN" altLang="en-US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/>
              <a:t>/22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560945" y="142875"/>
            <a:ext cx="2927985" cy="643255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zh-CN" altLang="en-US" dirty="0"/>
              <a:t>课堂练习</a:t>
            </a:r>
            <a:endParaRPr lang="zh-CN" alt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2095500" y="1125538"/>
            <a:ext cx="8072438" cy="52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SzPct val="100000"/>
            </a:pPr>
            <a:r>
              <a:rPr lang="zh-CN" altLang="en-US" dirty="0"/>
              <a:t>使用</a:t>
            </a:r>
            <a:r>
              <a:rPr lang="en-US" altLang="zh-CN" dirty="0"/>
              <a:t>DOM4J</a:t>
            </a:r>
            <a:r>
              <a:rPr lang="zh-CN" altLang="en-US" dirty="0"/>
              <a:t>解析实现</a:t>
            </a:r>
            <a:endParaRPr lang="en-US" altLang="zh-CN" dirty="0"/>
          </a:p>
          <a:p>
            <a:pPr lvl="1">
              <a:buSzPct val="100000"/>
            </a:pPr>
            <a:r>
              <a:rPr lang="zh-CN" altLang="en-US" dirty="0"/>
              <a:t>显示学员姓名信息</a:t>
            </a:r>
            <a:endParaRPr lang="en-US" dirty="0"/>
          </a:p>
          <a:p>
            <a:pPr lvl="1">
              <a:buSzPct val="100000"/>
            </a:pPr>
            <a:r>
              <a:rPr lang="zh-CN" altLang="en-US" dirty="0"/>
              <a:t>保存学员信息</a:t>
            </a:r>
            <a:endParaRPr lang="en-US" dirty="0"/>
          </a:p>
          <a:p>
            <a:pPr lvl="1">
              <a:buSzPct val="100000"/>
            </a:pPr>
            <a:r>
              <a:rPr lang="zh-CN" altLang="en-US" dirty="0"/>
              <a:t>为年级增加新的节点</a:t>
            </a:r>
            <a:endParaRPr lang="en-US" dirty="0"/>
          </a:p>
          <a:p>
            <a:pPr lvl="1">
              <a:buSzPct val="100000"/>
            </a:pPr>
            <a:r>
              <a:rPr lang="zh-CN" altLang="en-US" dirty="0"/>
              <a:t>修改</a:t>
            </a:r>
            <a:r>
              <a:rPr lang="en-US" dirty="0"/>
              <a:t>/</a:t>
            </a:r>
            <a:r>
              <a:rPr lang="zh-CN" altLang="en-US"/>
              <a:t>删除年级信息</a:t>
            </a:r>
            <a:r>
              <a:rPr lang="zh-CN" altLang="en-US" dirty="0"/>
              <a:t>节点</a:t>
            </a:r>
            <a:endParaRPr lang="zh-CN" altLang="en-US" dirty="0"/>
          </a:p>
        </p:txBody>
      </p:sp>
      <p:sp>
        <p:nvSpPr>
          <p:cNvPr id="46084" name="AutoShape 7"/>
          <p:cNvSpPr>
            <a:spLocks noChangeArrowheads="1"/>
          </p:cNvSpPr>
          <p:nvPr/>
        </p:nvSpPr>
        <p:spPr bwMode="auto">
          <a:xfrm>
            <a:off x="3595690" y="5214939"/>
            <a:ext cx="5030787" cy="408194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5400" cmpd="sng">
            <a:solidFill>
              <a:srgbClr val="7F7F7F"/>
            </a:solidFill>
            <a:round/>
          </a:ln>
        </p:spPr>
        <p:txBody>
          <a:bodyPr anchorCtr="1">
            <a:spAutoFit/>
          </a:bodyPr>
          <a:lstStyle/>
          <a:p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完成时间：</a:t>
            </a:r>
            <a:r>
              <a:rPr lang="en-US" b="1">
                <a:latin typeface="Arial" panose="020B0604020202020204" pitchFamily="34" charset="0"/>
                <a:ea typeface="黑体" panose="02010609060101010101" pitchFamily="49" charset="-122"/>
              </a:rPr>
              <a:t>20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分钟</a:t>
            </a:r>
            <a:endParaRPr lang="zh-CN" altLang="en-US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/>
              <a:t>/22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90280" y="285750"/>
            <a:ext cx="1898015" cy="523875"/>
          </a:xfrm>
        </p:spPr>
        <p:txBody>
          <a:bodyPr/>
          <a:lstStyle/>
          <a:p>
            <a:pPr>
              <a:defRPr/>
            </a:pPr>
            <a:r>
              <a:t>作业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课后作业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书本后的所有本章作业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梳理本章知识点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预习下一章节内容（看视频</a:t>
            </a:r>
            <a:r>
              <a:rPr lang="en-US" altLang="zh-CN" dirty="0"/>
              <a:t>+</a:t>
            </a:r>
            <a:r>
              <a:rPr lang="zh-CN" altLang="en-US" dirty="0"/>
              <a:t>敲练习代码）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云题库刷理论选择题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/>
              <a:t>/49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 noChangeArrowheads="1"/>
          </p:cNvSpPr>
          <p:nvPr>
            <p:ph type="title"/>
          </p:nvPr>
        </p:nvSpPr>
        <p:spPr>
          <a:xfrm>
            <a:off x="609600" y="275168"/>
            <a:ext cx="10972800" cy="944033"/>
          </a:xfrm>
        </p:spPr>
        <p:txBody>
          <a:bodyPr/>
          <a:lstStyle/>
          <a:p>
            <a:pPr eaLnBrk="1" hangingPunct="1"/>
            <a:endParaRPr lang="zh-CN" altLang="en-US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4823" name="图片 1" descr="课工场最终蓝绿色v1-3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23500" y="165100"/>
            <a:ext cx="1608667" cy="694267"/>
          </a:xfrm>
        </p:spPr>
      </p:pic>
      <p:pic>
        <p:nvPicPr>
          <p:cNvPr id="34819" name="图片 6" descr="ppt01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图片 2" descr="图片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734" y="2084917"/>
            <a:ext cx="2988733" cy="3926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3407834" y="1123951"/>
            <a:ext cx="53142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latin typeface="黑体" panose="02010609060101010101" pitchFamily="49" charset="-122"/>
                <a:ea typeface="微软雅黑" panose="020B0503020204020204" pitchFamily="2" charset="-122"/>
                <a:sym typeface="Arial" panose="020B0604020202020204" pitchFamily="34" charset="0"/>
              </a:rPr>
              <a:t>扫我有更多精彩课程呦</a:t>
            </a:r>
            <a:endParaRPr lang="zh-CN" altLang="en-US" sz="4000" b="1">
              <a:latin typeface="黑体" panose="02010609060101010101" pitchFamily="49" charset="-122"/>
              <a:ea typeface="微软雅黑" panose="020B0503020204020204" pitchFamily="2" charset="-122"/>
              <a:sym typeface="Arial" panose="020B0604020202020204" pitchFamily="34" charset="0"/>
            </a:endParaRPr>
          </a:p>
        </p:txBody>
      </p:sp>
      <p:pic>
        <p:nvPicPr>
          <p:cNvPr id="34822" name="图片 12292" descr="C:\Users\zhixing.diao\Desktop\课工场app二维码.jpg课工场app二维码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18" y="2084917"/>
            <a:ext cx="3007783" cy="395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ldLvl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C913308-F349-4B6D-A68A-DD1791B4A57B}" type="slidenum">
              <a:rPr lang="zh-CN" altLang="en-US" smtClean="0"/>
            </a:fld>
            <a:r>
              <a:rPr lang="en-US" altLang="zh-CN" dirty="0"/>
              <a:t>/22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024826" y="190478"/>
            <a:ext cx="2400288" cy="681541"/>
          </a:xfr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/>
          <a:p>
            <a:r>
              <a:rPr lang="zh-CN" altLang="en-US" dirty="0"/>
              <a:t>本次课目标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理解</a:t>
            </a:r>
            <a:r>
              <a:rPr lang="en-US" altLang="zh-CN" dirty="0"/>
              <a:t>XML</a:t>
            </a:r>
            <a:r>
              <a:rPr lang="zh-CN" altLang="en-US" dirty="0"/>
              <a:t>概念及优势</a:t>
            </a:r>
            <a:endParaRPr lang="zh-CN" altLang="en-US" dirty="0"/>
          </a:p>
          <a:p>
            <a:r>
              <a:rPr lang="zh-CN" altLang="en-US" dirty="0"/>
              <a:t>会编写格式良好的</a:t>
            </a:r>
            <a:r>
              <a:rPr lang="en-US" altLang="zh-CN" dirty="0"/>
              <a:t>XML</a:t>
            </a:r>
            <a:r>
              <a:rPr lang="zh-CN" altLang="en-US" dirty="0"/>
              <a:t>文档</a:t>
            </a:r>
            <a:endParaRPr lang="zh-CN" altLang="en-US" dirty="0"/>
          </a:p>
          <a:p>
            <a:r>
              <a:rPr lang="zh-CN" altLang="en-US" dirty="0"/>
              <a:t>了解</a:t>
            </a:r>
            <a:r>
              <a:rPr lang="en-US" altLang="zh-CN" dirty="0"/>
              <a:t>XML</a:t>
            </a:r>
            <a:r>
              <a:rPr lang="zh-CN" altLang="en-US" dirty="0"/>
              <a:t>中特殊字符的处理方式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dirty="0"/>
              <a:t>/22</a:t>
            </a:r>
            <a:endParaRPr lang="zh-CN" altLang="en-US" dirty="0"/>
          </a:p>
        </p:txBody>
      </p:sp>
      <p:sp>
        <p:nvSpPr>
          <p:cNvPr id="1229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8310578" y="190478"/>
            <a:ext cx="2114536" cy="68154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/>
          <a:p>
            <a:r>
              <a:rPr lang="en-US" dirty="0"/>
              <a:t>XML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SzPct val="100000"/>
            </a:pPr>
            <a:r>
              <a:rPr lang="en-US" dirty="0"/>
              <a:t>XML</a:t>
            </a:r>
            <a:r>
              <a:rPr lang="zh-CN" altLang="en-US" dirty="0"/>
              <a:t>（</a:t>
            </a:r>
            <a:r>
              <a:rPr lang="en-US" dirty="0" err="1"/>
              <a:t>EXtensible</a:t>
            </a:r>
            <a:r>
              <a:rPr lang="en-US" dirty="0"/>
              <a:t> Markup Language</a:t>
            </a:r>
            <a:r>
              <a:rPr lang="zh-CN" altLang="en-US" dirty="0"/>
              <a:t>）</a:t>
            </a:r>
            <a:r>
              <a:rPr lang="en-US" dirty="0"/>
              <a:t>,</a:t>
            </a:r>
            <a:r>
              <a:rPr lang="zh-CN" altLang="en-US" dirty="0"/>
              <a:t>可扩展标记语言</a:t>
            </a:r>
            <a:endParaRPr lang="en-US" dirty="0"/>
          </a:p>
          <a:p>
            <a:pPr>
              <a:buSzPct val="100000"/>
            </a:pPr>
            <a:r>
              <a:rPr lang="zh-CN" altLang="en-US" dirty="0"/>
              <a:t>特点</a:t>
            </a:r>
            <a:endParaRPr lang="en-US" dirty="0"/>
          </a:p>
          <a:p>
            <a:pPr marL="742950" lvl="2" indent="-342900">
              <a:buSzPct val="100000"/>
              <a:buFont typeface="Wingdings" panose="05000000000000000000" pitchFamily="2" charset="2"/>
              <a:buChar char="u"/>
            </a:pPr>
            <a:r>
              <a:rPr lang="en-US" dirty="0"/>
              <a:t>XML</a:t>
            </a:r>
            <a:r>
              <a:rPr lang="zh-CN" altLang="en-US" dirty="0"/>
              <a:t>与操作系统、编程语言的开发平台无关</a:t>
            </a:r>
            <a:endParaRPr lang="en-US" dirty="0"/>
          </a:p>
          <a:p>
            <a:pPr marL="742950" lvl="2" indent="-342900">
              <a:buSzPct val="100000"/>
              <a:buFont typeface="Wingdings" panose="05000000000000000000" pitchFamily="2" charset="2"/>
              <a:buChar char="u"/>
            </a:pPr>
            <a:r>
              <a:rPr lang="zh-CN" altLang="en-US" dirty="0"/>
              <a:t>实现不同系统之间的数据交换</a:t>
            </a:r>
            <a:endParaRPr lang="en-US" dirty="0"/>
          </a:p>
          <a:p>
            <a:pPr>
              <a:buSzPct val="100000"/>
            </a:pPr>
            <a:r>
              <a:rPr lang="zh-CN" altLang="en-US" dirty="0"/>
              <a:t>作用</a:t>
            </a:r>
            <a:endParaRPr lang="en-US" dirty="0"/>
          </a:p>
          <a:p>
            <a:pPr marL="742950" lvl="2" indent="-342900">
              <a:buSzPct val="100000"/>
              <a:buFont typeface="Wingdings" panose="05000000000000000000" pitchFamily="2" charset="2"/>
              <a:buChar char="u"/>
            </a:pPr>
            <a:r>
              <a:rPr lang="zh-CN" altLang="en-US" dirty="0"/>
              <a:t>数据交互</a:t>
            </a:r>
            <a:endParaRPr lang="en-US" dirty="0"/>
          </a:p>
          <a:p>
            <a:pPr marL="742950" lvl="2" indent="-342900">
              <a:buSzPct val="100000"/>
              <a:buFont typeface="Wingdings" panose="05000000000000000000" pitchFamily="2" charset="2"/>
              <a:buChar char="u"/>
            </a:pPr>
            <a:r>
              <a:rPr lang="zh-CN" altLang="en-US" dirty="0"/>
              <a:t>配置应用程序和网站</a:t>
            </a:r>
            <a:endParaRPr lang="zh-CN" altLang="en-US" dirty="0"/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2711625" y="1181947"/>
            <a:ext cx="5877917" cy="452310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&lt;?xml version="1.0" encoding="UTF-8"?&gt;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/>
              <a:t>&lt;books&gt;</a:t>
            </a:r>
            <a:endParaRPr lang="en-US" altLang="zh-CN" b="1" dirty="0"/>
          </a:p>
          <a:p>
            <a:r>
              <a:rPr lang="en-US" altLang="zh-CN" b="1" dirty="0"/>
              <a:t>    &lt;!--</a:t>
            </a:r>
            <a:r>
              <a:rPr lang="zh-CN" altLang="en-US" b="1" dirty="0"/>
              <a:t>图书信息 </a:t>
            </a:r>
            <a:r>
              <a:rPr lang="en-US" altLang="zh-CN" b="1" dirty="0"/>
              <a:t>--&gt;</a:t>
            </a:r>
            <a:endParaRPr lang="en-US" altLang="zh-CN" b="1" dirty="0"/>
          </a:p>
          <a:p>
            <a:r>
              <a:rPr lang="en-US" altLang="zh-CN" b="1" dirty="0"/>
              <a:t>    &lt;book id="bk101"&gt;</a:t>
            </a:r>
            <a:endParaRPr lang="en-US" altLang="zh-CN" b="1" dirty="0"/>
          </a:p>
          <a:p>
            <a:r>
              <a:rPr lang="en-US" altLang="zh-CN" b="1" dirty="0"/>
              <a:t>        &lt;author&gt;</a:t>
            </a:r>
            <a:r>
              <a:rPr lang="zh-CN" altLang="en-US" b="1" dirty="0"/>
              <a:t>王珊</a:t>
            </a:r>
            <a:r>
              <a:rPr lang="en-US" altLang="zh-CN" b="1" dirty="0"/>
              <a:t>&lt;/author&gt;</a:t>
            </a:r>
            <a:endParaRPr lang="en-US" altLang="zh-CN" b="1" dirty="0"/>
          </a:p>
          <a:p>
            <a:r>
              <a:rPr lang="en-US" altLang="zh-CN" b="1" dirty="0"/>
              <a:t>        &lt;title&gt;.NET</a:t>
            </a:r>
            <a:r>
              <a:rPr lang="zh-CN" altLang="en-US" b="1" dirty="0"/>
              <a:t>高级编程</a:t>
            </a:r>
            <a:r>
              <a:rPr lang="en-US" altLang="zh-CN" b="1" dirty="0"/>
              <a:t>&lt;/title&gt;</a:t>
            </a:r>
            <a:endParaRPr lang="en-US" altLang="zh-CN" b="1" dirty="0"/>
          </a:p>
          <a:p>
            <a:r>
              <a:rPr lang="en-US" altLang="zh-CN" b="1" dirty="0"/>
              <a:t>        &lt;description&gt;</a:t>
            </a:r>
            <a:r>
              <a:rPr lang="zh-CN" altLang="en-US" b="1" dirty="0"/>
              <a:t>包含</a:t>
            </a:r>
            <a:r>
              <a:rPr lang="en-US" altLang="zh-CN" b="1" dirty="0"/>
              <a:t>C#</a:t>
            </a:r>
            <a:r>
              <a:rPr lang="zh-CN" altLang="en-US" b="1" dirty="0"/>
              <a:t>框架和网络编程等</a:t>
            </a:r>
            <a:r>
              <a:rPr lang="en-US" altLang="zh-CN" b="1" dirty="0"/>
              <a:t>&lt;/description&gt;</a:t>
            </a:r>
            <a:endParaRPr lang="en-US" altLang="zh-CN" b="1" dirty="0"/>
          </a:p>
          <a:p>
            <a:r>
              <a:rPr lang="en-US" altLang="zh-CN" b="1" dirty="0"/>
              <a:t>    &lt;/book&gt;</a:t>
            </a:r>
            <a:endParaRPr lang="en-US" altLang="zh-CN" b="1" dirty="0"/>
          </a:p>
          <a:p>
            <a:r>
              <a:rPr lang="en-US" altLang="zh-CN" b="1" dirty="0"/>
              <a:t>    &lt;book id="bk102"&gt;</a:t>
            </a:r>
            <a:endParaRPr lang="en-US" altLang="zh-CN" b="1" dirty="0"/>
          </a:p>
          <a:p>
            <a:r>
              <a:rPr lang="en-US" altLang="zh-CN" b="1" dirty="0"/>
              <a:t>        &lt;author&gt;</a:t>
            </a:r>
            <a:r>
              <a:rPr lang="zh-CN" altLang="en-US" b="1" dirty="0"/>
              <a:t>李明明</a:t>
            </a:r>
            <a:r>
              <a:rPr lang="en-US" altLang="zh-CN" b="1" dirty="0"/>
              <a:t>&lt;/author&gt;</a:t>
            </a:r>
            <a:endParaRPr lang="en-US" altLang="zh-CN" b="1" dirty="0"/>
          </a:p>
          <a:p>
            <a:r>
              <a:rPr lang="en-US" altLang="zh-CN" b="1" dirty="0"/>
              <a:t>        &lt;title&gt;XML</a:t>
            </a:r>
            <a:r>
              <a:rPr lang="zh-CN" altLang="en-US" b="1" dirty="0"/>
              <a:t>基础编程</a:t>
            </a:r>
            <a:r>
              <a:rPr lang="en-US" altLang="zh-CN" b="1" dirty="0"/>
              <a:t>&lt;/title&gt;</a:t>
            </a:r>
            <a:endParaRPr lang="en-US" altLang="zh-CN" b="1" dirty="0"/>
          </a:p>
          <a:p>
            <a:r>
              <a:rPr lang="en-US" altLang="zh-CN" b="1" dirty="0"/>
              <a:t>        &lt;description&gt;</a:t>
            </a:r>
            <a:r>
              <a:rPr lang="zh-CN" altLang="en-US" b="1" dirty="0"/>
              <a:t>包含</a:t>
            </a:r>
            <a:r>
              <a:rPr lang="en-US" altLang="zh-CN" b="1" dirty="0"/>
              <a:t>XML</a:t>
            </a:r>
            <a:r>
              <a:rPr lang="zh-CN" altLang="en-US" b="1" dirty="0"/>
              <a:t>基础概念和基本作用</a:t>
            </a:r>
            <a:r>
              <a:rPr lang="en-US" altLang="zh-CN" b="1" dirty="0"/>
              <a:t>&lt;/description&gt;</a:t>
            </a:r>
            <a:endParaRPr lang="en-US" altLang="zh-CN" b="1" dirty="0"/>
          </a:p>
          <a:p>
            <a:r>
              <a:rPr lang="en-US" altLang="zh-CN" b="1" dirty="0"/>
              <a:t>    &lt;/book&gt;</a:t>
            </a:r>
            <a:endParaRPr lang="en-US" altLang="zh-CN" b="1" dirty="0"/>
          </a:p>
          <a:p>
            <a:r>
              <a:rPr lang="en-US" altLang="zh-CN" b="1" dirty="0"/>
              <a:t>&lt;/books&gt;</a:t>
            </a:r>
            <a:endParaRPr lang="en-US" altLang="zh-CN" b="1" dirty="0"/>
          </a:p>
        </p:txBody>
      </p:sp>
      <p:sp>
        <p:nvSpPr>
          <p:cNvPr id="14338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068820" y="193675"/>
            <a:ext cx="3420110" cy="64325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en-US" dirty="0"/>
              <a:t>XML</a:t>
            </a:r>
            <a:r>
              <a:rPr lang="zh-CN" altLang="en-US" dirty="0"/>
              <a:t>文档结构</a:t>
            </a:r>
            <a:endParaRPr lang="zh-CN" altLang="en-US" dirty="0"/>
          </a:p>
        </p:txBody>
      </p:sp>
      <p:sp>
        <p:nvSpPr>
          <p:cNvPr id="14341" name="内容占位符 2"/>
          <p:cNvSpPr/>
          <p:nvPr/>
        </p:nvSpPr>
        <p:spPr bwMode="auto">
          <a:xfrm>
            <a:off x="8988872" y="2513318"/>
            <a:ext cx="1571625" cy="1057747"/>
          </a:xfrm>
          <a:prstGeom prst="wedgeRoundRectCallout">
            <a:avLst>
              <a:gd name="adj1" fmla="val -84889"/>
              <a:gd name="adj2" fmla="val 30759"/>
              <a:gd name="adj3" fmla="val 16667"/>
            </a:avLst>
          </a:prstGeom>
          <a:solidFill>
            <a:srgbClr val="558ED5"/>
          </a:solidFill>
          <a:ln w="9525" cmpd="sng">
            <a:solidFill>
              <a:schemeClr val="bg1"/>
            </a:solidFill>
            <a:miter lim="800000"/>
          </a:ln>
        </p:spPr>
        <p:txBody>
          <a:bodyPr tIns="108000" bIns="108000" anchorCtr="1">
            <a:spAutoFit/>
          </a:bodyPr>
          <a:lstStyle/>
          <a:p>
            <a:pPr eaLnBrk="0" hangingPunct="0">
              <a:buClr>
                <a:srgbClr val="233DA9"/>
              </a:buClr>
              <a:buSzPct val="80000"/>
            </a:pPr>
            <a:r>
              <a:rPr lang="zh-CN" altLang="en-US" sz="16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文档元素描述信息（文档结构）</a:t>
            </a:r>
            <a:endParaRPr lang="zh-CN" altLang="en-US" sz="1600" b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4342" name="内容占位符 2"/>
          <p:cNvSpPr/>
          <p:nvPr/>
        </p:nvSpPr>
        <p:spPr bwMode="auto">
          <a:xfrm>
            <a:off x="7992959" y="1322680"/>
            <a:ext cx="1571625" cy="511797"/>
          </a:xfrm>
          <a:prstGeom prst="wedgeRoundRectCallout">
            <a:avLst>
              <a:gd name="adj1" fmla="val -82085"/>
              <a:gd name="adj2" fmla="val -24998"/>
              <a:gd name="adj3" fmla="val 16667"/>
            </a:avLst>
          </a:prstGeom>
          <a:solidFill>
            <a:srgbClr val="558ED5"/>
          </a:solidFill>
          <a:ln w="9525" cmpd="sng">
            <a:solidFill>
              <a:schemeClr val="bg1"/>
            </a:solidFill>
            <a:miter lim="800000"/>
          </a:ln>
        </p:spPr>
        <p:txBody>
          <a:bodyPr tIns="108000" bIns="108000" anchorCtr="1">
            <a:spAutoFit/>
          </a:bodyPr>
          <a:lstStyle/>
          <a:p>
            <a:pPr eaLnBrk="0" hangingPunct="0">
              <a:buClr>
                <a:srgbClr val="233DA9"/>
              </a:buClr>
              <a:buSzPct val="80000"/>
            </a:pPr>
            <a:r>
              <a:rPr lang="zh-CN" altLang="en-US" sz="16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声明</a:t>
            </a:r>
            <a:endParaRPr lang="zh-CN" altLang="en-US" sz="1600" b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/>
              <a:t>/22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ldLvl="0" animBg="1" autoUpdateAnimBg="0"/>
      <p:bldP spid="14342" grpId="0" bldLvl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2495601" y="2468894"/>
            <a:ext cx="5877917" cy="5067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 indent="-224155" defTabSz="723900" eaLnBrk="0" hangingPunct="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&lt;</a:t>
            </a: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元素名 属性名</a:t>
            </a:r>
            <a:r>
              <a: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=“</a:t>
            </a: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属性值</a:t>
            </a:r>
            <a:r>
              <a: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”&gt;</a:t>
            </a: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元素内容</a:t>
            </a:r>
            <a:r>
              <a: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&lt;/</a:t>
            </a: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元素名</a:t>
            </a:r>
            <a:r>
              <a: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&gt;</a:t>
            </a:r>
            <a:endParaRPr lang="en-US" altLang="zh-CN" b="1" dirty="0">
              <a:solidFill>
                <a:srgbClr val="071215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/>
              <a:t>/22</a:t>
            </a:r>
            <a:endParaRPr lang="zh-CN" altLang="en-US" dirty="0"/>
          </a:p>
        </p:txBody>
      </p:sp>
      <p:sp>
        <p:nvSpPr>
          <p:cNvPr id="1638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7170420" y="266700"/>
            <a:ext cx="2172970" cy="681355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/>
              <a:t>XML</a:t>
            </a:r>
            <a:r>
              <a:rPr lang="zh-CN" altLang="en-US" dirty="0"/>
              <a:t>标签</a:t>
            </a:r>
            <a:endParaRPr lang="zh-CN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SzPct val="100000"/>
            </a:pPr>
            <a:r>
              <a:rPr lang="en-US" dirty="0"/>
              <a:t>XML</a:t>
            </a:r>
            <a:r>
              <a:rPr lang="zh-CN" altLang="en-US" dirty="0"/>
              <a:t>文档内容由一系列标签</a:t>
            </a:r>
            <a:r>
              <a:rPr lang="zh-CN" altLang="en-US" dirty="0">
                <a:solidFill>
                  <a:srgbClr val="FF0000"/>
                </a:solidFill>
              </a:rPr>
              <a:t>元素</a:t>
            </a:r>
            <a:r>
              <a:rPr lang="zh-CN" altLang="en-US" dirty="0"/>
              <a:t>组成</a:t>
            </a:r>
            <a:endParaRPr lang="en-US" dirty="0"/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dirty="0"/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dirty="0"/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dirty="0"/>
          </a:p>
          <a:p>
            <a:pPr marL="0" indent="0">
              <a:buSzPct val="100000"/>
              <a:buNone/>
            </a:pPr>
            <a:endParaRPr lang="en-US" dirty="0"/>
          </a:p>
          <a:p>
            <a:pPr marL="742950" lvl="2" indent="-342900">
              <a:buSzPct val="100000"/>
              <a:buFont typeface="Wingdings" panose="05000000000000000000" pitchFamily="2" charset="2"/>
              <a:buChar char="u"/>
            </a:pPr>
            <a:r>
              <a:rPr lang="zh-CN" altLang="en-US" sz="1800" dirty="0"/>
              <a:t>属性值用双引号包裹</a:t>
            </a:r>
            <a:endParaRPr lang="en-US" sz="1800" dirty="0"/>
          </a:p>
          <a:p>
            <a:pPr marL="742950" lvl="2" indent="-342900">
              <a:buSzPct val="100000"/>
              <a:buFont typeface="Wingdings" panose="05000000000000000000" pitchFamily="2" charset="2"/>
              <a:buChar char="u"/>
            </a:pPr>
            <a:r>
              <a:rPr lang="zh-CN" altLang="en-US" sz="1800" dirty="0"/>
              <a:t>一个元素可以有多个属性</a:t>
            </a:r>
            <a:endParaRPr lang="en-US" sz="1800" dirty="0"/>
          </a:p>
          <a:p>
            <a:pPr marL="742950" lvl="2" indent="-342900">
              <a:buSzPct val="100000"/>
              <a:buFont typeface="Wingdings" panose="05000000000000000000" pitchFamily="2" charset="2"/>
              <a:buChar char="u"/>
            </a:pPr>
            <a:r>
              <a:rPr lang="zh-CN" altLang="en-US" sz="1800" dirty="0"/>
              <a:t>属性值中不能直接包含</a:t>
            </a:r>
            <a:r>
              <a:rPr lang="en-US" sz="1800" dirty="0">
                <a:solidFill>
                  <a:srgbClr val="FF0000"/>
                </a:solidFill>
              </a:rPr>
              <a:t>&lt;</a:t>
            </a:r>
            <a:r>
              <a:rPr lang="zh-CN" altLang="en-US" sz="1800" dirty="0">
                <a:solidFill>
                  <a:srgbClr val="FF0000"/>
                </a:solidFill>
              </a:rPr>
              <a:t>、</a:t>
            </a:r>
            <a:r>
              <a:rPr lang="en-US" sz="1800" dirty="0">
                <a:solidFill>
                  <a:srgbClr val="FF0000"/>
                </a:solidFill>
              </a:rPr>
              <a:t>“</a:t>
            </a:r>
            <a:r>
              <a:rPr lang="zh-CN" altLang="en-US" sz="1800" dirty="0">
                <a:solidFill>
                  <a:srgbClr val="FF0000"/>
                </a:solidFill>
              </a:rPr>
              <a:t>、</a:t>
            </a:r>
            <a:r>
              <a:rPr lang="en-US" sz="1800" dirty="0">
                <a:solidFill>
                  <a:srgbClr val="FF0000"/>
                </a:solidFill>
              </a:rPr>
              <a:t>&amp;</a:t>
            </a:r>
            <a:r>
              <a:rPr lang="zh-CN" altLang="en-US" sz="1800" dirty="0"/>
              <a:t>（不建议：‘、</a:t>
            </a:r>
            <a:r>
              <a:rPr lang="en-US" sz="1800" dirty="0"/>
              <a:t>&gt;</a:t>
            </a:r>
            <a:r>
              <a:rPr lang="zh-CN" altLang="en-US" sz="1800" dirty="0"/>
              <a:t>）</a:t>
            </a:r>
            <a:endParaRPr lang="zh-CN" altLang="en-US" sz="1800" dirty="0"/>
          </a:p>
        </p:txBody>
      </p:sp>
      <p:sp>
        <p:nvSpPr>
          <p:cNvPr id="16392" name="内容占位符 2"/>
          <p:cNvSpPr/>
          <p:nvPr/>
        </p:nvSpPr>
        <p:spPr bwMode="auto">
          <a:xfrm>
            <a:off x="8382000" y="1785939"/>
            <a:ext cx="2286000" cy="1330721"/>
          </a:xfrm>
          <a:prstGeom prst="wedgeRoundRectCallout">
            <a:avLst>
              <a:gd name="adj1" fmla="val -74144"/>
              <a:gd name="adj2" fmla="val 14352"/>
              <a:gd name="adj3" fmla="val 16667"/>
            </a:avLst>
          </a:prstGeom>
          <a:solidFill>
            <a:srgbClr val="558ED5"/>
          </a:solidFill>
          <a:ln w="9525" cmpd="sng">
            <a:solidFill>
              <a:schemeClr val="bg1"/>
            </a:solidFill>
            <a:miter lim="800000"/>
          </a:ln>
        </p:spPr>
        <p:txBody>
          <a:bodyPr tIns="108000" bIns="108000" anchorCtr="1">
            <a:spAutoFit/>
          </a:bodyPr>
          <a:lstStyle/>
          <a:p>
            <a:pPr eaLnBrk="0" hangingPunct="0">
              <a:buClr>
                <a:srgbClr val="233DA9"/>
              </a:buClr>
              <a:buSzPct val="80000"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空元素：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0" hangingPunct="0">
              <a:buClr>
                <a:srgbClr val="233DA9"/>
              </a:buClr>
              <a:buSzPct val="80000"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&lt;name&gt;  &lt;/name&gt;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0" hangingPunct="0">
              <a:buClr>
                <a:srgbClr val="233DA9"/>
              </a:buClr>
              <a:buSzPct val="80000"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&lt;name&gt;&lt;/name&gt;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0" hangingPunct="0">
              <a:buClr>
                <a:srgbClr val="233DA9"/>
              </a:buClr>
              <a:buSzPct val="80000"/>
            </a:pP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&lt;name/&gt;</a:t>
            </a:r>
            <a:endParaRPr lang="zh-CN" altLang="en-US" sz="16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775521" y="1796819"/>
            <a:ext cx="531315" cy="666755"/>
            <a:chOff x="4643438" y="2596212"/>
            <a:chExt cx="531315" cy="500066"/>
          </a:xfrm>
        </p:grpSpPr>
        <p:sp>
          <p:nvSpPr>
            <p:cNvPr id="10" name="矩形 9"/>
            <p:cNvSpPr/>
            <p:nvPr/>
          </p:nvSpPr>
          <p:spPr>
            <a:xfrm>
              <a:off x="4643438" y="2596212"/>
              <a:ext cx="531315" cy="500066"/>
            </a:xfrm>
            <a:prstGeom prst="rect">
              <a:avLst/>
            </a:prstGeom>
            <a:solidFill>
              <a:srgbClr val="2BA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4701291" y="2630414"/>
              <a:ext cx="436880" cy="423716"/>
              <a:chOff x="4701997" y="2903393"/>
              <a:chExt cx="436880" cy="423716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4701997" y="3143277"/>
                <a:ext cx="436880" cy="183832"/>
              </a:xfrm>
              <a:prstGeom prst="rect">
                <a:avLst/>
              </a:prstGeom>
              <a:noFill/>
              <a:effectLst/>
            </p:spPr>
            <p:txBody>
              <a:bodyPr wrap="none" rtlCol="0" anchor="ctr">
                <a:spAutoFit/>
              </a:bodyPr>
              <a:lstStyle/>
              <a:p>
                <a:pPr algn="l"/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语法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pic>
            <p:nvPicPr>
              <p:cNvPr id="13" name="图片 12" descr="图片2.png"/>
              <p:cNvPicPr>
                <a:picLocks noChangeAspect="1"/>
              </p:cNvPicPr>
              <p:nvPr/>
            </p:nvPicPr>
            <p:blipFill>
              <a:blip r:embed="rId1">
                <a:lum bright="70000" contrast="-70000"/>
              </a:blip>
              <a:srcRect/>
              <a:stretch>
                <a:fillRect/>
              </a:stretch>
            </p:blipFill>
            <p:spPr>
              <a:xfrm>
                <a:off x="4774985" y="2903393"/>
                <a:ext cx="269632" cy="24966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2" grpId="0" bldLvl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/>
              <a:t>/22</a:t>
            </a:r>
            <a:endParaRPr lang="zh-CN" altLang="en-US" dirty="0"/>
          </a:p>
        </p:txBody>
      </p:sp>
      <p:sp>
        <p:nvSpPr>
          <p:cNvPr id="18434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852795" y="193675"/>
            <a:ext cx="4815205" cy="643255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dirty="0"/>
              <a:t>XML</a:t>
            </a:r>
            <a:r>
              <a:rPr lang="zh-CN" altLang="en-US" dirty="0"/>
              <a:t>编写注意事项</a:t>
            </a:r>
            <a:endParaRPr lang="zh-CN" alt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2207578" y="836613"/>
            <a:ext cx="8072437" cy="52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4BACC6"/>
              </a:buClr>
              <a:buSzPct val="100000"/>
            </a:pPr>
            <a:r>
              <a:rPr lang="zh-CN" altLang="en-US" dirty="0"/>
              <a:t>标签编写注意事项</a:t>
            </a:r>
            <a:endParaRPr lang="en-US" dirty="0"/>
          </a:p>
          <a:p>
            <a:pPr lvl="1">
              <a:buClr>
                <a:srgbClr val="4BACC6"/>
              </a:buClr>
              <a:buSzPct val="100000"/>
            </a:pPr>
            <a:r>
              <a:rPr lang="zh-CN" altLang="en-US" dirty="0"/>
              <a:t>所有</a:t>
            </a:r>
            <a:r>
              <a:rPr lang="en-US" dirty="0"/>
              <a:t>XML</a:t>
            </a:r>
            <a:r>
              <a:rPr lang="zh-CN" altLang="en-US" dirty="0"/>
              <a:t>元素都必须有结束标签</a:t>
            </a:r>
            <a:endParaRPr lang="en-US" dirty="0"/>
          </a:p>
          <a:p>
            <a:pPr lvl="1">
              <a:buClr>
                <a:srgbClr val="4BACC6"/>
              </a:buClr>
              <a:buSzPct val="100000"/>
            </a:pPr>
            <a:r>
              <a:rPr lang="en-US" dirty="0"/>
              <a:t>XML</a:t>
            </a:r>
            <a:r>
              <a:rPr lang="zh-CN" altLang="en-US" dirty="0"/>
              <a:t>标签对大小写敏感</a:t>
            </a:r>
            <a:endParaRPr lang="en-US" dirty="0"/>
          </a:p>
          <a:p>
            <a:pPr lvl="1">
              <a:buClr>
                <a:srgbClr val="4BACC6"/>
              </a:buClr>
              <a:buSzPct val="100000"/>
            </a:pPr>
            <a:r>
              <a:rPr lang="en-US" dirty="0"/>
              <a:t>XML</a:t>
            </a:r>
            <a:r>
              <a:rPr lang="zh-CN" altLang="en-US" dirty="0"/>
              <a:t>必须正确的嵌套</a:t>
            </a:r>
            <a:endParaRPr lang="en-US" dirty="0"/>
          </a:p>
          <a:p>
            <a:pPr lvl="1">
              <a:buClr>
                <a:srgbClr val="4BACC6"/>
              </a:buClr>
              <a:buSzPct val="100000"/>
            </a:pPr>
            <a:r>
              <a:rPr lang="zh-CN" altLang="en-US" dirty="0"/>
              <a:t>同级标签以缩进对齐</a:t>
            </a:r>
            <a:endParaRPr lang="en-US" dirty="0"/>
          </a:p>
          <a:p>
            <a:pPr lvl="1">
              <a:buClr>
                <a:srgbClr val="4BACC6"/>
              </a:buClr>
              <a:buSzPct val="100000"/>
            </a:pPr>
            <a:r>
              <a:rPr lang="zh-CN" altLang="en-US" dirty="0"/>
              <a:t>元素名称可以包含字母、数字或其他的符</a:t>
            </a:r>
            <a:endParaRPr lang="en-US" dirty="0"/>
          </a:p>
          <a:p>
            <a:pPr lvl="1">
              <a:buClr>
                <a:srgbClr val="4BACC6"/>
              </a:buClr>
              <a:buSzPct val="100000"/>
            </a:pPr>
            <a:r>
              <a:rPr lang="zh-CN" altLang="en-US" dirty="0"/>
              <a:t>元素名称不能以数字或者标点符号开始</a:t>
            </a:r>
            <a:endParaRPr lang="en-US" dirty="0"/>
          </a:p>
          <a:p>
            <a:pPr lvl="1">
              <a:buClr>
                <a:srgbClr val="4BACC6"/>
              </a:buClr>
              <a:buSzPct val="100000"/>
            </a:pPr>
            <a:r>
              <a:rPr lang="zh-CN" altLang="en-US" dirty="0"/>
              <a:t>元素名称中不能含空格</a:t>
            </a:r>
            <a:endParaRPr lang="en-US" altLang="zh-CN" dirty="0"/>
          </a:p>
          <a:p>
            <a:pPr lvl="1">
              <a:buClr>
                <a:srgbClr val="4BACC6"/>
              </a:buClr>
              <a:buSzPct val="100000"/>
            </a:pPr>
            <a:r>
              <a:rPr lang="zh-CN" altLang="en-US" dirty="0"/>
              <a:t>标签名中不要包含（</a:t>
            </a:r>
            <a:r>
              <a:rPr lang="en-US" altLang="zh-CN" dirty="0"/>
              <a:t>:  .  -</a:t>
            </a:r>
            <a:r>
              <a:rPr lang="zh-CN" altLang="en-US" dirty="0"/>
              <a:t>）</a:t>
            </a:r>
            <a:endParaRPr lang="en-US" sz="2800" dirty="0"/>
          </a:p>
          <a:p>
            <a:pPr>
              <a:buClr>
                <a:srgbClr val="4BACC6"/>
              </a:buClr>
              <a:buSzPct val="100000"/>
            </a:pPr>
            <a:r>
              <a:rPr lang="en-US" dirty="0"/>
              <a:t>  </a:t>
            </a:r>
            <a:r>
              <a:rPr lang="zh-CN" altLang="en-US" dirty="0"/>
              <a:t>指出下面</a:t>
            </a:r>
            <a:r>
              <a:rPr lang="en-US" dirty="0"/>
              <a:t>XML</a:t>
            </a:r>
            <a:r>
              <a:rPr lang="zh-CN" altLang="en-US" dirty="0"/>
              <a:t>代码的错误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676254" y="4677139"/>
            <a:ext cx="531315" cy="666754"/>
            <a:chOff x="714348" y="642924"/>
            <a:chExt cx="531315" cy="500066"/>
          </a:xfrm>
        </p:grpSpPr>
        <p:sp>
          <p:nvSpPr>
            <p:cNvPr id="9" name="矩形 8"/>
            <p:cNvSpPr/>
            <p:nvPr/>
          </p:nvSpPr>
          <p:spPr>
            <a:xfrm>
              <a:off x="714348" y="642924"/>
              <a:ext cx="531315" cy="500066"/>
            </a:xfrm>
            <a:prstGeom prst="rect">
              <a:avLst/>
            </a:prstGeom>
            <a:solidFill>
              <a:srgbClr val="2BA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753126" y="706148"/>
              <a:ext cx="436880" cy="399509"/>
              <a:chOff x="753126" y="706148"/>
              <a:chExt cx="436880" cy="399509"/>
            </a:xfrm>
          </p:grpSpPr>
          <p:pic>
            <p:nvPicPr>
              <p:cNvPr id="11" name="Picture 5" descr="E:\设计支持\模板设计\WT.png"/>
              <p:cNvPicPr>
                <a:picLocks noChangeAspect="1" noChangeArrowheads="1"/>
              </p:cNvPicPr>
              <p:nvPr/>
            </p:nvPicPr>
            <p:blipFill>
              <a:blip r:embed="rId1">
                <a:lum bright="70000" contrast="-70000"/>
              </a:blip>
              <a:srcRect/>
              <a:stretch>
                <a:fillRect/>
              </a:stretch>
            </p:blipFill>
            <p:spPr bwMode="auto">
              <a:xfrm>
                <a:off x="859173" y="706148"/>
                <a:ext cx="226078" cy="230510"/>
              </a:xfrm>
              <a:prstGeom prst="rect">
                <a:avLst/>
              </a:prstGeom>
              <a:noFill/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753126" y="921824"/>
                <a:ext cx="436880" cy="183833"/>
              </a:xfrm>
              <a:prstGeom prst="rect">
                <a:avLst/>
              </a:prstGeom>
              <a:noFill/>
              <a:effectLst/>
            </p:spPr>
            <p:txBody>
              <a:bodyPr wrap="none" rtlCol="0" anchor="ctr">
                <a:spAutoFit/>
              </a:bodyPr>
              <a:lstStyle/>
              <a:p>
                <a:pPr algn="l"/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问题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81374" y="712071"/>
                <a:ext cx="233798" cy="229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?</a:t>
                </a:r>
                <a:endParaRPr lang="zh-CN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</p:grpSp>
      </p:grp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2624828" y="6285644"/>
            <a:ext cx="5877917" cy="5067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 indent="-224155" defTabSz="723900" eaLnBrk="0" hangingPunct="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b="1" dirty="0"/>
              <a:t>&lt;title&gt;&lt;name&gt;XML</a:t>
            </a:r>
            <a:r>
              <a:rPr lang="zh-CN" altLang="en-US" b="1" dirty="0"/>
              <a:t>编程</a:t>
            </a:r>
            <a:r>
              <a:rPr lang="en-US" altLang="zh-CN" b="1" dirty="0"/>
              <a:t>&lt;/title&gt;&lt;/name&gt;</a:t>
            </a:r>
            <a:endParaRPr lang="en-US" altLang="zh-CN" b="1" dirty="0">
              <a:solidFill>
                <a:srgbClr val="071215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167702" y="193773"/>
            <a:ext cx="2320911" cy="642939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zh-CN" altLang="en-US" dirty="0"/>
              <a:t>转义符</a:t>
            </a:r>
            <a:endParaRPr lang="zh-CN" altLang="en-US" dirty="0"/>
          </a:p>
        </p:txBody>
      </p:sp>
      <p:graphicFrame>
        <p:nvGraphicFramePr>
          <p:cNvPr id="20483" name="Group 3"/>
          <p:cNvGraphicFramePr>
            <a:graphicFrameLocks noGrp="1"/>
          </p:cNvGraphicFramePr>
          <p:nvPr>
            <p:ph idx="4294967295"/>
          </p:nvPr>
        </p:nvGraphicFramePr>
        <p:xfrm>
          <a:off x="2667002" y="1785939"/>
          <a:ext cx="6786245" cy="2286000"/>
        </p:xfrm>
        <a:graphic>
          <a:graphicData uri="http://schemas.openxmlformats.org/drawingml/2006/table">
            <a:tbl>
              <a:tblPr/>
              <a:tblGrid>
                <a:gridCol w="3392805"/>
                <a:gridCol w="3393440"/>
              </a:tblGrid>
              <a:tr h="375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符号</a:t>
                      </a:r>
                      <a:endParaRPr kumimoji="0" lang="zh-CN" altLang="en-US" sz="19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转义符</a:t>
                      </a:r>
                      <a:endParaRPr kumimoji="0" lang="zh-CN" altLang="en-US" sz="19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&lt;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&amp;lt;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&gt;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&amp;gt;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"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&amp;quot;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'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&amp;apos;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&amp;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&amp;amp;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20509" name="Rectangle 3"/>
          <p:cNvSpPr txBox="1">
            <a:spLocks noChangeArrowheads="1"/>
          </p:cNvSpPr>
          <p:nvPr/>
        </p:nvSpPr>
        <p:spPr bwMode="auto">
          <a:xfrm>
            <a:off x="2135560" y="1124744"/>
            <a:ext cx="8072438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XML</a:t>
            </a:r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中的转义符列表</a:t>
            </a:r>
            <a:endParaRPr lang="en-US" sz="20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spcBef>
                <a:spcPct val="20000"/>
              </a:spcBef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10" name="内容占位符 2"/>
          <p:cNvSpPr/>
          <p:nvPr/>
        </p:nvSpPr>
        <p:spPr bwMode="auto">
          <a:xfrm>
            <a:off x="7167563" y="1071563"/>
            <a:ext cx="2286000" cy="511797"/>
          </a:xfrm>
          <a:prstGeom prst="wedgeRoundRectCallout">
            <a:avLst>
              <a:gd name="adj1" fmla="val -55639"/>
              <a:gd name="adj2" fmla="val 96708"/>
              <a:gd name="adj3" fmla="val 16667"/>
            </a:avLst>
          </a:prstGeom>
          <a:solidFill>
            <a:srgbClr val="558ED5"/>
          </a:solidFill>
          <a:ln w="9525" cmpd="sng">
            <a:solidFill>
              <a:schemeClr val="bg1"/>
            </a:solidFill>
            <a:miter lim="800000"/>
          </a:ln>
        </p:spPr>
        <p:txBody>
          <a:bodyPr tIns="108000" bIns="108000" anchorCtr="1">
            <a:spAutoFit/>
          </a:bodyPr>
          <a:lstStyle/>
          <a:p>
            <a:pPr eaLnBrk="0" hangingPunct="0">
              <a:buClr>
                <a:srgbClr val="233DA9"/>
              </a:buClr>
              <a:buSzPct val="80000"/>
            </a:pPr>
            <a:r>
              <a:rPr lang="zh-CN" altLang="en-US" sz="16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预定义实体</a:t>
            </a:r>
            <a:endParaRPr lang="zh-CN" altLang="en-US" sz="1600" b="1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511" name="内容占位符 2"/>
          <p:cNvSpPr/>
          <p:nvPr/>
        </p:nvSpPr>
        <p:spPr bwMode="auto">
          <a:xfrm>
            <a:off x="2381252" y="4438679"/>
            <a:ext cx="7286625" cy="1330721"/>
          </a:xfrm>
          <a:prstGeom prst="wedgeRoundRectCallout">
            <a:avLst>
              <a:gd name="adj1" fmla="val -19523"/>
              <a:gd name="adj2" fmla="val 49310"/>
              <a:gd name="adj3" fmla="val 16667"/>
            </a:avLst>
          </a:prstGeom>
          <a:solidFill>
            <a:srgbClr val="558ED5"/>
          </a:solidFill>
          <a:ln w="9525" cmpd="sng">
            <a:solidFill>
              <a:schemeClr val="bg1"/>
            </a:solidFill>
            <a:miter lim="800000"/>
          </a:ln>
        </p:spPr>
        <p:txBody>
          <a:bodyPr tIns="108000" bIns="108000" anchorCtr="1">
            <a:spAutoFit/>
          </a:bodyPr>
          <a:lstStyle/>
          <a:p>
            <a:pPr eaLnBrk="0" hangingPunct="0">
              <a:buClr>
                <a:srgbClr val="233DA9"/>
              </a:buClr>
              <a:buSzPct val="80000"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当元素中出现很多特殊字符时，可以使用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CDATA</a:t>
            </a: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节，如：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0" hangingPunct="0">
              <a:buClr>
                <a:srgbClr val="233DA9"/>
              </a:buClr>
              <a:buSzPct val="80000"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&lt;description&gt;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0" hangingPunct="0">
              <a:buClr>
                <a:srgbClr val="233DA9"/>
              </a:buClr>
              <a:buSzPct val="80000"/>
            </a:pP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&lt;![CDATA[</a:t>
            </a: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讲解了元素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&lt;title&gt;</a:t>
            </a: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以及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&lt;/title&gt;</a:t>
            </a: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的使用</a:t>
            </a: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]]&gt;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0" hangingPunct="0">
              <a:buClr>
                <a:srgbClr val="233DA9"/>
              </a:buClr>
              <a:buSzPct val="80000"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&lt;/description&gt;</a:t>
            </a:r>
            <a:endParaRPr lang="zh-CN" altLang="en-US" sz="1600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/>
              <a:t>/22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341110" y="193675"/>
            <a:ext cx="4147820" cy="64325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dirty="0"/>
              <a:t>编写</a:t>
            </a:r>
            <a:r>
              <a:rPr lang="en-US" altLang="en-US" dirty="0"/>
              <a:t>XML</a:t>
            </a:r>
            <a:r>
              <a:rPr lang="zh-CN" altLang="en-US" dirty="0"/>
              <a:t>文档</a:t>
            </a:r>
            <a:endParaRPr lang="zh-CN" altLang="en-US" dirty="0"/>
          </a:p>
        </p:txBody>
      </p:sp>
      <p:graphicFrame>
        <p:nvGraphicFramePr>
          <p:cNvPr id="22531" name="Group 3"/>
          <p:cNvGraphicFramePr>
            <a:graphicFrameLocks noGrp="1"/>
          </p:cNvGraphicFramePr>
          <p:nvPr>
            <p:ph idx="4294967295"/>
          </p:nvPr>
        </p:nvGraphicFramePr>
        <p:xfrm>
          <a:off x="2667002" y="2571751"/>
          <a:ext cx="6786245" cy="2286000"/>
        </p:xfrm>
        <a:graphic>
          <a:graphicData uri="http://schemas.openxmlformats.org/drawingml/2006/table">
            <a:tbl>
              <a:tblPr/>
              <a:tblGrid>
                <a:gridCol w="3392805"/>
                <a:gridCol w="3393440"/>
              </a:tblGrid>
              <a:tr h="375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衣服型号</a:t>
                      </a:r>
                      <a:endParaRPr kumimoji="0" lang="zh-CN" altLang="en-US" sz="19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对应身高</a:t>
                      </a:r>
                      <a:endParaRPr kumimoji="0" lang="zh-CN" altLang="en-US" sz="19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身高</a:t>
                      </a: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&lt;165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M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165&lt;</a:t>
                      </a:r>
                      <a:r>
                        <a:rPr kumimoji="0" lang="zh-CN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身高</a:t>
                      </a: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&lt;170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L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170&lt;</a:t>
                      </a:r>
                      <a:r>
                        <a:rPr kumimoji="0" lang="zh-CN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身高</a:t>
                      </a: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&lt;175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XL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175&lt;</a:t>
                      </a:r>
                      <a:r>
                        <a:rPr kumimoji="0" lang="zh-CN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身高</a:t>
                      </a: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&lt;180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XXL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180&lt;</a:t>
                      </a:r>
                      <a:r>
                        <a:rPr kumimoji="0" lang="zh-CN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身高</a:t>
                      </a: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&lt;185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22557" name="Rectangle 3"/>
          <p:cNvSpPr txBox="1">
            <a:spLocks noChangeArrowheads="1"/>
          </p:cNvSpPr>
          <p:nvPr/>
        </p:nvSpPr>
        <p:spPr bwMode="auto">
          <a:xfrm>
            <a:off x="2095500" y="1125540"/>
            <a:ext cx="8072438" cy="4415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4BACC6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将如下衣服的尺码信息，使用</a:t>
            </a:r>
            <a:r>
              <a:rPr 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XML</a:t>
            </a:r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文件保存</a:t>
            </a:r>
            <a:endParaRPr lang="en-US" sz="20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spcBef>
                <a:spcPct val="20000"/>
              </a:spcBef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/>
              <a:t>/22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8105" y="214630"/>
            <a:ext cx="2827020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dirty="0"/>
              <a:t>课堂练习</a:t>
            </a:r>
            <a:endParaRPr lang="zh-CN" altLang="en-US" dirty="0"/>
          </a:p>
        </p:txBody>
      </p:sp>
      <p:sp>
        <p:nvSpPr>
          <p:cNvPr id="23555" name="内容占位符 2"/>
          <p:cNvSpPr>
            <a:spLocks noGrp="1" noChangeArrowheads="1"/>
          </p:cNvSpPr>
          <p:nvPr>
            <p:ph idx="4294967295"/>
          </p:nvPr>
        </p:nvSpPr>
        <p:spPr bwMode="auto">
          <a:xfrm>
            <a:off x="2081213" y="1189037"/>
            <a:ext cx="82296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4BACC6"/>
              </a:buClr>
              <a:buSzPct val="100000"/>
            </a:pPr>
            <a:r>
              <a:rPr lang="zh-CN" altLang="en-US" dirty="0"/>
              <a:t>需求说明</a:t>
            </a:r>
            <a:endParaRPr lang="en-US" dirty="0"/>
          </a:p>
          <a:p>
            <a:pPr lvl="1">
              <a:buClr>
                <a:srgbClr val="4BACC6"/>
              </a:buClr>
              <a:buSzPct val="100000"/>
            </a:pPr>
            <a:r>
              <a:rPr lang="zh-CN" altLang="en-US" dirty="0"/>
              <a:t>将表中的数据用</a:t>
            </a:r>
            <a:r>
              <a:rPr lang="en-US" dirty="0"/>
              <a:t>XML</a:t>
            </a:r>
            <a:r>
              <a:rPr lang="zh-CN" altLang="en-US" dirty="0"/>
              <a:t>文档表示出来</a:t>
            </a:r>
            <a:endParaRPr lang="zh-CN" altLang="en-US" dirty="0"/>
          </a:p>
        </p:txBody>
      </p:sp>
      <p:sp>
        <p:nvSpPr>
          <p:cNvPr id="23556" name="AutoShape 7"/>
          <p:cNvSpPr>
            <a:spLocks noChangeArrowheads="1"/>
          </p:cNvSpPr>
          <p:nvPr/>
        </p:nvSpPr>
        <p:spPr bwMode="auto">
          <a:xfrm>
            <a:off x="3595690" y="5643563"/>
            <a:ext cx="5030787" cy="408194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5400" cmpd="sng">
            <a:solidFill>
              <a:srgbClr val="7F7F7F"/>
            </a:solidFill>
            <a:round/>
          </a:ln>
        </p:spPr>
        <p:txBody>
          <a:bodyPr anchorCtr="1">
            <a:spAutoFit/>
          </a:bodyPr>
          <a:lstStyle/>
          <a:p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完成时间：</a:t>
            </a:r>
            <a:r>
              <a:rPr lang="en-US" b="1">
                <a:latin typeface="Arial" panose="020B0604020202020204" pitchFamily="34" charset="0"/>
                <a:ea typeface="黑体" panose="02010609060101010101" pitchFamily="49" charset="-122"/>
              </a:rPr>
              <a:t>7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分钟</a:t>
            </a:r>
            <a:endParaRPr lang="zh-CN" altLang="en-US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23558" name="Group 6"/>
          <p:cNvGraphicFramePr>
            <a:graphicFrameLocks noGrp="1"/>
          </p:cNvGraphicFramePr>
          <p:nvPr/>
        </p:nvGraphicFramePr>
        <p:xfrm>
          <a:off x="2809875" y="2428875"/>
          <a:ext cx="6096000" cy="1143000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375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选手姓名</a:t>
                      </a:r>
                      <a:endParaRPr kumimoji="0" lang="zh-CN" altLang="en-US" sz="19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预计得分</a:t>
                      </a:r>
                      <a:endParaRPr kumimoji="0" lang="zh-CN" altLang="en-US" sz="19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实际得分</a:t>
                      </a:r>
                      <a:endParaRPr kumimoji="0" lang="zh-CN" altLang="en-US" sz="19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王显明</a:t>
                      </a:r>
                      <a:endParaRPr kumimoji="0" lang="zh-CN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75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宋佳</a:t>
                      </a:r>
                      <a:endParaRPr kumimoji="0" lang="zh-CN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75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88</a:t>
                      </a: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/>
              <a:t>/22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_2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2537</Words>
  <Application>WPS 演示</Application>
  <PresentationFormat>宽屏</PresentationFormat>
  <Paragraphs>313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微软雅黑</vt:lpstr>
      <vt:lpstr>Wingdings</vt:lpstr>
      <vt:lpstr>黑体</vt:lpstr>
      <vt:lpstr>Arial Unicode MS</vt:lpstr>
      <vt:lpstr>Consolas</vt:lpstr>
      <vt:lpstr>Office 主题_2</vt:lpstr>
      <vt:lpstr>PowerPoint 演示文稿</vt:lpstr>
      <vt:lpstr>本次课目标</vt:lpstr>
      <vt:lpstr>XML简介</vt:lpstr>
      <vt:lpstr>XML文档结构</vt:lpstr>
      <vt:lpstr>XML标签</vt:lpstr>
      <vt:lpstr>XML编写注意事项</vt:lpstr>
      <vt:lpstr>转义符</vt:lpstr>
      <vt:lpstr>编写XML文档</vt:lpstr>
      <vt:lpstr>课堂练习</vt:lpstr>
      <vt:lpstr>解析XML技术</vt:lpstr>
      <vt:lpstr>DOM4J</vt:lpstr>
      <vt:lpstr>DOM4J解析XML</vt:lpstr>
      <vt:lpstr>PowerPoint 演示文稿</vt:lpstr>
      <vt:lpstr>PowerPoint 演示文稿</vt:lpstr>
      <vt:lpstr>课堂练习</vt:lpstr>
      <vt:lpstr>课堂练习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Qi Li</dc:creator>
  <cp:lastModifiedBy>Administrator</cp:lastModifiedBy>
  <cp:revision>16</cp:revision>
  <dcterms:created xsi:type="dcterms:W3CDTF">2017-10-12T07:19:00Z</dcterms:created>
  <dcterms:modified xsi:type="dcterms:W3CDTF">2017-10-21T09:26:05Z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