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5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、说明网页编辑工具很多，讲解为什么使用</a:t>
            </a:r>
            <a:r>
              <a:rPr lang="en-US" altLang="zh-CN" dirty="0" err="1"/>
              <a:t>WebStrom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 err="1"/>
              <a:t>Webstrom</a:t>
            </a:r>
            <a:r>
              <a:rPr lang="zh-CN" altLang="en-US" dirty="0"/>
              <a:t>编辑第一个网页，详细讲解</a:t>
            </a:r>
            <a:r>
              <a:rPr lang="en-US" altLang="zh-CN" dirty="0" err="1"/>
              <a:t>Webstrom</a:t>
            </a:r>
            <a:r>
              <a:rPr lang="zh-CN" altLang="en-US" dirty="0"/>
              <a:t>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、强调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标签都以“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 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”开始、“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 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”结束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、说明网页基本结构中这几个标签的用法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、网页中所有的内容都放在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&lt;body&gt;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&lt;/body&gt;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、完整</a:t>
            </a:r>
            <a:r>
              <a:rPr lang="zh-CN" altLang="en-US" baseline="0" dirty="0"/>
              <a:t>的网页基本结构介绍，说明各部分的作用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、说明这是</a:t>
            </a:r>
            <a:r>
              <a:rPr lang="en-US" altLang="zh-CN" baseline="0" dirty="0"/>
              <a:t>HTML5</a:t>
            </a:r>
            <a:r>
              <a:rPr lang="zh-CN" altLang="en-US" baseline="0" dirty="0"/>
              <a:t>的声明方式（可以提及可能遇到其他声明头，说明是在其他的标准下）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baseline="0" dirty="0"/>
              <a:t>详细讲解字符编码在网页中的作用，网页常用的字符编码有</a:t>
            </a:r>
            <a:r>
              <a:rPr lang="en-US" altLang="zh-CN" baseline="0" dirty="0"/>
              <a:t>gb2312</a:t>
            </a:r>
            <a:r>
              <a:rPr lang="zh-CN" altLang="en-US" baseline="0" dirty="0"/>
              <a:t>、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utf-8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，两者之间的区别。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、先讲解标题标签代码写法，说明标题标签在网页中的作用，通常用于标题或主题，体现标签语义化。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&lt;h1&gt;</a:t>
            </a:r>
            <a:r>
              <a:rPr lang="zh-CN" altLang="en-US" dirty="0"/>
              <a:t>最大，</a:t>
            </a:r>
            <a:r>
              <a:rPr lang="en-US" altLang="zh-CN" dirty="0"/>
              <a:t>&lt;h6&gt;</a:t>
            </a:r>
            <a:r>
              <a:rPr lang="zh-CN" altLang="en-US" dirty="0"/>
              <a:t>最小，对比效果图讲解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、最后演示示例，演示效果图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、先讲解段落标签的代码，演示示例</a:t>
            </a:r>
            <a:r>
              <a:rPr lang="en-US" altLang="zh-CN" dirty="0"/>
              <a:t>3</a:t>
            </a:r>
            <a:r>
              <a:rPr lang="zh-CN" altLang="en-US" dirty="0"/>
              <a:t>：段落标签，查看效果图看段落标签的效果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、先讲解换行标签的代码，然后演示示例</a:t>
            </a:r>
            <a:r>
              <a:rPr lang="en-US" altLang="zh-CN" dirty="0"/>
              <a:t>4</a:t>
            </a:r>
            <a:r>
              <a:rPr lang="zh-CN" altLang="en-US" dirty="0"/>
              <a:t>：换行标签，查看效果图</a:t>
            </a:r>
            <a:r>
              <a:rPr lang="en-US" altLang="zh-CN" dirty="0"/>
              <a:t>,</a:t>
            </a:r>
            <a:r>
              <a:rPr lang="zh-CN" altLang="en-US" dirty="0"/>
              <a:t>看段落标签和换行标签的不同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、提一下标签的嵌套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先讲解水平线标签代码和用法，再看给出的例子中的代码，然后演示示例查看水平线在网页中的效果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先讲解字体样式标签代码和用法，再看给出的例子中的代码，然后演示示例查看加粗和斜体在网页中的效果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在这里可以把项目页面打开给学员看，说明学完本课后能够制作的网页效果，增加说服力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、在上一页的基础上演示注释的用法即可，让学员知道注释在网页中的作用就可以了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、特殊符号让演示其显示效果即可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、演示页面效果图，根据效果图说明制作需求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、讲解实现思路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、让学员自己完成练习，练习过程中技术顾问要指导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、根据页面效果图讲解需求说明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、学员制作页面，技术顾问巡回指导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、简单介绍网页中常用的这几种图片即可，</a:t>
            </a:r>
            <a:r>
              <a:rPr lang="en-US" altLang="zh-CN" dirty="0"/>
              <a:t>BMP</a:t>
            </a:r>
            <a:r>
              <a:rPr lang="zh-CN" altLang="en-US" dirty="0"/>
              <a:t>格式一带而过就可以了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</a:t>
            </a:r>
            <a:r>
              <a:rPr lang="en-US" altLang="zh-CN" dirty="0"/>
              <a:t>JPG</a:t>
            </a:r>
            <a:r>
              <a:rPr lang="zh-CN" altLang="en-US" dirty="0"/>
              <a:t>、</a:t>
            </a:r>
            <a:r>
              <a:rPr lang="en-US" altLang="zh-CN" dirty="0"/>
              <a:t>gif</a:t>
            </a:r>
            <a:r>
              <a:rPr lang="zh-CN" altLang="en-US" dirty="0"/>
              <a:t>是网页中最常用的格式，</a:t>
            </a:r>
            <a:r>
              <a:rPr lang="en-US" altLang="zh-CN" dirty="0"/>
              <a:t>PNG</a:t>
            </a:r>
            <a:r>
              <a:rPr lang="zh-CN" altLang="en-US" dirty="0"/>
              <a:t>受浏览器兼容性的限制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、先讲解图像语法，对每个参数详细讲解，并且强调说明</a:t>
            </a:r>
            <a:r>
              <a:rPr lang="en-US" altLang="zh-CN" dirty="0"/>
              <a:t>alt</a:t>
            </a:r>
            <a:r>
              <a:rPr lang="zh-CN" altLang="en-US" dirty="0"/>
              <a:t>属性和</a:t>
            </a:r>
            <a:r>
              <a:rPr lang="en-US" altLang="zh-CN" dirty="0"/>
              <a:t>title</a:t>
            </a:r>
            <a:r>
              <a:rPr lang="zh-CN" altLang="en-US" dirty="0"/>
              <a:t>属性在什么情况下可以看到替代文字和提示文字，并且说明</a:t>
            </a:r>
            <a:r>
              <a:rPr lang="en-US" altLang="zh-CN" dirty="0"/>
              <a:t>alt</a:t>
            </a:r>
            <a:r>
              <a:rPr lang="zh-CN" altLang="en-US" dirty="0"/>
              <a:t>属性常和</a:t>
            </a:r>
            <a:r>
              <a:rPr lang="en-US" altLang="zh-CN" dirty="0" err="1"/>
              <a:t>src</a:t>
            </a:r>
            <a:r>
              <a:rPr lang="zh-CN" altLang="en-US" dirty="0"/>
              <a:t>配合使用。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</a:t>
            </a:r>
            <a:r>
              <a:rPr lang="en-US" altLang="zh-CN" dirty="0" err="1"/>
              <a:t>img</a:t>
            </a:r>
            <a:r>
              <a:rPr lang="zh-CN" altLang="en-US" dirty="0"/>
              <a:t>标签的与之前学习的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标签一样，不是成对的标签，直接在最后以“</a:t>
            </a:r>
            <a:r>
              <a:rPr lang="en-US" altLang="zh-CN" dirty="0"/>
              <a:t>/</a:t>
            </a:r>
            <a:r>
              <a:rPr lang="zh-CN" altLang="en-US" dirty="0"/>
              <a:t>”闭合，体现标签的语义化。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、语法讲完之后再一一对着参数讲解例子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、最后演示示例，并且改变路径或图像名称，让学员看到</a:t>
            </a:r>
            <a:r>
              <a:rPr lang="en-US" altLang="zh-CN" dirty="0"/>
              <a:t>alt</a:t>
            </a:r>
            <a:r>
              <a:rPr lang="zh-CN" altLang="en-US" dirty="0"/>
              <a:t>的作用，并且把鼠标放到图像上让学员看到</a:t>
            </a:r>
            <a:r>
              <a:rPr lang="en-US" altLang="zh-CN" dirty="0"/>
              <a:t>title</a:t>
            </a:r>
            <a:r>
              <a:rPr lang="zh-CN" altLang="en-US" dirty="0"/>
              <a:t>的提示文字，加深学员印像。</a:t>
            </a:r>
            <a:endParaRPr lang="zh-CN" altLang="en-US" dirty="0"/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、讲解语法，详细说明每个参数的用法，强调一下路径的表示方法，相对路径和绝对路径，说明</a:t>
            </a:r>
            <a:r>
              <a:rPr lang="en-US" altLang="zh-CN" dirty="0"/>
              <a:t>target</a:t>
            </a:r>
            <a:r>
              <a:rPr lang="zh-CN" altLang="en-US" dirty="0"/>
              <a:t>常用值为</a:t>
            </a:r>
            <a:r>
              <a:rPr lang="en-US" altLang="zh-CN" dirty="0"/>
              <a:t>_self</a:t>
            </a:r>
            <a:r>
              <a:rPr lang="zh-CN" altLang="en-US" dirty="0"/>
              <a:t>和</a:t>
            </a:r>
            <a:r>
              <a:rPr lang="en-US" altLang="zh-CN" dirty="0"/>
              <a:t>_blank</a:t>
            </a:r>
            <a:r>
              <a:rPr lang="zh-CN" altLang="en-US" dirty="0"/>
              <a:t>，还有其他值，以后用到再讲。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、讲解给出的例子代码，一个文本超链接一个图像超链接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、最后演示，只演示超链接效果即可，演示时更改</a:t>
            </a:r>
            <a:r>
              <a:rPr lang="en-US" altLang="zh-CN" dirty="0"/>
              <a:t>target</a:t>
            </a:r>
            <a:r>
              <a:rPr lang="zh-CN" altLang="en-US" dirty="0"/>
              <a:t>的参数，让学员看到目标窗口打开的不同位置。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从这里开始，学员第一次接触在网页中插入图片，说明图片经常保存在</a:t>
            </a:r>
            <a:r>
              <a:rPr lang="en-US" altLang="zh-CN" dirty="0"/>
              <a:t>image</a:t>
            </a:r>
            <a:r>
              <a:rPr lang="zh-CN" altLang="en-US" dirty="0"/>
              <a:t>或</a:t>
            </a:r>
            <a:r>
              <a:rPr lang="en-US" altLang="zh-CN" dirty="0"/>
              <a:t>images</a:t>
            </a:r>
            <a:r>
              <a:rPr lang="zh-CN" altLang="en-US" dirty="0"/>
              <a:t>目录下，以保证网站目录清淅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说明常见的超链接种类有这三种即可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、说明网站上使用最多的就是页面间链接，例如网站导航菜单、新闻列表、商品列表等链接，通常都是页面间链链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、演示页面间链接的效果</a:t>
            </a:r>
            <a:endParaRPr lang="en-US" altLang="zh-CN" dirty="0"/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、讲解时说明创建锚链接的两个步骤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、然后演示，详细演示创建锚链接的过程，代码的编写，以及跳转效果，两种跳转方式都要演示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、说明这几种都是常用的功能性链接，例如在网上单击一些</a:t>
            </a:r>
            <a:r>
              <a:rPr lang="en-US" altLang="zh-CN" dirty="0"/>
              <a:t>QQ</a:t>
            </a:r>
            <a:r>
              <a:rPr lang="zh-CN" altLang="en-US" dirty="0"/>
              <a:t>图标直接弹出</a:t>
            </a:r>
            <a:r>
              <a:rPr lang="en-US" altLang="zh-CN" dirty="0"/>
              <a:t>QQ</a:t>
            </a:r>
            <a:r>
              <a:rPr lang="zh-CN" altLang="en-US" dirty="0"/>
              <a:t>对话框，或单击</a:t>
            </a:r>
            <a:r>
              <a:rPr lang="en-US" altLang="zh-CN" dirty="0"/>
              <a:t>MSN</a:t>
            </a:r>
            <a:r>
              <a:rPr lang="zh-CN" altLang="en-US" dirty="0"/>
              <a:t>图标直接弹出</a:t>
            </a:r>
            <a:r>
              <a:rPr lang="en-US" altLang="zh-CN" dirty="0"/>
              <a:t>MSN</a:t>
            </a:r>
            <a:r>
              <a:rPr lang="zh-CN" altLang="en-US" dirty="0"/>
              <a:t>对话框，这些都是使用了功能有性链接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、重点讲解邮件链接，讲解例子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、演示时讲解关键的代码，演示实现效果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、讲解各自特性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、演示时讲解关键的代码，演示实现效果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、根据页面效果图讲解需求说明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、学员制作页面，技术顾问巡回指导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、演示页面效果图，根据效果图说明制作需求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、讲解实现思路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、让学员自己完成练习，练习过程中技术顾问要指导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、演示页面效果图，根据效果图说明制作需求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、讲解实现思路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、让学员自己完成练习，练习过程中技术顾问要指导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总结部分</a:t>
            </a:r>
            <a:r>
              <a:rPr lang="zh-CN" altLang="zh-CN">
                <a:ea typeface="宋体" panose="02010600030101010101" pitchFamily="2" charset="-122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回顾内容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</a:rPr>
              <a:t>是强调</a:t>
            </a:r>
            <a:r>
              <a:rPr lang="zh-CN" altLang="en-US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</a:rPr>
              <a:t>个知识点</a:t>
            </a:r>
            <a:r>
              <a:rPr lang="zh-CN" altLang="zh-CN">
                <a:ea typeface="宋体" panose="02010600030101010101" pitchFamily="2" charset="-122"/>
              </a:rPr>
              <a:t>的观点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  <a:r>
              <a:rPr lang="zh-CN" altLang="zh-CN">
                <a:ea typeface="宋体" panose="02010600030101010101" pitchFamily="2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整理逻辑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从而使</a:t>
            </a:r>
            <a:r>
              <a:rPr lang="zh-CN" altLang="en-US">
                <a:ea typeface="宋体" panose="02010600030101010101" pitchFamily="2" charset="-122"/>
              </a:rPr>
              <a:t>知识</a:t>
            </a:r>
            <a:r>
              <a:rPr lang="zh-CN" altLang="zh-CN">
                <a:ea typeface="宋体" panose="02010600030101010101" pitchFamily="2" charset="-122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</a:rPr>
              <a:t>学员</a:t>
            </a:r>
            <a:r>
              <a:rPr lang="zh-CN" altLang="zh-CN">
                <a:ea typeface="宋体" panose="02010600030101010101" pitchFamily="2" charset="-122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强调：本页标注的两个难点其实并不难，只是相对本章其他内容稍微有点难度，这两个难点也是制作网页最常使用的标签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1 </a:t>
            </a:r>
            <a:r>
              <a:rPr lang="zh-CN" altLang="en-US" dirty="0"/>
              <a:t>网页的组成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2 </a:t>
            </a:r>
            <a:r>
              <a:rPr lang="zh-CN" altLang="en-US" dirty="0"/>
              <a:t>标签作用是什么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浏览器打开后，会从上到下解释这些代码，并呈现相应的效果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：</a:t>
            </a:r>
            <a:r>
              <a:rPr lang="en-US" sz="1200" dirty="0"/>
              <a:t>Hyper Text Markup Language</a:t>
            </a:r>
            <a:r>
              <a:rPr lang="zh-CN" altLang="en-US" sz="1200" dirty="0"/>
              <a:t>超文本标记语言</a:t>
            </a:r>
            <a:endParaRPr lang="en-US" altLang="zh-CN" sz="1200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超文本标记语言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1993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月互联网工程工作小组工作案发布（并非标准）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HTML2.0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1995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月作为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RFC1866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发布，在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RFC2854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于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月发布之后被宣布过时。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HTML3.2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1996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推荐标准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HTML4.0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1997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推荐标准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HTML4.01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（微小改进）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1999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推荐标准，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日发布基本严格的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HTML4.01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语法，是国标标准化组织和国际电工委员会的标准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XHTML1.0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发布于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日，是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推荐标准，后来经过修订于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日重新发布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XHTML1.1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日发布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XHTML2.0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的工作草案，由于改动过大，学习这个新技术的成本过高而最终胎死腹中，因此，现在最常用的还是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XHTML1.0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标准。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目前最新的版本为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，它是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年被提出，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2007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年被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接纳并成立新的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工作团队，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日公布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第一份正式草案，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规范正式定稿，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HTML5.1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正式草案公布。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 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为最新版本，提供了一些新的元素和一些有趣的新特性，同时也建立了一些新的规则。这些元素、特性和规则的建立，提供了许多新的网页功能，如使用网页实现动态渲染图形、图表、图像和动画，以及不需要安装任何插件直接使用网页播放视频等。目前企业开发中也在增大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的力度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世界知名浏览器厂商对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的支持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通过对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Internet Explorer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Google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等主要的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浏览器发展策略调查，发现他们都在支持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上采取措施。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日，微软于拉斯维加斯市举行的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MIX10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技术大会上宣布已推出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浏览器开发者预览版。此版本将更多的支持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等互联网浏览通用标准。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Google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日，谷歌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Gears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项目经理伊安一费特通过博客宣布，谷歌将放弃对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Gears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浏览器插件项目的支持，以此重点开发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项目。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苹果：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日，苹果在开发者大会的会后发布了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 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，这款浏览器支持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个以上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新技术，包括全屏播放、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视频、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地理位置、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的形式验证等功能。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软件公司首席技术官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Hakon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Lie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先生在访华之际，接受中国软件资讯网等少数几家媒体采访，他认为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将是全球互联网发展的未来趋势。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Mozilla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Mozilla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基金会发布了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浏览器的第一个测试版，从官方文档看，它对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是完全级别的支持。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以上证据表明，目前这些浏览器已经纷纷朝着支持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、结合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的方向迈进，因此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已经被广泛的推行开来。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．市场的需求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现在的市场已经迫不及待的要求有一个统一的互联网通用标准。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之前的情况是，由于各浏览器之间的不统一，光是修改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浏览器之间的由于兼容性而引起的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就浪费了大量的时间。而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的目标就是将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带入一个成熟的应用平台，在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平台上，视频、音频、图像、动画以及同电脑的交互都被标准化。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．跨平台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可以做到跨平台开发，用户只用打开浏览器即可访问应用，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网站、各种移动设备、插件等核心代码就可以不需要重复编写，极大的减少了开发人员的工作量。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W3C</a:t>
            </a:r>
            <a:r>
              <a:rPr lang="zh-CN" altLang="en-US" dirty="0"/>
              <a:t>是什么，强调会出现在面试中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、有什么用，演示示例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zh-CN"/>
              <a:t>基础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8112224" y="285728"/>
            <a:ext cx="2376388" cy="523220"/>
          </a:xfrm>
        </p:spPr>
        <p:txBody>
          <a:bodyPr/>
          <a:lstStyle/>
          <a:p>
            <a:r>
              <a:rPr lang="en-US" altLang="zh-CN" dirty="0"/>
              <a:t>W3C</a:t>
            </a:r>
            <a:r>
              <a:rPr lang="zh-CN" altLang="zh-CN" dirty="0"/>
              <a:t>标准</a:t>
            </a:r>
            <a:endParaRPr lang="zh-CN" altLang="en-US" dirty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645398" cy="4518834"/>
          </a:xfrm>
        </p:spPr>
        <p:txBody>
          <a:bodyPr/>
          <a:lstStyle/>
          <a:p>
            <a:r>
              <a:rPr lang="en-US" altLang="zh-CN" dirty="0"/>
              <a:t>W3C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orld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ide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eb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onsortium</a:t>
            </a:r>
            <a:r>
              <a:rPr lang="zh-CN" altLang="en-US" dirty="0"/>
              <a:t>（万维网联盟）</a:t>
            </a:r>
            <a:endParaRPr lang="zh-CN" altLang="en-US" dirty="0"/>
          </a:p>
          <a:p>
            <a:pPr lvl="1"/>
            <a:r>
              <a:rPr lang="zh-CN" altLang="en-US" dirty="0"/>
              <a:t>成立于</a:t>
            </a:r>
            <a:r>
              <a:rPr lang="en-US" altLang="zh-CN" dirty="0"/>
              <a:t>1994</a:t>
            </a:r>
            <a:r>
              <a:rPr lang="zh-CN" altLang="en-US" dirty="0"/>
              <a:t>年，</a:t>
            </a:r>
            <a:r>
              <a:rPr lang="en-US" altLang="zh-CN" dirty="0"/>
              <a:t>Web</a:t>
            </a:r>
            <a:r>
              <a:rPr lang="zh-CN" altLang="en-US" dirty="0"/>
              <a:t>技术领域最权威和具影响力的国际</a:t>
            </a:r>
            <a:r>
              <a:rPr lang="zh-CN" altLang="en-US" dirty="0">
                <a:solidFill>
                  <a:srgbClr val="FF0000"/>
                </a:solidFill>
              </a:rPr>
              <a:t>中立性技术标准机构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http://www.w3.org/</a:t>
            </a:r>
            <a:endParaRPr lang="en-US" altLang="zh-CN" dirty="0"/>
          </a:p>
          <a:p>
            <a:pPr lvl="1"/>
            <a:r>
              <a:rPr lang="en-US" altLang="zh-CN" dirty="0"/>
              <a:t>http://www.chinaw3c.org/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W3C</a:t>
            </a:r>
            <a:r>
              <a:rPr lang="zh-CN" altLang="en-US" dirty="0"/>
              <a:t>标准包括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化标准语言（</a:t>
            </a:r>
            <a:r>
              <a:rPr lang="en-US" altLang="zh-CN" dirty="0"/>
              <a:t>XHTML 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表现</a:t>
            </a:r>
            <a:r>
              <a:rPr lang="zh-CN" altLang="en-US" dirty="0"/>
              <a:t>标准语言（</a:t>
            </a:r>
            <a:r>
              <a:rPr lang="en-US" altLang="zh-CN" dirty="0"/>
              <a:t>CSS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标准（</a:t>
            </a:r>
            <a:r>
              <a:rPr lang="en-US" altLang="zh-CN" dirty="0"/>
              <a:t>DOM</a:t>
            </a:r>
            <a:r>
              <a:rPr lang="zh-CN" altLang="en-US" dirty="0"/>
              <a:t>、</a:t>
            </a:r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2855640" y="6344285"/>
            <a:ext cx="5361582" cy="428625"/>
            <a:chOff x="3143240" y="5143512"/>
            <a:chExt cx="5361619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739065" y="5202150"/>
              <a:ext cx="2759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：清平乐诗词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7369810" y="285750"/>
            <a:ext cx="3118485" cy="523240"/>
          </a:xfrm>
        </p:spPr>
        <p:txBody>
          <a:bodyPr/>
          <a:lstStyle/>
          <a:p>
            <a:r>
              <a:rPr lang="zh-CN" altLang="en-US" dirty="0"/>
              <a:t>网页编辑工具</a:t>
            </a:r>
            <a:endParaRPr lang="zh-CN" altLang="en-US" dirty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645398" cy="4518834"/>
          </a:xfrm>
        </p:spPr>
        <p:txBody>
          <a:bodyPr/>
          <a:lstStyle/>
          <a:p>
            <a:r>
              <a:rPr lang="zh-CN" altLang="en-US" dirty="0"/>
              <a:t>记事本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Dreamweaver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WebStorm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90090" y="980728"/>
            <a:ext cx="780288" cy="65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组合 18"/>
          <p:cNvGrpSpPr/>
          <p:nvPr/>
        </p:nvGrpSpPr>
        <p:grpSpPr bwMode="auto">
          <a:xfrm>
            <a:off x="3614738" y="5962650"/>
            <a:ext cx="5361582" cy="428625"/>
            <a:chOff x="3143240" y="5143512"/>
            <a:chExt cx="5361619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497765" y="5202150"/>
              <a:ext cx="324169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：我的第一个网页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988840"/>
            <a:ext cx="1547432" cy="6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yaling.he\Desktop\2016-11-23_17112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67" y="3058838"/>
            <a:ext cx="925934" cy="9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955790" y="260985"/>
            <a:ext cx="3569970" cy="523240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网页基本结构</a:t>
            </a:r>
            <a:endParaRPr lang="en-US" altLang="zh-CN" dirty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2809852" y="1772816"/>
            <a:ext cx="7000924" cy="350046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024166" y="2344320"/>
            <a:ext cx="3643338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024166" y="3558766"/>
            <a:ext cx="3643338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6667504" y="2772948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6667504" y="4123406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7096132" y="2559063"/>
            <a:ext cx="114225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网页头部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7096132" y="3900183"/>
            <a:ext cx="114225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主体部分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2596108" y="5517231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 body&gt;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&lt;/body&gt;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等成对的标签，分别叫开放标签和闭合标签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单独呈现的标签（空元素），如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hr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/&gt; 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；意为用 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/ 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来关闭空元素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4" name="组合 68"/>
          <p:cNvGrpSpPr/>
          <p:nvPr/>
        </p:nvGrpSpPr>
        <p:grpSpPr bwMode="auto">
          <a:xfrm>
            <a:off x="1582341" y="5348235"/>
            <a:ext cx="1050608" cy="414338"/>
            <a:chOff x="1000100" y="3950459"/>
            <a:chExt cx="1051351" cy="414475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0" y="3958241"/>
              <a:ext cx="693911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34" grpId="0" bldLvl="0" animBg="1"/>
      <p:bldP spid="35" grpId="0" bldLvl="0" animBg="1"/>
      <p:bldP spid="38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544310" y="285750"/>
            <a:ext cx="3944620" cy="523240"/>
          </a:xfrm>
        </p:spPr>
        <p:txBody>
          <a:bodyPr/>
          <a:lstStyle/>
          <a:p>
            <a:r>
              <a:rPr lang="zh-CN" altLang="en-US" dirty="0"/>
              <a:t>网页基本信息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DOCTYPE</a:t>
            </a:r>
            <a:r>
              <a:rPr lang="zh-CN" altLang="en-US" dirty="0"/>
              <a:t>声明</a:t>
            </a:r>
            <a:endParaRPr lang="zh-CN" altLang="en-US" dirty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2135560" y="1776549"/>
            <a:ext cx="8280400" cy="36880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html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lang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="en"&gt;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&lt;meta charset="utf-8"/&gt;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135560" y="1772816"/>
            <a:ext cx="7643866" cy="4195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126202" y="2159448"/>
            <a:ext cx="2286000" cy="714970"/>
          </a:xfrm>
          <a:prstGeom prst="wedgeRoundRectCallout">
            <a:avLst>
              <a:gd name="adj1" fmla="val -88586"/>
              <a:gd name="adj2" fmla="val -62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告诉浏览器使用什么规范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1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2016-11-24_114603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99" y="2021944"/>
            <a:ext cx="3088129" cy="45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528435" y="285750"/>
            <a:ext cx="3960495" cy="523240"/>
          </a:xfrm>
        </p:spPr>
        <p:txBody>
          <a:bodyPr/>
          <a:lstStyle/>
          <a:p>
            <a:r>
              <a:rPr lang="zh-CN" altLang="en-US" dirty="0"/>
              <a:t>网页基本信息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&lt;title&gt;</a:t>
            </a:r>
            <a:r>
              <a:rPr lang="zh-CN" altLang="en-US" dirty="0"/>
              <a:t>标签</a:t>
            </a:r>
            <a:endParaRPr lang="zh-CN" altLang="en-US" dirty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2117725" y="1763713"/>
            <a:ext cx="3763961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家用电器排行榜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13602" y="2357430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40588" y="2132856"/>
            <a:ext cx="1571636" cy="2261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536690" y="285750"/>
            <a:ext cx="3952240" cy="523240"/>
          </a:xfrm>
        </p:spPr>
        <p:txBody>
          <a:bodyPr/>
          <a:lstStyle/>
          <a:p>
            <a:r>
              <a:rPr lang="zh-CN" altLang="en-US" dirty="0"/>
              <a:t>网页基本信息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&lt;meta&gt;</a:t>
            </a:r>
            <a:r>
              <a:rPr lang="zh-CN" altLang="en-US" dirty="0"/>
              <a:t>标签</a:t>
            </a:r>
            <a:endParaRPr lang="zh-CN" altLang="en-US" dirty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2117725" y="1763713"/>
            <a:ext cx="8121679" cy="18897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&lt;meta charset="UTF-8" /&gt;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keywords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培训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description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北大青鸟是国内最大的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……" 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63752" y="1857364"/>
            <a:ext cx="86409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477832" y="4604982"/>
            <a:ext cx="137212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搜索关键字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655840" y="4581557"/>
            <a:ext cx="114225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内容描述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888088" y="4582439"/>
            <a:ext cx="160199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网页字符编码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0" idx="0"/>
          </p:cNvCxnSpPr>
          <p:nvPr/>
        </p:nvCxnSpPr>
        <p:spPr>
          <a:xfrm rot="5400000">
            <a:off x="4270524" y="3237156"/>
            <a:ext cx="1785950" cy="950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6177935" y="3657174"/>
            <a:ext cx="573371" cy="9245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2" idx="0"/>
          </p:cNvCxnSpPr>
          <p:nvPr/>
        </p:nvCxnSpPr>
        <p:spPr>
          <a:xfrm>
            <a:off x="5820435" y="2143116"/>
            <a:ext cx="3392805" cy="24390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5526362" y="1114465"/>
            <a:ext cx="2928938" cy="714970"/>
          </a:xfrm>
          <a:prstGeom prst="wedgeRoundRectCallout">
            <a:avLst>
              <a:gd name="adj1" fmla="val -84167"/>
              <a:gd name="adj2" fmla="val 552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推荐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utf-8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，还可设置为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gb2312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gray">
          <a:xfrm>
            <a:off x="2596108" y="5517231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gb2312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包含全部中文字符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utf-8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则包含全世界所有国家需要用到的字符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页面编码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应与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页面文件保存时的编码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一致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3" name="组合 68"/>
          <p:cNvGrpSpPr/>
          <p:nvPr/>
        </p:nvGrpSpPr>
        <p:grpSpPr bwMode="auto">
          <a:xfrm>
            <a:off x="1582341" y="5348235"/>
            <a:ext cx="1050608" cy="414338"/>
            <a:chOff x="1000100" y="3950459"/>
            <a:chExt cx="1051351" cy="414475"/>
          </a:xfrm>
        </p:grpSpPr>
        <p:pic>
          <p:nvPicPr>
            <p:cNvPr id="2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57540" y="3958241"/>
              <a:ext cx="693911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9" grpId="0" bldLvl="0" animBg="1" autoUpdateAnimBg="0"/>
      <p:bldP spid="2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201410" y="285750"/>
            <a:ext cx="4323715" cy="523240"/>
          </a:xfrm>
        </p:spPr>
        <p:txBody>
          <a:bodyPr/>
          <a:lstStyle/>
          <a:p>
            <a:r>
              <a:rPr lang="zh-CN" altLang="en-US" dirty="0"/>
              <a:t>网页的基本标签</a:t>
            </a:r>
            <a:r>
              <a:rPr lang="en-US" altLang="zh-CN" dirty="0"/>
              <a:t>6-1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标题标签</a:t>
            </a:r>
            <a:endParaRPr lang="en-US" altLang="zh-CN" dirty="0"/>
          </a:p>
          <a:p>
            <a:pPr lvl="1"/>
            <a:r>
              <a:rPr lang="en-US" dirty="0"/>
              <a:t>&lt;h1&gt;…&lt;/h1&gt;</a:t>
            </a:r>
            <a:endParaRPr lang="en-US" dirty="0"/>
          </a:p>
          <a:p>
            <a:pPr lvl="1"/>
            <a:r>
              <a:rPr lang="en-US" dirty="0"/>
              <a:t>&lt;h2&gt;…&lt;/h2&gt;</a:t>
            </a:r>
            <a:endParaRPr lang="en-US" altLang="zh-CN" dirty="0"/>
          </a:p>
          <a:p>
            <a:pPr lvl="1"/>
            <a:r>
              <a:rPr lang="en-US" dirty="0"/>
              <a:t>&lt;h3&gt;…&lt;/h3&gt;</a:t>
            </a:r>
            <a:endParaRPr lang="en-US" altLang="zh-CN" dirty="0"/>
          </a:p>
          <a:p>
            <a:pPr lvl="1"/>
            <a:r>
              <a:rPr lang="en-US" dirty="0"/>
              <a:t>&lt;h4&gt;…&lt;/h4&gt;</a:t>
            </a:r>
            <a:endParaRPr lang="en-US" altLang="zh-CN" dirty="0"/>
          </a:p>
          <a:p>
            <a:pPr lvl="1"/>
            <a:r>
              <a:rPr lang="en-US" dirty="0"/>
              <a:t>&lt;h5&gt;…&lt;/h5&gt;</a:t>
            </a:r>
            <a:endParaRPr lang="en-US" altLang="zh-CN" dirty="0"/>
          </a:p>
          <a:p>
            <a:pPr lvl="1"/>
            <a:r>
              <a:rPr lang="en-US" dirty="0"/>
              <a:t>&lt;h6&gt;…&lt;/h6&gt;</a:t>
            </a:r>
            <a:endParaRPr lang="en-US" altLang="zh-CN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167306" y="1857364"/>
            <a:ext cx="2857520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一级标题</a:t>
            </a:r>
            <a:r>
              <a:rPr lang="en-US" altLang="zh-CN" b="1" dirty="0">
                <a:latin typeface="+mn-lt"/>
              </a:rPr>
              <a:t>&lt;/h1&gt;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&lt;h2&gt;</a:t>
            </a:r>
            <a:r>
              <a:rPr lang="zh-CN" altLang="en-US" b="1" dirty="0">
                <a:latin typeface="+mn-lt"/>
              </a:rPr>
              <a:t>二级标题</a:t>
            </a:r>
            <a:r>
              <a:rPr lang="en-US" altLang="zh-CN" b="1" dirty="0">
                <a:latin typeface="+mn-lt"/>
              </a:rPr>
              <a:t>&lt;/h2&gt;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&lt;h3&gt;</a:t>
            </a:r>
            <a:r>
              <a:rPr lang="zh-CN" altLang="en-US" b="1" dirty="0">
                <a:latin typeface="+mn-lt"/>
              </a:rPr>
              <a:t>三级标题</a:t>
            </a:r>
            <a:r>
              <a:rPr lang="en-US" altLang="zh-CN" b="1" dirty="0">
                <a:latin typeface="+mn-lt"/>
              </a:rPr>
              <a:t>&lt;/h3&gt;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&lt;h4&gt;</a:t>
            </a:r>
            <a:r>
              <a:rPr lang="zh-CN" altLang="en-US" b="1" dirty="0">
                <a:latin typeface="+mn-lt"/>
              </a:rPr>
              <a:t>四级标题</a:t>
            </a:r>
            <a:r>
              <a:rPr lang="en-US" altLang="zh-CN" b="1" dirty="0">
                <a:latin typeface="+mn-lt"/>
              </a:rPr>
              <a:t>&lt;/h4&gt;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&lt;h5&gt;</a:t>
            </a:r>
            <a:r>
              <a:rPr lang="zh-CN" altLang="en-US" b="1" dirty="0">
                <a:latin typeface="+mn-lt"/>
              </a:rPr>
              <a:t>五级标题</a:t>
            </a:r>
            <a:r>
              <a:rPr lang="en-US" altLang="zh-CN" b="1" dirty="0">
                <a:latin typeface="+mn-lt"/>
              </a:rPr>
              <a:t>&lt;/h5&gt;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&lt;h6&gt;</a:t>
            </a:r>
            <a:r>
              <a:rPr lang="zh-CN" altLang="en-US" b="1" dirty="0">
                <a:latin typeface="+mn-lt"/>
              </a:rPr>
              <a:t>六级标题</a:t>
            </a:r>
            <a:r>
              <a:rPr lang="en-US" altLang="zh-CN" b="1" dirty="0">
                <a:latin typeface="+mn-lt"/>
              </a:rPr>
              <a:t>&lt;/h6&gt;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Freeform 12"/>
          <p:cNvSpPr/>
          <p:nvPr/>
        </p:nvSpPr>
        <p:spPr bwMode="auto">
          <a:xfrm rot="2519945">
            <a:off x="7901573" y="2258576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18"/>
          <p:cNvGrpSpPr/>
          <p:nvPr/>
        </p:nvGrpSpPr>
        <p:grpSpPr bwMode="auto">
          <a:xfrm>
            <a:off x="2348654" y="5900743"/>
            <a:ext cx="4905682" cy="428625"/>
            <a:chOff x="3143240" y="5143512"/>
            <a:chExt cx="4582801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796053" y="5187962"/>
              <a:ext cx="392998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：不同等级的标题标签对比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050" name="Picture 2" descr="C:\Users\yaling.he\Desktop\Chapter01截图\Chapter01截图\图1.12  不同级别的标题标签输出结果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56" y="3151540"/>
            <a:ext cx="2718280" cy="31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083300" y="285750"/>
            <a:ext cx="4404995" cy="523240"/>
          </a:xfrm>
        </p:spPr>
        <p:txBody>
          <a:bodyPr/>
          <a:lstStyle/>
          <a:p>
            <a:r>
              <a:rPr lang="zh-CN" altLang="en-US" dirty="0"/>
              <a:t>网页的基本标签</a:t>
            </a:r>
            <a:r>
              <a:rPr lang="en-US" altLang="zh-CN" dirty="0"/>
              <a:t>6-2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段落标签</a:t>
            </a:r>
            <a:endParaRPr lang="en-US" altLang="zh-CN" dirty="0"/>
          </a:p>
          <a:p>
            <a:pPr lvl="1"/>
            <a:r>
              <a:rPr lang="en-US" dirty="0"/>
              <a:t>&lt;p&gt;…&lt;/p&gt;</a:t>
            </a:r>
            <a:endParaRPr 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2452662" y="2428868"/>
            <a:ext cx="4714908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北京欢迎你</a:t>
            </a:r>
            <a:r>
              <a:rPr lang="en-US" altLang="zh-CN" b="1" dirty="0">
                <a:latin typeface="+mn-lt"/>
              </a:rPr>
              <a:t>&lt;/h1&gt;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  <a:r>
              <a:rPr lang="zh-CN" altLang="en-US" b="1" dirty="0">
                <a:latin typeface="+mn-lt"/>
              </a:rPr>
              <a:t>北京欢迎你，有梦想谁都了不起！</a:t>
            </a:r>
            <a:r>
              <a:rPr lang="en-US" altLang="zh-CN" b="1" dirty="0">
                <a:latin typeface="+mn-lt"/>
              </a:rPr>
              <a:t>&lt;/p&gt;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  <a:r>
              <a:rPr lang="zh-CN" altLang="en-US" b="1" dirty="0">
                <a:latin typeface="+mn-lt"/>
              </a:rPr>
              <a:t>有勇气就会有奇迹。</a:t>
            </a:r>
            <a:r>
              <a:rPr lang="en-US" altLang="zh-CN" b="1" dirty="0">
                <a:latin typeface="+mn-lt"/>
              </a:rPr>
              <a:t>&lt;/p&gt;</a:t>
            </a:r>
            <a:endParaRPr lang="en-US" altLang="zh-CN" b="1" dirty="0">
              <a:latin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2519945">
            <a:off x="7044318" y="283008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2207568" y="6093296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502150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：段落标签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3074" name="Picture 2" descr="C:\Users\yaling.he\Desktop\Chapter01截图\Chapter01截图\图1.13  段落标签的应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08" y="3717032"/>
            <a:ext cx="3377216" cy="26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566362" y="2014393"/>
            <a:ext cx="992719" cy="414475"/>
            <a:chOff x="1000100" y="2528843"/>
            <a:chExt cx="992719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Chapter01截图\Chapter01截图\图1.14  换行标签的应用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32" y="3080113"/>
            <a:ext cx="3231450" cy="33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085205" y="285750"/>
            <a:ext cx="4403725" cy="523240"/>
          </a:xfrm>
        </p:spPr>
        <p:txBody>
          <a:bodyPr/>
          <a:lstStyle/>
          <a:p>
            <a:r>
              <a:rPr lang="zh-CN" altLang="en-US" dirty="0"/>
              <a:t>网页的基本标签</a:t>
            </a:r>
            <a:r>
              <a:rPr lang="en-US" altLang="zh-CN" dirty="0"/>
              <a:t>6-3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换行标签</a:t>
            </a:r>
            <a:endParaRPr lang="en-US" altLang="zh-CN"/>
          </a:p>
          <a:p>
            <a:pPr lvl="1"/>
            <a:r>
              <a:rPr lang="en-US"/>
              <a:t>&lt;br/&gt;</a:t>
            </a:r>
            <a:endParaRPr lang="en-US" altLang="zh-CN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2595538" y="2357430"/>
            <a:ext cx="4643470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北京欢迎你</a:t>
            </a:r>
            <a:r>
              <a:rPr lang="en-US" altLang="zh-CN" b="1" dirty="0">
                <a:latin typeface="+mn-lt"/>
              </a:rPr>
              <a:t>&lt;/h1&gt;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北京欢迎你，有梦想谁都了不起！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有勇气就会有奇迹。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北京欢迎你，为你开天辟地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……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&lt;/p&gt;</a:t>
            </a:r>
            <a:endParaRPr lang="en-US" altLang="zh-CN" b="1" dirty="0">
              <a:latin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2169281">
            <a:off x="7115756" y="254432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2321055" y="6242047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502150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：换行标签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85200" y="1909539"/>
            <a:ext cx="992719" cy="414475"/>
            <a:chOff x="1000100" y="2528843"/>
            <a:chExt cx="992719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01截图\Chapter01截图\图1.15  水平线标签的应用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16" y="2772710"/>
            <a:ext cx="3117859" cy="34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939790" y="285750"/>
            <a:ext cx="4374515" cy="523240"/>
          </a:xfrm>
        </p:spPr>
        <p:txBody>
          <a:bodyPr/>
          <a:lstStyle/>
          <a:p>
            <a:r>
              <a:rPr lang="zh-CN" altLang="en-US" dirty="0"/>
              <a:t>网页的基本标签</a:t>
            </a:r>
            <a:r>
              <a:rPr lang="en-US" altLang="zh-CN" dirty="0"/>
              <a:t>6-4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水平线标签</a:t>
            </a:r>
            <a:endParaRPr lang="en-US" altLang="zh-CN"/>
          </a:p>
          <a:p>
            <a:pPr lvl="1"/>
            <a:r>
              <a:rPr lang="en-US"/>
              <a:t>&lt;hr/&gt;</a:t>
            </a:r>
            <a:endParaRPr 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2238348" y="2214554"/>
            <a:ext cx="5286412" cy="296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北京欢迎你</a:t>
            </a:r>
            <a:r>
              <a:rPr lang="en-US" altLang="zh-CN" b="1" dirty="0">
                <a:latin typeface="+mn-lt"/>
              </a:rPr>
              <a:t>&lt;/h1&gt;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&lt;hr/&gt;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北京欢迎你，有梦想谁都了不起！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有勇气就会有奇迹。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北京欢迎你，为你开天辟地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……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&lt;/p&gt;</a:t>
            </a:r>
            <a:endParaRPr lang="en-US" altLang="zh-CN" b="1" dirty="0">
              <a:latin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2169281">
            <a:off x="7461709" y="211174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2227574" y="6165304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381500" y="5187962"/>
              <a:ext cx="2759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：水平线标签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47251" y="1721562"/>
            <a:ext cx="992719" cy="414475"/>
            <a:chOff x="1000100" y="2528843"/>
            <a:chExt cx="992719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学士后Java\PBDEVJ6.0\1.课程设计\课程体系图\java体系图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43198" y="592163"/>
            <a:ext cx="7596206" cy="6480175"/>
          </a:xfrm>
          <a:prstGeom prst="rect">
            <a:avLst/>
          </a:prstGeom>
          <a:noFill/>
        </p:spPr>
      </p:pic>
      <p:sp>
        <p:nvSpPr>
          <p:cNvPr id="8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8191500" y="285750"/>
            <a:ext cx="2296795" cy="523240"/>
          </a:xfrm>
        </p:spPr>
        <p:txBody>
          <a:bodyPr/>
          <a:lstStyle/>
          <a:p>
            <a:r>
              <a:rPr lang="zh-CN" altLang="en-US"/>
              <a:t>课程地位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 bwMode="auto">
          <a:xfrm>
            <a:off x="5453058" y="4429132"/>
            <a:ext cx="1857388" cy="35719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1461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992495" y="285750"/>
            <a:ext cx="4496435" cy="523240"/>
          </a:xfrm>
        </p:spPr>
        <p:txBody>
          <a:bodyPr/>
          <a:lstStyle/>
          <a:p>
            <a:r>
              <a:rPr lang="zh-CN" altLang="en-US" dirty="0"/>
              <a:t>网页的基本标签</a:t>
            </a:r>
            <a:r>
              <a:rPr lang="en-US" altLang="zh-CN" dirty="0"/>
              <a:t>6-5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字体样式标签</a:t>
            </a:r>
            <a:endParaRPr lang="en-US" altLang="zh-CN" dirty="0"/>
          </a:p>
          <a:p>
            <a:pPr lvl="1"/>
            <a:r>
              <a:rPr lang="zh-CN" altLang="en-US" dirty="0"/>
              <a:t>加粗：</a:t>
            </a:r>
            <a:r>
              <a:rPr lang="en-US" dirty="0"/>
              <a:t>&lt;strong&gt;…&lt;/strong&gt;</a:t>
            </a:r>
            <a:endParaRPr lang="en-US" dirty="0"/>
          </a:p>
          <a:p>
            <a:pPr lvl="1"/>
            <a:r>
              <a:rPr lang="zh-CN" altLang="en-US" dirty="0"/>
              <a:t>斜体：</a:t>
            </a:r>
            <a:r>
              <a:rPr lang="en-US" altLang="zh-CN" dirty="0"/>
              <a:t>&lt;</a:t>
            </a:r>
            <a:r>
              <a:rPr lang="en-US" dirty="0" err="1"/>
              <a:t>em</a:t>
            </a:r>
            <a:r>
              <a:rPr lang="en-US" dirty="0"/>
              <a:t>&gt;…&lt;/</a:t>
            </a:r>
            <a:r>
              <a:rPr lang="en-US" dirty="0" err="1"/>
              <a:t>em</a:t>
            </a:r>
            <a:r>
              <a:rPr lang="en-US" dirty="0"/>
              <a:t>&gt;</a:t>
            </a:r>
            <a:endParaRPr 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2238348" y="2786058"/>
            <a:ext cx="5929354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&lt;strong&gt;</a:t>
            </a:r>
            <a:r>
              <a:rPr lang="zh-CN" altLang="en-US" b="1" dirty="0">
                <a:latin typeface="+mn-lt"/>
              </a:rPr>
              <a:t>徐志摩人物简介</a:t>
            </a:r>
            <a:r>
              <a:rPr lang="en-US" altLang="zh-CN" b="1" dirty="0">
                <a:latin typeface="+mn-lt"/>
              </a:rPr>
              <a:t>&lt;/strong&gt;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&lt;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&gt;1910&lt;/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年入杭州学堂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/&gt;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&lt;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&gt;1918&lt;/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年赴美国克拉大学学习银行学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/&gt;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……</a:t>
            </a:r>
            <a:endParaRPr lang="en-US" altLang="zh-CN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&lt;/p&gt;</a:t>
            </a:r>
            <a:endParaRPr lang="en-US" altLang="zh-CN" b="1" dirty="0">
              <a:latin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 rot="2169281">
            <a:off x="8035774" y="3435352"/>
            <a:ext cx="969968" cy="792684"/>
          </a:xfrm>
          <a:prstGeom prst="arc">
            <a:avLst>
              <a:gd name="adj1" fmla="val 10930154"/>
              <a:gd name="adj2" fmla="val 21678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2431527" y="6237312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260848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：字体样式标签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6146" name="Picture 2" descr="C:\Users\yaling.he\Desktop\Chapter01截图\Chapter01截图\图1.16  字体样式标签的应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149080"/>
            <a:ext cx="3024336" cy="229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537515" y="2276872"/>
            <a:ext cx="992719" cy="414475"/>
            <a:chOff x="1000100" y="2528843"/>
            <a:chExt cx="992719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843270" y="285750"/>
            <a:ext cx="4645025" cy="523240"/>
          </a:xfrm>
        </p:spPr>
        <p:txBody>
          <a:bodyPr/>
          <a:lstStyle/>
          <a:p>
            <a:r>
              <a:rPr lang="zh-CN" altLang="en-US" dirty="0"/>
              <a:t>网页的基本标签</a:t>
            </a:r>
            <a:r>
              <a:rPr lang="en-US" altLang="zh-CN" dirty="0"/>
              <a:t>6-6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注释和特殊符号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52596" y="2000240"/>
          <a:ext cx="850074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/>
                <a:gridCol w="1214755"/>
                <a:gridCol w="6000115"/>
              </a:tblGrid>
              <a:tr h="561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/>
                        <a:t>特殊符号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/>
                        <a:t>字符实体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/>
                        <a:t>示例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空格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&amp;</a:t>
                      </a:r>
                      <a:r>
                        <a:rPr lang="en-US" altLang="zh-CN" b="1" dirty="0" err="1"/>
                        <a:t>nbsp</a:t>
                      </a:r>
                      <a:r>
                        <a:rPr lang="en-US" altLang="zh-CN" b="1" dirty="0"/>
                        <a:t>;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;|&amp;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新浪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1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晚上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点，就坐车回家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早上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点，就走路去上学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规范中，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的属性值必须用成对的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引起来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版权符号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©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 2003-2013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北大青鸟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组合 18"/>
          <p:cNvGrpSpPr/>
          <p:nvPr/>
        </p:nvGrpSpPr>
        <p:grpSpPr bwMode="auto">
          <a:xfrm>
            <a:off x="4151784" y="6062560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37949" y="5187962"/>
              <a:ext cx="36461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：注释和特殊符号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11600" y="334010"/>
            <a:ext cx="6210935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《</a:t>
            </a:r>
            <a:r>
              <a:rPr lang="zh-CN" altLang="en-US" dirty="0"/>
              <a:t>清平乐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标签的嵌套使用</a:t>
            </a:r>
            <a:endParaRPr lang="zh-CN" altLang="en-US" dirty="0"/>
          </a:p>
          <a:p>
            <a:pPr lvl="1"/>
            <a:r>
              <a:rPr lang="zh-CN" altLang="en-US" dirty="0"/>
              <a:t>网页中基本标签的使用</a:t>
            </a:r>
            <a:endParaRPr lang="en-US" altLang="zh-CN" dirty="0"/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标题用</a:t>
            </a:r>
            <a:r>
              <a:rPr lang="en-US" altLang="zh-CN" dirty="0"/>
              <a:t>&lt;h2&gt;</a:t>
            </a:r>
            <a:r>
              <a:rPr lang="zh-CN" altLang="en-US" dirty="0"/>
              <a:t>标签，文字用</a:t>
            </a:r>
            <a:r>
              <a:rPr lang="en-US" altLang="zh-CN" dirty="0"/>
              <a:t>&lt;p&gt;</a:t>
            </a:r>
            <a:r>
              <a:rPr lang="zh-CN" altLang="en-US" dirty="0"/>
              <a:t>标签，标题与正文之间的分隔线使用</a:t>
            </a:r>
            <a:r>
              <a:rPr lang="en-US" altLang="zh-CN" dirty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/&gt;</a:t>
            </a:r>
            <a:r>
              <a:rPr lang="zh-CN" altLang="en-US" dirty="0"/>
              <a:t>标签，词结束后使用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标签换行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内容占位符 2"/>
          <p:cNvSpPr txBox="1"/>
          <p:nvPr/>
        </p:nvSpPr>
        <p:spPr bwMode="auto">
          <a:xfrm>
            <a:off x="2238348" y="4572008"/>
            <a:ext cx="7643812" cy="135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诗词内容均放在一个</a:t>
            </a:r>
            <a:r>
              <a:rPr lang="en-US" altLang="zh-CN" dirty="0"/>
              <a:t>&lt;p&gt;…&lt;/p&gt;</a:t>
            </a:r>
            <a:r>
              <a:rPr lang="zh-CN" altLang="en-US" dirty="0"/>
              <a:t>标签中，诗词中需要换行时使用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换行，使用标签的嵌套</a:t>
            </a:r>
            <a:endParaRPr lang="zh-CN" altLang="en-US" dirty="0"/>
          </a:p>
        </p:txBody>
      </p:sp>
      <p:grpSp>
        <p:nvGrpSpPr>
          <p:cNvPr id="23" name="组合 16"/>
          <p:cNvGrpSpPr/>
          <p:nvPr/>
        </p:nvGrpSpPr>
        <p:grpSpPr bwMode="auto">
          <a:xfrm>
            <a:off x="2646363" y="6165304"/>
            <a:ext cx="2714625" cy="428625"/>
            <a:chOff x="3143240" y="5143512"/>
            <a:chExt cx="2714644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8" name="组合 17"/>
          <p:cNvGrpSpPr/>
          <p:nvPr/>
        </p:nvGrpSpPr>
        <p:grpSpPr bwMode="auto">
          <a:xfrm>
            <a:off x="5880100" y="6165304"/>
            <a:ext cx="2786063" cy="428625"/>
            <a:chOff x="3714744" y="5143512"/>
            <a:chExt cx="2786082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39" y="906710"/>
            <a:ext cx="3479448" cy="209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制作李清照简介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标题用标题标签，人名加粗显示，时间斜体显示，并制作页面版权部分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/>
          <p:nvPr/>
        </p:nvGrpSpPr>
        <p:grpSpPr bwMode="auto">
          <a:xfrm>
            <a:off x="1809739" y="6165304"/>
            <a:ext cx="2786063" cy="428625"/>
            <a:chOff x="3714744" y="5143512"/>
            <a:chExt cx="278608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7170" name="Picture 2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65" y="2530412"/>
            <a:ext cx="5472608" cy="38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450330" y="285750"/>
            <a:ext cx="4038600" cy="523875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121F55"/>
                </a:solidFill>
              </a:rPr>
              <a:t>共性问题集中讲解</a:t>
            </a:r>
            <a:endParaRPr dirty="0"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7842250" y="260350"/>
            <a:ext cx="2646045" cy="523240"/>
          </a:xfrm>
        </p:spPr>
        <p:txBody>
          <a:bodyPr/>
          <a:lstStyle/>
          <a:p>
            <a:r>
              <a:rPr lang="zh-CN" altLang="en-US" dirty="0"/>
              <a:t>图像标签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常见的图像格式</a:t>
            </a:r>
            <a:endParaRPr lang="en-US" altLang="zh-CN" dirty="0"/>
          </a:p>
          <a:p>
            <a:pPr lvl="1"/>
            <a:r>
              <a:rPr lang="en-US" dirty="0"/>
              <a:t>JPG</a:t>
            </a:r>
            <a:endParaRPr lang="en-US" altLang="zh-CN" dirty="0"/>
          </a:p>
          <a:p>
            <a:pPr lvl="1"/>
            <a:r>
              <a:rPr lang="en-US" dirty="0"/>
              <a:t>GIF</a:t>
            </a:r>
            <a:endParaRPr lang="en-US" altLang="zh-CN" dirty="0"/>
          </a:p>
          <a:p>
            <a:pPr lvl="1"/>
            <a:r>
              <a:rPr lang="en-US" dirty="0"/>
              <a:t>PNG</a:t>
            </a:r>
            <a:endParaRPr lang="zh-CN" altLang="en-US" dirty="0"/>
          </a:p>
          <a:p>
            <a:pPr lvl="1"/>
            <a:r>
              <a:rPr lang="en-US" dirty="0"/>
              <a:t>BMP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589520" y="285750"/>
            <a:ext cx="2898775" cy="523240"/>
          </a:xfrm>
        </p:spPr>
        <p:txBody>
          <a:bodyPr/>
          <a:lstStyle/>
          <a:p>
            <a:r>
              <a:rPr lang="zh-CN" altLang="en-US" dirty="0"/>
              <a:t>图像标签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2238348" y="2500306"/>
            <a:ext cx="7786715" cy="36906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alt="text" title="text"  width="x"  height="y"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2238348" y="3644346"/>
            <a:ext cx="1102359" cy="368300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图像地址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3667108" y="3644346"/>
            <a:ext cx="179196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图像的替代文字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9" idx="0"/>
          </p:cNvCxnSpPr>
          <p:nvPr/>
        </p:nvCxnSpPr>
        <p:spPr>
          <a:xfrm rot="5400000" flipH="1" flipV="1">
            <a:off x="4035235" y="3065295"/>
            <a:ext cx="857256" cy="300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rot="16200000" flipV="1">
            <a:off x="5526720" y="3083863"/>
            <a:ext cx="857256" cy="2629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666844" y="1215087"/>
            <a:ext cx="992719" cy="398780"/>
            <a:chOff x="1000100" y="1801951"/>
            <a:chExt cx="992719" cy="39878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4381488" y="1501206"/>
            <a:ext cx="2021840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鼠标悬停提示文字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 rot="5400000">
            <a:off x="6554043" y="2209654"/>
            <a:ext cx="702238" cy="219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标注 27"/>
          <p:cNvSpPr/>
          <p:nvPr/>
        </p:nvSpPr>
        <p:spPr bwMode="auto">
          <a:xfrm>
            <a:off x="6238876" y="3572908"/>
            <a:ext cx="110235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图像宽度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rot="5400000" flipH="1" flipV="1">
            <a:off x="7964326" y="3137367"/>
            <a:ext cx="785818" cy="857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 bwMode="auto">
          <a:xfrm>
            <a:off x="7453322" y="1501206"/>
            <a:ext cx="110235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图像高度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rot="16200000" flipH="1">
            <a:off x="9220560" y="2177757"/>
            <a:ext cx="702240" cy="857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2309786" y="4714884"/>
            <a:ext cx="7786715" cy="92381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width="160" height="160"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66844" y="4286256"/>
            <a:ext cx="992719" cy="414475"/>
            <a:chOff x="1000100" y="2528843"/>
            <a:chExt cx="992719" cy="414475"/>
          </a:xfrm>
        </p:grpSpPr>
        <p:pic>
          <p:nvPicPr>
            <p:cNvPr id="4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0" name="组合 18"/>
          <p:cNvGrpSpPr/>
          <p:nvPr/>
        </p:nvGrpSpPr>
        <p:grpSpPr bwMode="auto">
          <a:xfrm>
            <a:off x="3614738" y="5962650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4661853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：图像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23" grpId="0" bldLvl="0" animBg="1"/>
      <p:bldP spid="28" grpId="0" bldLvl="0" animBg="1"/>
      <p:bldP spid="31" grpId="0" bldLvl="0" animBg="1"/>
      <p:bldP spid="3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8391525" y="285750"/>
            <a:ext cx="2096770" cy="523240"/>
          </a:xfrm>
        </p:spPr>
        <p:txBody>
          <a:bodyPr/>
          <a:lstStyle/>
          <a:p>
            <a:r>
              <a:rPr lang="zh-CN" altLang="en-US" dirty="0"/>
              <a:t>链接标签</a:t>
            </a:r>
            <a:endParaRPr lang="zh-CN" altLang="en-US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2738414" y="2428868"/>
            <a:ext cx="6715172" cy="36906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target="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目标窗口位置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链接文本或图像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3238480" y="1715520"/>
            <a:ext cx="1102359" cy="368300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链接路径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4452926" y="1715520"/>
            <a:ext cx="225170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链接在哪个窗口打开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934282" y="2120618"/>
            <a:ext cx="416487" cy="3428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 rot="5400000">
            <a:off x="6503725" y="1972950"/>
            <a:ext cx="487924" cy="7096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809720" y="1286525"/>
            <a:ext cx="992719" cy="398780"/>
            <a:chOff x="1000100" y="1801951"/>
            <a:chExt cx="992719" cy="39878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1952596" y="4286256"/>
            <a:ext cx="8297047" cy="217301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="detail.html"  target="_blank"&gt;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="detail.html"  target="_blank"&gt;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="image/img1.png"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title="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0" name="矩形标注 29"/>
          <p:cNvSpPr/>
          <p:nvPr/>
        </p:nvSpPr>
        <p:spPr bwMode="auto">
          <a:xfrm>
            <a:off x="7239008" y="1715520"/>
            <a:ext cx="2866711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常用值：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_self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_blank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8843450" y="1146757"/>
            <a:ext cx="416486" cy="22906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4738678" y="3358594"/>
            <a:ext cx="1510437" cy="368300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文本超链接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 rot="16200000" flipH="1">
            <a:off x="7351391" y="3393400"/>
            <a:ext cx="731173" cy="13981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 bwMode="auto">
          <a:xfrm>
            <a:off x="8644609" y="3832365"/>
            <a:ext cx="1510437" cy="368300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图像超链接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rot="5400000">
            <a:off x="9945702" y="4281334"/>
            <a:ext cx="1059430" cy="8980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738282" y="3786190"/>
            <a:ext cx="992719" cy="414475"/>
            <a:chOff x="1000100" y="2528843"/>
            <a:chExt cx="992719" cy="414475"/>
          </a:xfrm>
        </p:grpSpPr>
        <p:pic>
          <p:nvPicPr>
            <p:cNvPr id="5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18"/>
          <p:cNvGrpSpPr/>
          <p:nvPr/>
        </p:nvGrpSpPr>
        <p:grpSpPr bwMode="auto">
          <a:xfrm>
            <a:off x="3614738" y="6344285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4179249" y="5187962"/>
              <a:ext cx="316359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：超链接的应用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  <p:bldP spid="29" grpId="0" bldLvl="0" animBg="1"/>
      <p:bldP spid="30" grpId="0" bldLvl="0" animBg="1"/>
      <p:bldP spid="42" grpId="0" bldLvl="0" animBg="1"/>
      <p:bldP spid="4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6511925" y="285750"/>
            <a:ext cx="3977005" cy="523240"/>
          </a:xfrm>
        </p:spPr>
        <p:txBody>
          <a:bodyPr/>
          <a:lstStyle/>
          <a:p>
            <a:r>
              <a:rPr lang="zh-CN" altLang="en-US" dirty="0"/>
              <a:t>常用的超链接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页面间链接</a:t>
            </a:r>
            <a:endParaRPr lang="en-US" altLang="zh-CN" dirty="0"/>
          </a:p>
          <a:p>
            <a:pPr lvl="1"/>
            <a:r>
              <a:rPr lang="zh-CN" altLang="en-US" dirty="0"/>
              <a:t>从一个页面链接到另外一个页面</a:t>
            </a:r>
            <a:endParaRPr lang="en-US" altLang="zh-CN" dirty="0"/>
          </a:p>
          <a:p>
            <a:r>
              <a:rPr lang="zh-CN" altLang="en-US" dirty="0"/>
              <a:t>锚链接</a:t>
            </a:r>
            <a:endParaRPr lang="en-US" altLang="zh-CN" dirty="0"/>
          </a:p>
          <a:p>
            <a:r>
              <a:rPr lang="zh-CN" altLang="en-US" dirty="0"/>
              <a:t>功能性链接</a:t>
            </a:r>
            <a:endParaRPr lang="en-US" altLang="zh-CN" dirty="0"/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3503712" y="6168727"/>
            <a:ext cx="457200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299900" y="5187962"/>
              <a:ext cx="292229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：页面间链接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050" name="Picture 2" descr="C:\Users\yaling.he\Desktop\Chapter01截图\Chapter01截图\图1.25  页面间链接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276872"/>
            <a:ext cx="6385723" cy="37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400" fill="hold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6656070" y="285750"/>
            <a:ext cx="3832225" cy="523240"/>
          </a:xfrm>
        </p:spPr>
        <p:txBody>
          <a:bodyPr/>
          <a:lstStyle/>
          <a:p>
            <a:r>
              <a:rPr lang="zh-CN" altLang="en-US" dirty="0"/>
              <a:t>常用的超链接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锚链接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页面的甲位置跳转到本页中的乙位置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页面的甲位置跳转到</a:t>
            </a:r>
            <a:r>
              <a:rPr lang="en-US" altLang="zh-CN" dirty="0"/>
              <a:t>B</a:t>
            </a:r>
            <a:r>
              <a:rPr lang="zh-CN" altLang="en-US" dirty="0"/>
              <a:t>页面中的乙位置</a:t>
            </a:r>
            <a:endParaRPr lang="en-US" altLang="zh-CN" dirty="0"/>
          </a:p>
          <a:p>
            <a:r>
              <a:rPr lang="zh-CN" altLang="en-US" dirty="0"/>
              <a:t>创建步骤</a:t>
            </a:r>
            <a:endParaRPr lang="en-US" altLang="zh-CN" dirty="0"/>
          </a:p>
          <a:p>
            <a:pPr lvl="1"/>
            <a:r>
              <a:rPr lang="zh-CN" altLang="en-US" dirty="0"/>
              <a:t>创建跳转标记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dirty="0"/>
              <a:t>			</a:t>
            </a:r>
            <a:endParaRPr lang="en-US" dirty="0"/>
          </a:p>
          <a:p>
            <a:pPr lvl="1"/>
            <a:r>
              <a:rPr lang="zh-CN" altLang="en-US" dirty="0"/>
              <a:t>创建跳转链接</a:t>
            </a:r>
            <a:endParaRPr lang="en-US" altLang="zh-CN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024166" y="3702610"/>
            <a:ext cx="6572269" cy="36906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name="marker"&gt;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乙位置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952728" y="5000636"/>
            <a:ext cx="6572269" cy="36906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="#marker"&gt;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甲位置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5" name="组合 18"/>
          <p:cNvGrpSpPr/>
          <p:nvPr/>
        </p:nvGrpSpPr>
        <p:grpSpPr bwMode="auto">
          <a:xfrm>
            <a:off x="3614738" y="6243263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541203" y="5187962"/>
              <a:ext cx="243968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：锚链接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3074" name="Picture 2" descr="C:\Users\yaling.he\Desktop\Chapter01截图\Chapter01截图\图1.26  锚链接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292" y="3140968"/>
            <a:ext cx="3514997" cy="26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8392160" y="285750"/>
            <a:ext cx="2096135" cy="523240"/>
          </a:xfrm>
        </p:spPr>
        <p:txBody>
          <a:bodyPr/>
          <a:lstStyle/>
          <a:p>
            <a:r>
              <a:rPr lang="zh-CN" altLang="en-US"/>
              <a:t>本课目标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学完本门课程后，你能够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3381356" y="2143116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sz="2400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HTML</a:t>
            </a:r>
            <a:r>
              <a:rPr lang="zh-CN" altLang="en-US" sz="2400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进行</a:t>
            </a: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网页布局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81356" y="3321041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CSS3</a:t>
            </a: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美化网页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381356" y="4458021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制作精美的商业网站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6369050" y="285750"/>
            <a:ext cx="4119245" cy="523240"/>
          </a:xfrm>
        </p:spPr>
        <p:txBody>
          <a:bodyPr/>
          <a:lstStyle/>
          <a:p>
            <a:r>
              <a:rPr lang="zh-CN" altLang="en-US" dirty="0"/>
              <a:t>常用的超链接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功能性链接</a:t>
            </a:r>
            <a:endParaRPr lang="en-US" altLang="zh-CN"/>
          </a:p>
          <a:p>
            <a:pPr lvl="1"/>
            <a:r>
              <a:rPr lang="zh-CN" altLang="en-US"/>
              <a:t>电子邮件</a:t>
            </a:r>
            <a:endParaRPr lang="en-US" altLang="zh-CN"/>
          </a:p>
          <a:p>
            <a:pPr lvl="1"/>
            <a:r>
              <a:rPr lang="en-US"/>
              <a:t>QQ</a:t>
            </a:r>
            <a:endParaRPr lang="en-US" altLang="zh-CN"/>
          </a:p>
          <a:p>
            <a:pPr lvl="1"/>
            <a:r>
              <a:rPr lang="en-US"/>
              <a:t>MSN</a:t>
            </a:r>
            <a:endParaRPr lang="zh-CN" altLang="en-US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738414" y="4143380"/>
            <a:ext cx="6786610" cy="50778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href="</a:t>
            </a:r>
            <a:r>
              <a:rPr lang="pt-BR" altLang="zh-CN" b="1" dirty="0">
                <a:solidFill>
                  <a:srgbClr val="FF0000"/>
                </a:solidFill>
                <a:latin typeface="+mn-lt"/>
              </a:rPr>
              <a:t>mailto</a:t>
            </a:r>
            <a:r>
              <a:rPr lang="pt-BR" altLang="zh-CN" b="1" dirty="0">
                <a:solidFill>
                  <a:srgbClr val="0000FF"/>
                </a:solidFill>
                <a:latin typeface="+mn-lt"/>
              </a:rPr>
              <a:t>: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bdqnWebmaster@bdqn.cn"&gt;</a:t>
            </a:r>
            <a:r>
              <a:rPr lang="zh-CN" altLang="pt-B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联系我们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52596" y="3714752"/>
            <a:ext cx="992719" cy="414475"/>
            <a:chOff x="1000100" y="2528843"/>
            <a:chExt cx="992719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8"/>
          <p:cNvGrpSpPr/>
          <p:nvPr/>
        </p:nvGrpSpPr>
        <p:grpSpPr bwMode="auto">
          <a:xfrm>
            <a:off x="3503712" y="5557076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4420552" y="5187962"/>
              <a:ext cx="268098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：邮件链接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4098" name="Picture 2" descr="C:\Users\yaling.he\Desktop\Chapter01截图\Chapter01截图\图1.28  电子邮件链接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844" y="1777177"/>
            <a:ext cx="4861104" cy="21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6385560" y="70485"/>
            <a:ext cx="4102735" cy="954405"/>
          </a:xfrm>
        </p:spPr>
        <p:txBody>
          <a:bodyPr/>
          <a:lstStyle/>
          <a:p>
            <a:r>
              <a:rPr lang="zh-CN" altLang="en-US" dirty="0"/>
              <a:t>行内元素和块元素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块元素</a:t>
            </a:r>
            <a:endParaRPr lang="en-US" altLang="zh-CN" dirty="0"/>
          </a:p>
          <a:p>
            <a:pPr lvl="1"/>
            <a:r>
              <a:rPr lang="zh-CN" altLang="en-US" dirty="0"/>
              <a:t>无论内容多少，该元素独占一行（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h1-h6…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行内元素</a:t>
            </a:r>
            <a:endParaRPr lang="en-US" altLang="zh-CN" dirty="0"/>
          </a:p>
          <a:p>
            <a:pPr lvl="1"/>
            <a:r>
              <a:rPr lang="zh-CN" altLang="zh-CN" dirty="0"/>
              <a:t>内容撑开宽度，左右都是行内元素的可以排在一行</a:t>
            </a:r>
            <a:r>
              <a:rPr lang="en-US" altLang="zh-CN" dirty="0"/>
              <a:t>(a</a:t>
            </a:r>
            <a:r>
              <a:rPr lang="zh-CN" altLang="en-US" dirty="0"/>
              <a:t>、</a:t>
            </a:r>
            <a:r>
              <a:rPr lang="en-US" altLang="zh-CN" dirty="0"/>
              <a:t>strong</a:t>
            </a:r>
            <a:r>
              <a:rPr lang="zh-CN" altLang="en-US" dirty="0"/>
              <a:t>、</a:t>
            </a:r>
            <a:r>
              <a:rPr lang="en-US" altLang="zh-CN" dirty="0" err="1"/>
              <a:t>em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738414" y="4143380"/>
            <a:ext cx="6786610" cy="175686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我是标题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h1&lt;/h1&gt;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我是超链接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&lt;strong&gt;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52596" y="3714752"/>
            <a:ext cx="992719" cy="414475"/>
            <a:chOff x="1000100" y="2528843"/>
            <a:chExt cx="992719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8"/>
          <p:cNvGrpSpPr/>
          <p:nvPr/>
        </p:nvGrpSpPr>
        <p:grpSpPr bwMode="auto">
          <a:xfrm>
            <a:off x="3390708" y="6263628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37947" y="5187962"/>
              <a:ext cx="36461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：块元素和行内元素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5122" name="Picture 2" descr="C:\Users\yaling.he\Desktop\Chapter01截图\Chapter01截图\图1.29  块元素和行内元素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449209"/>
            <a:ext cx="3212113" cy="24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895475" y="70485"/>
            <a:ext cx="8592820" cy="954405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制作京东读书新闻资讯页面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使用学过的图像标签、标题标签、水平线标签、斜体标签、加粗标签、段落标签等制作京东读书新闻资讯页面，主标题使用一级标题标签，副标题使用二级标题标签，二级标题与图片之间使用水平线分隔</a:t>
            </a:r>
            <a:endParaRPr lang="zh-CN" altLang="en-US" dirty="0"/>
          </a:p>
        </p:txBody>
      </p:sp>
      <p:grpSp>
        <p:nvGrpSpPr>
          <p:cNvPr id="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1" name="组合 17"/>
          <p:cNvGrpSpPr/>
          <p:nvPr/>
        </p:nvGrpSpPr>
        <p:grpSpPr bwMode="auto">
          <a:xfrm>
            <a:off x="4507604" y="6281995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8194" name="Picture 2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72" y="3356992"/>
            <a:ext cx="3786836" cy="28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08225" y="70485"/>
            <a:ext cx="8180070" cy="954405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制作京东快速购物导航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308253" y="1214422"/>
            <a:ext cx="7892203" cy="5143536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WebStorm</a:t>
            </a:r>
            <a:r>
              <a:rPr lang="zh-CN" altLang="en-US" dirty="0"/>
              <a:t>制作网页</a:t>
            </a:r>
            <a:endParaRPr lang="zh-CN" altLang="en-US" dirty="0"/>
          </a:p>
          <a:p>
            <a:pPr lvl="1"/>
            <a:r>
              <a:rPr lang="zh-CN" altLang="en-US" dirty="0"/>
              <a:t>超链接和锚点链接的应用</a:t>
            </a:r>
            <a:endParaRPr lang="zh-CN" altLang="en-US" dirty="0"/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使用学过的标签制作京东快速购物导航页面，单击</a:t>
            </a:r>
            <a:r>
              <a:rPr lang="en-US" altLang="zh-CN" dirty="0"/>
              <a:t>F*</a:t>
            </a:r>
            <a:r>
              <a:rPr lang="zh-CN" altLang="en-US" dirty="0"/>
              <a:t>链接，页面跳转到对应的版块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6"/>
          <p:cNvGrpSpPr/>
          <p:nvPr/>
        </p:nvGrpSpPr>
        <p:grpSpPr bwMode="auto">
          <a:xfrm>
            <a:off x="7017579" y="6335128"/>
            <a:ext cx="2714625" cy="428625"/>
            <a:chOff x="3143240" y="5143512"/>
            <a:chExt cx="2714644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9218" name="Picture 2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10" y="3903688"/>
            <a:ext cx="4505154" cy="27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2593452" y="5157192"/>
            <a:ext cx="7030940" cy="134071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p{position: fixed; right: 5%; top: 50%; font-size: 40px;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8955" y="70485"/>
            <a:ext cx="8689975" cy="954405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制作京东快速购物导航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  <a:r>
              <a:rPr lang="zh-CN" altLang="zh-CN" dirty="0"/>
              <a:t>及关键代码</a:t>
            </a:r>
            <a:endParaRPr lang="en-US" altLang="zh-CN" dirty="0"/>
          </a:p>
          <a:p>
            <a:pPr lvl="1"/>
            <a:r>
              <a:rPr lang="en-US" altLang="zh-CN" dirty="0"/>
              <a:t>F*</a:t>
            </a:r>
            <a:r>
              <a:rPr lang="zh-CN" altLang="en-US" dirty="0"/>
              <a:t>请使用超链接标签，把这些超链接放在</a:t>
            </a:r>
            <a:r>
              <a:rPr lang="en-US" altLang="zh-CN" dirty="0"/>
              <a:t>&lt;p&gt;</a:t>
            </a:r>
            <a:r>
              <a:rPr lang="zh-CN" altLang="en-US" dirty="0"/>
              <a:t>标签中，关键代码如下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左边主要内容使用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标签</a:t>
            </a:r>
            <a:endParaRPr lang="zh-CN" altLang="en-US" dirty="0"/>
          </a:p>
          <a:p>
            <a:pPr lvl="1"/>
            <a:r>
              <a:rPr lang="zh-CN" altLang="en-US" dirty="0"/>
              <a:t>把以下代码放到</a:t>
            </a:r>
            <a:r>
              <a:rPr lang="en-US" altLang="zh-CN" dirty="0"/>
              <a:t>&lt;head&gt;</a:t>
            </a:r>
            <a:r>
              <a:rPr lang="zh-CN" altLang="en-US" dirty="0"/>
              <a:t>标签里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4" name="组合 17"/>
          <p:cNvGrpSpPr/>
          <p:nvPr/>
        </p:nvGrpSpPr>
        <p:grpSpPr bwMode="auto">
          <a:xfrm>
            <a:off x="4367808" y="6361598"/>
            <a:ext cx="2786063" cy="428625"/>
            <a:chOff x="3714744" y="5143512"/>
            <a:chExt cx="278608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835073" y="2492896"/>
            <a:ext cx="6573295" cy="175686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href="#"&gt;F1&lt;/a&gt;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其余超链接省略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  <a:endParaRPr lang="pt-B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399530" y="285750"/>
            <a:ext cx="4089400" cy="523875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121F55"/>
                </a:solidFill>
              </a:rPr>
              <a:t>共性问题集中讲解</a:t>
            </a:r>
            <a:endParaRPr dirty="0"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8667750" y="274955"/>
            <a:ext cx="1543050" cy="582295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121F55"/>
                </a:solidFill>
              </a:rPr>
              <a:t>总结</a:t>
            </a:r>
            <a:endParaRPr dirty="0">
              <a:solidFill>
                <a:srgbClr val="121F55"/>
              </a:solidFill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3673475" y="1503363"/>
            <a:ext cx="6598989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HTML5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文件的基本结构 </a:t>
            </a:r>
            <a:r>
              <a:rPr lang="en-US" altLang="zh-CN" sz="2000" b="1">
                <a:ea typeface="微软雅黑" panose="020B0503020204020204" pitchFamily="2" charset="-122"/>
                <a:cs typeface="Arial" panose="020B0604020202020204" pitchFamily="34" charset="0"/>
              </a:rPr>
              <a:t>head+body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编写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HTML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文档时遵守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W3C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标准，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W3C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是制定和维护统一的国际化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Web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开发标准的组织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网页基本标签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插入图像时使用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标签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img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/&gt;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，要求</a:t>
            </a:r>
            <a:r>
              <a:rPr lang="en-US" altLang="zh-CN" sz="20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src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alt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属性必选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超链接标签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行内元素和块元素的特性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0" name="AutoShape 3"/>
          <p:cNvSpPr/>
          <p:nvPr/>
        </p:nvSpPr>
        <p:spPr bwMode="auto">
          <a:xfrm>
            <a:off x="6972969" y="5156909"/>
            <a:ext cx="301300" cy="86252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5271899" y="4924719"/>
            <a:ext cx="208814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超链接的基本用法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超链接的应用场合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5447928" y="2825641"/>
            <a:ext cx="202723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标题标签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段落标签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换行标签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水平线标签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注释和特殊符号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3" name="AutoShape 3"/>
          <p:cNvSpPr/>
          <p:nvPr/>
        </p:nvSpPr>
        <p:spPr bwMode="auto">
          <a:xfrm>
            <a:off x="5032840" y="4908069"/>
            <a:ext cx="214313" cy="84764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541463" y="3657828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HTML5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基础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3360738" y="1620837"/>
            <a:ext cx="312737" cy="439859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216727" y="5205323"/>
            <a:ext cx="202723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页面间链接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锚链接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功能性链接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5351271" y="2978591"/>
            <a:ext cx="107157" cy="102647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3960" y="285750"/>
            <a:ext cx="1664335" cy="523240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0085" y="285750"/>
            <a:ext cx="2188845" cy="523240"/>
          </a:xfrm>
        </p:spPr>
        <p:txBody>
          <a:bodyPr/>
          <a:lstStyle/>
          <a:p>
            <a:r>
              <a:rPr lang="zh-CN" altLang="en-US"/>
              <a:t>预习检查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页面的基本结构是什么？</a:t>
            </a:r>
            <a:endParaRPr lang="en-US" altLang="zh-CN" dirty="0"/>
          </a:p>
          <a:p>
            <a:r>
              <a:rPr lang="zh-CN" altLang="en-US" dirty="0"/>
              <a:t>请找出下面代码的错误之处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在网页中经常用来编辑标题的标签有哪些？</a:t>
            </a:r>
            <a:endParaRPr lang="en-US" altLang="zh-CN" dirty="0"/>
          </a:p>
          <a:p>
            <a:r>
              <a:rPr lang="zh-CN" altLang="zh-CN" dirty="0"/>
              <a:t>编写</a:t>
            </a:r>
            <a:r>
              <a:rPr lang="en-US" altLang="zh-CN" dirty="0"/>
              <a:t>HTML5</a:t>
            </a:r>
            <a:r>
              <a:rPr lang="zh-CN" altLang="zh-CN" dirty="0"/>
              <a:t>文档时，为什么要遵守</a:t>
            </a:r>
            <a:r>
              <a:rPr lang="en-US" altLang="zh-CN" dirty="0"/>
              <a:t>W3C</a:t>
            </a:r>
            <a:r>
              <a:rPr lang="zh-CN" altLang="zh-CN" dirty="0"/>
              <a:t>标准？</a:t>
            </a:r>
            <a:endParaRPr lang="zh-CN" altLang="zh-CN" dirty="0"/>
          </a:p>
          <a:p>
            <a:r>
              <a:rPr lang="zh-CN" altLang="zh-CN" dirty="0"/>
              <a:t>超链接的基本语法是什么？超链接有哪些分类？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809853" y="2392363"/>
            <a:ext cx="7000924" cy="1108075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="#" target="_blank"&gt;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alt="image/book.jpg"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="book" /&gt;&lt;/a&gt;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10380" y="2500306"/>
            <a:ext cx="242889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24167" y="2928934"/>
            <a:ext cx="135732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8083550" y="285750"/>
            <a:ext cx="2404745" cy="523240"/>
          </a:xfrm>
        </p:spPr>
        <p:txBody>
          <a:bodyPr/>
          <a:lstStyle/>
          <a:p>
            <a:r>
              <a:rPr lang="zh-CN" altLang="en-US" dirty="0"/>
              <a:t>本章任务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制作李清照的词《清平乐》</a:t>
            </a:r>
            <a:endParaRPr lang="en-US" altLang="zh-CN" dirty="0"/>
          </a:p>
          <a:p>
            <a:r>
              <a:rPr lang="zh-CN" altLang="zh-CN" dirty="0"/>
              <a:t>制作李清照简介</a:t>
            </a:r>
            <a:endParaRPr lang="en-US" altLang="zh-CN" dirty="0"/>
          </a:p>
          <a:p>
            <a:r>
              <a:rPr lang="zh-CN" altLang="zh-CN" dirty="0"/>
              <a:t>制作京东读书新闻资讯页面</a:t>
            </a:r>
            <a:endParaRPr lang="en-US" altLang="zh-CN" dirty="0"/>
          </a:p>
          <a:p>
            <a:r>
              <a:rPr lang="zh-CN" altLang="zh-CN" dirty="0"/>
              <a:t>制作京东快速购物导航</a:t>
            </a:r>
            <a:endParaRPr lang="zh-CN" altLang="en-US" dirty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83" y="980728"/>
            <a:ext cx="3685103" cy="22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76" y="2852936"/>
            <a:ext cx="3624890" cy="258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169892"/>
            <a:ext cx="4151160" cy="307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14" y="3861048"/>
            <a:ext cx="4273551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91525" y="285750"/>
            <a:ext cx="2097405" cy="523240"/>
          </a:xfrm>
        </p:spPr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115820" y="1214120"/>
            <a:ext cx="7315200" cy="5143500"/>
          </a:xfrm>
        </p:spPr>
        <p:txBody>
          <a:bodyPr/>
          <a:lstStyle/>
          <a:p>
            <a:pPr lvl="0"/>
            <a:r>
              <a:rPr lang="zh-CN" altLang="zh-CN" dirty="0"/>
              <a:t>会使用HTML5的基本结构创建网页</a:t>
            </a:r>
            <a:endParaRPr lang="zh-CN" altLang="zh-CN" dirty="0"/>
          </a:p>
          <a:p>
            <a:pPr lvl="0"/>
            <a:r>
              <a:rPr lang="zh-CN" altLang="zh-CN" dirty="0"/>
              <a:t>会使用文本相关标签排版文本信息</a:t>
            </a:r>
            <a:endParaRPr lang="zh-CN" altLang="zh-CN" dirty="0"/>
          </a:p>
          <a:p>
            <a:pPr lvl="0"/>
            <a:r>
              <a:rPr lang="zh-CN" altLang="zh-CN" dirty="0"/>
              <a:t>会使用图像相关标签实现图文并茂的页面</a:t>
            </a:r>
            <a:endParaRPr lang="zh-CN" altLang="zh-CN" dirty="0"/>
          </a:p>
          <a:p>
            <a:r>
              <a:rPr lang="zh-CN" altLang="zh-CN" dirty="0"/>
              <a:t>会使用</a:t>
            </a:r>
            <a:r>
              <a:rPr lang="en-US" altLang="zh-CN" dirty="0"/>
              <a:t>&lt;a&gt;</a:t>
            </a:r>
            <a:r>
              <a:rPr lang="zh-CN" altLang="zh-CN" dirty="0"/>
              <a:t>标签创建超链接、锚链接及功能性链接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86720" y="2527895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7574" y="192880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7574" y="980728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328" y="2456457"/>
            <a:ext cx="714380" cy="719772"/>
          </a:xfrm>
          <a:prstGeom prst="rect">
            <a:avLst/>
          </a:prstGeom>
          <a:noFill/>
        </p:spPr>
      </p:pic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7334250" y="285750"/>
            <a:ext cx="3154680" cy="52324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073996" cy="5143536"/>
          </a:xfrm>
        </p:spPr>
        <p:txBody>
          <a:bodyPr/>
          <a:lstStyle/>
          <a:p>
            <a:r>
              <a:rPr lang="en-US" altLang="zh-CN" dirty="0"/>
              <a:t>HTML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yper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arkup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（超文本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8040216" y="2563995"/>
            <a:ext cx="2448272" cy="1021672"/>
          </a:xfrm>
          <a:prstGeom prst="wedgeRoundRectCallout">
            <a:avLst>
              <a:gd name="adj1" fmla="val -43608"/>
              <a:gd name="adj2" fmla="val -965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超文本包括：文字、图片、音频、视频、动画等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5" name="Freeform 12"/>
          <p:cNvGrpSpPr/>
          <p:nvPr/>
        </p:nvGrpSpPr>
        <p:grpSpPr bwMode="auto">
          <a:xfrm>
            <a:off x="6132513" y="2944813"/>
            <a:ext cx="1670050" cy="700087"/>
            <a:chOff x="0" y="0"/>
            <a:chExt cx="1052" cy="441"/>
          </a:xfrm>
        </p:grpSpPr>
        <p:pic>
          <p:nvPicPr>
            <p:cNvPr id="16" name="Freeform 12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 rot="3787361">
              <a:off x="264" y="-131"/>
              <a:ext cx="513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71875"/>
            <a:ext cx="14478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Freeform 12"/>
          <p:cNvGrpSpPr/>
          <p:nvPr/>
        </p:nvGrpSpPr>
        <p:grpSpPr bwMode="auto">
          <a:xfrm>
            <a:off x="3859213" y="2657475"/>
            <a:ext cx="1584325" cy="609600"/>
            <a:chOff x="0" y="0"/>
            <a:chExt cx="998" cy="384"/>
          </a:xfrm>
        </p:grpSpPr>
        <p:pic>
          <p:nvPicPr>
            <p:cNvPr id="21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 rot="3787361">
              <a:off x="250" y="-106"/>
              <a:ext cx="513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071813"/>
            <a:ext cx="2714625" cy="3465512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ling.he\Desktop\2016-11-23_16550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62" y="3737776"/>
            <a:ext cx="4062734" cy="1779456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687820" y="70485"/>
            <a:ext cx="3801110" cy="954405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的发展史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的发展史</a:t>
            </a:r>
            <a:endParaRPr lang="en-US" altLang="zh-CN" dirty="0"/>
          </a:p>
        </p:txBody>
      </p:sp>
      <p:cxnSp>
        <p:nvCxnSpPr>
          <p:cNvPr id="42" name="肘形连接符 41"/>
          <p:cNvCxnSpPr/>
          <p:nvPr/>
        </p:nvCxnSpPr>
        <p:spPr bwMode="auto">
          <a:xfrm rot="10800000" flipV="1">
            <a:off x="1773294" y="564357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rot="10800000" flipV="1">
            <a:off x="2595538" y="521495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肘形连接符 52"/>
          <p:cNvCxnSpPr/>
          <p:nvPr/>
        </p:nvCxnSpPr>
        <p:spPr bwMode="auto">
          <a:xfrm rot="10800000" flipV="1">
            <a:off x="3630682" y="4786322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肘形连接符 53"/>
          <p:cNvCxnSpPr/>
          <p:nvPr/>
        </p:nvCxnSpPr>
        <p:spPr bwMode="auto">
          <a:xfrm rot="10800000" flipV="1">
            <a:off x="4595802" y="4357694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肘形连接符 54"/>
          <p:cNvCxnSpPr/>
          <p:nvPr/>
        </p:nvCxnSpPr>
        <p:spPr bwMode="auto">
          <a:xfrm rot="10800000" flipV="1">
            <a:off x="5559508" y="3929066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肘形连接符 55"/>
          <p:cNvCxnSpPr/>
          <p:nvPr/>
        </p:nvCxnSpPr>
        <p:spPr bwMode="auto">
          <a:xfrm rot="10800000" flipV="1">
            <a:off x="6524628" y="350043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0800000" flipV="1">
            <a:off x="7702648" y="307181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肘形连接符 57"/>
          <p:cNvCxnSpPr/>
          <p:nvPr/>
        </p:nvCxnSpPr>
        <p:spPr bwMode="auto">
          <a:xfrm rot="10800000" flipV="1">
            <a:off x="8739206" y="2643182"/>
            <a:ext cx="1357354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656301" y="6060064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1993-6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6178" y="4071942"/>
            <a:ext cx="490220" cy="186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/>
              <a:t>超文本标记语言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402437" y="5643578"/>
            <a:ext cx="1003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1995-11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01922" y="5214950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HTML2.0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11417" y="4845618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HTML3.2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202054" y="5214950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1996-1-14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67174" y="4429132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HTML4.0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02186" y="4798464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1997-12-18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59442" y="3988362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HTML4.01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234910" y="4357694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1999-12-24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53124" y="3571876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XHTML1.0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217085" y="3929066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2000-1-26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59706" y="3143248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XHTML1.1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52229" y="3512580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2001-5-31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67702" y="271462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XHTML2.0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345722" y="2285992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345722" y="27146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2013-5-6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79" name="直接箭头连接符 78"/>
          <p:cNvCxnSpPr>
            <a:stCxn id="80" idx="2"/>
          </p:cNvCxnSpPr>
          <p:nvPr/>
        </p:nvCxnSpPr>
        <p:spPr>
          <a:xfrm rot="16200000" flipH="1">
            <a:off x="9190865" y="1791385"/>
            <a:ext cx="734384" cy="2196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8531855" y="1125807"/>
            <a:ext cx="183186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目前网页中常用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9267177" y="2292064"/>
            <a:ext cx="1149303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3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7010400" y="285750"/>
            <a:ext cx="3478530" cy="523240"/>
          </a:xfrm>
        </p:spPr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世界知名浏览器厂商对</a:t>
            </a:r>
            <a:r>
              <a:rPr lang="en-US" altLang="zh-CN" dirty="0"/>
              <a:t>HTML5</a:t>
            </a:r>
            <a:r>
              <a:rPr lang="zh-CN" altLang="zh-CN" dirty="0"/>
              <a:t>的支持</a:t>
            </a:r>
            <a:endParaRPr lang="en-US" altLang="zh-CN" dirty="0"/>
          </a:p>
          <a:p>
            <a:pPr lvl="1"/>
            <a:r>
              <a:rPr lang="zh-CN" altLang="zh-CN" dirty="0"/>
              <a:t>微软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  <a:endParaRPr lang="en-US" altLang="zh-CN" dirty="0"/>
          </a:p>
          <a:p>
            <a:pPr lvl="1"/>
            <a:r>
              <a:rPr lang="zh-CN" altLang="zh-CN" dirty="0"/>
              <a:t>苹果</a:t>
            </a:r>
            <a:endParaRPr lang="en-US" altLang="zh-CN" dirty="0"/>
          </a:p>
          <a:p>
            <a:pPr lvl="1"/>
            <a:r>
              <a:rPr lang="en-US" altLang="zh-CN" dirty="0"/>
              <a:t>Opera</a:t>
            </a:r>
            <a:endParaRPr lang="en-US" altLang="zh-CN" dirty="0"/>
          </a:p>
          <a:p>
            <a:pPr lvl="1"/>
            <a:r>
              <a:rPr lang="en-US" altLang="zh-CN" dirty="0"/>
              <a:t>Mozilla</a:t>
            </a:r>
            <a:endParaRPr lang="en-US" altLang="zh-CN" dirty="0"/>
          </a:p>
          <a:p>
            <a:r>
              <a:rPr lang="zh-CN" altLang="zh-CN" dirty="0"/>
              <a:t>市场的需求</a:t>
            </a:r>
            <a:endParaRPr lang="en-US" altLang="zh-CN" dirty="0"/>
          </a:p>
          <a:p>
            <a:r>
              <a:rPr lang="zh-CN" altLang="zh-CN" dirty="0"/>
              <a:t>跨平台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91556" y="6429396"/>
            <a:ext cx="2133600" cy="365125"/>
          </a:xfrm>
        </p:spPr>
        <p:txBody>
          <a:bodyPr/>
          <a:lstStyle/>
          <a:p>
            <a:pPr>
              <a:defRPr/>
            </a:pPr>
            <a:fld id="{29F9D4EC-6557-4FB5-A70A-B0276F340A86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4412</Words>
  <Application>WPS 演示</Application>
  <PresentationFormat>宽屏</PresentationFormat>
  <Paragraphs>645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微软雅黑</vt:lpstr>
      <vt:lpstr>Wingdings</vt:lpstr>
      <vt:lpstr>Arial</vt:lpstr>
      <vt:lpstr>黑体</vt:lpstr>
      <vt:lpstr>Times New Roman</vt:lpstr>
      <vt:lpstr>Arial Unicode MS</vt:lpstr>
      <vt:lpstr>楷体_GB2312</vt:lpstr>
      <vt:lpstr>楷体_GB2312</vt:lpstr>
      <vt:lpstr>新宋体</vt:lpstr>
      <vt:lpstr>Office 主题_2</vt:lpstr>
      <vt:lpstr>PowerPoint 演示文稿</vt:lpstr>
      <vt:lpstr>课程地位</vt:lpstr>
      <vt:lpstr>本课目标</vt:lpstr>
      <vt:lpstr>预习检查</vt:lpstr>
      <vt:lpstr>本章任务</vt:lpstr>
      <vt:lpstr>本章目标</vt:lpstr>
      <vt:lpstr>什么是HTML</vt:lpstr>
      <vt:lpstr>HTML的发展史</vt:lpstr>
      <vt:lpstr> HTML5的优势</vt:lpstr>
      <vt:lpstr>W3C标准</vt:lpstr>
      <vt:lpstr>网页编辑工具</vt:lpstr>
      <vt:lpstr>HTML基本结构</vt:lpstr>
      <vt:lpstr>网页基本信息3-1</vt:lpstr>
      <vt:lpstr>网页基本信息3-2</vt:lpstr>
      <vt:lpstr>网页基本信息3-3</vt:lpstr>
      <vt:lpstr>网页的基本标签6-1</vt:lpstr>
      <vt:lpstr>网页的基本标签6-2</vt:lpstr>
      <vt:lpstr>网页的基本标签6-3</vt:lpstr>
      <vt:lpstr>网页的基本标签6-4</vt:lpstr>
      <vt:lpstr>网页的基本标签6-5</vt:lpstr>
      <vt:lpstr>网页的基本标签6-6</vt:lpstr>
      <vt:lpstr>学员操作—制作《清平乐》</vt:lpstr>
      <vt:lpstr>学员操作—制作李清照简介</vt:lpstr>
      <vt:lpstr>共性问题集中讲解</vt:lpstr>
      <vt:lpstr>图像标签</vt:lpstr>
      <vt:lpstr>图像标签</vt:lpstr>
      <vt:lpstr>链接标签</vt:lpstr>
      <vt:lpstr>常用的超链接3-1</vt:lpstr>
      <vt:lpstr>常用的超链接3-2</vt:lpstr>
      <vt:lpstr>常用的超链接3-3</vt:lpstr>
      <vt:lpstr>行内元素和块元素</vt:lpstr>
      <vt:lpstr>学员操作—制作京东读书新闻资讯页面</vt:lpstr>
      <vt:lpstr>学员操作—制作京东快速购物导航2-1</vt:lpstr>
      <vt:lpstr>学员操作—制作京东快速购物导航2-2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混蛋先生</cp:lastModifiedBy>
  <cp:revision>8</cp:revision>
  <dcterms:created xsi:type="dcterms:W3CDTF">2017-10-12T07:19:00Z</dcterms:created>
  <dcterms:modified xsi:type="dcterms:W3CDTF">2018-07-13T08:15:43Z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