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57" r:id="rId3"/>
    <p:sldId id="282" r:id="rId4"/>
    <p:sldId id="270" r:id="rId5"/>
    <p:sldId id="271" r:id="rId6"/>
    <p:sldId id="272" r:id="rId7"/>
    <p:sldId id="273" r:id="rId8"/>
    <p:sldId id="274" r:id="rId9"/>
    <p:sldId id="275" r:id="rId10"/>
    <p:sldId id="283" r:id="rId11"/>
    <p:sldId id="284" r:id="rId12"/>
    <p:sldId id="277" r:id="rId13"/>
    <p:sldId id="278" r:id="rId14"/>
    <p:sldId id="285" r:id="rId15"/>
    <p:sldId id="279" r:id="rId16"/>
  </p:sldIdLst>
  <p:sldSz cx="9144000" cy="6858000" type="screen4x3"/>
  <p:notesSz cx="6884988"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p:scale>
          <a:sx n="69" d="100"/>
          <a:sy n="69" d="100"/>
        </p:scale>
        <p:origin x="-14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he%20Conrans\Gavin\Stanford\Venture%20lab\OEP\Multiple%20Sources%20FlipTab%208Dec2012_fix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chart>
    <c:plotArea>
      <c:layout/>
      <c:lineChart>
        <c:grouping val="standard"/>
        <c:ser>
          <c:idx val="0"/>
          <c:order val="0"/>
          <c:tx>
            <c:strRef>
              <c:f>Model!$A$10</c:f>
              <c:strCache>
                <c:ptCount val="1"/>
                <c:pt idx="0">
                  <c:v>Revenue</c:v>
                </c:pt>
              </c:strCache>
            </c:strRef>
          </c:tx>
          <c:marker>
            <c:symbol val="none"/>
          </c:marker>
          <c:cat>
            <c:strRef>
              <c:f>Model!$B$3:$I$3</c:f>
              <c:strCache>
                <c:ptCount val="8"/>
                <c:pt idx="0">
                  <c:v>Q1</c:v>
                </c:pt>
                <c:pt idx="1">
                  <c:v>Q2</c:v>
                </c:pt>
                <c:pt idx="2">
                  <c:v>Q3</c:v>
                </c:pt>
                <c:pt idx="3">
                  <c:v>Q4</c:v>
                </c:pt>
                <c:pt idx="4">
                  <c:v>Q1</c:v>
                </c:pt>
                <c:pt idx="5">
                  <c:v>Q2</c:v>
                </c:pt>
                <c:pt idx="6">
                  <c:v>Q3</c:v>
                </c:pt>
                <c:pt idx="7">
                  <c:v>Q4</c:v>
                </c:pt>
              </c:strCache>
            </c:strRef>
          </c:cat>
          <c:val>
            <c:numRef>
              <c:f>Model!$B$10:$I$10</c:f>
              <c:numCache>
                <c:formatCode>_-* #,##0_-;\-* #,##0_-;_-* "-"??_-;_-@_-</c:formatCode>
                <c:ptCount val="8"/>
                <c:pt idx="0">
                  <c:v>212226</c:v>
                </c:pt>
                <c:pt idx="1">
                  <c:v>233448.59999999998</c:v>
                </c:pt>
                <c:pt idx="2">
                  <c:v>254671.2</c:v>
                </c:pt>
                <c:pt idx="3">
                  <c:v>275893.8</c:v>
                </c:pt>
                <c:pt idx="4">
                  <c:v>297116.40000000002</c:v>
                </c:pt>
                <c:pt idx="5">
                  <c:v>339561.6</c:v>
                </c:pt>
                <c:pt idx="6">
                  <c:v>382006.8</c:v>
                </c:pt>
                <c:pt idx="7">
                  <c:v>424452</c:v>
                </c:pt>
              </c:numCache>
            </c:numRef>
          </c:val>
        </c:ser>
        <c:ser>
          <c:idx val="1"/>
          <c:order val="1"/>
          <c:tx>
            <c:strRef>
              <c:f>Model!$A$16</c:f>
              <c:strCache>
                <c:ptCount val="1"/>
                <c:pt idx="0">
                  <c:v>Gross Profit</c:v>
                </c:pt>
              </c:strCache>
            </c:strRef>
          </c:tx>
          <c:marker>
            <c:symbol val="none"/>
          </c:marker>
          <c:cat>
            <c:strRef>
              <c:f>Model!$B$3:$I$3</c:f>
              <c:strCache>
                <c:ptCount val="8"/>
                <c:pt idx="0">
                  <c:v>Q1</c:v>
                </c:pt>
                <c:pt idx="1">
                  <c:v>Q2</c:v>
                </c:pt>
                <c:pt idx="2">
                  <c:v>Q3</c:v>
                </c:pt>
                <c:pt idx="3">
                  <c:v>Q4</c:v>
                </c:pt>
                <c:pt idx="4">
                  <c:v>Q1</c:v>
                </c:pt>
                <c:pt idx="5">
                  <c:v>Q2</c:v>
                </c:pt>
                <c:pt idx="6">
                  <c:v>Q3</c:v>
                </c:pt>
                <c:pt idx="7">
                  <c:v>Q4</c:v>
                </c:pt>
              </c:strCache>
            </c:strRef>
          </c:cat>
          <c:val>
            <c:numRef>
              <c:f>Model!$B$16:$I$16</c:f>
              <c:numCache>
                <c:formatCode>_-* #,##0_-;\-* #,##0_-;_-* "-"??_-;_-@_-</c:formatCode>
                <c:ptCount val="8"/>
                <c:pt idx="0">
                  <c:v>203750</c:v>
                </c:pt>
                <c:pt idx="1">
                  <c:v>224972.59999999998</c:v>
                </c:pt>
                <c:pt idx="2">
                  <c:v>246195.20000000001</c:v>
                </c:pt>
                <c:pt idx="3">
                  <c:v>267417.8</c:v>
                </c:pt>
                <c:pt idx="4">
                  <c:v>288640.40000000002</c:v>
                </c:pt>
                <c:pt idx="5">
                  <c:v>331085.59999999998</c:v>
                </c:pt>
                <c:pt idx="6">
                  <c:v>373530.8</c:v>
                </c:pt>
                <c:pt idx="7">
                  <c:v>415976</c:v>
                </c:pt>
              </c:numCache>
            </c:numRef>
          </c:val>
        </c:ser>
        <c:ser>
          <c:idx val="2"/>
          <c:order val="2"/>
          <c:tx>
            <c:strRef>
              <c:f>Model!$A$20</c:f>
              <c:strCache>
                <c:ptCount val="1"/>
                <c:pt idx="0">
                  <c:v>Operating Profit</c:v>
                </c:pt>
              </c:strCache>
            </c:strRef>
          </c:tx>
          <c:marker>
            <c:symbol val="none"/>
          </c:marker>
          <c:cat>
            <c:strRef>
              <c:f>Model!$B$3:$I$3</c:f>
              <c:strCache>
                <c:ptCount val="8"/>
                <c:pt idx="0">
                  <c:v>Q1</c:v>
                </c:pt>
                <c:pt idx="1">
                  <c:v>Q2</c:v>
                </c:pt>
                <c:pt idx="2">
                  <c:v>Q3</c:v>
                </c:pt>
                <c:pt idx="3">
                  <c:v>Q4</c:v>
                </c:pt>
                <c:pt idx="4">
                  <c:v>Q1</c:v>
                </c:pt>
                <c:pt idx="5">
                  <c:v>Q2</c:v>
                </c:pt>
                <c:pt idx="6">
                  <c:v>Q3</c:v>
                </c:pt>
                <c:pt idx="7">
                  <c:v>Q4</c:v>
                </c:pt>
              </c:strCache>
            </c:strRef>
          </c:cat>
          <c:val>
            <c:numRef>
              <c:f>Model!$B$20:$I$20</c:f>
              <c:numCache>
                <c:formatCode>_-* #,##0_-;\-* #,##0_-;_-* "-"??_-;_-@_-</c:formatCode>
                <c:ptCount val="8"/>
                <c:pt idx="0">
                  <c:v>153250</c:v>
                </c:pt>
                <c:pt idx="1">
                  <c:v>174472.59999999998</c:v>
                </c:pt>
                <c:pt idx="2">
                  <c:v>195695.2</c:v>
                </c:pt>
                <c:pt idx="3">
                  <c:v>216917.8</c:v>
                </c:pt>
                <c:pt idx="4">
                  <c:v>238140.40000000002</c:v>
                </c:pt>
                <c:pt idx="5">
                  <c:v>280585.59999999998</c:v>
                </c:pt>
                <c:pt idx="6">
                  <c:v>323030.8</c:v>
                </c:pt>
                <c:pt idx="7">
                  <c:v>365476</c:v>
                </c:pt>
              </c:numCache>
            </c:numRef>
          </c:val>
        </c:ser>
        <c:marker val="1"/>
        <c:axId val="65745280"/>
        <c:axId val="65746816"/>
      </c:lineChart>
      <c:catAx>
        <c:axId val="65745280"/>
        <c:scaling>
          <c:orientation val="minMax"/>
        </c:scaling>
        <c:axPos val="b"/>
        <c:tickLblPos val="nextTo"/>
        <c:crossAx val="65746816"/>
        <c:crosses val="autoZero"/>
        <c:auto val="1"/>
        <c:lblAlgn val="ctr"/>
        <c:lblOffset val="100"/>
      </c:catAx>
      <c:valAx>
        <c:axId val="65746816"/>
        <c:scaling>
          <c:orientation val="minMax"/>
        </c:scaling>
        <c:axPos val="l"/>
        <c:majorGridlines/>
        <c:numFmt formatCode="_-* #,##0_-;\-* #,##0_-;_-* &quot;-&quot;??_-;_-@_-" sourceLinked="1"/>
        <c:tickLblPos val="nextTo"/>
        <c:crossAx val="65745280"/>
        <c:crosses val="autoZero"/>
        <c:crossBetween val="between"/>
      </c:valAx>
    </c:plotArea>
    <c:legend>
      <c:legendPos val="t"/>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en-GB"/>
          </a:p>
        </p:txBody>
      </p:sp>
      <p:sp>
        <p:nvSpPr>
          <p:cNvPr id="3" name="Date Placeholder 2"/>
          <p:cNvSpPr>
            <a:spLocks noGrp="1"/>
          </p:cNvSpPr>
          <p:nvPr>
            <p:ph type="dt" sz="quarter" idx="1"/>
          </p:nvPr>
        </p:nvSpPr>
        <p:spPr>
          <a:xfrm>
            <a:off x="3899900" y="0"/>
            <a:ext cx="2983495" cy="500936"/>
          </a:xfrm>
          <a:prstGeom prst="rect">
            <a:avLst/>
          </a:prstGeom>
        </p:spPr>
        <p:txBody>
          <a:bodyPr vert="horz" lIns="96588" tIns="48294" rIns="96588" bIns="48294" rtlCol="0"/>
          <a:lstStyle>
            <a:lvl1pPr algn="r">
              <a:defRPr sz="1300"/>
            </a:lvl1pPr>
          </a:lstStyle>
          <a:p>
            <a:fld id="{966AF7C9-AA5B-482D-A289-DDD8A1CE9F24}" type="datetimeFigureOut">
              <a:rPr lang="en-GB" smtClean="0"/>
              <a:pPr/>
              <a:t>11/12/2012</a:t>
            </a:fld>
            <a:endParaRPr lang="en-GB"/>
          </a:p>
        </p:txBody>
      </p:sp>
      <p:sp>
        <p:nvSpPr>
          <p:cNvPr id="4" name="Footer Placeholder 3"/>
          <p:cNvSpPr>
            <a:spLocks noGrp="1"/>
          </p:cNvSpPr>
          <p:nvPr>
            <p:ph type="ftr" sz="quarter" idx="2"/>
          </p:nvPr>
        </p:nvSpPr>
        <p:spPr>
          <a:xfrm>
            <a:off x="0" y="9516038"/>
            <a:ext cx="2983495" cy="500936"/>
          </a:xfrm>
          <a:prstGeom prst="rect">
            <a:avLst/>
          </a:prstGeom>
        </p:spPr>
        <p:txBody>
          <a:bodyPr vert="horz" lIns="96588" tIns="48294" rIns="96588" bIns="48294" rtlCol="0" anchor="b"/>
          <a:lstStyle>
            <a:lvl1pPr algn="l">
              <a:defRPr sz="1300"/>
            </a:lvl1pPr>
          </a:lstStyle>
          <a:p>
            <a:endParaRPr lang="en-GB"/>
          </a:p>
        </p:txBody>
      </p:sp>
      <p:sp>
        <p:nvSpPr>
          <p:cNvPr id="5" name="Slide Number Placeholder 4"/>
          <p:cNvSpPr>
            <a:spLocks noGrp="1"/>
          </p:cNvSpPr>
          <p:nvPr>
            <p:ph type="sldNum" sz="quarter" idx="3"/>
          </p:nvPr>
        </p:nvSpPr>
        <p:spPr>
          <a:xfrm>
            <a:off x="3899900" y="9516038"/>
            <a:ext cx="2983495" cy="500936"/>
          </a:xfrm>
          <a:prstGeom prst="rect">
            <a:avLst/>
          </a:prstGeom>
        </p:spPr>
        <p:txBody>
          <a:bodyPr vert="horz" lIns="96588" tIns="48294" rIns="96588" bIns="48294" rtlCol="0" anchor="b"/>
          <a:lstStyle>
            <a:lvl1pPr algn="r">
              <a:defRPr sz="1300"/>
            </a:lvl1pPr>
          </a:lstStyle>
          <a:p>
            <a:fld id="{38E52998-B37A-4251-B44E-2C7C2A556572}"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en-GB"/>
          </a:p>
        </p:txBody>
      </p:sp>
      <p:sp>
        <p:nvSpPr>
          <p:cNvPr id="3" name="Date Placehold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fld id="{C80F69BA-E7C2-48AA-8808-9F1EBBB410F3}" type="datetimeFigureOut">
              <a:rPr lang="en-GB" smtClean="0"/>
              <a:pPr/>
              <a:t>11/12/2012</a:t>
            </a:fld>
            <a:endParaRPr lang="en-GB"/>
          </a:p>
        </p:txBody>
      </p:sp>
      <p:sp>
        <p:nvSpPr>
          <p:cNvPr id="4" name="Slide Image Placehold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en-GB"/>
          </a:p>
        </p:txBody>
      </p:sp>
      <p:sp>
        <p:nvSpPr>
          <p:cNvPr id="5" name="Notes Placeholder 4"/>
          <p:cNvSpPr>
            <a:spLocks noGrp="1"/>
          </p:cNvSpPr>
          <p:nvPr>
            <p:ph type="body" sz="quarter" idx="3"/>
          </p:nvPr>
        </p:nvSpPr>
        <p:spPr>
          <a:xfrm>
            <a:off x="688499" y="4758889"/>
            <a:ext cx="5507990" cy="4508421"/>
          </a:xfrm>
          <a:prstGeom prst="rect">
            <a:avLst/>
          </a:prstGeom>
        </p:spPr>
        <p:txBody>
          <a:bodyPr vert="horz" lIns="96588" tIns="48294" rIns="96588" bIns="482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endParaRPr lang="en-GB"/>
          </a:p>
        </p:txBody>
      </p:sp>
      <p:sp>
        <p:nvSpPr>
          <p:cNvPr id="7" name="Slide Number Placehold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93ECDCBB-9751-43AF-8129-9DFD9DFD00B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15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3ECDCBB-9751-43AF-8129-9DFD9DFD00B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86FF6EF-1F6F-4A09-BDF7-436831F1C581}" type="datetimeFigureOut">
              <a:rPr lang="en-GB" smtClean="0"/>
              <a:pPr/>
              <a:t>11/12/2012</a:t>
            </a:fld>
            <a:endParaRPr lang="en-GB"/>
          </a:p>
        </p:txBody>
      </p:sp>
      <p:sp>
        <p:nvSpPr>
          <p:cNvPr id="17" name="Footer Placeholder 16"/>
          <p:cNvSpPr>
            <a:spLocks noGrp="1"/>
          </p:cNvSpPr>
          <p:nvPr>
            <p:ph type="ftr" sz="quarter" idx="11"/>
          </p:nvPr>
        </p:nvSpPr>
        <p:spPr>
          <a:xfrm>
            <a:off x="2898648" y="6355080"/>
            <a:ext cx="3474720" cy="365760"/>
          </a:xfrm>
        </p:spPr>
        <p:txBody>
          <a:bodyPr/>
          <a:lstStyle/>
          <a:p>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DF17939B-D7B2-4A28-94BE-7ABBDF6D6B59}" type="slidenum">
              <a:rPr lang="en-GB" smtClean="0"/>
              <a:pPr/>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17939B-D7B2-4A28-94BE-7ABBDF6D6B5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17939B-D7B2-4A28-94BE-7ABBDF6D6B59}" type="slidenum">
              <a:rPr lang="en-GB" smtClean="0"/>
              <a:pPr/>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17939B-D7B2-4A28-94BE-7ABBDF6D6B59}" type="slidenum">
              <a:rPr lang="en-GB" smtClean="0"/>
              <a:pPr/>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86FF6EF-1F6F-4A09-BDF7-436831F1C581}" type="datetimeFigureOut">
              <a:rPr lang="en-GB" smtClean="0"/>
              <a:pPr/>
              <a:t>11/12/2012</a:t>
            </a:fld>
            <a:endParaRPr lang="en-GB"/>
          </a:p>
        </p:txBody>
      </p:sp>
      <p:sp>
        <p:nvSpPr>
          <p:cNvPr id="5" name="Footer Placeholder 4"/>
          <p:cNvSpPr>
            <a:spLocks noGrp="1"/>
          </p:cNvSpPr>
          <p:nvPr>
            <p:ph type="ftr" sz="quarter" idx="11"/>
          </p:nvPr>
        </p:nvSpPr>
        <p:spPr>
          <a:xfrm>
            <a:off x="2898648" y="6355080"/>
            <a:ext cx="3474720" cy="365760"/>
          </a:xfrm>
        </p:spPr>
        <p:txBody>
          <a:bodyPr/>
          <a:lstStyle/>
          <a:p>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DF17939B-D7B2-4A28-94BE-7ABBDF6D6B59}" type="slidenum">
              <a:rPr lang="en-GB" smtClean="0"/>
              <a:pPr/>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17939B-D7B2-4A28-94BE-7ABBDF6D6B59}" type="slidenum">
              <a:rPr lang="en-GB" smtClean="0"/>
              <a:pPr/>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17939B-D7B2-4A28-94BE-7ABBDF6D6B59}" type="slidenum">
              <a:rPr lang="en-GB" smtClean="0"/>
              <a:pPr/>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17939B-D7B2-4A28-94BE-7ABBDF6D6B59}" type="slidenum">
              <a:rPr lang="en-GB" smtClean="0"/>
              <a:pPr/>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17939B-D7B2-4A28-94BE-7ABBDF6D6B59}" type="slidenum">
              <a:rPr lang="en-GB" smtClean="0"/>
              <a:pPr/>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17939B-D7B2-4A28-94BE-7ABBDF6D6B59}"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6FF6EF-1F6F-4A09-BDF7-436831F1C581}" type="datetimeFigureOut">
              <a:rPr lang="en-GB" smtClean="0"/>
              <a:pPr/>
              <a:t>11/12/2012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17939B-D7B2-4A28-94BE-7ABBDF6D6B59}"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86FF6EF-1F6F-4A09-BDF7-436831F1C581}" type="datetimeFigureOut">
              <a:rPr lang="en-GB" smtClean="0"/>
              <a:pPr/>
              <a:t>11/12/2012</a:t>
            </a:fld>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F17939B-D7B2-4A28-94BE-7ABBDF6D6B59}" type="slidenum">
              <a:rPr lang="en-GB" smtClean="0"/>
              <a:pPr/>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liptab.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FlipTab</a:t>
            </a:r>
            <a:r>
              <a:rPr lang="en-GB" dirty="0" smtClean="0"/>
              <a:t> from Team Norse</a:t>
            </a:r>
            <a:endParaRPr lang="en-GB" dirty="0"/>
          </a:p>
        </p:txBody>
      </p:sp>
      <p:sp>
        <p:nvSpPr>
          <p:cNvPr id="3" name="Subtitle 2"/>
          <p:cNvSpPr>
            <a:spLocks noGrp="1"/>
          </p:cNvSpPr>
          <p:nvPr>
            <p:ph type="subTitle" idx="1"/>
          </p:nvPr>
        </p:nvSpPr>
        <p:spPr/>
        <p:txBody>
          <a:bodyPr>
            <a:normAutofit/>
          </a:bodyPr>
          <a:lstStyle/>
          <a:p>
            <a:r>
              <a:rPr lang="en-GB" dirty="0" smtClean="0"/>
              <a:t>OEP</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Costs</a:t>
            </a:r>
            <a:endParaRPr lang="en-GB" dirty="0"/>
          </a:p>
        </p:txBody>
      </p:sp>
      <p:graphicFrame>
        <p:nvGraphicFramePr>
          <p:cNvPr id="7" name="Table 6"/>
          <p:cNvGraphicFramePr>
            <a:graphicFrameLocks noGrp="1"/>
          </p:cNvGraphicFramePr>
          <p:nvPr/>
        </p:nvGraphicFramePr>
        <p:xfrm>
          <a:off x="467541" y="1340770"/>
          <a:ext cx="8280922" cy="3960437"/>
        </p:xfrm>
        <a:graphic>
          <a:graphicData uri="http://schemas.openxmlformats.org/drawingml/2006/table">
            <a:tbl>
              <a:tblPr/>
              <a:tblGrid>
                <a:gridCol w="1729452"/>
                <a:gridCol w="670198"/>
                <a:gridCol w="604882"/>
                <a:gridCol w="604882"/>
                <a:gridCol w="570804"/>
                <a:gridCol w="570804"/>
                <a:gridCol w="570804"/>
                <a:gridCol w="570804"/>
                <a:gridCol w="570804"/>
                <a:gridCol w="545246"/>
                <a:gridCol w="636121"/>
                <a:gridCol w="636121"/>
              </a:tblGrid>
              <a:tr h="186813">
                <a:tc>
                  <a:txBody>
                    <a:bodyPr/>
                    <a:lstStyle/>
                    <a:p>
                      <a:pPr algn="l" fontAlgn="b"/>
                      <a:r>
                        <a:rPr lang="en-GB" sz="500" b="1" i="0" u="none" strike="noStrike">
                          <a:solidFill>
                            <a:srgbClr val="000000"/>
                          </a:solidFill>
                          <a:latin typeface="Arial"/>
                        </a:rPr>
                        <a:t>Time Period</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Q1</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Q2</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Q3</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Q4</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Q1</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Q2</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Q3</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Q4</a:t>
                      </a: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Y1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Y2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86813">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86813">
                <a:tc>
                  <a:txBody>
                    <a:bodyPr/>
                    <a:lstStyle/>
                    <a:p>
                      <a:pPr algn="l" fontAlgn="b"/>
                      <a:r>
                        <a:rPr lang="en-GB" sz="500" b="1" i="0" u="none" strike="noStrike">
                          <a:solidFill>
                            <a:srgbClr val="000000"/>
                          </a:solidFill>
                          <a:latin typeface="Arial"/>
                        </a:rPr>
                        <a:t>Cost of Sales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86813">
                <a:tc>
                  <a:txBody>
                    <a:bodyPr/>
                    <a:lstStyle/>
                    <a:p>
                      <a:pPr algn="l" fontAlgn="b"/>
                      <a:r>
                        <a:rPr lang="en-GB" sz="500" b="1" i="0" u="none" strike="noStrike">
                          <a:solidFill>
                            <a:srgbClr val="000000"/>
                          </a:solidFill>
                          <a:latin typeface="Arial"/>
                        </a:rPr>
                        <a:t>Acquisition costs</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6813">
                <a:tc>
                  <a:txBody>
                    <a:bodyPr/>
                    <a:lstStyle/>
                    <a:p>
                      <a:pPr algn="l" fontAlgn="b"/>
                      <a:r>
                        <a:rPr lang="en-GB" sz="500" b="0" i="0" u="none" strike="noStrike">
                          <a:solidFill>
                            <a:srgbClr val="000000"/>
                          </a:solidFill>
                          <a:latin typeface="Arial"/>
                        </a:rPr>
                        <a:t>Direct</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Paid Search</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86813">
                <a:tc>
                  <a:txBody>
                    <a:bodyPr/>
                    <a:lstStyle/>
                    <a:p>
                      <a:pPr algn="l" fontAlgn="b"/>
                      <a:r>
                        <a:rPr lang="en-GB" sz="500" b="0" i="0" u="none" strike="noStrike">
                          <a:solidFill>
                            <a:srgbClr val="000000"/>
                          </a:solidFill>
                          <a:latin typeface="Arial"/>
                        </a:rPr>
                        <a:t>Natural Search</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600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600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86813">
                <a:tc>
                  <a:txBody>
                    <a:bodyPr/>
                    <a:lstStyle/>
                    <a:p>
                      <a:pPr algn="l" fontAlgn="b"/>
                      <a:r>
                        <a:rPr lang="en-GB" sz="500" b="0" i="0" u="none" strike="noStrike">
                          <a:solidFill>
                            <a:srgbClr val="000000"/>
                          </a:solidFill>
                          <a:latin typeface="Arial"/>
                        </a:rPr>
                        <a:t>E-mails</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500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96154">
                <a:tc>
                  <a:txBody>
                    <a:bodyPr/>
                    <a:lstStyle/>
                    <a:p>
                      <a:pPr algn="l" fontAlgn="b"/>
                      <a:r>
                        <a:rPr lang="en-GB" sz="500" b="0" i="0" u="none" strike="noStrike">
                          <a:solidFill>
                            <a:srgbClr val="000000"/>
                          </a:solidFill>
                          <a:latin typeface="Arial"/>
                        </a:rPr>
                        <a:t>Social Networks</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   </a:t>
                      </a:r>
                    </a:p>
                  </a:txBody>
                  <a:tcPr marL="0" marR="0" marT="0"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196154">
                <a:tc>
                  <a:txBody>
                    <a:bodyPr/>
                    <a:lstStyle/>
                    <a:p>
                      <a:pPr algn="l" fontAlgn="b"/>
                      <a:r>
                        <a:rPr lang="en-GB" sz="500" b="1" i="0" u="none" strike="noStrike">
                          <a:solidFill>
                            <a:srgbClr val="000000"/>
                          </a:solidFill>
                          <a:latin typeface="Arial"/>
                        </a:rPr>
                        <a:t>Acquisition: Cost per Quarter</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650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500" b="1" i="0" u="none" strike="noStrike">
                          <a:solidFill>
                            <a:srgbClr val="000000"/>
                          </a:solidFill>
                          <a:latin typeface="Arial"/>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2,600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             2,600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813">
                <a:tc>
                  <a:txBody>
                    <a:bodyPr/>
                    <a:lstStyle/>
                    <a:p>
                      <a:pPr algn="l" fontAlgn="b"/>
                      <a:endParaRPr lang="en-GB" sz="5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86813">
                <a:tc>
                  <a:txBody>
                    <a:bodyPr/>
                    <a:lstStyle/>
                    <a:p>
                      <a:pPr algn="l" fontAlgn="b"/>
                      <a:r>
                        <a:rPr lang="en-GB" sz="500" b="1" i="0" u="none" strike="noStrike">
                          <a:solidFill>
                            <a:srgbClr val="000000"/>
                          </a:solidFill>
                          <a:latin typeface="Arial"/>
                        </a:rPr>
                        <a:t>Operating Costs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a:solidFill>
                          <a:srgbClr val="000000"/>
                        </a:solidFill>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86813">
                <a:tc>
                  <a:txBody>
                    <a:bodyPr/>
                    <a:lstStyle/>
                    <a:p>
                      <a:pPr algn="l" fontAlgn="b"/>
                      <a:r>
                        <a:rPr lang="en-GB" sz="500" b="0" i="0" u="none" strike="noStrike">
                          <a:solidFill>
                            <a:srgbClr val="000000"/>
                          </a:solidFill>
                          <a:latin typeface="Arial"/>
                        </a:rPr>
                        <a:t>Sales and Marketing</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2,000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500" b="0" i="0" u="none" strike="noStrike">
                          <a:solidFill>
                            <a:srgbClr val="000000"/>
                          </a:solidFill>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8,000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GB" sz="500" b="0" i="0" u="none" strike="noStrike">
                          <a:solidFill>
                            <a:srgbClr val="000000"/>
                          </a:solidFill>
                          <a:latin typeface="Arial"/>
                        </a:rPr>
                        <a:t>             8,000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86813">
                <a:tc>
                  <a:txBody>
                    <a:bodyPr/>
                    <a:lstStyle/>
                    <a:p>
                      <a:pPr algn="l" fontAlgn="b"/>
                      <a:r>
                        <a:rPr lang="en-GB" sz="500" b="0" i="0" u="none" strike="noStrike">
                          <a:solidFill>
                            <a:srgbClr val="000000"/>
                          </a:solidFill>
                          <a:latin typeface="Arial"/>
                        </a:rPr>
                        <a:t>Travel and entertainment</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4,000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4,000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CMS</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Analytics</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Hosting</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1,500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6,000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6,000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Depreciation</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3,000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12,000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12,000 </a:t>
                      </a:r>
                    </a:p>
                  </a:txBody>
                  <a:tcPr marL="0" marR="0" marT="0" marB="0" anchor="b">
                    <a:lnL>
                      <a:noFill/>
                    </a:lnL>
                    <a:lnR>
                      <a:noFill/>
                    </a:lnR>
                    <a:lnT>
                      <a:noFill/>
                    </a:lnT>
                    <a:lnB>
                      <a:noFill/>
                    </a:lnB>
                  </a:tcPr>
                </a:tc>
              </a:tr>
              <a:tr h="186813">
                <a:tc>
                  <a:txBody>
                    <a:bodyPr/>
                    <a:lstStyle/>
                    <a:p>
                      <a:pPr algn="l" fontAlgn="b"/>
                      <a:r>
                        <a:rPr lang="en-GB" sz="500" b="0" i="0" u="none" strike="noStrike">
                          <a:solidFill>
                            <a:srgbClr val="000000"/>
                          </a:solidFill>
                          <a:latin typeface="Arial"/>
                        </a:rPr>
                        <a:t>Web Design</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10,000 </a:t>
                      </a: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70,000 </a:t>
                      </a: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40,000 </a:t>
                      </a:r>
                    </a:p>
                  </a:txBody>
                  <a:tcPr marL="0" marR="0" marT="0" marB="0" anchor="b">
                    <a:lnL>
                      <a:noFill/>
                    </a:lnL>
                    <a:lnR>
                      <a:noFill/>
                    </a:lnR>
                    <a:lnT>
                      <a:noFill/>
                    </a:lnT>
                    <a:lnB>
                      <a:noFill/>
                    </a:lnB>
                  </a:tcPr>
                </a:tc>
              </a:tr>
              <a:tr h="196154">
                <a:tc>
                  <a:txBody>
                    <a:bodyPr/>
                    <a:lstStyle/>
                    <a:p>
                      <a:pPr algn="l" fontAlgn="b"/>
                      <a:r>
                        <a:rPr lang="en-GB" sz="500" b="0" i="0" u="none" strike="noStrike">
                          <a:solidFill>
                            <a:srgbClr val="000000"/>
                          </a:solidFill>
                          <a:latin typeface="Arial"/>
                        </a:rPr>
                        <a:t>Development &amp; Support Team</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30,000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0" i="0" u="none" strike="noStrike">
                          <a:solidFill>
                            <a:srgbClr val="000000"/>
                          </a:solidFill>
                          <a:latin typeface="Arial"/>
                        </a:rPr>
                        <a:t>         120,000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GB" sz="500" b="0" i="0" u="none" strike="noStrike">
                          <a:solidFill>
                            <a:srgbClr val="000000"/>
                          </a:solidFill>
                          <a:latin typeface="Arial"/>
                        </a:rPr>
                        <a:t>         120,000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196154">
                <a:tc>
                  <a:txBody>
                    <a:bodyPr/>
                    <a:lstStyle/>
                    <a:p>
                      <a:pPr algn="l" fontAlgn="b"/>
                      <a:r>
                        <a:rPr lang="en-GB" sz="500" b="1" i="0" u="none" strike="noStrike">
                          <a:solidFill>
                            <a:srgbClr val="000000"/>
                          </a:solidFill>
                          <a:latin typeface="Arial"/>
                        </a:rPr>
                        <a:t>Operating Costs: Total</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50,500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latin typeface="Arial"/>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a:solidFill>
                            <a:srgbClr val="000000"/>
                          </a:solidFill>
                          <a:latin typeface="Arial"/>
                        </a:rPr>
                        <a:t>202,000</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500" b="1" i="0" u="none" strike="noStrike" dirty="0">
                          <a:solidFill>
                            <a:srgbClr val="000000"/>
                          </a:solidFill>
                          <a:latin typeface="Arial"/>
                        </a:rPr>
                        <a:t>202,000</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 Model</a:t>
            </a:r>
            <a:endParaRPr lang="en-GB" dirty="0"/>
          </a:p>
        </p:txBody>
      </p:sp>
      <p:graphicFrame>
        <p:nvGraphicFramePr>
          <p:cNvPr id="3" name="Table 2"/>
          <p:cNvGraphicFramePr>
            <a:graphicFrameLocks noGrp="1"/>
          </p:cNvGraphicFramePr>
          <p:nvPr/>
        </p:nvGraphicFramePr>
        <p:xfrm>
          <a:off x="467544" y="1340763"/>
          <a:ext cx="8280916" cy="3960444"/>
        </p:xfrm>
        <a:graphic>
          <a:graphicData uri="http://schemas.openxmlformats.org/drawingml/2006/table">
            <a:tbl>
              <a:tblPr/>
              <a:tblGrid>
                <a:gridCol w="1628896"/>
                <a:gridCol w="623714"/>
                <a:gridCol w="623714"/>
                <a:gridCol w="623714"/>
                <a:gridCol w="623714"/>
                <a:gridCol w="623714"/>
                <a:gridCol w="623714"/>
                <a:gridCol w="623714"/>
                <a:gridCol w="623714"/>
                <a:gridCol w="222754"/>
                <a:gridCol w="746230"/>
                <a:gridCol w="693324"/>
              </a:tblGrid>
              <a:tr h="215242">
                <a:tc>
                  <a:txBody>
                    <a:bodyPr/>
                    <a:lstStyle/>
                    <a:p>
                      <a:pPr algn="l" fontAlgn="b"/>
                      <a:r>
                        <a:rPr lang="en-GB" sz="500" b="1" i="0" u="none" strike="noStrike">
                          <a:solidFill>
                            <a:srgbClr val="000000"/>
                          </a:solidFill>
                          <a:latin typeface="Arial"/>
                        </a:rPr>
                        <a:t>Time Period</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Q1</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Q2</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Q3</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Q4</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Q1</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Q2</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Q3</a:t>
                      </a: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Q4</a:t>
                      </a: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r>
                        <a:rPr lang="en-GB" sz="500" b="1" i="0" u="none" strike="noStrike">
                          <a:solidFill>
                            <a:srgbClr val="000000"/>
                          </a:solidFill>
                          <a:latin typeface="Arial"/>
                        </a:rPr>
                        <a:t>Y1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500" b="1" i="0" u="none" strike="noStrike">
                          <a:solidFill>
                            <a:srgbClr val="000000"/>
                          </a:solidFill>
                          <a:latin typeface="Arial"/>
                        </a:rPr>
                        <a:t>Y2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215242">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GB" sz="500" b="1" i="0" u="none" strike="noStrike">
                        <a:solidFill>
                          <a:srgbClr val="000000"/>
                        </a:solidFill>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15242">
                <a:tc>
                  <a:txBody>
                    <a:bodyPr/>
                    <a:lstStyle/>
                    <a:p>
                      <a:pPr algn="l" fontAlgn="b"/>
                      <a:r>
                        <a:rPr lang="en-GB" sz="500" b="1" i="0" u="none" strike="noStrike">
                          <a:solidFill>
                            <a:srgbClr val="000000"/>
                          </a:solidFill>
                          <a:latin typeface="Arial"/>
                        </a:rPr>
                        <a:t>Conversions</a:t>
                      </a: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r>
              <a:tr h="226003">
                <a:tc>
                  <a:txBody>
                    <a:bodyPr/>
                    <a:lstStyle/>
                    <a:p>
                      <a:pPr algn="l" fontAlgn="b"/>
                      <a:r>
                        <a:rPr lang="en-GB" sz="500" b="0" i="0" u="none" strike="noStrike">
                          <a:solidFill>
                            <a:srgbClr val="000000"/>
                          </a:solidFill>
                          <a:latin typeface="Arial"/>
                        </a:rPr>
                        <a:t>Ad Clicks</a:t>
                      </a: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141,484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155,632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169,781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183,929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198,078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226,374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254,671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282,968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650,826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962,091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226003">
                <a:tc>
                  <a:txBody>
                    <a:bodyPr/>
                    <a:lstStyle/>
                    <a:p>
                      <a:pPr algn="l" fontAlgn="b"/>
                      <a:r>
                        <a:rPr lang="en-GB" sz="500" b="1" i="0" u="none" strike="noStrike">
                          <a:solidFill>
                            <a:srgbClr val="000000"/>
                          </a:solidFill>
                          <a:latin typeface="Arial"/>
                        </a:rPr>
                        <a:t>Ad Clicks per Quarter</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141,484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155,632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169,781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183,929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198,078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226,374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254,671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282,968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650,826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962,091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r>
              <a:tr h="215242">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r>
              <a:tr h="215242">
                <a:tc>
                  <a:txBody>
                    <a:bodyPr/>
                    <a:lstStyle/>
                    <a:p>
                      <a:pPr algn="l" fontAlgn="b"/>
                      <a:r>
                        <a:rPr lang="en-GB" sz="500" b="1" i="0" u="none" strike="noStrike">
                          <a:solidFill>
                            <a:srgbClr val="000000"/>
                          </a:solidFill>
                          <a:latin typeface="Arial"/>
                        </a:rPr>
                        <a:t>FlipTab Revenue</a:t>
                      </a: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r>
              <a:tr h="226003">
                <a:tc>
                  <a:txBody>
                    <a:bodyPr/>
                    <a:lstStyle/>
                    <a:p>
                      <a:pPr algn="l" fontAlgn="b"/>
                      <a:r>
                        <a:rPr lang="en-GB" sz="500" b="0" i="0" u="none" strike="noStrike">
                          <a:solidFill>
                            <a:srgbClr val="000000"/>
                          </a:solidFill>
                          <a:latin typeface="Arial"/>
                        </a:rPr>
                        <a:t>Revenue</a:t>
                      </a: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212,226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233,449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254,671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275,894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297,116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339,562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382,007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424,452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976,240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1,443,137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226003">
                <a:tc>
                  <a:txBody>
                    <a:bodyPr/>
                    <a:lstStyle/>
                    <a:p>
                      <a:pPr algn="l" fontAlgn="b"/>
                      <a:r>
                        <a:rPr lang="en-GB" sz="500" b="1" i="0" u="none" strike="noStrike">
                          <a:solidFill>
                            <a:srgbClr val="000000"/>
                          </a:solidFill>
                          <a:latin typeface="Arial"/>
                        </a:rPr>
                        <a:t>Revenue per Quarter</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212,226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233,449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254,671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275,894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297,116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339,562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382,007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424,452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976,240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1,443,137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r>
              <a:tr h="215242">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700" b="0" i="0" u="none" strike="noStrike">
                        <a:solidFill>
                          <a:srgbClr val="000000"/>
                        </a:solidFill>
                        <a:latin typeface="Calibri"/>
                      </a:endParaRPr>
                    </a:p>
                  </a:txBody>
                  <a:tcPr marL="0" marR="0" marT="0" marB="0" anchor="b">
                    <a:lnL>
                      <a:noFill/>
                    </a:lnL>
                    <a:lnR>
                      <a:noFill/>
                    </a:lnR>
                    <a:lnT>
                      <a:noFill/>
                    </a:lnT>
                    <a:lnB>
                      <a:noFill/>
                    </a:lnB>
                  </a:tcPr>
                </a:tc>
              </a:tr>
              <a:tr h="215242">
                <a:tc>
                  <a:txBody>
                    <a:bodyPr/>
                    <a:lstStyle/>
                    <a:p>
                      <a:pPr algn="l" fontAlgn="b"/>
                      <a:r>
                        <a:rPr lang="en-GB" sz="500" b="1" i="0" u="none" strike="noStrike">
                          <a:solidFill>
                            <a:srgbClr val="000000"/>
                          </a:solidFill>
                          <a:latin typeface="Arial"/>
                        </a:rPr>
                        <a:t>Cost of Sales</a:t>
                      </a: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r>
              <a:tr h="226003">
                <a:tc>
                  <a:txBody>
                    <a:bodyPr/>
                    <a:lstStyle/>
                    <a:p>
                      <a:pPr algn="l" fontAlgn="b"/>
                      <a:r>
                        <a:rPr lang="en-GB" sz="500" b="0" i="0" u="none" strike="noStrike">
                          <a:solidFill>
                            <a:srgbClr val="000000"/>
                          </a:solidFill>
                          <a:latin typeface="Arial"/>
                        </a:rPr>
                        <a:t>Costs of Sales</a:t>
                      </a: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8,476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33,904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33,904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226003">
                <a:tc>
                  <a:txBody>
                    <a:bodyPr/>
                    <a:lstStyle/>
                    <a:p>
                      <a:pPr algn="l" fontAlgn="b"/>
                      <a:r>
                        <a:rPr lang="en-GB" sz="500" b="0" i="0" u="none" strike="noStrike">
                          <a:solidFill>
                            <a:srgbClr val="000000"/>
                          </a:solidFill>
                          <a:latin typeface="Arial"/>
                        </a:rPr>
                        <a:t>Cost of Sales: Total</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8,476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33,904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33,904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r>
              <a:tr h="215242">
                <a:tc>
                  <a:txBody>
                    <a:bodyPr/>
                    <a:lstStyle/>
                    <a:p>
                      <a:pPr algn="l" fontAlgn="b"/>
                      <a:r>
                        <a:rPr lang="en-GB" sz="500" b="1" i="0" u="none" strike="noStrike">
                          <a:solidFill>
                            <a:srgbClr val="000000"/>
                          </a:solidFill>
                          <a:latin typeface="Arial"/>
                        </a:rPr>
                        <a:t>Gross Profit</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203,750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224,973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246,195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267,418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288,640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331,086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373,531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415,976 </a:t>
                      </a:r>
                    </a:p>
                  </a:txBody>
                  <a:tcPr marL="0" marR="0" marT="0" marB="0" anchor="b">
                    <a:lnL>
                      <a:noFill/>
                    </a:lnL>
                    <a:lnR>
                      <a:noFill/>
                    </a:lnR>
                    <a:lnT>
                      <a:noFill/>
                    </a:lnT>
                    <a:lnB>
                      <a:noFill/>
                    </a:lnB>
                  </a:tcPr>
                </a:tc>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942,336 </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1,409,233 </a:t>
                      </a:r>
                    </a:p>
                  </a:txBody>
                  <a:tcPr marL="0" marR="0" marT="0" marB="0" anchor="b">
                    <a:lnL>
                      <a:noFill/>
                    </a:lnL>
                    <a:lnR>
                      <a:noFill/>
                    </a:lnR>
                    <a:lnT>
                      <a:noFill/>
                    </a:lnT>
                    <a:lnB>
                      <a:noFill/>
                    </a:lnB>
                  </a:tcPr>
                </a:tc>
              </a:tr>
              <a:tr h="215242">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r>
              <a:tr h="215242">
                <a:tc>
                  <a:txBody>
                    <a:bodyPr/>
                    <a:lstStyle/>
                    <a:p>
                      <a:pPr algn="l" fontAlgn="b"/>
                      <a:r>
                        <a:rPr lang="en-GB" sz="500" b="1" i="0" u="none" strike="noStrike">
                          <a:solidFill>
                            <a:srgbClr val="000000"/>
                          </a:solidFill>
                          <a:latin typeface="Arial"/>
                        </a:rPr>
                        <a:t>Operating Costs</a:t>
                      </a: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endParaRPr lang="en-GB" sz="600" b="0" i="0" u="none" strike="noStrike">
                        <a:solidFill>
                          <a:srgbClr val="000000"/>
                        </a:solidFill>
                        <a:latin typeface="Arial"/>
                      </a:endParaRPr>
                    </a:p>
                  </a:txBody>
                  <a:tcPr marL="0" marR="0" marT="0" marB="0" anchor="b">
                    <a:lnL>
                      <a:noFill/>
                    </a:lnL>
                    <a:lnR>
                      <a:noFill/>
                    </a:lnR>
                    <a:lnT>
                      <a:noFill/>
                    </a:lnT>
                    <a:lnB>
                      <a:noFill/>
                    </a:lnB>
                  </a:tcPr>
                </a:tc>
              </a:tr>
              <a:tr h="226003">
                <a:tc>
                  <a:txBody>
                    <a:bodyPr/>
                    <a:lstStyle/>
                    <a:p>
                      <a:pPr algn="l" fontAlgn="b"/>
                      <a:r>
                        <a:rPr lang="en-GB" sz="500" b="0" i="0" u="none" strike="noStrike">
                          <a:solidFill>
                            <a:srgbClr val="000000"/>
                          </a:solidFill>
                          <a:latin typeface="Arial"/>
                        </a:rPr>
                        <a:t>Operating Costs: Total</a:t>
                      </a: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50,500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GB" sz="500" b="0"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0" i="0" u="none" strike="noStrike">
                          <a:solidFill>
                            <a:srgbClr val="000000"/>
                          </a:solidFill>
                          <a:latin typeface="Arial"/>
                        </a:rPr>
                        <a:t>              202,000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GB" sz="500" b="0" i="0" u="none" strike="noStrike">
                          <a:solidFill>
                            <a:srgbClr val="000000"/>
                          </a:solidFill>
                          <a:latin typeface="Arial"/>
                        </a:rPr>
                        <a:t>            202,000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226003">
                <a:tc>
                  <a:txBody>
                    <a:bodyPr/>
                    <a:lstStyle/>
                    <a:p>
                      <a:pPr algn="l" fontAlgn="b"/>
                      <a:r>
                        <a:rPr lang="en-GB" sz="500" b="1" i="0" u="none" strike="noStrike">
                          <a:solidFill>
                            <a:srgbClr val="000000"/>
                          </a:solidFill>
                          <a:latin typeface="Arial"/>
                        </a:rPr>
                        <a:t>Operating Profit</a:t>
                      </a: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153,250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174,473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195,695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216,918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238,140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280,586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323,031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a:solidFill>
                            <a:srgbClr val="000000"/>
                          </a:solidFill>
                          <a:latin typeface="Arial"/>
                        </a:rPr>
                        <a:t>         365,476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500" b="1" i="0" u="none" strike="noStrike">
                        <a:solidFill>
                          <a:srgbClr val="000000"/>
                        </a:solidFill>
                        <a:latin typeface="Arial"/>
                      </a:endParaRPr>
                    </a:p>
                  </a:txBody>
                  <a:tcPr marL="0" marR="0" marT="0" marB="0" anchor="b">
                    <a:lnL>
                      <a:noFill/>
                    </a:lnL>
                    <a:lnR>
                      <a:noFill/>
                    </a:lnR>
                    <a:lnT>
                      <a:noFill/>
                    </a:lnT>
                    <a:lnB>
                      <a:noFill/>
                    </a:lnB>
                  </a:tcPr>
                </a:tc>
                <a:tc>
                  <a:txBody>
                    <a:bodyPr/>
                    <a:lstStyle/>
                    <a:p>
                      <a:pPr algn="l" fontAlgn="b"/>
                      <a:r>
                        <a:rPr lang="en-GB" sz="500" b="1" i="0" u="none" strike="noStrike">
                          <a:solidFill>
                            <a:srgbClr val="000000"/>
                          </a:solidFill>
                          <a:latin typeface="Arial"/>
                        </a:rPr>
                        <a:t>              740,336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GB" sz="500" b="1" i="0" u="none" strike="noStrike" dirty="0">
                          <a:solidFill>
                            <a:srgbClr val="000000"/>
                          </a:solidFill>
                          <a:latin typeface="Arial"/>
                        </a:rPr>
                        <a:t>         1,207,233 </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a:t>
            </a:r>
            <a:r>
              <a:rPr lang="en-GB" dirty="0" smtClean="0"/>
              <a:t> </a:t>
            </a:r>
            <a:r>
              <a:rPr lang="en-GB" dirty="0" smtClean="0"/>
              <a:t>Model</a:t>
            </a:r>
            <a:endParaRPr lang="en-GB" dirty="0"/>
          </a:p>
        </p:txBody>
      </p:sp>
      <p:graphicFrame>
        <p:nvGraphicFramePr>
          <p:cNvPr id="4" name="Chart 3"/>
          <p:cNvGraphicFramePr/>
          <p:nvPr/>
        </p:nvGraphicFramePr>
        <p:xfrm>
          <a:off x="1187624" y="1340768"/>
          <a:ext cx="6840760" cy="42484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a:t>
            </a:r>
            <a:endParaRPr lang="en-GB" dirty="0"/>
          </a:p>
        </p:txBody>
      </p:sp>
      <p:sp>
        <p:nvSpPr>
          <p:cNvPr id="3" name="Content Placeholder 2"/>
          <p:cNvSpPr>
            <a:spLocks noGrp="1"/>
          </p:cNvSpPr>
          <p:nvPr>
            <p:ph sz="quarter" idx="1"/>
          </p:nvPr>
        </p:nvSpPr>
        <p:spPr/>
        <p:txBody>
          <a:bodyPr>
            <a:normAutofit lnSpcReduction="10000"/>
          </a:bodyPr>
          <a:lstStyle/>
          <a:p>
            <a:r>
              <a:rPr lang="tr-TR" dirty="0" smtClean="0"/>
              <a:t>Stage </a:t>
            </a:r>
            <a:r>
              <a:rPr lang="tr-TR" dirty="0" smtClean="0"/>
              <a:t>1</a:t>
            </a:r>
            <a:r>
              <a:rPr lang="en-GB" dirty="0" smtClean="0"/>
              <a:t>:</a:t>
            </a:r>
            <a:r>
              <a:rPr lang="tr-TR" dirty="0" smtClean="0"/>
              <a:t> </a:t>
            </a:r>
            <a:r>
              <a:rPr lang="tr-TR" dirty="0" smtClean="0"/>
              <a:t>Seed Fund</a:t>
            </a:r>
            <a:endParaRPr lang="en-GB" dirty="0" smtClean="0"/>
          </a:p>
          <a:p>
            <a:pPr lvl="1"/>
            <a:r>
              <a:rPr lang="tr-TR" dirty="0" smtClean="0"/>
              <a:t>At the beginning of </a:t>
            </a:r>
            <a:r>
              <a:rPr lang="tr-TR" dirty="0" smtClean="0"/>
              <a:t>our </a:t>
            </a:r>
            <a:r>
              <a:rPr lang="tr-TR" dirty="0" smtClean="0"/>
              <a:t>project  </a:t>
            </a:r>
            <a:endParaRPr lang="en-GB" dirty="0" smtClean="0"/>
          </a:p>
          <a:p>
            <a:pPr lvl="1"/>
            <a:r>
              <a:rPr lang="en-GB" dirty="0" smtClean="0"/>
              <a:t>A</a:t>
            </a:r>
            <a:r>
              <a:rPr lang="tr-TR" dirty="0" smtClean="0"/>
              <a:t>pply for Seed Funding </a:t>
            </a:r>
            <a:endParaRPr lang="en-GB" dirty="0" smtClean="0"/>
          </a:p>
          <a:p>
            <a:pPr lvl="2"/>
            <a:r>
              <a:rPr lang="en-GB" dirty="0" smtClean="0"/>
              <a:t>(</a:t>
            </a:r>
            <a:r>
              <a:rPr lang="tr-TR" dirty="0" smtClean="0"/>
              <a:t>Seed firms are like angels in that they invest relatively small amounts at early stages, but like VCs in that they're companies that do it as a business, rather than individuals making occasional investments on the side</a:t>
            </a:r>
            <a:r>
              <a:rPr lang="en-GB" dirty="0" smtClean="0"/>
              <a:t>)</a:t>
            </a:r>
            <a:r>
              <a:rPr lang="tr-TR" dirty="0" smtClean="0"/>
              <a:t> </a:t>
            </a:r>
            <a:endParaRPr lang="en-GB" dirty="0" smtClean="0"/>
          </a:p>
          <a:p>
            <a:pPr lvl="1"/>
            <a:r>
              <a:rPr lang="en-GB" dirty="0" smtClean="0"/>
              <a:t>Example:  Y </a:t>
            </a:r>
            <a:r>
              <a:rPr lang="en-GB" dirty="0" err="1" smtClean="0"/>
              <a:t>Combinator</a:t>
            </a:r>
            <a:endParaRPr lang="en-GB" dirty="0" smtClean="0"/>
          </a:p>
          <a:p>
            <a:r>
              <a:rPr lang="tr-TR" dirty="0" smtClean="0"/>
              <a:t>Stage </a:t>
            </a:r>
            <a:r>
              <a:rPr lang="tr-TR" dirty="0" smtClean="0"/>
              <a:t>2</a:t>
            </a:r>
            <a:r>
              <a:rPr lang="en-GB" dirty="0" smtClean="0"/>
              <a:t>:</a:t>
            </a:r>
            <a:r>
              <a:rPr lang="tr-TR" dirty="0" smtClean="0"/>
              <a:t> </a:t>
            </a:r>
            <a:r>
              <a:rPr lang="tr-TR" dirty="0" smtClean="0"/>
              <a:t>VC Round </a:t>
            </a:r>
            <a:endParaRPr lang="en-GB" dirty="0" smtClean="0"/>
          </a:p>
          <a:p>
            <a:pPr lvl="1"/>
            <a:r>
              <a:rPr lang="tr-TR" dirty="0" smtClean="0"/>
              <a:t>In later stage</a:t>
            </a:r>
            <a:endParaRPr lang="en-GB" dirty="0" smtClean="0"/>
          </a:p>
          <a:p>
            <a:pPr lvl="1"/>
            <a:r>
              <a:rPr lang="en-GB" dirty="0" smtClean="0"/>
              <a:t>Seek</a:t>
            </a:r>
            <a:r>
              <a:rPr lang="tr-TR" dirty="0" smtClean="0"/>
              <a:t> funding </a:t>
            </a:r>
            <a:r>
              <a:rPr lang="en-GB" dirty="0" smtClean="0"/>
              <a:t>directly from </a:t>
            </a:r>
            <a:r>
              <a:rPr lang="tr-TR" dirty="0" smtClean="0"/>
              <a:t>VC firms </a:t>
            </a:r>
            <a:endParaRPr lang="en-GB" dirty="0" smtClean="0"/>
          </a:p>
          <a:p>
            <a:pPr lvl="2"/>
            <a:r>
              <a:rPr lang="en-GB" dirty="0" smtClean="0"/>
              <a:t>(VCs</a:t>
            </a:r>
            <a:r>
              <a:rPr lang="tr-TR" dirty="0" smtClean="0"/>
              <a:t> tend to come later with a </a:t>
            </a:r>
            <a:r>
              <a:rPr lang="en-GB" dirty="0" smtClean="0"/>
              <a:t>larger </a:t>
            </a:r>
            <a:r>
              <a:rPr lang="tr-TR" dirty="0" smtClean="0"/>
              <a:t>investment</a:t>
            </a:r>
            <a:r>
              <a:rPr lang="en-GB" dirty="0" smtClean="0"/>
              <a:t>)</a:t>
            </a:r>
            <a:r>
              <a:rPr lang="tr-TR" dirty="0" smtClean="0"/>
              <a:t/>
            </a:r>
            <a:br>
              <a:rPr lang="tr-TR" dirty="0" smtClean="0"/>
            </a:b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Norse</a:t>
            </a:r>
            <a:endParaRPr lang="en-GB" dirty="0"/>
          </a:p>
        </p:txBody>
      </p:sp>
      <p:sp>
        <p:nvSpPr>
          <p:cNvPr id="3" name="Content Placeholder 2"/>
          <p:cNvSpPr>
            <a:spLocks noGrp="1"/>
          </p:cNvSpPr>
          <p:nvPr>
            <p:ph sz="quarter" idx="1"/>
          </p:nvPr>
        </p:nvSpPr>
        <p:spPr/>
        <p:txBody>
          <a:bodyPr>
            <a:normAutofit fontScale="92500"/>
          </a:bodyPr>
          <a:lstStyle/>
          <a:p>
            <a:r>
              <a:rPr lang="en-GB" dirty="0" smtClean="0"/>
              <a:t>The name ‘Norse’ is the name of Gavin’s Pub Quiz Team which was named in honour of our oldest and wisest member, Erik, who happens to be Norwegian but has lived in Northern Ireland for almost 40 years.</a:t>
            </a:r>
          </a:p>
          <a:p>
            <a:r>
              <a:rPr lang="en-GB" dirty="0" smtClean="0"/>
              <a:t>3 Members in Venture-Lab Team ‘Norse’:</a:t>
            </a:r>
          </a:p>
          <a:p>
            <a:pPr lvl="1"/>
            <a:r>
              <a:rPr lang="en-GB" dirty="0" smtClean="0"/>
              <a:t>Vladimir</a:t>
            </a:r>
          </a:p>
          <a:p>
            <a:pPr lvl="1"/>
            <a:r>
              <a:rPr lang="en-GB" dirty="0" err="1" smtClean="0"/>
              <a:t>Aysegul</a:t>
            </a:r>
            <a:endParaRPr lang="en-GB" dirty="0" smtClean="0"/>
          </a:p>
          <a:p>
            <a:pPr lvl="1"/>
            <a:r>
              <a:rPr lang="en-GB" dirty="0" smtClean="0"/>
              <a:t>Gavin</a:t>
            </a:r>
          </a:p>
          <a:p>
            <a:r>
              <a:rPr lang="en-GB" dirty="0" smtClean="0"/>
              <a:t>We were total strangers who didn’t have a team </a:t>
            </a:r>
            <a:r>
              <a:rPr lang="en-GB" dirty="0" smtClean="0">
                <a:sym typeface="Wingdings" pitchFamily="2" charset="2"/>
              </a:rPr>
              <a:t></a:t>
            </a:r>
            <a:endParaRPr lang="en-GB" dirty="0" smtClean="0"/>
          </a:p>
          <a:p>
            <a:r>
              <a:rPr lang="en-GB" dirty="0" smtClean="0"/>
              <a:t>Lesson learnt: </a:t>
            </a:r>
          </a:p>
          <a:p>
            <a:pPr lvl="1"/>
            <a:r>
              <a:rPr lang="en-GB" dirty="0" smtClean="0"/>
              <a:t>people from all walks of life can come together online and if they are willing to contribute can achieve and learn a lot </a:t>
            </a:r>
            <a:r>
              <a:rPr lang="en-GB" dirty="0" smtClean="0">
                <a:sym typeface="Wingdings" pitchFamily="2" charset="2"/>
              </a:rPr>
              <a:t></a:t>
            </a:r>
            <a:endParaRPr lang="en-GB"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sz="quarter" idx="1"/>
          </p:nvPr>
        </p:nvSpPr>
        <p:spPr/>
        <p:txBody>
          <a:bodyPr/>
          <a:lstStyle/>
          <a:p>
            <a:r>
              <a:rPr lang="en-GB" dirty="0" smtClean="0"/>
              <a:t>What is FlipTab?</a:t>
            </a:r>
          </a:p>
          <a:p>
            <a:r>
              <a:rPr lang="en-GB" dirty="0" smtClean="0"/>
              <a:t>Value Proposition</a:t>
            </a:r>
          </a:p>
          <a:p>
            <a:r>
              <a:rPr lang="en-GB" dirty="0" smtClean="0"/>
              <a:t>Sales &amp; Marketing Strategy</a:t>
            </a:r>
          </a:p>
          <a:p>
            <a:r>
              <a:rPr lang="en-GB" dirty="0" smtClean="0"/>
              <a:t>Marketing</a:t>
            </a:r>
          </a:p>
          <a:p>
            <a:r>
              <a:rPr lang="en-GB" dirty="0" smtClean="0"/>
              <a:t>Partnerships</a:t>
            </a:r>
          </a:p>
          <a:p>
            <a:r>
              <a:rPr lang="en-GB" dirty="0" smtClean="0"/>
              <a:t>Distribution</a:t>
            </a:r>
          </a:p>
          <a:p>
            <a:r>
              <a:rPr lang="en-GB" dirty="0" smtClean="0"/>
              <a:t>Costs</a:t>
            </a:r>
          </a:p>
          <a:p>
            <a:r>
              <a:rPr lang="en-GB" dirty="0" smtClean="0"/>
              <a:t>Revenue Model</a:t>
            </a:r>
          </a:p>
          <a:p>
            <a:r>
              <a:rPr lang="en-GB" dirty="0" smtClean="0"/>
              <a:t>Funding</a:t>
            </a:r>
          </a:p>
          <a:p>
            <a:r>
              <a:rPr lang="en-GB" dirty="0" smtClean="0"/>
              <a:t>Team Norse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sz="quarter" idx="1"/>
          </p:nvPr>
        </p:nvSpPr>
        <p:spPr/>
        <p:txBody>
          <a:bodyPr>
            <a:normAutofit/>
          </a:bodyPr>
          <a:lstStyle/>
          <a:p>
            <a:r>
              <a:rPr lang="en-GB" dirty="0" smtClean="0"/>
              <a:t>What is FlipTab?</a:t>
            </a:r>
          </a:p>
          <a:p>
            <a:r>
              <a:rPr lang="en-GB" dirty="0" smtClean="0"/>
              <a:t>Value Proposition</a:t>
            </a:r>
          </a:p>
          <a:p>
            <a:r>
              <a:rPr lang="en-GB" dirty="0" smtClean="0"/>
              <a:t>Sales &amp; Marketing Strategy</a:t>
            </a:r>
          </a:p>
          <a:p>
            <a:r>
              <a:rPr lang="en-GB" dirty="0" smtClean="0"/>
              <a:t>Marketing</a:t>
            </a:r>
          </a:p>
          <a:p>
            <a:r>
              <a:rPr lang="en-GB" dirty="0" smtClean="0"/>
              <a:t>Partnerships</a:t>
            </a:r>
          </a:p>
          <a:p>
            <a:r>
              <a:rPr lang="en-GB" dirty="0" smtClean="0"/>
              <a:t>Distribution</a:t>
            </a:r>
          </a:p>
          <a:p>
            <a:r>
              <a:rPr lang="en-GB" dirty="0" smtClean="0"/>
              <a:t>Costs</a:t>
            </a:r>
          </a:p>
          <a:p>
            <a:r>
              <a:rPr lang="en-GB" dirty="0" smtClean="0"/>
              <a:t>Revenue Model</a:t>
            </a:r>
          </a:p>
          <a:p>
            <a:r>
              <a:rPr lang="en-GB" dirty="0" smtClean="0"/>
              <a:t>Funding</a:t>
            </a:r>
          </a:p>
          <a:p>
            <a:r>
              <a:rPr lang="en-GB" dirty="0" smtClean="0"/>
              <a:t>Team Norse</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FlipTab?</a:t>
            </a:r>
            <a:endParaRPr lang="en-GB" dirty="0"/>
          </a:p>
        </p:txBody>
      </p:sp>
      <p:sp>
        <p:nvSpPr>
          <p:cNvPr id="5" name="Content Placeholder 4"/>
          <p:cNvSpPr>
            <a:spLocks noGrp="1"/>
          </p:cNvSpPr>
          <p:nvPr>
            <p:ph sz="quarter" idx="1"/>
          </p:nvPr>
        </p:nvSpPr>
        <p:spPr>
          <a:xfrm>
            <a:off x="457200" y="1219200"/>
            <a:ext cx="5626968" cy="4937760"/>
          </a:xfrm>
        </p:spPr>
        <p:txBody>
          <a:bodyPr>
            <a:normAutofit/>
          </a:bodyPr>
          <a:lstStyle/>
          <a:p>
            <a:r>
              <a:rPr lang="en-GB" dirty="0" smtClean="0"/>
              <a:t>Personal mobile</a:t>
            </a:r>
            <a:r>
              <a:rPr lang="tr-TR" dirty="0" smtClean="0"/>
              <a:t> news service </a:t>
            </a:r>
            <a:endParaRPr lang="en-GB" dirty="0" smtClean="0"/>
          </a:p>
          <a:p>
            <a:r>
              <a:rPr lang="en-GB" dirty="0" smtClean="0"/>
              <a:t>3 dimensions of intelligence:</a:t>
            </a:r>
            <a:r>
              <a:rPr lang="tr-TR" dirty="0" smtClean="0"/>
              <a:t> </a:t>
            </a:r>
            <a:endParaRPr lang="en-GB" dirty="0" smtClean="0"/>
          </a:p>
          <a:p>
            <a:pPr lvl="1"/>
            <a:r>
              <a:rPr lang="en-GB" dirty="0" smtClean="0"/>
              <a:t>Summarized Stories</a:t>
            </a:r>
          </a:p>
          <a:p>
            <a:pPr lvl="1"/>
            <a:r>
              <a:rPr lang="en-GB" dirty="0" smtClean="0"/>
              <a:t>Relevant A</a:t>
            </a:r>
            <a:r>
              <a:rPr lang="tr-TR" dirty="0" smtClean="0"/>
              <a:t>dverts </a:t>
            </a:r>
            <a:endParaRPr lang="en-GB" dirty="0" smtClean="0"/>
          </a:p>
          <a:p>
            <a:pPr lvl="1"/>
            <a:r>
              <a:rPr lang="en-GB" dirty="0" smtClean="0"/>
              <a:t>Optimized</a:t>
            </a:r>
            <a:r>
              <a:rPr lang="tr-TR" dirty="0" smtClean="0"/>
              <a:t> </a:t>
            </a:r>
            <a:r>
              <a:rPr lang="en-GB" dirty="0" smtClean="0"/>
              <a:t>A</a:t>
            </a:r>
            <a:r>
              <a:rPr lang="en-GB" dirty="0" smtClean="0"/>
              <a:t>d </a:t>
            </a:r>
            <a:r>
              <a:rPr lang="en-GB" dirty="0" smtClean="0"/>
              <a:t>L</a:t>
            </a:r>
            <a:r>
              <a:rPr lang="tr-TR" dirty="0" smtClean="0"/>
              <a:t>ayout </a:t>
            </a:r>
            <a:r>
              <a:rPr lang="en-GB" dirty="0" smtClean="0"/>
              <a:t>for </a:t>
            </a:r>
            <a:r>
              <a:rPr lang="en-GB" dirty="0" smtClean="0"/>
              <a:t>Each </a:t>
            </a:r>
            <a:r>
              <a:rPr lang="en-GB" dirty="0" smtClean="0"/>
              <a:t>U</a:t>
            </a:r>
            <a:r>
              <a:rPr lang="en-GB" dirty="0" smtClean="0"/>
              <a:t>ser</a:t>
            </a:r>
            <a:r>
              <a:rPr lang="tr-TR" dirty="0" smtClean="0"/>
              <a:t> </a:t>
            </a:r>
            <a:endParaRPr lang="en-GB" dirty="0" smtClean="0"/>
          </a:p>
          <a:p>
            <a:pPr lvl="2"/>
            <a:r>
              <a:rPr lang="en-GB" dirty="0" smtClean="0"/>
              <a:t>No</a:t>
            </a:r>
            <a:r>
              <a:rPr lang="tr-TR" dirty="0" smtClean="0"/>
              <a:t> </a:t>
            </a:r>
            <a:r>
              <a:rPr lang="en-GB" dirty="0" smtClean="0"/>
              <a:t>-</a:t>
            </a:r>
            <a:r>
              <a:rPr lang="tr-TR" dirty="0" smtClean="0"/>
              <a:t>ive impact on the user's experience</a:t>
            </a:r>
            <a:endParaRPr lang="en-GB" dirty="0" smtClean="0"/>
          </a:p>
          <a:p>
            <a:pPr lvl="2"/>
            <a:endParaRPr lang="en-GB" dirty="0" smtClean="0"/>
          </a:p>
          <a:p>
            <a:r>
              <a:rPr lang="en-GB" dirty="0" smtClean="0"/>
              <a:t>FlipTab Mock-Up:</a:t>
            </a:r>
          </a:p>
          <a:p>
            <a:pPr lvl="1"/>
            <a:r>
              <a:rPr lang="en-GB" dirty="0" smtClean="0">
                <a:hlinkClick r:id="rId3"/>
              </a:rPr>
              <a:t>http://fliptab.org/</a:t>
            </a:r>
            <a:endParaRPr lang="en-GB" dirty="0" smtClean="0"/>
          </a:p>
          <a:p>
            <a:pPr lvl="1"/>
            <a:r>
              <a:rPr lang="en-GB" dirty="0" smtClean="0"/>
              <a:t>Best viewed using a Smartphone</a:t>
            </a:r>
          </a:p>
          <a:p>
            <a:pPr lvl="2"/>
            <a:endParaRPr lang="en-GB" dirty="0" smtClean="0"/>
          </a:p>
          <a:p>
            <a:endParaRPr lang="en-GB" dirty="0"/>
          </a:p>
        </p:txBody>
      </p:sp>
      <p:pic>
        <p:nvPicPr>
          <p:cNvPr id="7" name="Content Placeholder 6" descr="Screenshot3.png"/>
          <p:cNvPicPr>
            <a:picLocks noGrp="1" noChangeAspect="1"/>
          </p:cNvPicPr>
          <p:nvPr>
            <p:ph sz="quarter" idx="2"/>
          </p:nvPr>
        </p:nvPicPr>
        <p:blipFill>
          <a:blip r:embed="rId4" cstate="print"/>
          <a:stretch>
            <a:fillRect/>
          </a:stretch>
        </p:blipFill>
        <p:spPr>
          <a:xfrm>
            <a:off x="6222317" y="1216025"/>
            <a:ext cx="2382131" cy="493712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 Proposition</a:t>
            </a:r>
            <a:endParaRPr lang="en-GB" dirty="0"/>
          </a:p>
        </p:txBody>
      </p:sp>
      <p:sp>
        <p:nvSpPr>
          <p:cNvPr id="3" name="Content Placeholder 2"/>
          <p:cNvSpPr>
            <a:spLocks noGrp="1"/>
          </p:cNvSpPr>
          <p:nvPr>
            <p:ph sz="quarter" idx="1"/>
          </p:nvPr>
        </p:nvSpPr>
        <p:spPr/>
        <p:txBody>
          <a:bodyPr/>
          <a:lstStyle/>
          <a:p>
            <a:r>
              <a:rPr lang="en-GB" dirty="0" smtClean="0"/>
              <a:t>Value Proposition for FlipTab Users</a:t>
            </a:r>
          </a:p>
          <a:p>
            <a:pPr lvl="1"/>
            <a:r>
              <a:rPr lang="en-GB" dirty="0" smtClean="0"/>
              <a:t>Reduce time to relevant news ‘on the move’</a:t>
            </a:r>
          </a:p>
          <a:p>
            <a:r>
              <a:rPr lang="en-GB" dirty="0" smtClean="0"/>
              <a:t>Value Proposition for Advertisers</a:t>
            </a:r>
          </a:p>
          <a:p>
            <a:pPr lvl="1"/>
            <a:r>
              <a:rPr lang="en-GB" dirty="0" smtClean="0"/>
              <a:t>Maximize marketing spend by I</a:t>
            </a:r>
            <a:r>
              <a:rPr lang="en-GB" dirty="0" smtClean="0"/>
              <a:t>ncreasing </a:t>
            </a:r>
            <a:r>
              <a:rPr lang="en-GB" dirty="0" smtClean="0"/>
              <a:t>CTR</a:t>
            </a:r>
          </a:p>
          <a:p>
            <a:pPr lvl="2"/>
            <a:r>
              <a:rPr lang="tr-TR" dirty="0" smtClean="0"/>
              <a:t>By using data driven web design we can personalize the layout served to any individual user. The layout will increase the chances the user will click on the advert thereby increasing the click through rate</a:t>
            </a:r>
            <a:r>
              <a:rPr lang="en-GB" dirty="0" smtClean="0"/>
              <a:t> (CTR</a:t>
            </a:r>
            <a:r>
              <a:rPr lang="en-GB" dirty="0" smtClean="0"/>
              <a:t>)</a:t>
            </a:r>
            <a:endParaRPr lang="en-GB" dirty="0" smtClean="0"/>
          </a:p>
          <a:p>
            <a:pPr lvl="2"/>
            <a:endParaRPr 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Sales &amp; Marketing Strategy</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For FlipTab – the news service</a:t>
            </a:r>
          </a:p>
          <a:p>
            <a:pPr lvl="1"/>
            <a:r>
              <a:rPr lang="en-GB" dirty="0" smtClean="0"/>
              <a:t>Online demand generation</a:t>
            </a:r>
          </a:p>
          <a:p>
            <a:pPr lvl="1"/>
            <a:r>
              <a:rPr lang="en-GB" dirty="0" smtClean="0"/>
              <a:t>Offline demand generation</a:t>
            </a:r>
          </a:p>
          <a:p>
            <a:r>
              <a:rPr lang="en-GB" dirty="0" smtClean="0"/>
              <a:t>For FlipTab – the advertising platform</a:t>
            </a:r>
          </a:p>
          <a:p>
            <a:pPr lvl="1"/>
            <a:r>
              <a:rPr lang="en-GB" dirty="0" smtClean="0"/>
              <a:t>Proof of concept through FlipTab news service</a:t>
            </a:r>
          </a:p>
          <a:p>
            <a:pPr lvl="1"/>
            <a:r>
              <a:rPr lang="en-GB" dirty="0" smtClean="0"/>
              <a:t>Optimize the ad serving platform by:</a:t>
            </a:r>
          </a:p>
          <a:p>
            <a:pPr lvl="2"/>
            <a:r>
              <a:rPr lang="en-GB" dirty="0" smtClean="0"/>
              <a:t>Running experiments on FlipTab users.</a:t>
            </a:r>
          </a:p>
          <a:p>
            <a:pPr lvl="2"/>
            <a:r>
              <a:rPr lang="en-GB" dirty="0" smtClean="0"/>
              <a:t>Once technology mature AND proven Value Proposition</a:t>
            </a:r>
          </a:p>
          <a:p>
            <a:pPr lvl="2"/>
            <a:r>
              <a:rPr lang="en-GB" dirty="0" smtClean="0"/>
              <a:t>We then have a reference customer allowing us to</a:t>
            </a:r>
          </a:p>
          <a:p>
            <a:pPr lvl="2"/>
            <a:r>
              <a:rPr lang="en-GB" dirty="0" smtClean="0"/>
              <a:t>Use B2B marketing techniques to sell </a:t>
            </a:r>
            <a:r>
              <a:rPr lang="en-GB" dirty="0" smtClean="0"/>
              <a:t>platform:</a:t>
            </a:r>
            <a:endParaRPr lang="en-GB" dirty="0" smtClean="0"/>
          </a:p>
          <a:p>
            <a:pPr lvl="3"/>
            <a:r>
              <a:rPr lang="en-GB" dirty="0" smtClean="0"/>
              <a:t>Direct </a:t>
            </a:r>
            <a:r>
              <a:rPr lang="en-GB" dirty="0" smtClean="0"/>
              <a:t>to Advertisers</a:t>
            </a:r>
            <a:endParaRPr lang="en-GB" dirty="0" smtClean="0"/>
          </a:p>
          <a:p>
            <a:pPr lvl="3"/>
            <a:r>
              <a:rPr lang="en-GB" dirty="0" smtClean="0"/>
              <a:t>Indirect </a:t>
            </a:r>
            <a:r>
              <a:rPr lang="en-GB" dirty="0" smtClean="0"/>
              <a:t>to Advertisers via Agencies </a:t>
            </a:r>
          </a:p>
          <a:p>
            <a:pPr lvl="4"/>
            <a:r>
              <a:rPr lang="en-GB" dirty="0" smtClean="0"/>
              <a:t>(which will allow us to quickly scale)</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Marketing</a:t>
            </a:r>
            <a:endParaRPr lang="en-GB" dirty="0"/>
          </a:p>
        </p:txBody>
      </p:sp>
      <p:sp>
        <p:nvSpPr>
          <p:cNvPr id="3" name="Content Placeholder 2"/>
          <p:cNvSpPr>
            <a:spLocks noGrp="1"/>
          </p:cNvSpPr>
          <p:nvPr>
            <p:ph sz="quarter" idx="1"/>
          </p:nvPr>
        </p:nvSpPr>
        <p:spPr/>
        <p:txBody>
          <a:bodyPr>
            <a:normAutofit fontScale="32500" lnSpcReduction="20000"/>
          </a:bodyPr>
          <a:lstStyle/>
          <a:p>
            <a:r>
              <a:rPr lang="en-GB" sz="4200" dirty="0" smtClean="0"/>
              <a:t>Market Segmentation</a:t>
            </a:r>
          </a:p>
          <a:p>
            <a:pPr lvl="1"/>
            <a:r>
              <a:rPr lang="en-US" sz="3700" dirty="0" smtClean="0"/>
              <a:t>Market Size – We are  targeting  global demographic:</a:t>
            </a:r>
          </a:p>
          <a:p>
            <a:pPr lvl="2"/>
            <a:r>
              <a:rPr lang="en-US" sz="4200" dirty="0" smtClean="0"/>
              <a:t>Read news every day (language not important)</a:t>
            </a:r>
          </a:p>
          <a:p>
            <a:pPr lvl="2"/>
            <a:r>
              <a:rPr lang="en-US" sz="4200" dirty="0" smtClean="0"/>
              <a:t>Digitally active</a:t>
            </a:r>
          </a:p>
          <a:p>
            <a:pPr lvl="2"/>
            <a:r>
              <a:rPr lang="en-US" sz="4200" dirty="0" smtClean="0"/>
              <a:t>Are any age</a:t>
            </a:r>
          </a:p>
          <a:p>
            <a:pPr lvl="2"/>
            <a:r>
              <a:rPr lang="en-US" sz="4200" dirty="0" smtClean="0"/>
              <a:t>Gender agnostic</a:t>
            </a:r>
          </a:p>
          <a:p>
            <a:pPr lvl="2"/>
            <a:r>
              <a:rPr lang="en-US" sz="4200" dirty="0" smtClean="0"/>
              <a:t>Numbers in the hundreds of millions</a:t>
            </a:r>
            <a:endParaRPr lang="en-GB" sz="4200" dirty="0" smtClean="0"/>
          </a:p>
          <a:p>
            <a:pPr lvl="1"/>
            <a:r>
              <a:rPr lang="en-US" sz="3600" dirty="0" smtClean="0"/>
              <a:t>Market Wealth – Does this market have the money to spend on your product? </a:t>
            </a:r>
          </a:p>
          <a:p>
            <a:pPr lvl="2"/>
            <a:r>
              <a:rPr lang="en-US" sz="4200" dirty="0" smtClean="0"/>
              <a:t>Our target group will be A+,A,B,C social groups</a:t>
            </a:r>
            <a:endParaRPr lang="en-GB" sz="4200" dirty="0" smtClean="0"/>
          </a:p>
          <a:p>
            <a:r>
              <a:rPr lang="en-GB" sz="4200" dirty="0" smtClean="0"/>
              <a:t>Go-To-Market</a:t>
            </a:r>
          </a:p>
          <a:p>
            <a:pPr lvl="1"/>
            <a:r>
              <a:rPr lang="en-GB" sz="3600" dirty="0" smtClean="0"/>
              <a:t>Online Marketing Methods:</a:t>
            </a:r>
          </a:p>
          <a:p>
            <a:pPr lvl="2"/>
            <a:r>
              <a:rPr lang="en-GB" sz="4300" dirty="0" smtClean="0"/>
              <a:t>Direct</a:t>
            </a:r>
          </a:p>
          <a:p>
            <a:pPr lvl="2"/>
            <a:r>
              <a:rPr lang="tr-TR" sz="4300" dirty="0" smtClean="0"/>
              <a:t>E-mail</a:t>
            </a:r>
            <a:r>
              <a:rPr lang="en-GB" sz="4300" dirty="0" smtClean="0"/>
              <a:t> Marketing</a:t>
            </a:r>
            <a:r>
              <a:rPr lang="tr-TR" sz="4300" dirty="0" smtClean="0"/>
              <a:t> </a:t>
            </a:r>
            <a:endParaRPr lang="en-GB" sz="4300" dirty="0" smtClean="0"/>
          </a:p>
          <a:p>
            <a:pPr lvl="2"/>
            <a:r>
              <a:rPr lang="en-GB" sz="4300" dirty="0" smtClean="0"/>
              <a:t>S</a:t>
            </a:r>
            <a:r>
              <a:rPr lang="tr-TR" sz="4300" dirty="0" smtClean="0"/>
              <a:t>ocial </a:t>
            </a:r>
            <a:r>
              <a:rPr lang="en-GB" sz="4300" dirty="0" smtClean="0"/>
              <a:t>M</a:t>
            </a:r>
            <a:r>
              <a:rPr lang="tr-TR" sz="4300" dirty="0" smtClean="0"/>
              <a:t>edia</a:t>
            </a:r>
            <a:r>
              <a:rPr lang="en-GB" sz="4300" dirty="0" smtClean="0"/>
              <a:t> Marketing</a:t>
            </a:r>
          </a:p>
          <a:p>
            <a:pPr lvl="2"/>
            <a:r>
              <a:rPr lang="en-GB" sz="4300" dirty="0" smtClean="0"/>
              <a:t>V</a:t>
            </a:r>
            <a:r>
              <a:rPr lang="tr-TR" sz="4300" dirty="0" smtClean="0"/>
              <a:t>iral marketing</a:t>
            </a:r>
            <a:endParaRPr lang="en-GB" sz="4300" dirty="0" smtClean="0"/>
          </a:p>
          <a:p>
            <a:pPr lvl="2"/>
            <a:r>
              <a:rPr lang="en-GB" sz="4300" dirty="0" smtClean="0"/>
              <a:t>SEO (Search Engine Optimisation) </a:t>
            </a:r>
          </a:p>
          <a:p>
            <a:pPr lvl="1"/>
            <a:r>
              <a:rPr lang="en-GB" sz="3600" dirty="0" smtClean="0"/>
              <a:t>O</a:t>
            </a:r>
            <a:r>
              <a:rPr lang="tr-TR" sz="3600" dirty="0" smtClean="0"/>
              <a:t>ff-line </a:t>
            </a:r>
            <a:r>
              <a:rPr lang="en-GB" sz="3600" dirty="0" smtClean="0"/>
              <a:t>M</a:t>
            </a:r>
            <a:r>
              <a:rPr lang="tr-TR" sz="3600" dirty="0" smtClean="0"/>
              <a:t>arketing </a:t>
            </a:r>
            <a:r>
              <a:rPr lang="en-GB" sz="3600" dirty="0" smtClean="0"/>
              <a:t>Methods:</a:t>
            </a:r>
          </a:p>
          <a:p>
            <a:pPr lvl="2"/>
            <a:r>
              <a:rPr lang="en-US" sz="4300" dirty="0" smtClean="0"/>
              <a:t>Journalists and community leaders are great influencers as well. </a:t>
            </a:r>
          </a:p>
          <a:p>
            <a:pPr lvl="2"/>
            <a:r>
              <a:rPr lang="en-US" sz="4300" dirty="0" smtClean="0"/>
              <a:t>Engagement with journalists prior to reaching out is key</a:t>
            </a:r>
            <a:endParaRPr lang="en-GB" sz="43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Sales</a:t>
            </a:r>
            <a:endParaRPr lang="en-GB" dirty="0"/>
          </a:p>
        </p:txBody>
      </p:sp>
      <p:graphicFrame>
        <p:nvGraphicFramePr>
          <p:cNvPr id="4" name="Content Placeholder 3"/>
          <p:cNvGraphicFramePr>
            <a:graphicFrameLocks noGrp="1"/>
          </p:cNvGraphicFramePr>
          <p:nvPr>
            <p:ph sz="quarter" idx="1"/>
          </p:nvPr>
        </p:nvGraphicFramePr>
        <p:xfrm>
          <a:off x="457200" y="1459592"/>
          <a:ext cx="8229600" cy="333756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nSpc>
                          <a:spcPct val="115000"/>
                        </a:lnSpc>
                        <a:spcAft>
                          <a:spcPts val="0"/>
                        </a:spcAft>
                      </a:pPr>
                      <a:r>
                        <a:rPr lang="en-GB" sz="1200" b="1" dirty="0">
                          <a:latin typeface="Times New Roman"/>
                          <a:ea typeface="Times New Roman"/>
                        </a:rPr>
                        <a:t>Acquisition (per week)</a:t>
                      </a:r>
                      <a:endParaRPr lang="en-GB" sz="1200" dirty="0">
                        <a:latin typeface="Times New Roman"/>
                        <a:ea typeface="Times New Roman"/>
                      </a:endParaRPr>
                    </a:p>
                  </a:txBody>
                  <a:tcPr marL="68580" marR="68580" marT="0" marB="0"/>
                </a:tc>
                <a:tc hMerge="1">
                  <a:txBody>
                    <a:bodyPr/>
                    <a:lstStyle/>
                    <a:p>
                      <a:endParaRPr lang="en-GB"/>
                    </a:p>
                  </a:txBody>
                  <a:tcPr/>
                </a:tc>
              </a:tr>
              <a:tr h="370840">
                <a:tc>
                  <a:txBody>
                    <a:bodyPr/>
                    <a:lstStyle/>
                    <a:p>
                      <a:pPr>
                        <a:lnSpc>
                          <a:spcPct val="115000"/>
                        </a:lnSpc>
                        <a:spcAft>
                          <a:spcPts val="0"/>
                        </a:spcAft>
                      </a:pPr>
                      <a:r>
                        <a:rPr lang="en-GB" sz="1200">
                          <a:latin typeface="Times New Roman"/>
                          <a:ea typeface="Times New Roman"/>
                        </a:rPr>
                        <a:t>Impressions (Natural Search, E-mail Social, Direct)</a:t>
                      </a:r>
                    </a:p>
                  </a:txBody>
                  <a:tcPr marL="68580" marR="68580" marT="0" marB="0"/>
                </a:tc>
                <a:tc>
                  <a:txBody>
                    <a:bodyPr/>
                    <a:lstStyle/>
                    <a:p>
                      <a:pPr algn="r">
                        <a:lnSpc>
                          <a:spcPct val="115000"/>
                        </a:lnSpc>
                        <a:spcAft>
                          <a:spcPts val="0"/>
                        </a:spcAft>
                      </a:pPr>
                      <a:r>
                        <a:rPr lang="en-GB" sz="1200">
                          <a:latin typeface="Times New Roman"/>
                          <a:ea typeface="Times New Roman"/>
                        </a:rPr>
                        <a:t>4,000K</a:t>
                      </a:r>
                    </a:p>
                  </a:txBody>
                  <a:tcPr marL="68580" marR="68580" marT="0" marB="0"/>
                </a:tc>
              </a:tr>
              <a:tr h="370840">
                <a:tc gridSpan="2">
                  <a:txBody>
                    <a:bodyPr/>
                    <a:lstStyle/>
                    <a:p>
                      <a:pPr>
                        <a:lnSpc>
                          <a:spcPct val="115000"/>
                        </a:lnSpc>
                        <a:spcAft>
                          <a:spcPts val="0"/>
                        </a:spcAft>
                      </a:pPr>
                      <a:r>
                        <a:rPr lang="en-GB" sz="1200" i="1">
                          <a:latin typeface="Times New Roman"/>
                          <a:ea typeface="Times New Roman"/>
                        </a:rPr>
                        <a:t>2% CTR  (but 100% for Direct)</a:t>
                      </a:r>
                      <a:endParaRPr lang="en-GB" sz="1200">
                        <a:latin typeface="Times New Roman"/>
                        <a:ea typeface="Times New Roman"/>
                      </a:endParaRPr>
                    </a:p>
                  </a:txBody>
                  <a:tcPr marL="68580" marR="68580" marT="0" marB="0"/>
                </a:tc>
                <a:tc hMerge="1">
                  <a:txBody>
                    <a:bodyPr/>
                    <a:lstStyle/>
                    <a:p>
                      <a:endParaRPr lang="en-GB"/>
                    </a:p>
                  </a:txBody>
                  <a:tcPr/>
                </a:tc>
              </a:tr>
              <a:tr h="370840">
                <a:tc>
                  <a:txBody>
                    <a:bodyPr/>
                    <a:lstStyle/>
                    <a:p>
                      <a:pPr>
                        <a:lnSpc>
                          <a:spcPct val="115000"/>
                        </a:lnSpc>
                        <a:spcAft>
                          <a:spcPts val="0"/>
                        </a:spcAft>
                      </a:pPr>
                      <a:r>
                        <a:rPr lang="en-GB" sz="1200">
                          <a:latin typeface="Times New Roman"/>
                          <a:ea typeface="Times New Roman"/>
                        </a:rPr>
                        <a:t>Clicks per week</a:t>
                      </a:r>
                    </a:p>
                  </a:txBody>
                  <a:tcPr marL="68580" marR="68580" marT="0" marB="0"/>
                </a:tc>
                <a:tc>
                  <a:txBody>
                    <a:bodyPr/>
                    <a:lstStyle/>
                    <a:p>
                      <a:pPr algn="r">
                        <a:lnSpc>
                          <a:spcPct val="115000"/>
                        </a:lnSpc>
                        <a:spcAft>
                          <a:spcPts val="0"/>
                        </a:spcAft>
                      </a:pPr>
                      <a:r>
                        <a:rPr lang="en-GB" sz="1200">
                          <a:latin typeface="Times New Roman"/>
                          <a:ea typeface="Times New Roman"/>
                        </a:rPr>
                        <a:t>1,085K</a:t>
                      </a:r>
                    </a:p>
                  </a:txBody>
                  <a:tcPr marL="68580" marR="68580" marT="0" marB="0"/>
                </a:tc>
              </a:tr>
              <a:tr h="370840">
                <a:tc gridSpan="2">
                  <a:txBody>
                    <a:bodyPr/>
                    <a:lstStyle/>
                    <a:p>
                      <a:pPr>
                        <a:lnSpc>
                          <a:spcPct val="115000"/>
                        </a:lnSpc>
                        <a:spcAft>
                          <a:spcPts val="0"/>
                        </a:spcAft>
                      </a:pPr>
                      <a:r>
                        <a:rPr lang="en-GB" sz="1200" b="1">
                          <a:latin typeface="Times New Roman"/>
                          <a:ea typeface="Times New Roman"/>
                        </a:rPr>
                        <a:t>Advertising</a:t>
                      </a:r>
                      <a:endParaRPr lang="en-GB" sz="1200">
                        <a:latin typeface="Times New Roman"/>
                        <a:ea typeface="Times New Roman"/>
                      </a:endParaRPr>
                    </a:p>
                  </a:txBody>
                  <a:tcPr marL="68580" marR="68580" marT="0" marB="0"/>
                </a:tc>
                <a:tc hMerge="1">
                  <a:txBody>
                    <a:bodyPr/>
                    <a:lstStyle/>
                    <a:p>
                      <a:endParaRPr lang="en-GB"/>
                    </a:p>
                  </a:txBody>
                  <a:tcPr/>
                </a:tc>
              </a:tr>
              <a:tr h="370840">
                <a:tc gridSpan="2">
                  <a:txBody>
                    <a:bodyPr/>
                    <a:lstStyle/>
                    <a:p>
                      <a:pPr>
                        <a:lnSpc>
                          <a:spcPct val="115000"/>
                        </a:lnSpc>
                        <a:spcAft>
                          <a:spcPts val="0"/>
                        </a:spcAft>
                      </a:pPr>
                      <a:r>
                        <a:rPr lang="en-GB" sz="1200" i="1">
                          <a:latin typeface="Times New Roman"/>
                          <a:ea typeface="Times New Roman"/>
                        </a:rPr>
                        <a:t>2% CLICK RATE</a:t>
                      </a:r>
                      <a:endParaRPr lang="en-GB" sz="1200">
                        <a:latin typeface="Times New Roman"/>
                        <a:ea typeface="Times New Roman"/>
                      </a:endParaRPr>
                    </a:p>
                  </a:txBody>
                  <a:tcPr marL="68580" marR="68580" marT="0" marB="0"/>
                </a:tc>
                <a:tc hMerge="1">
                  <a:txBody>
                    <a:bodyPr/>
                    <a:lstStyle/>
                    <a:p>
                      <a:endParaRPr lang="en-GB"/>
                    </a:p>
                  </a:txBody>
                  <a:tcPr/>
                </a:tc>
              </a:tr>
              <a:tr h="370840">
                <a:tc>
                  <a:txBody>
                    <a:bodyPr/>
                    <a:lstStyle/>
                    <a:p>
                      <a:pPr>
                        <a:lnSpc>
                          <a:spcPct val="115000"/>
                        </a:lnSpc>
                        <a:spcAft>
                          <a:spcPts val="0"/>
                        </a:spcAft>
                      </a:pPr>
                      <a:r>
                        <a:rPr lang="en-GB" sz="1200">
                          <a:latin typeface="Times New Roman"/>
                          <a:ea typeface="Times New Roman"/>
                        </a:rPr>
                        <a:t>Clicks per quarter</a:t>
                      </a:r>
                    </a:p>
                  </a:txBody>
                  <a:tcPr marL="68580" marR="68580" marT="0" marB="0"/>
                </a:tc>
                <a:tc>
                  <a:txBody>
                    <a:bodyPr/>
                    <a:lstStyle/>
                    <a:p>
                      <a:pPr algn="r">
                        <a:lnSpc>
                          <a:spcPct val="115000"/>
                        </a:lnSpc>
                        <a:spcAft>
                          <a:spcPts val="0"/>
                        </a:spcAft>
                      </a:pPr>
                      <a:r>
                        <a:rPr lang="en-GB" sz="1200">
                          <a:latin typeface="Times New Roman"/>
                          <a:ea typeface="Times New Roman"/>
                        </a:rPr>
                        <a:t>282K</a:t>
                      </a:r>
                    </a:p>
                  </a:txBody>
                  <a:tcPr marL="68580" marR="68580" marT="0" marB="0"/>
                </a:tc>
              </a:tr>
              <a:tr h="370840">
                <a:tc gridSpan="2">
                  <a:txBody>
                    <a:bodyPr/>
                    <a:lstStyle/>
                    <a:p>
                      <a:pPr>
                        <a:lnSpc>
                          <a:spcPct val="115000"/>
                        </a:lnSpc>
                        <a:spcAft>
                          <a:spcPts val="0"/>
                        </a:spcAft>
                      </a:pPr>
                      <a:r>
                        <a:rPr lang="en-GB" sz="1200" i="1" dirty="0">
                          <a:latin typeface="Times New Roman"/>
                          <a:ea typeface="Times New Roman"/>
                        </a:rPr>
                        <a:t>Cost per Click = £1.50 </a:t>
                      </a:r>
                      <a:endParaRPr lang="en-GB" sz="1200" dirty="0">
                        <a:latin typeface="Times New Roman"/>
                        <a:ea typeface="Times New Roman"/>
                      </a:endParaRPr>
                    </a:p>
                  </a:txBody>
                  <a:tcPr marL="68580" marR="68580" marT="0" marB="0"/>
                </a:tc>
                <a:tc hMerge="1">
                  <a:txBody>
                    <a:bodyPr/>
                    <a:lstStyle/>
                    <a:p>
                      <a:endParaRPr lang="en-GB"/>
                    </a:p>
                  </a:txBody>
                  <a:tcPr/>
                </a:tc>
              </a:tr>
              <a:tr h="370840">
                <a:tc>
                  <a:txBody>
                    <a:bodyPr/>
                    <a:lstStyle/>
                    <a:p>
                      <a:pPr>
                        <a:lnSpc>
                          <a:spcPct val="115000"/>
                        </a:lnSpc>
                        <a:spcAft>
                          <a:spcPts val="0"/>
                        </a:spcAft>
                      </a:pPr>
                      <a:r>
                        <a:rPr lang="en-GB" sz="1200" b="1">
                          <a:latin typeface="Times New Roman"/>
                          <a:ea typeface="Times New Roman"/>
                        </a:rPr>
                        <a:t>Ad Revenue per Quarter</a:t>
                      </a:r>
                      <a:endParaRPr lang="en-GB" sz="1200">
                        <a:latin typeface="Times New Roman"/>
                        <a:ea typeface="Times New Roman"/>
                      </a:endParaRPr>
                    </a:p>
                  </a:txBody>
                  <a:tcPr marL="68580" marR="68580" marT="0" marB="0"/>
                </a:tc>
                <a:tc>
                  <a:txBody>
                    <a:bodyPr/>
                    <a:lstStyle/>
                    <a:p>
                      <a:pPr algn="r">
                        <a:lnSpc>
                          <a:spcPct val="115000"/>
                        </a:lnSpc>
                        <a:spcAft>
                          <a:spcPts val="0"/>
                        </a:spcAft>
                      </a:pPr>
                      <a:r>
                        <a:rPr lang="en-GB" sz="1200" b="1" dirty="0">
                          <a:latin typeface="Times New Roman"/>
                          <a:ea typeface="Times New Roman"/>
                        </a:rPr>
                        <a:t>£424K</a:t>
                      </a:r>
                      <a:endParaRPr lang="en-GB" sz="1200" dirty="0">
                        <a:latin typeface="Times New Roman"/>
                        <a:ea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Partnerships</a:t>
            </a:r>
            <a:endParaRPr lang="en-GB" dirty="0"/>
          </a:p>
        </p:txBody>
      </p:sp>
      <p:sp>
        <p:nvSpPr>
          <p:cNvPr id="3" name="Content Placeholder 2"/>
          <p:cNvSpPr>
            <a:spLocks noGrp="1"/>
          </p:cNvSpPr>
          <p:nvPr>
            <p:ph sz="quarter" idx="1"/>
          </p:nvPr>
        </p:nvSpPr>
        <p:spPr/>
        <p:txBody>
          <a:bodyPr>
            <a:normAutofit/>
          </a:bodyPr>
          <a:lstStyle/>
          <a:p>
            <a:r>
              <a:rPr lang="en-GB" dirty="0" smtClean="0"/>
              <a:t>Partner </a:t>
            </a:r>
            <a:r>
              <a:rPr lang="en-GB" dirty="0" smtClean="0"/>
              <a:t>with leading universities </a:t>
            </a:r>
            <a:r>
              <a:rPr lang="en-GB" dirty="0" smtClean="0"/>
              <a:t>for expertise in Machine </a:t>
            </a:r>
            <a:r>
              <a:rPr lang="en-GB" dirty="0" smtClean="0"/>
              <a:t>L</a:t>
            </a:r>
            <a:r>
              <a:rPr lang="en-GB" dirty="0" smtClean="0"/>
              <a:t>earning and Big </a:t>
            </a:r>
            <a:r>
              <a:rPr lang="en-GB" dirty="0" smtClean="0"/>
              <a:t>D</a:t>
            </a:r>
            <a:r>
              <a:rPr lang="en-GB" dirty="0" smtClean="0"/>
              <a:t>ata</a:t>
            </a:r>
            <a:endParaRPr lang="en-GB" dirty="0" smtClean="0"/>
          </a:p>
          <a:p>
            <a:r>
              <a:rPr lang="en-GB" dirty="0" smtClean="0"/>
              <a:t>Mobile ad platforms e.g. </a:t>
            </a:r>
            <a:r>
              <a:rPr lang="en-GB" dirty="0" err="1" smtClean="0"/>
              <a:t>iAD</a:t>
            </a:r>
            <a:r>
              <a:rPr lang="en-GB" dirty="0" smtClean="0"/>
              <a:t> &amp; </a:t>
            </a:r>
            <a:r>
              <a:rPr lang="en-GB" dirty="0" err="1" smtClean="0"/>
              <a:t>MobAd</a:t>
            </a:r>
            <a:endParaRPr lang="en-GB" dirty="0" smtClean="0"/>
          </a:p>
          <a:p>
            <a:r>
              <a:rPr lang="en-GB" dirty="0" smtClean="0"/>
              <a:t>Advertising Standard Bodies such as the </a:t>
            </a:r>
            <a:r>
              <a:rPr lang="en-GB" dirty="0" smtClean="0"/>
              <a:t>iab</a:t>
            </a:r>
            <a:endParaRPr lang="en-GB" dirty="0" smtClean="0"/>
          </a:p>
          <a:p>
            <a:endParaRPr lang="en-GB" dirty="0" smtClean="0"/>
          </a:p>
          <a:p>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Distribution</a:t>
            </a:r>
            <a:endParaRPr lang="en-GB" dirty="0"/>
          </a:p>
        </p:txBody>
      </p:sp>
      <p:sp>
        <p:nvSpPr>
          <p:cNvPr id="3" name="Content Placeholder 2"/>
          <p:cNvSpPr>
            <a:spLocks noGrp="1"/>
          </p:cNvSpPr>
          <p:nvPr>
            <p:ph sz="quarter" idx="1"/>
          </p:nvPr>
        </p:nvSpPr>
        <p:spPr/>
        <p:txBody>
          <a:bodyPr>
            <a:normAutofit/>
          </a:bodyPr>
          <a:lstStyle/>
          <a:p>
            <a:r>
              <a:rPr lang="en-GB" dirty="0" smtClean="0"/>
              <a:t>B2C</a:t>
            </a:r>
          </a:p>
          <a:p>
            <a:pPr lvl="1"/>
            <a:r>
              <a:rPr lang="en-GB" dirty="0" smtClean="0"/>
              <a:t>App marketplaces such as:</a:t>
            </a:r>
          </a:p>
          <a:p>
            <a:pPr lvl="2"/>
            <a:r>
              <a:rPr lang="en-GB" dirty="0" smtClean="0"/>
              <a:t>iTunes App Store</a:t>
            </a:r>
          </a:p>
          <a:p>
            <a:pPr lvl="2"/>
            <a:r>
              <a:rPr lang="en-GB" dirty="0" smtClean="0"/>
              <a:t>Google Apps </a:t>
            </a:r>
            <a:r>
              <a:rPr lang="en-GB" dirty="0" smtClean="0"/>
              <a:t>marketplace</a:t>
            </a:r>
          </a:p>
          <a:p>
            <a:pPr lvl="1"/>
            <a:r>
              <a:rPr lang="en-GB" dirty="0" smtClean="0"/>
              <a:t>Bundling FlipTab with mobile manufacturers</a:t>
            </a:r>
          </a:p>
          <a:p>
            <a:pPr lvl="2"/>
            <a:r>
              <a:rPr lang="en-GB" dirty="0" smtClean="0"/>
              <a:t>Samsung</a:t>
            </a:r>
          </a:p>
          <a:p>
            <a:pPr lvl="2"/>
            <a:r>
              <a:rPr lang="en-GB" dirty="0" smtClean="0"/>
              <a:t>HTC</a:t>
            </a:r>
          </a:p>
          <a:p>
            <a:pPr lvl="2"/>
            <a:r>
              <a:rPr lang="en-GB" dirty="0" smtClean="0"/>
              <a:t>Nokia</a:t>
            </a:r>
          </a:p>
          <a:p>
            <a:pPr lvl="2"/>
            <a:r>
              <a:rPr lang="en-GB" dirty="0" smtClean="0"/>
              <a:t>RIM</a:t>
            </a:r>
            <a:endParaRPr lang="en-GB" dirty="0" smtClean="0"/>
          </a:p>
          <a:p>
            <a:r>
              <a:rPr lang="en-GB" dirty="0" smtClean="0"/>
              <a:t>B2B</a:t>
            </a:r>
          </a:p>
          <a:p>
            <a:pPr lvl="1"/>
            <a:r>
              <a:rPr lang="en-GB" dirty="0" smtClean="0"/>
              <a:t>Advertisers: Direct</a:t>
            </a:r>
          </a:p>
          <a:p>
            <a:pPr lvl="1"/>
            <a:r>
              <a:rPr lang="en-GB" dirty="0" smtClean="0"/>
              <a:t>Once established can go </a:t>
            </a:r>
            <a:r>
              <a:rPr lang="en-GB" dirty="0" smtClean="0"/>
              <a:t>Indirect </a:t>
            </a:r>
            <a:r>
              <a:rPr lang="en-GB" dirty="0" smtClean="0"/>
              <a:t>via Agencies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3089</TotalTime>
  <Words>1226</Words>
  <Application>Microsoft Office PowerPoint</Application>
  <PresentationFormat>On-screen Show (4:3)</PresentationFormat>
  <Paragraphs>461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FlipTab from Team Norse</vt:lpstr>
      <vt:lpstr>Summary</vt:lpstr>
      <vt:lpstr>What is FlipTab?</vt:lpstr>
      <vt:lpstr>Value Proposition</vt:lpstr>
      <vt:lpstr>Sales &amp; Marketing Strategy</vt:lpstr>
      <vt:lpstr>Marketing</vt:lpstr>
      <vt:lpstr>Sales</vt:lpstr>
      <vt:lpstr>Partnerships</vt:lpstr>
      <vt:lpstr>Distribution</vt:lpstr>
      <vt:lpstr>Costs</vt:lpstr>
      <vt:lpstr>Financial Model</vt:lpstr>
      <vt:lpstr>Financial Model</vt:lpstr>
      <vt:lpstr>Funding</vt:lpstr>
      <vt:lpstr>Team Norse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Curzon Artificial Eye</dc:title>
  <dc:creator>The Conrans</dc:creator>
  <cp:lastModifiedBy>The Conrans</cp:lastModifiedBy>
  <cp:revision>65</cp:revision>
  <dcterms:created xsi:type="dcterms:W3CDTF">2010-10-17T18:32:18Z</dcterms:created>
  <dcterms:modified xsi:type="dcterms:W3CDTF">2012-12-12T00:41:04Z</dcterms:modified>
</cp:coreProperties>
</file>