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43" r:id="rId2"/>
    <p:sldId id="443" r:id="rId3"/>
    <p:sldId id="444" r:id="rId4"/>
    <p:sldId id="439" r:id="rId5"/>
    <p:sldId id="475" r:id="rId6"/>
    <p:sldId id="479" r:id="rId7"/>
    <p:sldId id="480" r:id="rId8"/>
    <p:sldId id="425" r:id="rId9"/>
    <p:sldId id="438" r:id="rId10"/>
    <p:sldId id="427" r:id="rId11"/>
    <p:sldId id="440" r:id="rId12"/>
    <p:sldId id="428" r:id="rId13"/>
    <p:sldId id="429" r:id="rId14"/>
    <p:sldId id="431" r:id="rId15"/>
    <p:sldId id="432" r:id="rId16"/>
    <p:sldId id="411" r:id="rId17"/>
    <p:sldId id="434" r:id="rId18"/>
    <p:sldId id="486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81" r:id="rId35"/>
    <p:sldId id="482" r:id="rId36"/>
    <p:sldId id="483" r:id="rId37"/>
    <p:sldId id="484" r:id="rId38"/>
    <p:sldId id="487" r:id="rId39"/>
    <p:sldId id="415" r:id="rId40"/>
    <p:sldId id="416" r:id="rId41"/>
    <p:sldId id="417" r:id="rId42"/>
    <p:sldId id="458" r:id="rId43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Book Antiqu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Book Antiqu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Book Antiqu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Book Antiqu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Book Antiqua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Book Antiqua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Book Antiqua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Book Antiqua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Book Antiqu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932"/>
    <a:srgbClr val="DB7B99"/>
    <a:srgbClr val="30298F"/>
    <a:srgbClr val="5645F7"/>
    <a:srgbClr val="F7F7F7"/>
    <a:srgbClr val="FFFFCC"/>
    <a:srgbClr val="0000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3" autoAdjust="0"/>
    <p:restoredTop sz="89010" autoAdjust="0"/>
  </p:normalViewPr>
  <p:slideViewPr>
    <p:cSldViewPr>
      <p:cViewPr>
        <p:scale>
          <a:sx n="75" d="100"/>
          <a:sy n="75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56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4513" y="8710613"/>
            <a:ext cx="687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 b="0">
                <a:latin typeface="Century Gothic" charset="0"/>
              </a:rPr>
              <a:t>Page </a:t>
            </a:r>
            <a:fld id="{C7A45E12-A591-7C42-909A-B87B1DD65576}" type="slidenum">
              <a:rPr lang="en-US" sz="1200" b="0">
                <a:latin typeface="Century Gothic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entury 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8950" y="8710613"/>
            <a:ext cx="8001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prstTxWarp prst="textNoShape">
              <a:avLst/>
            </a:prstTxWarp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en-US" sz="1200" b="0">
                <a:latin typeface="Century Gothic" charset="0"/>
              </a:rPr>
              <a:t>Page </a:t>
            </a:r>
            <a:fld id="{18156056-B868-AD4D-809B-3A2D34F3C951}" type="slidenum">
              <a:rPr lang="en-US" sz="1200" b="0">
                <a:latin typeface="Century Gothic" charset="0"/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67" tIns="44934" rIns="89867" bIns="44934">
            <a:prstTxWarp prst="textNoShape">
              <a:avLst/>
            </a:prstTxWarp>
          </a:bodyPr>
          <a:lstStyle/>
          <a:p>
            <a:fld id="{5C9AC5DD-8710-EC4D-8FF3-E565C24FFED0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800">
                <a:latin typeface="Helvetica" charset="0"/>
                <a:ea typeface="ＭＳ Ｐゴシック" charset="-128"/>
                <a:cs typeface="ＭＳ Ｐゴシック" charset="-128"/>
              </a:rPr>
              <a:t> Geographic (region)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800">
                <a:latin typeface="Helvetica" charset="0"/>
                <a:ea typeface="ＭＳ Ｐゴシック" charset="-128"/>
                <a:cs typeface="ＭＳ Ｐゴシック" charset="-128"/>
              </a:rPr>
              <a:t> Demographic (gender)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800">
                <a:latin typeface="Helvetica" charset="0"/>
                <a:ea typeface="ＭＳ Ｐゴシック" charset="-128"/>
                <a:cs typeface="ＭＳ Ｐゴシック" charset="-128"/>
              </a:rPr>
              <a:t> Psychographic (lifestyle)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800">
                <a:latin typeface="Helvetica" charset="0"/>
                <a:ea typeface="ＭＳ Ｐゴシック" charset="-128"/>
                <a:cs typeface="ＭＳ Ｐゴシック" charset="-128"/>
              </a:rPr>
              <a:t> Behavioral (brand loyalty)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sz="2800">
                <a:latin typeface="Helvetica" charset="0"/>
                <a:ea typeface="ＭＳ Ｐゴシック" charset="-128"/>
                <a:cs typeface="ＭＳ Ｐゴシック" charset="-128"/>
              </a:rPr>
              <a:t> Other variables?</a:t>
            </a:r>
          </a:p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t>Who are your users?  Are they your customers?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t>How do they find out about your product?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t>How do they get access to your product?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charset="-128"/>
                <a:cs typeface="ＭＳ Ｐゴシック" charset="-128"/>
              </a:rPr>
              <a:t>How do you produce your product?</a:t>
            </a:r>
          </a:p>
          <a:p>
            <a:pPr eaLnBrk="1" hangingPunct="1"/>
            <a:endParaRPr lang="en-US" smtClean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mtClean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EDBE9F66-08A3-5B45-9987-38BA0753EA4C}" type="slidenum">
              <a:rPr lang="en-US">
                <a:latin typeface="Calibri" charset="0"/>
                <a:ea typeface="Arial" charset="0"/>
                <a:cs typeface="Arial" charset="0"/>
              </a:rPr>
              <a:pPr algn="r" eaLnBrk="1" hangingPunct="1"/>
              <a:t>34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1663" y="381000"/>
            <a:ext cx="5689600" cy="4267200"/>
          </a:xfrm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67" tIns="44934" rIns="89867" bIns="44934">
            <a:prstTxWarp prst="textNoShape">
              <a:avLst/>
            </a:prstTxWarp>
          </a:bodyPr>
          <a:lstStyle/>
          <a:p>
            <a:fld id="{FAE8C431-56CA-F14D-9DAA-BA7B153892F0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1663" y="381000"/>
            <a:ext cx="5689600" cy="4267200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379413"/>
            <a:ext cx="5078413" cy="3808412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4435475"/>
            <a:ext cx="6189662" cy="43005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Book Antiqu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038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038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2400"/>
            <a:ext cx="8305800" cy="603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767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767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52500" y="152400"/>
            <a:ext cx="7162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05800" cy="497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440738" y="6627813"/>
            <a:ext cx="701675" cy="2286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b="0">
                <a:latin typeface="Verdana" charset="0"/>
              </a:rPr>
              <a:t>Slide </a:t>
            </a:r>
            <a:fld id="{F51152AE-D3AC-6A42-9527-629BA6642959}" type="slidenum">
              <a:rPr lang="en-US" sz="900" b="0">
                <a:latin typeface="Verdana" charset="0"/>
              </a:rPr>
              <a:pPr/>
              <a:t>‹#›</a:t>
            </a:fld>
            <a:endParaRPr lang="en-US" sz="900" b="0"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Verdana" pitchFamily="1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938280" y="2895600"/>
            <a:ext cx="3288080" cy="46166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Professor</a:t>
            </a:r>
            <a:r>
              <a:rPr lang="en-US" sz="2400" dirty="0" smtClean="0">
                <a:latin typeface="Times New Roman"/>
                <a:cs typeface="Times New Roman"/>
              </a:rPr>
              <a:t> Chuck Eesley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143000" y="5562600"/>
            <a:ext cx="746760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0" dirty="0">
                <a:latin typeface="Verdana" charset="0"/>
              </a:rPr>
              <a:t>Copyright © </a:t>
            </a:r>
            <a:r>
              <a:rPr lang="en-US" sz="1000" b="0" dirty="0" smtClean="0">
                <a:latin typeface="Verdana" charset="0"/>
              </a:rPr>
              <a:t>2012 </a:t>
            </a:r>
            <a:r>
              <a:rPr lang="en-US" sz="1000" b="0" dirty="0">
                <a:latin typeface="Verdana" charset="0"/>
              </a:rPr>
              <a:t>by the Board of Trustees of the Leland Stanford Junior University and Stanford Technology Ventures Program (STVP).  This document may be reproduced for educational purposes only.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28600" y="4038600"/>
            <a:ext cx="8686800" cy="1206500"/>
          </a:xfrm>
          <a:prstGeom prst="rect">
            <a:avLst/>
          </a:prstGeom>
          <a:solidFill>
            <a:srgbClr val="0000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“Companies that create the future do more than satisfy customers, they constantly </a:t>
            </a:r>
            <a:r>
              <a:rPr lang="en-U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amaze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them.”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~ Hamel and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Prahalad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Entrepreneurial</a:t>
            </a:r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 Sales &amp; Marketing</a:t>
            </a:r>
            <a:b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E145</a:t>
            </a:r>
            <a:endParaRPr lang="en-US" sz="40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6583363"/>
            <a:ext cx="8324850" cy="2746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0"/>
              <a:t>Note: Special thanks to my colleagues: Steve Blank and Tom Kosnik.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15200" cy="762000"/>
          </a:xfrm>
        </p:spPr>
        <p:txBody>
          <a:bodyPr/>
          <a:lstStyle/>
          <a:p>
            <a:pPr>
              <a:defRPr/>
            </a:pPr>
            <a:r>
              <a:rPr lang="en-US" sz="3600" b="1" smtClean="0"/>
              <a:t>So How Does a Startup </a:t>
            </a:r>
            <a:r>
              <a:rPr lang="en-US" sz="3600" b="1" i="1" smtClean="0"/>
              <a:t>Cross the Chasm</a:t>
            </a:r>
            <a:r>
              <a:rPr lang="en-US" sz="3600" b="1" smtClean="0"/>
              <a:t>?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971800"/>
            <a:ext cx="8991600" cy="3048000"/>
          </a:xfrm>
        </p:spPr>
        <p:txBody>
          <a:bodyPr/>
          <a:lstStyle/>
          <a:p>
            <a:pPr marL="381000" indent="-381000">
              <a:lnSpc>
                <a:spcPct val="140000"/>
              </a:lnSpc>
              <a:buFontTx/>
              <a:buAutoNum type="arabicPeriod"/>
            </a:pPr>
            <a:r>
              <a:rPr lang="en-US" sz="2800"/>
              <a:t>Put Your Eggs in One Basket … </a:t>
            </a:r>
            <a:br>
              <a:rPr lang="en-US" sz="2800"/>
            </a:br>
            <a:r>
              <a:rPr lang="en-US" sz="2800" i="1">
                <a:solidFill>
                  <a:srgbClr val="0000CC"/>
                </a:solidFill>
              </a:rPr>
              <a:t>Target Market Segments</a:t>
            </a:r>
            <a:r>
              <a:rPr lang="en-US" sz="2800">
                <a:solidFill>
                  <a:srgbClr val="0000CC"/>
                </a:solidFill>
              </a:rPr>
              <a:t>.</a:t>
            </a:r>
            <a:r>
              <a:rPr lang="en-US" sz="2800"/>
              <a:t>          </a:t>
            </a:r>
            <a:endParaRPr lang="en-US" sz="2800" i="1"/>
          </a:p>
          <a:p>
            <a:pPr marL="381000" indent="-381000">
              <a:lnSpc>
                <a:spcPct val="140000"/>
              </a:lnSpc>
              <a:buFontTx/>
              <a:buAutoNum type="arabicPeriod"/>
            </a:pPr>
            <a:r>
              <a:rPr lang="en-US" sz="2800"/>
              <a:t>Then Deliver a 100% Solution To Them </a:t>
            </a:r>
            <a:r>
              <a:rPr lang="en-US" sz="2800" i="1"/>
              <a:t>… </a:t>
            </a:r>
            <a:br>
              <a:rPr lang="en-US" sz="2800" i="1"/>
            </a:br>
            <a:r>
              <a:rPr lang="en-US" sz="2800" i="1">
                <a:solidFill>
                  <a:srgbClr val="0000CC"/>
                </a:solidFill>
              </a:rPr>
              <a:t>A Whole Product.</a:t>
            </a:r>
          </a:p>
        </p:txBody>
      </p:sp>
      <p:sp>
        <p:nvSpPr>
          <p:cNvPr id="17413" name="Rectangle 37"/>
          <p:cNvSpPr>
            <a:spLocks noChangeArrowheads="1"/>
          </p:cNvSpPr>
          <p:nvPr/>
        </p:nvSpPr>
        <p:spPr bwMode="auto">
          <a:xfrm>
            <a:off x="0" y="6613525"/>
            <a:ext cx="3317875" cy="244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0">
                <a:latin typeface="Arial" charset="0"/>
              </a:rPr>
              <a:t>Source:  Moore, Geoffrey (2002) </a:t>
            </a:r>
            <a:r>
              <a:rPr lang="en-US" sz="1000" i="1">
                <a:latin typeface="Arial" charset="0"/>
              </a:rPr>
              <a:t>Crossing The Chasm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304800"/>
            <a:ext cx="8915400" cy="1066800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Ways to Segment Markets</a:t>
            </a:r>
            <a:b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3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8435" name="Slide Number Placeholder 2"/>
          <p:cNvSpPr txBox="1">
            <a:spLocks noGrp="1"/>
          </p:cNvSpPr>
          <p:nvPr/>
        </p:nvSpPr>
        <p:spPr bwMode="auto">
          <a:xfrm>
            <a:off x="88392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71C19075-B6FD-C740-B002-5127AD163A09}" type="slidenum">
              <a:rPr lang="en-US" sz="1200">
                <a:solidFill>
                  <a:srgbClr val="898989"/>
                </a:solidFill>
              </a:rPr>
              <a:pPr algn="r"/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492555" name="Rectangle 11"/>
          <p:cNvSpPr>
            <a:spLocks noChangeArrowheads="1"/>
          </p:cNvSpPr>
          <p:nvPr/>
        </p:nvSpPr>
        <p:spPr bwMode="auto">
          <a:xfrm>
            <a:off x="-5105400" y="914400"/>
            <a:ext cx="4648200" cy="3905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prstShdw prst="shdw17" dist="17961" dir="2700000">
              <a:srgbClr val="2B2B2B">
                <a:alpha val="74998"/>
              </a:srgb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1300" b="0">
              <a:solidFill>
                <a:srgbClr val="8E0B00"/>
              </a:solidFill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648200" y="1371600"/>
            <a:ext cx="4114800" cy="3581400"/>
            <a:chOff x="2895600" y="1828800"/>
            <a:chExt cx="4114800" cy="3581400"/>
          </a:xfrm>
        </p:grpSpPr>
        <p:sp>
          <p:nvSpPr>
            <p:cNvPr id="18445" name="Oval 47"/>
            <p:cNvSpPr>
              <a:spLocks noChangeArrowheads="1"/>
            </p:cNvSpPr>
            <p:nvPr/>
          </p:nvSpPr>
          <p:spPr bwMode="auto">
            <a:xfrm>
              <a:off x="2895600" y="1828800"/>
              <a:ext cx="4114800" cy="3581400"/>
            </a:xfrm>
            <a:prstGeom prst="ellipse">
              <a:avLst/>
            </a:prstGeom>
            <a:solidFill>
              <a:srgbClr val="FFF93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446" name="Text Box 49"/>
            <p:cNvSpPr txBox="1">
              <a:spLocks noChangeArrowheads="1"/>
            </p:cNvSpPr>
            <p:nvPr/>
          </p:nvSpPr>
          <p:spPr bwMode="auto">
            <a:xfrm>
              <a:off x="3448050" y="2341563"/>
              <a:ext cx="1428750" cy="915987"/>
            </a:xfrm>
            <a:prstGeom prst="rect">
              <a:avLst/>
            </a:prstGeom>
            <a:solidFill>
              <a:srgbClr val="FFF93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Total</a:t>
              </a:r>
              <a:b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Available</a:t>
              </a:r>
              <a:b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Market</a:t>
              </a:r>
              <a:endParaRPr lang="en-US" sz="18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019800" y="2335213"/>
            <a:ext cx="2576513" cy="2389187"/>
            <a:chOff x="4419600" y="2640576"/>
            <a:chExt cx="2576875" cy="2388624"/>
          </a:xfrm>
        </p:grpSpPr>
        <p:sp>
          <p:nvSpPr>
            <p:cNvPr id="18448" name="Oval 48"/>
            <p:cNvSpPr>
              <a:spLocks noChangeArrowheads="1"/>
            </p:cNvSpPr>
            <p:nvPr/>
          </p:nvSpPr>
          <p:spPr bwMode="auto">
            <a:xfrm>
              <a:off x="4419600" y="2640576"/>
              <a:ext cx="2576875" cy="238862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449" name="Text Box 51"/>
            <p:cNvSpPr txBox="1">
              <a:spLocks noChangeArrowheads="1"/>
            </p:cNvSpPr>
            <p:nvPr/>
          </p:nvSpPr>
          <p:spPr bwMode="auto">
            <a:xfrm>
              <a:off x="4699039" y="2886580"/>
              <a:ext cx="1300346" cy="91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 Served</a:t>
              </a:r>
              <a: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  <a:t/>
              </a:r>
              <a:b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  <a:t> Available</a:t>
              </a:r>
              <a:b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  <a:t> Market</a:t>
              </a:r>
              <a:endParaRPr lang="en-US" sz="1800">
                <a:solidFill>
                  <a:schemeClr val="accent1"/>
                </a:solidFill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52275" name="Oval 50"/>
          <p:cNvSpPr>
            <a:spLocks noChangeArrowheads="1"/>
          </p:cNvSpPr>
          <p:nvPr/>
        </p:nvSpPr>
        <p:spPr bwMode="auto">
          <a:xfrm>
            <a:off x="7326313" y="3124200"/>
            <a:ext cx="1284287" cy="1273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>
                <a:latin typeface="Tahoma" charset="0"/>
                <a:ea typeface="ＭＳ Ｐゴシック" charset="-128"/>
                <a:cs typeface="ＭＳ Ｐゴシック" charset="-128"/>
              </a:rPr>
              <a:t>Target </a:t>
            </a:r>
            <a:br>
              <a:rPr lang="en-US" sz="1800">
                <a:latin typeface="Tahoma" charset="0"/>
                <a:ea typeface="ＭＳ Ｐゴシック" charset="-128"/>
                <a:cs typeface="ＭＳ Ｐゴシック" charset="-128"/>
              </a:rPr>
            </a:br>
            <a:r>
              <a:rPr lang="en-US" sz="1800">
                <a:latin typeface="Tahoma" charset="0"/>
                <a:ea typeface="ＭＳ Ｐゴシック" charset="-128"/>
                <a:cs typeface="ＭＳ Ｐゴシック" charset="-128"/>
              </a:rPr>
              <a:t>Market</a:t>
            </a:r>
            <a:endParaRPr lang="en-US" sz="1800">
              <a:solidFill>
                <a:schemeClr val="accent1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1630363"/>
            <a:ext cx="4648200" cy="55324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prstShdw prst="shdw17" dist="17961" dir="2700000">
              <a:srgbClr val="2B2B2B">
                <a:alpha val="74998"/>
              </a:srgb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marL="304800" indent="-304800">
              <a:lnSpc>
                <a:spcPct val="130000"/>
              </a:lnSpc>
              <a:buFontTx/>
              <a:buChar char="•"/>
            </a:pPr>
            <a:r>
              <a:rPr lang="en-US" sz="2400" b="0">
                <a:latin typeface="Helvetica" charset="0"/>
                <a:ea typeface="ＭＳ Ｐゴシック" charset="-128"/>
                <a:cs typeface="ＭＳ Ｐゴシック" charset="-128"/>
              </a:rPr>
              <a:t>For “B2C” … consumers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Age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Gender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Income bracket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Brand loyalty</a:t>
            </a:r>
            <a:endParaRPr lang="en-US" sz="2400" b="0">
              <a:latin typeface="Helvetica" charset="0"/>
              <a:ea typeface="ＭＳ Ｐゴシック" charset="-128"/>
              <a:cs typeface="ＭＳ Ｐゴシック" charset="-128"/>
            </a:endParaRPr>
          </a:p>
          <a:p>
            <a:pPr marL="304800" indent="-304800">
              <a:lnSpc>
                <a:spcPct val="130000"/>
              </a:lnSpc>
              <a:buFontTx/>
              <a:buChar char="•"/>
            </a:pPr>
            <a:r>
              <a:rPr lang="en-US" sz="2400" b="0">
                <a:latin typeface="Helvetica" charset="0"/>
                <a:ea typeface="ＭＳ Ｐゴシック" charset="-128"/>
                <a:cs typeface="ＭＳ Ｐゴシック" charset="-128"/>
              </a:rPr>
              <a:t>For “B2B” … businesses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Industry type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Number of employees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Geography</a:t>
            </a:r>
          </a:p>
          <a:p>
            <a:pPr marL="762000" lvl="1" indent="-304800">
              <a:lnSpc>
                <a:spcPct val="130000"/>
              </a:lnSpc>
              <a:buFont typeface="Arial" charset="0"/>
              <a:buAutoNum type="arabicPeriod"/>
            </a:pPr>
            <a:r>
              <a:rPr lang="en-US" sz="2400" b="0" i="1">
                <a:latin typeface="Helvetica" charset="0"/>
                <a:ea typeface="ＭＳ Ｐゴシック" charset="-128"/>
                <a:cs typeface="ＭＳ Ｐゴシック" charset="-128"/>
              </a:rPr>
              <a:t>Order size</a:t>
            </a:r>
            <a:endParaRPr lang="en-US" sz="2400" b="0">
              <a:latin typeface="Helvetica" charset="0"/>
              <a:ea typeface="ＭＳ Ｐゴシック" charset="-128"/>
              <a:cs typeface="ＭＳ Ｐゴシック" charset="-128"/>
            </a:endParaRPr>
          </a:p>
          <a:p>
            <a:pPr marL="304800" indent="-304800">
              <a:lnSpc>
                <a:spcPct val="130000"/>
              </a:lnSpc>
            </a:pPr>
            <a:endParaRPr lang="en-US" sz="2400" b="0">
              <a:latin typeface="Helvetica" charset="0"/>
              <a:ea typeface="ＭＳ Ｐゴシック" charset="-128"/>
              <a:cs typeface="ＭＳ Ｐゴシック" charset="-128"/>
            </a:endParaRPr>
          </a:p>
          <a:p>
            <a:pPr marL="304800" indent="-304800">
              <a:lnSpc>
                <a:spcPct val="130000"/>
              </a:lnSpc>
            </a:pPr>
            <a:endParaRPr lang="en-US" sz="1100" b="0">
              <a:solidFill>
                <a:srgbClr val="8E0B00"/>
              </a:solidFill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25500" y="1104900"/>
            <a:ext cx="8305800" cy="413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01688" y="3025775"/>
            <a:ext cx="8328025" cy="23796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Dog’s Role		Segment	Brand		Price/100 gr.</a:t>
            </a:r>
            <a:endParaRPr lang="en-US" sz="2400"/>
          </a:p>
          <a:p>
            <a:endParaRPr lang="en-US" sz="1800"/>
          </a:p>
          <a:p>
            <a:r>
              <a:rPr lang="en-US"/>
              <a:t>				</a:t>
            </a:r>
          </a:p>
          <a:p>
            <a:endParaRPr lang="en-US"/>
          </a:p>
          <a:p>
            <a:r>
              <a:rPr lang="en-US"/>
              <a:t>Dog as a family member	Premium		Chum		8.7 pence</a:t>
            </a:r>
          </a:p>
          <a:p>
            <a:endParaRPr lang="en-US"/>
          </a:p>
          <a:p>
            <a:r>
              <a:rPr lang="en-US"/>
              <a:t>Dog as a companion	Moderate		Pal and Bounce	6.4 &amp; 7.9 pence</a:t>
            </a:r>
          </a:p>
          <a:p>
            <a:endParaRPr lang="en-US"/>
          </a:p>
          <a:p>
            <a:r>
              <a:rPr lang="en-US"/>
              <a:t>Dog as an animal		Economy		Chappie		6.3 pence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81000" y="3276600"/>
            <a:ext cx="0" cy="218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604000"/>
            <a:ext cx="1566863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0">
                <a:solidFill>
                  <a:schemeClr val="tx2"/>
                </a:solidFill>
              </a:rPr>
              <a:t>Reference:  A. Ryans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6172200" cy="762000"/>
          </a:xfrm>
        </p:spPr>
        <p:txBody>
          <a:bodyPr/>
          <a:lstStyle/>
          <a:p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An Example of the Power of Segmentation:</a:t>
            </a:r>
            <a:b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2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Pedigree Petfoods in UK</a:t>
            </a:r>
            <a:endParaRPr lang="en-US" sz="40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67975" name="Text Box 7"/>
          <p:cNvSpPr txBox="1">
            <a:spLocks noChangeArrowheads="1"/>
          </p:cNvSpPr>
          <p:nvPr/>
        </p:nvSpPr>
        <p:spPr bwMode="auto">
          <a:xfrm>
            <a:off x="762000" y="3581400"/>
            <a:ext cx="4310063" cy="3365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Dog as a substitute child?</a:t>
            </a:r>
            <a:r>
              <a:rPr lang="en-US"/>
              <a:t>	</a:t>
            </a:r>
            <a:r>
              <a:rPr lang="en-US" i="1"/>
              <a:t>Super Premium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11430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DDDDDD"/>
                  </a:outerShdw>
                </a:effectLst>
              </a:rPr>
              <a:t>Segmentation and the UK Dog Food Market:  </a:t>
            </a:r>
            <a:r>
              <a:rPr lang="en-US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Pedigree’s Super Premium Strategy</a:t>
            </a:r>
            <a:endParaRPr lang="en-US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524000"/>
            <a:ext cx="7543800" cy="3124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0000CC"/>
                </a:solidFill>
              </a:rPr>
              <a:t>Target Market?</a:t>
            </a:r>
            <a:r>
              <a:rPr lang="en-US" sz="2000"/>
              <a:t>  Intense relationships, own smaller dogs, older and urban females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CC"/>
                </a:solidFill>
              </a:rPr>
              <a:t>Benefits?</a:t>
            </a:r>
            <a:r>
              <a:rPr lang="en-US" sz="2000"/>
              <a:t>  Very best product that can be bought, reassurance, confidence, leads to an enhanced relationship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CC"/>
                </a:solidFill>
              </a:rPr>
              <a:t>Name?</a:t>
            </a:r>
            <a:r>
              <a:rPr lang="en-US" sz="2000"/>
              <a:t>  Mr. Dog (later Caesar)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CC"/>
                </a:solidFill>
              </a:rPr>
              <a:t>Product?</a:t>
            </a:r>
            <a:r>
              <a:rPr lang="en-US" sz="2000"/>
              <a:t>  Very high quality ingredients, wide variety of flavors, special packaging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CC"/>
                </a:solidFill>
              </a:rPr>
              <a:t>Price?</a:t>
            </a:r>
            <a:r>
              <a:rPr lang="en-US" sz="2000"/>
              <a:t>  17.7 to 30.7 pence per 100 grams</a:t>
            </a:r>
          </a:p>
          <a:p>
            <a:pPr>
              <a:lnSpc>
                <a:spcPct val="80000"/>
              </a:lnSpc>
            </a:pPr>
            <a:r>
              <a:rPr lang="en-US" sz="2000">
                <a:solidFill>
                  <a:srgbClr val="0000CC"/>
                </a:solidFill>
              </a:rPr>
              <a:t>Advertising?</a:t>
            </a:r>
            <a:r>
              <a:rPr lang="en-US" sz="2000"/>
              <a:t>  Dog bringing newspaper, slippers, etc.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5138738"/>
            <a:ext cx="7162800" cy="1490662"/>
            <a:chOff x="556" y="3256"/>
            <a:chExt cx="4711" cy="939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567" y="3274"/>
              <a:ext cx="4700" cy="921"/>
            </a:xfrm>
            <a:prstGeom prst="rect">
              <a:avLst/>
            </a:prstGeom>
            <a:solidFill>
              <a:srgbClr val="FFFFCC"/>
            </a:solidFill>
            <a:ln w="50800">
              <a:noFill/>
              <a:miter lim="800000"/>
              <a:headEnd/>
              <a:tailEnd/>
            </a:ln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0" i="1">
                  <a:latin typeface="Verdana" charset="0"/>
                </a:rPr>
                <a:t>Results:  Fours years later, it had a 10% share of the total dog food market.  The total super premium segment of the market was about 15% -- about 10% coming from dog food brands and about 5% coming from fresh foods.  In addition, Pedigree's premium brand retained its market share.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56" y="3256"/>
              <a:ext cx="4540" cy="676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848600" cy="1143000"/>
          </a:xfrm>
        </p:spPr>
        <p:txBody>
          <a:bodyPr/>
          <a:lstStyle/>
          <a:p>
            <a:pPr>
              <a:defRPr/>
            </a:pPr>
            <a:r>
              <a:rPr lang="en-US" sz="4000" b="1" smtClean="0"/>
              <a:t>What is the Single Most Important Concept in a Marketing Strategy? 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533400" y="2743200"/>
            <a:ext cx="8375650" cy="641350"/>
          </a:xfrm>
          <a:prstGeom prst="rect">
            <a:avLst/>
          </a:prstGeom>
          <a:solidFill>
            <a:srgbClr val="30298F"/>
          </a:solidFill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Positioning (a.k.a. </a:t>
            </a:r>
            <a:r>
              <a:rPr lang="en-US" sz="3600" i="1" dirty="0">
                <a:solidFill>
                  <a:schemeClr val="bg1"/>
                </a:solidFill>
              </a:rPr>
              <a:t>the</a:t>
            </a:r>
            <a:r>
              <a:rPr lang="en-US" sz="3600" dirty="0">
                <a:solidFill>
                  <a:schemeClr val="bg1"/>
                </a:solidFill>
              </a:rPr>
              <a:t> “</a:t>
            </a:r>
            <a:r>
              <a:rPr lang="en-US" sz="3600" i="1" dirty="0">
                <a:solidFill>
                  <a:schemeClr val="bg1"/>
                </a:solidFill>
              </a:rPr>
              <a:t>Elevator Pitch”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162800" cy="762000"/>
          </a:xfrm>
        </p:spPr>
        <p:txBody>
          <a:bodyPr/>
          <a:lstStyle/>
          <a:p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Geoff Moore’s </a:t>
            </a:r>
            <a:b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Positioning Template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9144000" cy="4648200"/>
          </a:xfrm>
        </p:spPr>
        <p:txBody>
          <a:bodyPr/>
          <a:lstStyle/>
          <a:p>
            <a:r>
              <a:rPr lang="en-US" b="1" i="1" dirty="0"/>
              <a:t>Sentence #1</a:t>
            </a:r>
            <a:r>
              <a:rPr lang="en-US" b="1" dirty="0"/>
              <a:t> … Kawasaki’s horizontal axis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>For (</a:t>
            </a:r>
            <a:r>
              <a:rPr lang="en-US" sz="2000" dirty="0">
                <a:solidFill>
                  <a:srgbClr val="FF0000"/>
                </a:solidFill>
              </a:rPr>
              <a:t>target customer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	who (</a:t>
            </a:r>
            <a:r>
              <a:rPr lang="en-US" sz="2000" dirty="0">
                <a:solidFill>
                  <a:srgbClr val="FF0000"/>
                </a:solidFill>
              </a:rPr>
              <a:t>statement of the need or opportunity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(</a:t>
            </a:r>
            <a:r>
              <a:rPr lang="en-US" sz="2000" dirty="0">
                <a:solidFill>
                  <a:srgbClr val="FF0000"/>
                </a:solidFill>
              </a:rPr>
              <a:t>product/service name</a:t>
            </a:r>
            <a:r>
              <a:rPr lang="en-US" sz="2000" dirty="0"/>
              <a:t>) is a (</a:t>
            </a:r>
            <a:r>
              <a:rPr lang="en-US" sz="2000" dirty="0">
                <a:solidFill>
                  <a:srgbClr val="FF0000"/>
                </a:solidFill>
              </a:rPr>
              <a:t>product/service category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	that (</a:t>
            </a:r>
            <a:r>
              <a:rPr lang="en-US" sz="2000" dirty="0">
                <a:solidFill>
                  <a:srgbClr val="FF0000"/>
                </a:solidFill>
              </a:rPr>
              <a:t>statement of benefit</a:t>
            </a:r>
            <a:r>
              <a:rPr lang="en-US" sz="2000" dirty="0"/>
              <a:t>).</a:t>
            </a:r>
            <a:br>
              <a:rPr lang="en-US" sz="2000" dirty="0"/>
            </a:br>
            <a:endParaRPr lang="en-US" b="1" dirty="0"/>
          </a:p>
          <a:p>
            <a:r>
              <a:rPr lang="en-US" b="1" i="1" dirty="0"/>
              <a:t>Sentence #2</a:t>
            </a:r>
            <a:r>
              <a:rPr lang="en-US" b="1" dirty="0"/>
              <a:t> … Kawasaki’s vertical</a:t>
            </a:r>
            <a:r>
              <a:rPr lang="en-US" b="1" dirty="0" smtClean="0"/>
              <a:t> </a:t>
            </a:r>
            <a:r>
              <a:rPr lang="en-US" b="1" dirty="0"/>
              <a:t>a</a:t>
            </a:r>
            <a:r>
              <a:rPr lang="en-US" b="1" dirty="0" smtClean="0"/>
              <a:t>xis</a:t>
            </a:r>
            <a:endParaRPr lang="en-US" b="1" dirty="0"/>
          </a:p>
          <a:p>
            <a:pPr>
              <a:buFontTx/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sz="2000" dirty="0"/>
              <a:t>Unlike (</a:t>
            </a:r>
            <a:r>
              <a:rPr lang="en-US" sz="2000" dirty="0">
                <a:solidFill>
                  <a:srgbClr val="FF0000"/>
                </a:solidFill>
              </a:rPr>
              <a:t>primary competitive alternative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	our product (</a:t>
            </a:r>
            <a:r>
              <a:rPr lang="en-US" sz="2000" dirty="0">
                <a:solidFill>
                  <a:srgbClr val="FF0000"/>
                </a:solidFill>
              </a:rPr>
              <a:t>statement of primary differentiation</a:t>
            </a:r>
            <a:r>
              <a:rPr lang="en-US" sz="2000" dirty="0"/>
              <a:t>).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-76200" y="6553200"/>
            <a:ext cx="3349625" cy="3048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/>
              <a:t>Source: Geoff Moore and Guy Kawasaki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96300" cy="762000"/>
          </a:xfrm>
        </p:spPr>
        <p:txBody>
          <a:bodyPr/>
          <a:lstStyle/>
          <a:p>
            <a:pPr>
              <a:defRPr/>
            </a:pPr>
            <a:r>
              <a:rPr lang="en-US" sz="3600" b="1" smtClean="0"/>
              <a:t>Positioning Happens Before </a:t>
            </a:r>
            <a:br>
              <a:rPr lang="en-US" sz="3600" b="1" smtClean="0"/>
            </a:br>
            <a:r>
              <a:rPr lang="en-US" sz="3600" b="1" smtClean="0"/>
              <a:t>Demand Creation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 l="3883"/>
          <a:stretch>
            <a:fillRect/>
          </a:stretch>
        </p:blipFill>
        <p:spPr bwMode="auto">
          <a:xfrm>
            <a:off x="0" y="1752600"/>
            <a:ext cx="701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7162800" y="3429000"/>
            <a:ext cx="1531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kumimoji="1" lang="en-US" sz="2400" i="1">
                <a:solidFill>
                  <a:srgbClr val="FF0000"/>
                </a:solidFill>
                <a:latin typeface="Tahoma" charset="0"/>
                <a:ea typeface="ＭＳ Ｐゴシック" charset="-128"/>
                <a:cs typeface="ＭＳ Ｐゴシック" charset="-128"/>
              </a:rPr>
              <a:t>Demand</a:t>
            </a:r>
            <a:r>
              <a:rPr kumimoji="1" lang="en-US" sz="2400" i="1"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</a:p>
          <a:p>
            <a:pPr algn="ctr" eaLnBrk="1" hangingPunct="1"/>
            <a:r>
              <a:rPr kumimoji="1" lang="en-US" sz="2400" i="1">
                <a:solidFill>
                  <a:srgbClr val="FF0000"/>
                </a:solidFill>
                <a:latin typeface="Tahoma" charset="0"/>
                <a:ea typeface="ＭＳ Ｐゴシック" charset="-128"/>
                <a:cs typeface="ＭＳ Ｐゴシック" charset="-128"/>
              </a:rPr>
              <a:t>Creation</a:t>
            </a:r>
            <a:endParaRPr kumimoji="1" lang="en-US" sz="2400">
              <a:solidFill>
                <a:srgbClr val="FF0000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543800" cy="609600"/>
          </a:xfrm>
        </p:spPr>
        <p:txBody>
          <a:bodyPr/>
          <a:lstStyle/>
          <a:p>
            <a:pPr>
              <a:defRPr/>
            </a:pPr>
            <a:r>
              <a:rPr lang="en-US" sz="3600" b="1" smtClean="0"/>
              <a:t>Positioning Should Drive Go-to-Market Strategies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43000" y="1619250"/>
            <a:ext cx="6934200" cy="4552950"/>
          </a:xfrm>
          <a:noFill/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2800"/>
              <a:t>Promotion and Communication</a:t>
            </a:r>
            <a:br>
              <a:rPr lang="en-US" sz="2800"/>
            </a:br>
            <a:r>
              <a:rPr lang="en-US" sz="2800"/>
              <a:t>(including branding)</a:t>
            </a:r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endParaRPr lang="en-US" sz="2800"/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2800"/>
              <a:t>Pricing and Business Model</a:t>
            </a:r>
            <a:br>
              <a:rPr lang="en-US" sz="2800"/>
            </a:br>
            <a:r>
              <a:rPr lang="en-US" sz="2800"/>
              <a:t>(including viral marketing)</a:t>
            </a:r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endParaRPr lang="en-US" sz="2800"/>
          </a:p>
          <a:p>
            <a:pPr marL="457200" indent="-457200">
              <a:lnSpc>
                <a:spcPct val="100000"/>
              </a:lnSpc>
              <a:buFont typeface="Wingdings" charset="2"/>
              <a:buChar char="§"/>
            </a:pPr>
            <a:r>
              <a:rPr lang="en-US" sz="2800"/>
              <a:t>Sales and Distribution</a:t>
            </a:r>
            <a:br>
              <a:rPr lang="en-US" sz="2800"/>
            </a:br>
            <a:r>
              <a:rPr lang="en-US" sz="2800"/>
              <a:t>(including affiliate marketing)</a:t>
            </a:r>
            <a:endParaRPr 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938280" y="2895600"/>
            <a:ext cx="3288080" cy="46166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Professor</a:t>
            </a:r>
            <a:r>
              <a:rPr lang="en-US" sz="2400" dirty="0" smtClean="0">
                <a:latin typeface="Times New Roman"/>
                <a:cs typeface="Times New Roman"/>
              </a:rPr>
              <a:t> Chuck Eesley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143000" y="5562600"/>
            <a:ext cx="746760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0" dirty="0">
                <a:latin typeface="Verdana" charset="0"/>
              </a:rPr>
              <a:t>Copyright © </a:t>
            </a:r>
            <a:r>
              <a:rPr lang="en-US" sz="1000" b="0" dirty="0" smtClean="0">
                <a:latin typeface="Verdana" charset="0"/>
              </a:rPr>
              <a:t>2012 </a:t>
            </a:r>
            <a:r>
              <a:rPr lang="en-US" sz="1000" b="0" dirty="0">
                <a:latin typeface="Verdana" charset="0"/>
              </a:rPr>
              <a:t>by the Board of Trustees of the Leland Stanford Junior University and Stanford Technology Ventures Program (STVP).  This document may be reproduced for educational purposes only.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28600" y="4038600"/>
            <a:ext cx="8686800" cy="1206500"/>
          </a:xfrm>
          <a:prstGeom prst="rect">
            <a:avLst/>
          </a:prstGeom>
          <a:solidFill>
            <a:srgbClr val="0000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“Companies that create the future do more than satisfy customers, they constantly </a:t>
            </a:r>
            <a:r>
              <a:rPr lang="en-U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amaze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them.”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~ Hamel and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Prahalad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Entrepreneurial</a:t>
            </a:r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 Sales &amp; Marketing</a:t>
            </a:r>
            <a:b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E145</a:t>
            </a:r>
            <a:endParaRPr lang="en-US" sz="40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6583363"/>
            <a:ext cx="8324850" cy="2746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0"/>
              <a:t>Note: Special thanks to my colleagues: Steve Blank and Tom Kosnik.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78359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762000"/>
          </a:xfrm>
        </p:spPr>
        <p:txBody>
          <a:bodyPr lIns="90487" rIns="90487" anchor="ctr"/>
          <a:lstStyle/>
          <a:p>
            <a:r>
              <a:rPr lang="en-US" sz="4000" b="1">
                <a:effectLst>
                  <a:outerShdw blurRad="38100" dist="38100" dir="2700000" algn="tl">
                    <a:srgbClr val="DDDDDD"/>
                  </a:outerShdw>
                </a:effectLst>
              </a:rPr>
              <a:t>Agenda and 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6705600" cy="3124200"/>
          </a:xfrm>
          <a:noFill/>
        </p:spPr>
        <p:txBody>
          <a:bodyPr/>
          <a:lstStyle/>
          <a:p>
            <a:pPr marL="609600" indent="-609600">
              <a:lnSpc>
                <a:spcPct val="100000"/>
              </a:lnSpc>
              <a:buFont typeface="Arial" charset="0"/>
              <a:buAutoNum type="arabicPeriod"/>
            </a:pPr>
            <a:r>
              <a:rPr lang="en-US" sz="3200" dirty="0" smtClean="0"/>
              <a:t>Entrepreneurial Marketing</a:t>
            </a:r>
          </a:p>
          <a:p>
            <a:pPr marL="1009650" lvl="1" indent="-609600">
              <a:lnSpc>
                <a:spcPct val="100000"/>
              </a:lnSpc>
              <a:buNone/>
            </a:pPr>
            <a:r>
              <a:rPr lang="en-US" sz="2600" dirty="0" smtClean="0"/>
              <a:t>- Either making it or selling it</a:t>
            </a:r>
          </a:p>
          <a:p>
            <a:pPr marL="609600" indent="-609600">
              <a:lnSpc>
                <a:spcPct val="100000"/>
              </a:lnSpc>
              <a:buFont typeface="Arial" charset="0"/>
              <a:buAutoNum type="arabicPeriod"/>
            </a:pPr>
            <a:r>
              <a:rPr lang="en-US" sz="3200" dirty="0" smtClean="0"/>
              <a:t>Go-to-market strategies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How Do I Get People to Buy?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162800" cy="4114800"/>
          </a:xfrm>
        </p:spPr>
        <p:txBody>
          <a:bodyPr/>
          <a:lstStyle/>
          <a:p>
            <a:r>
              <a:rPr lang="en-US" dirty="0" smtClean="0"/>
              <a:t>Having a clear value proposition – why should a customer buy from you?</a:t>
            </a:r>
          </a:p>
          <a:p>
            <a:endParaRPr lang="en-US" dirty="0" smtClean="0"/>
          </a:p>
          <a:p>
            <a:r>
              <a:rPr lang="en-US" dirty="0" smtClean="0"/>
              <a:t>Demand Creation Experiments</a:t>
            </a:r>
          </a:p>
          <a:p>
            <a:endParaRPr lang="en-US" dirty="0" smtClean="0"/>
          </a:p>
          <a:p>
            <a:r>
              <a:rPr lang="en-US" dirty="0" smtClean="0"/>
              <a:t>Influencers</a:t>
            </a:r>
          </a:p>
          <a:p>
            <a:endParaRPr lang="en-US" dirty="0" smtClean="0"/>
          </a:p>
          <a:p>
            <a:r>
              <a:rPr lang="en-US" dirty="0" smtClean="0"/>
              <a:t>Bowling pin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"/>
            <a:ext cx="69088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"/>
            <a:ext cx="62484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Demand Creation on the Web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 marketing (SEM)</a:t>
            </a:r>
          </a:p>
          <a:p>
            <a:endParaRPr lang="en-US" dirty="0" smtClean="0"/>
          </a:p>
          <a:p>
            <a:r>
              <a:rPr lang="en-US" dirty="0" smtClean="0"/>
              <a:t>Search engine optimization (SEO) – free traffic by optimizing the website</a:t>
            </a:r>
          </a:p>
          <a:p>
            <a:endParaRPr lang="en-US" dirty="0" smtClean="0"/>
          </a:p>
          <a:p>
            <a:r>
              <a:rPr lang="en-US" dirty="0" smtClean="0"/>
              <a:t>Viral marketing</a:t>
            </a:r>
          </a:p>
          <a:p>
            <a:endParaRPr lang="en-US" dirty="0" smtClean="0"/>
          </a:p>
          <a:p>
            <a:r>
              <a:rPr lang="en-US" dirty="0" smtClean="0"/>
              <a:t>Affiliate management</a:t>
            </a:r>
          </a:p>
          <a:p>
            <a:endParaRPr lang="en-US" dirty="0" smtClean="0"/>
          </a:p>
          <a:p>
            <a:r>
              <a:rPr lang="en-US" dirty="0" err="1" smtClean="0"/>
              <a:t>Bannering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1000"/>
            <a:ext cx="69977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1000"/>
            <a:ext cx="74168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685800"/>
            <a:ext cx="67183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0"/>
            <a:ext cx="7848600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85800"/>
            <a:ext cx="68072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74041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6400800"/>
            <a:ext cx="163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 McClure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/>
          <a:lstStyle/>
          <a:p>
            <a:r>
              <a:rPr lang="en-US" sz="3200" b="1">
                <a:effectLst>
                  <a:outerShdw blurRad="38100" dist="38100" dir="2700000" algn="tl">
                    <a:srgbClr val="DDDDDD"/>
                  </a:outerShdw>
                </a:effectLst>
              </a:rPr>
              <a:t>“Market Analysis” Versus “Marketing”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066800"/>
            <a:ext cx="9448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CC"/>
                </a:solidFill>
              </a:rPr>
              <a:t>Step #1 Opportunity recognition</a:t>
            </a:r>
            <a:r>
              <a:rPr lang="en-US" b="1"/>
              <a:t> </a:t>
            </a:r>
            <a:r>
              <a:rPr lang="en-US" b="1">
                <a:solidFill>
                  <a:srgbClr val="0000CC"/>
                </a:solidFill>
              </a:rPr>
              <a:t>&amp; market analysis</a:t>
            </a:r>
            <a:endParaRPr lang="en-US"/>
          </a:p>
          <a:p>
            <a:pPr lvl="1"/>
            <a:r>
              <a:rPr lang="en-US" sz="2400"/>
              <a:t>Identify a Market Need</a:t>
            </a:r>
          </a:p>
          <a:p>
            <a:pPr lvl="1"/>
            <a:r>
              <a:rPr lang="en-US" sz="2400"/>
              <a:t>Examine the Competitive Dynamics of the Industry</a:t>
            </a:r>
          </a:p>
          <a:p>
            <a:pPr lvl="1"/>
            <a:r>
              <a:rPr lang="en-US" sz="2400"/>
              <a:t>Determine Size and Growth Potential of the Market</a:t>
            </a:r>
            <a:br>
              <a:rPr lang="en-US" sz="2400"/>
            </a:br>
            <a:endParaRPr lang="en-US" sz="2400"/>
          </a:p>
          <a:p>
            <a:pPr>
              <a:buFontTx/>
              <a:buNone/>
            </a:pPr>
            <a:r>
              <a:rPr lang="en-US" b="1">
                <a:solidFill>
                  <a:srgbClr val="0000CC"/>
                </a:solidFill>
              </a:rPr>
              <a:t>Step #2 Marketing as a strategy to create demand</a:t>
            </a:r>
            <a:endParaRPr lang="en-US">
              <a:solidFill>
                <a:srgbClr val="0000CC"/>
              </a:solidFill>
            </a:endParaRPr>
          </a:p>
          <a:p>
            <a:pPr lvl="1"/>
            <a:r>
              <a:rPr lang="en-US" sz="2400"/>
              <a:t>Develop a Unique Positioning </a:t>
            </a:r>
          </a:p>
          <a:p>
            <a:pPr lvl="1"/>
            <a:r>
              <a:rPr lang="en-US" sz="2400"/>
              <a:t>Develop Marketing Objectives</a:t>
            </a:r>
          </a:p>
          <a:p>
            <a:pPr lvl="1"/>
            <a:r>
              <a:rPr lang="en-US" sz="2400"/>
              <a:t>Build a Set of Go-to-Market Strategies </a:t>
            </a:r>
            <a:br>
              <a:rPr lang="en-US" sz="2400"/>
            </a:br>
            <a:r>
              <a:rPr lang="en-US" sz="2400"/>
              <a:t>(e.g., Pricing, Promotion, Distribution)</a:t>
            </a:r>
          </a:p>
          <a:p>
            <a:pPr lvl="1"/>
            <a:r>
              <a:rPr lang="en-US" sz="2400"/>
              <a:t>Support through Sales and Great Execution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81534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57200"/>
            <a:ext cx="7404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16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Where do People Buy my Product?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162800" cy="4114800"/>
          </a:xfrm>
        </p:spPr>
        <p:txBody>
          <a:bodyPr/>
          <a:lstStyle/>
          <a:p>
            <a:r>
              <a:rPr lang="en-US" dirty="0" smtClean="0"/>
              <a:t>Sales Channels</a:t>
            </a:r>
          </a:p>
          <a:p>
            <a:endParaRPr lang="en-US" dirty="0" smtClean="0"/>
          </a:p>
          <a:p>
            <a:r>
              <a:rPr lang="en-US" dirty="0" smtClean="0"/>
              <a:t>Understanding the sales process and decision makers in the customer organization </a:t>
            </a:r>
          </a:p>
          <a:p>
            <a:endParaRPr lang="en-US" dirty="0" smtClean="0"/>
          </a:p>
          <a:p>
            <a:r>
              <a:rPr lang="en-US" dirty="0" smtClean="0"/>
              <a:t>Must experiment with sales channels/tactics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"/>
            <a:ext cx="67183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ounded Rectangle 29"/>
          <p:cNvSpPr>
            <a:spLocks noChangeArrowheads="1"/>
          </p:cNvSpPr>
          <p:nvPr/>
        </p:nvSpPr>
        <p:spPr bwMode="auto">
          <a:xfrm>
            <a:off x="2578100" y="2592388"/>
            <a:ext cx="1835150" cy="2398712"/>
          </a:xfrm>
          <a:prstGeom prst="roundRect">
            <a:avLst>
              <a:gd name="adj" fmla="val 16667"/>
            </a:avLst>
          </a:prstGeom>
          <a:solidFill>
            <a:srgbClr val="B3BCC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47" name="Title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8915400" cy="1066800"/>
          </a:xfrm>
        </p:spPr>
        <p:txBody>
          <a:bodyPr/>
          <a:lstStyle/>
          <a:p>
            <a:pPr eaLnBrk="1" hangingPunct="1"/>
            <a:r>
              <a:rPr lang="en-US" sz="3800" smtClean="0">
                <a:latin typeface="Avenir LT Std 55 Roman" charset="0"/>
                <a:ea typeface="Avenir LT Std 55 Roman" charset="0"/>
                <a:cs typeface="Avenir LT Std 55 Roman" charset="0"/>
              </a:rPr>
              <a:t>Example Business Model</a:t>
            </a:r>
          </a:p>
        </p:txBody>
      </p:sp>
      <p:pic>
        <p:nvPicPr>
          <p:cNvPr id="82948" name="Content Placeholder 5" descr="Slate2.png"/>
          <p:cNvPicPr>
            <a:picLocks noGrp="1" noChangeAspect="1"/>
          </p:cNvPicPr>
          <p:nvPr/>
        </p:nvPicPr>
        <p:blipFill>
          <a:blip r:embed="rId3" cstate="print"/>
          <a:srcRect l="6648" t="4306" r="46664" b="7361"/>
          <a:stretch>
            <a:fillRect/>
          </a:stretch>
        </p:blipFill>
        <p:spPr bwMode="auto">
          <a:xfrm>
            <a:off x="558800" y="2197100"/>
            <a:ext cx="9779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9" name="TextBox 15"/>
          <p:cNvSpPr txBox="1">
            <a:spLocks noChangeArrowheads="1"/>
          </p:cNvSpPr>
          <p:nvPr/>
        </p:nvSpPr>
        <p:spPr bwMode="auto">
          <a:xfrm>
            <a:off x="277813" y="1771650"/>
            <a:ext cx="1852612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  <a:hlinkClick r:id="rId4" action="ppaction://hlinksldjump"/>
              </a:rPr>
              <a:t>ODM Hardware</a:t>
            </a:r>
            <a:endParaRPr lang="en-US" sz="1500" u="sng">
              <a:latin typeface="Avenir LT Std 55 Roman" charset="0"/>
              <a:ea typeface="Arial" charset="0"/>
              <a:cs typeface="Arial" charset="0"/>
            </a:endParaRPr>
          </a:p>
          <a:p>
            <a:pPr eaLnBrk="1" hangingPunct="1"/>
            <a:endParaRPr lang="en-US" sz="1400" u="sng">
              <a:latin typeface="Avenir LT Std 55 Roman" charset="0"/>
              <a:ea typeface="Arial" charset="0"/>
              <a:cs typeface="Arial" charset="0"/>
            </a:endParaRPr>
          </a:p>
        </p:txBody>
      </p:sp>
      <p:sp>
        <p:nvSpPr>
          <p:cNvPr id="82950" name="TextBox 16"/>
          <p:cNvSpPr txBox="1">
            <a:spLocks noChangeArrowheads="1"/>
          </p:cNvSpPr>
          <p:nvPr/>
        </p:nvSpPr>
        <p:spPr bwMode="auto">
          <a:xfrm>
            <a:off x="2914650" y="4351338"/>
            <a:ext cx="11906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Software </a:t>
            </a:r>
          </a:p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(in-house) </a:t>
            </a:r>
          </a:p>
        </p:txBody>
      </p:sp>
      <p:sp>
        <p:nvSpPr>
          <p:cNvPr id="82952" name="Left Arrow 26"/>
          <p:cNvSpPr>
            <a:spLocks noChangeArrowheads="1"/>
          </p:cNvSpPr>
          <p:nvPr/>
        </p:nvSpPr>
        <p:spPr bwMode="auto">
          <a:xfrm flipH="1">
            <a:off x="1603375" y="2882900"/>
            <a:ext cx="769938" cy="373063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53" name="Left Arrow 27"/>
          <p:cNvSpPr>
            <a:spLocks noChangeArrowheads="1"/>
          </p:cNvSpPr>
          <p:nvPr/>
        </p:nvSpPr>
        <p:spPr bwMode="auto">
          <a:xfrm>
            <a:off x="1577975" y="2395538"/>
            <a:ext cx="769938" cy="371475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pic>
        <p:nvPicPr>
          <p:cNvPr id="82954" name="Picture 3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150" y="2740025"/>
            <a:ext cx="1547813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5" name="TextBox 16"/>
          <p:cNvSpPr txBox="1">
            <a:spLocks noChangeArrowheads="1"/>
          </p:cNvSpPr>
          <p:nvPr/>
        </p:nvSpPr>
        <p:spPr bwMode="auto">
          <a:xfrm>
            <a:off x="1362075" y="2112963"/>
            <a:ext cx="11906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$150</a:t>
            </a:r>
          </a:p>
        </p:txBody>
      </p:sp>
      <p:pic>
        <p:nvPicPr>
          <p:cNvPr id="82956" name="Picture 3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5938" y="1681163"/>
            <a:ext cx="157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7" name="Picture 3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38750" y="4816475"/>
            <a:ext cx="2500313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8" name="Picture 3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9900" y="2798763"/>
            <a:ext cx="1546225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9" name="TextBox 16"/>
          <p:cNvSpPr txBox="1">
            <a:spLocks noChangeArrowheads="1"/>
          </p:cNvSpPr>
          <p:nvPr/>
        </p:nvSpPr>
        <p:spPr bwMode="auto">
          <a:xfrm>
            <a:off x="5145088" y="3948113"/>
            <a:ext cx="24209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200">
                <a:latin typeface="Avenir LT Std 55 Roman" charset="0"/>
                <a:ea typeface="Arial" charset="0"/>
                <a:cs typeface="Arial" charset="0"/>
              </a:rPr>
              <a:t>yourcompany.com</a:t>
            </a:r>
          </a:p>
        </p:txBody>
      </p:sp>
      <p:pic>
        <p:nvPicPr>
          <p:cNvPr id="82960" name="Picture 4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01025" y="2779713"/>
            <a:ext cx="78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61" name="Left Arrow 41"/>
          <p:cNvSpPr>
            <a:spLocks noChangeArrowheads="1"/>
          </p:cNvSpPr>
          <p:nvPr/>
        </p:nvSpPr>
        <p:spPr bwMode="auto">
          <a:xfrm rot="19081986" flipH="1">
            <a:off x="4665663" y="2279650"/>
            <a:ext cx="769937" cy="373063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62" name="Left Arrow 42"/>
          <p:cNvSpPr>
            <a:spLocks noChangeArrowheads="1"/>
          </p:cNvSpPr>
          <p:nvPr/>
        </p:nvSpPr>
        <p:spPr bwMode="auto">
          <a:xfrm rot="-2518014">
            <a:off x="4441825" y="2030413"/>
            <a:ext cx="769938" cy="373062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64" name="Left Arrow 44"/>
          <p:cNvSpPr>
            <a:spLocks noChangeArrowheads="1"/>
          </p:cNvSpPr>
          <p:nvPr/>
        </p:nvSpPr>
        <p:spPr bwMode="auto">
          <a:xfrm>
            <a:off x="4614863" y="3235325"/>
            <a:ext cx="768350" cy="371475"/>
          </a:xfrm>
          <a:prstGeom prst="leftArrow">
            <a:avLst>
              <a:gd name="adj1" fmla="val 50000"/>
              <a:gd name="adj2" fmla="val 4997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65" name="Left Arrow 45"/>
          <p:cNvSpPr>
            <a:spLocks noChangeArrowheads="1"/>
          </p:cNvSpPr>
          <p:nvPr/>
        </p:nvSpPr>
        <p:spPr bwMode="auto">
          <a:xfrm rot="1912451" flipH="1">
            <a:off x="4448175" y="5145088"/>
            <a:ext cx="769938" cy="371475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66" name="Left Arrow 46"/>
          <p:cNvSpPr>
            <a:spLocks noChangeArrowheads="1"/>
          </p:cNvSpPr>
          <p:nvPr/>
        </p:nvSpPr>
        <p:spPr bwMode="auto">
          <a:xfrm rot="1912451">
            <a:off x="4529138" y="4803775"/>
            <a:ext cx="768350" cy="371475"/>
          </a:xfrm>
          <a:prstGeom prst="leftArrow">
            <a:avLst>
              <a:gd name="adj1" fmla="val 50000"/>
              <a:gd name="adj2" fmla="val 4997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68" name="Left Arrow 48"/>
          <p:cNvSpPr>
            <a:spLocks noChangeArrowheads="1"/>
          </p:cNvSpPr>
          <p:nvPr/>
        </p:nvSpPr>
        <p:spPr bwMode="auto">
          <a:xfrm rot="-2518014">
            <a:off x="7596188" y="4787900"/>
            <a:ext cx="769937" cy="371475"/>
          </a:xfrm>
          <a:prstGeom prst="leftArrow">
            <a:avLst>
              <a:gd name="adj1" fmla="val 50000"/>
              <a:gd name="adj2" fmla="val 50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70" name="Left Arrow 50"/>
          <p:cNvSpPr>
            <a:spLocks noChangeArrowheads="1"/>
          </p:cNvSpPr>
          <p:nvPr/>
        </p:nvSpPr>
        <p:spPr bwMode="auto">
          <a:xfrm>
            <a:off x="7242175" y="3284538"/>
            <a:ext cx="769938" cy="373062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72" name="Left Arrow 52"/>
          <p:cNvSpPr>
            <a:spLocks noChangeArrowheads="1"/>
          </p:cNvSpPr>
          <p:nvPr/>
        </p:nvSpPr>
        <p:spPr bwMode="auto">
          <a:xfrm rot="1912451">
            <a:off x="7618413" y="1914525"/>
            <a:ext cx="769937" cy="373063"/>
          </a:xfrm>
          <a:prstGeom prst="leftArrow">
            <a:avLst>
              <a:gd name="adj1" fmla="val 50000"/>
              <a:gd name="adj2" fmla="val 498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venir LT Std 55 Roman" charset="0"/>
              <a:ea typeface="Avenir LT Std 55 Roman" charset="0"/>
              <a:cs typeface="Avenir LT Std 55 Roman" charset="0"/>
            </a:endParaRPr>
          </a:p>
        </p:txBody>
      </p:sp>
      <p:sp>
        <p:nvSpPr>
          <p:cNvPr id="82973" name="TextBox 16"/>
          <p:cNvSpPr txBox="1">
            <a:spLocks noChangeArrowheads="1"/>
          </p:cNvSpPr>
          <p:nvPr/>
        </p:nvSpPr>
        <p:spPr bwMode="auto">
          <a:xfrm>
            <a:off x="7069138" y="3049588"/>
            <a:ext cx="1190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$399</a:t>
            </a:r>
          </a:p>
        </p:txBody>
      </p:sp>
      <p:sp>
        <p:nvSpPr>
          <p:cNvPr id="82974" name="TextBox 16"/>
          <p:cNvSpPr txBox="1">
            <a:spLocks noChangeArrowheads="1"/>
          </p:cNvSpPr>
          <p:nvPr/>
        </p:nvSpPr>
        <p:spPr bwMode="auto">
          <a:xfrm rot="1854104">
            <a:off x="7632700" y="1765300"/>
            <a:ext cx="1190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$399</a:t>
            </a:r>
          </a:p>
        </p:txBody>
      </p:sp>
      <p:sp>
        <p:nvSpPr>
          <p:cNvPr id="82975" name="TextBox 16"/>
          <p:cNvSpPr txBox="1">
            <a:spLocks noChangeArrowheads="1"/>
          </p:cNvSpPr>
          <p:nvPr/>
        </p:nvSpPr>
        <p:spPr bwMode="auto">
          <a:xfrm rot="-2340106">
            <a:off x="7259638" y="4586288"/>
            <a:ext cx="118903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$399</a:t>
            </a:r>
          </a:p>
        </p:txBody>
      </p:sp>
      <p:sp>
        <p:nvSpPr>
          <p:cNvPr id="82976" name="TextBox 16"/>
          <p:cNvSpPr txBox="1">
            <a:spLocks noChangeArrowheads="1"/>
          </p:cNvSpPr>
          <p:nvPr/>
        </p:nvSpPr>
        <p:spPr bwMode="auto">
          <a:xfrm rot="1780819">
            <a:off x="4511675" y="4660900"/>
            <a:ext cx="1190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$200</a:t>
            </a:r>
          </a:p>
        </p:txBody>
      </p:sp>
      <p:sp>
        <p:nvSpPr>
          <p:cNvPr id="82977" name="TextBox 16"/>
          <p:cNvSpPr txBox="1">
            <a:spLocks noChangeArrowheads="1"/>
          </p:cNvSpPr>
          <p:nvPr/>
        </p:nvSpPr>
        <p:spPr bwMode="auto">
          <a:xfrm>
            <a:off x="4451350" y="2997200"/>
            <a:ext cx="11906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$399</a:t>
            </a:r>
          </a:p>
        </p:txBody>
      </p:sp>
      <p:sp>
        <p:nvSpPr>
          <p:cNvPr id="82978" name="TextBox 16"/>
          <p:cNvSpPr txBox="1">
            <a:spLocks noChangeArrowheads="1"/>
          </p:cNvSpPr>
          <p:nvPr/>
        </p:nvSpPr>
        <p:spPr bwMode="auto">
          <a:xfrm rot="-2340106">
            <a:off x="4152900" y="1787525"/>
            <a:ext cx="1190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500">
                <a:latin typeface="Avenir LT Std 55 Roman" charset="0"/>
                <a:ea typeface="Arial" charset="0"/>
                <a:cs typeface="Arial" charset="0"/>
              </a:rPr>
              <a:t>$350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7500" y="3556000"/>
            <a:ext cx="2082800" cy="2794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 u="sng" dirty="0">
              <a:solidFill>
                <a:srgbClr val="FFFFFF"/>
              </a:solidFill>
              <a:latin typeface="Georgia" charset="0"/>
              <a:ea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800" u="sng" dirty="0">
              <a:solidFill>
                <a:srgbClr val="FFFFFF"/>
              </a:solidFill>
              <a:latin typeface="Georgia" charset="0"/>
              <a:ea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800" u="sng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Customer Acquisition Cost</a:t>
            </a:r>
            <a:r>
              <a:rPr lang="en-US" sz="18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: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FF00"/>
                </a:solidFill>
                <a:latin typeface="Georgia" charset="0"/>
                <a:ea typeface="Arial" charset="0"/>
                <a:cs typeface="Arial" charset="0"/>
              </a:rPr>
              <a:t>($41)</a:t>
            </a:r>
          </a:p>
          <a:p>
            <a:pPr eaLnBrk="1" hangingPunct="1">
              <a:defRPr/>
            </a:pPr>
            <a:endParaRPr lang="en-US" sz="1400" dirty="0">
              <a:solidFill>
                <a:srgbClr val="FFFF00"/>
              </a:solidFill>
              <a:latin typeface="Georgia" charset="0"/>
              <a:ea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400" i="1" dirty="0">
                <a:solidFill>
                  <a:schemeClr val="bg1"/>
                </a:solidFill>
                <a:latin typeface="Georgia" charset="0"/>
                <a:ea typeface="Arial" charset="0"/>
                <a:cs typeface="Arial" charset="0"/>
              </a:rPr>
              <a:t>Demand Creation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SEO/SEM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Blogs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Forums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Bookstore   promotion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Sales force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Viral marketing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400" dirty="0">
                <a:solidFill>
                  <a:srgbClr val="FFFFFF"/>
                </a:solidFill>
                <a:latin typeface="Georgia" charset="0"/>
                <a:ea typeface="Arial" charset="0"/>
                <a:cs typeface="Arial" charset="0"/>
              </a:rPr>
              <a:t> Website</a:t>
            </a:r>
          </a:p>
          <a:p>
            <a:pPr eaLnBrk="1" hangingPunct="1">
              <a:defRPr/>
            </a:pPr>
            <a:endParaRPr lang="en-US" sz="1300" dirty="0">
              <a:solidFill>
                <a:srgbClr val="FFFFFF"/>
              </a:solidFill>
              <a:latin typeface="Georgia" charset="0"/>
              <a:ea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300" dirty="0">
              <a:solidFill>
                <a:srgbClr val="FFFFFF"/>
              </a:solidFill>
              <a:latin typeface="Georgia" charset="0"/>
              <a:ea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300" dirty="0">
              <a:solidFill>
                <a:srgbClr val="FFFFFF"/>
              </a:solidFill>
              <a:latin typeface="Georgia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571500" y="2962275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What do I track?</a:t>
            </a: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E145 Accounting Workshop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190500" y="2959100"/>
            <a:ext cx="3352800" cy="1981200"/>
          </a:xfrm>
          <a:prstGeom prst="roundRect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0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E-commerce: Sales Funnel</a:t>
            </a: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E145 Accounting Workshop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7045" name="TextBox 15"/>
          <p:cNvSpPr txBox="1">
            <a:spLocks noChangeArrowheads="1"/>
          </p:cNvSpPr>
          <p:nvPr/>
        </p:nvSpPr>
        <p:spPr bwMode="auto">
          <a:xfrm>
            <a:off x="7391400" y="1308100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7046" name="Oval 22"/>
          <p:cNvSpPr>
            <a:spLocks noChangeArrowheads="1"/>
          </p:cNvSpPr>
          <p:nvPr/>
        </p:nvSpPr>
        <p:spPr bwMode="auto">
          <a:xfrm>
            <a:off x="5257800" y="5753100"/>
            <a:ext cx="1739900" cy="3683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9C9CDF"/>
              </a:solidFill>
            </a:endParaRPr>
          </a:p>
        </p:txBody>
      </p:sp>
      <p:sp>
        <p:nvSpPr>
          <p:cNvPr id="24" name="Trapezoid 23"/>
          <p:cNvSpPr/>
          <p:nvPr/>
        </p:nvSpPr>
        <p:spPr bwMode="auto">
          <a:xfrm flipV="1">
            <a:off x="4965700" y="5257800"/>
            <a:ext cx="2311400" cy="698500"/>
          </a:xfrm>
          <a:prstGeom prst="trapezoid">
            <a:avLst>
              <a:gd name="adj" fmla="val 41484"/>
            </a:avLst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9C9CDF"/>
              </a:solidFill>
            </a:endParaRPr>
          </a:p>
        </p:txBody>
      </p:sp>
      <p:sp>
        <p:nvSpPr>
          <p:cNvPr id="87048" name="Oval 24"/>
          <p:cNvSpPr>
            <a:spLocks noChangeArrowheads="1"/>
          </p:cNvSpPr>
          <p:nvPr/>
        </p:nvSpPr>
        <p:spPr bwMode="auto">
          <a:xfrm>
            <a:off x="4965700" y="5041900"/>
            <a:ext cx="2311400" cy="3683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9C9CDF"/>
              </a:solidFill>
            </a:endParaRPr>
          </a:p>
        </p:txBody>
      </p:sp>
      <p:sp>
        <p:nvSpPr>
          <p:cNvPr id="87049" name="TextBox 25"/>
          <p:cNvSpPr txBox="1">
            <a:spLocks noChangeArrowheads="1"/>
          </p:cNvSpPr>
          <p:nvPr/>
        </p:nvSpPr>
        <p:spPr bwMode="auto">
          <a:xfrm>
            <a:off x="5441950" y="54737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Pay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978400" y="4775200"/>
            <a:ext cx="2311400" cy="368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9C9CDF"/>
              </a:solidFill>
            </a:endParaRPr>
          </a:p>
        </p:txBody>
      </p:sp>
      <p:sp>
        <p:nvSpPr>
          <p:cNvPr id="18" name="Trapezoid 17"/>
          <p:cNvSpPr/>
          <p:nvPr/>
        </p:nvSpPr>
        <p:spPr bwMode="auto">
          <a:xfrm flipV="1">
            <a:off x="4495800" y="3822700"/>
            <a:ext cx="3289300" cy="1155700"/>
          </a:xfrm>
          <a:prstGeom prst="trapezoid">
            <a:avLst>
              <a:gd name="adj" fmla="val 41484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9C9CDF"/>
              </a:solidFill>
            </a:endParaRPr>
          </a:p>
        </p:txBody>
      </p:sp>
      <p:sp>
        <p:nvSpPr>
          <p:cNvPr id="87052" name="TextBox 20"/>
          <p:cNvSpPr txBox="1">
            <a:spLocks noChangeArrowheads="1"/>
          </p:cNvSpPr>
          <p:nvPr/>
        </p:nvSpPr>
        <p:spPr bwMode="auto">
          <a:xfrm>
            <a:off x="5245100" y="4292600"/>
            <a:ext cx="2014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Use/Evaluate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4495800" y="3657600"/>
            <a:ext cx="3289300" cy="3683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9C9CDF"/>
              </a:solidFill>
            </a:endParaRPr>
          </a:p>
        </p:txBody>
      </p:sp>
      <p:sp>
        <p:nvSpPr>
          <p:cNvPr id="87054" name="Oval 6"/>
          <p:cNvSpPr>
            <a:spLocks noChangeArrowheads="1"/>
          </p:cNvSpPr>
          <p:nvPr/>
        </p:nvSpPr>
        <p:spPr bwMode="auto">
          <a:xfrm>
            <a:off x="4419600" y="3416300"/>
            <a:ext cx="3352800" cy="368300"/>
          </a:xfrm>
          <a:prstGeom prst="ellipse">
            <a:avLst/>
          </a:prstGeom>
          <a:solidFill>
            <a:srgbClr val="6B6B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rapezoid 4"/>
          <p:cNvSpPr/>
          <p:nvPr/>
        </p:nvSpPr>
        <p:spPr bwMode="auto">
          <a:xfrm flipV="1">
            <a:off x="3937000" y="2463800"/>
            <a:ext cx="4318000" cy="1155700"/>
          </a:xfrm>
          <a:prstGeom prst="trapezoid">
            <a:avLst>
              <a:gd name="adj" fmla="val 41484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7056" name="TextBox 16"/>
          <p:cNvSpPr txBox="1">
            <a:spLocks noChangeArrowheads="1"/>
          </p:cNvSpPr>
          <p:nvPr/>
        </p:nvSpPr>
        <p:spPr bwMode="auto">
          <a:xfrm>
            <a:off x="5270500" y="2959100"/>
            <a:ext cx="1827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Registration</a:t>
            </a:r>
          </a:p>
        </p:txBody>
      </p:sp>
      <p:sp>
        <p:nvSpPr>
          <p:cNvPr id="87057" name="Oval 5"/>
          <p:cNvSpPr>
            <a:spLocks noChangeArrowheads="1"/>
          </p:cNvSpPr>
          <p:nvPr/>
        </p:nvSpPr>
        <p:spPr bwMode="auto">
          <a:xfrm>
            <a:off x="3937000" y="2298700"/>
            <a:ext cx="4318000" cy="368300"/>
          </a:xfrm>
          <a:prstGeom prst="ellipse">
            <a:avLst/>
          </a:prstGeom>
          <a:solidFill>
            <a:srgbClr val="6B6BC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8" name="Down Arrow 7"/>
          <p:cNvSpPr>
            <a:spLocks noChangeArrowheads="1"/>
          </p:cNvSpPr>
          <p:nvPr/>
        </p:nvSpPr>
        <p:spPr bwMode="auto">
          <a:xfrm>
            <a:off x="4013200" y="1041400"/>
            <a:ext cx="800100" cy="149860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9" name="Down Arrow 8"/>
          <p:cNvSpPr>
            <a:spLocks noChangeArrowheads="1"/>
          </p:cNvSpPr>
          <p:nvPr/>
        </p:nvSpPr>
        <p:spPr bwMode="auto">
          <a:xfrm>
            <a:off x="4868863" y="1041400"/>
            <a:ext cx="800100" cy="149860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60" name="Down Arrow 9"/>
          <p:cNvSpPr>
            <a:spLocks noChangeArrowheads="1"/>
          </p:cNvSpPr>
          <p:nvPr/>
        </p:nvSpPr>
        <p:spPr bwMode="auto">
          <a:xfrm>
            <a:off x="5722938" y="1041400"/>
            <a:ext cx="800100" cy="149860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61" name="Down Arrow 10"/>
          <p:cNvSpPr>
            <a:spLocks noChangeArrowheads="1"/>
          </p:cNvSpPr>
          <p:nvPr/>
        </p:nvSpPr>
        <p:spPr bwMode="auto">
          <a:xfrm>
            <a:off x="6578600" y="1041400"/>
            <a:ext cx="800100" cy="1498600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62" name="TextBox 11"/>
          <p:cNvSpPr txBox="1">
            <a:spLocks noChangeArrowheads="1"/>
          </p:cNvSpPr>
          <p:nvPr/>
        </p:nvSpPr>
        <p:spPr bwMode="auto">
          <a:xfrm rot="-5400000">
            <a:off x="3706019" y="1554957"/>
            <a:ext cx="1423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Online Ads</a:t>
            </a:r>
          </a:p>
        </p:txBody>
      </p:sp>
      <p:sp>
        <p:nvSpPr>
          <p:cNvPr id="87063" name="TextBox 12"/>
          <p:cNvSpPr txBox="1">
            <a:spLocks noChangeArrowheads="1"/>
          </p:cNvSpPr>
          <p:nvPr/>
        </p:nvSpPr>
        <p:spPr bwMode="auto">
          <a:xfrm rot="-5400000">
            <a:off x="4985544" y="1542257"/>
            <a:ext cx="541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</a:t>
            </a:r>
          </a:p>
        </p:txBody>
      </p:sp>
      <p:sp>
        <p:nvSpPr>
          <p:cNvPr id="87064" name="TextBox 13"/>
          <p:cNvSpPr txBox="1">
            <a:spLocks noChangeArrowheads="1"/>
          </p:cNvSpPr>
          <p:nvPr/>
        </p:nvSpPr>
        <p:spPr bwMode="auto">
          <a:xfrm rot="-5400000">
            <a:off x="5538788" y="1554163"/>
            <a:ext cx="116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Affiliates</a:t>
            </a:r>
          </a:p>
        </p:txBody>
      </p:sp>
      <p:sp>
        <p:nvSpPr>
          <p:cNvPr id="87065" name="TextBox 14"/>
          <p:cNvSpPr txBox="1">
            <a:spLocks noChangeArrowheads="1"/>
          </p:cNvSpPr>
          <p:nvPr/>
        </p:nvSpPr>
        <p:spPr bwMode="auto">
          <a:xfrm rot="-5400000">
            <a:off x="6620669" y="1529557"/>
            <a:ext cx="725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SEO</a:t>
            </a:r>
          </a:p>
        </p:txBody>
      </p:sp>
      <p:sp>
        <p:nvSpPr>
          <p:cNvPr id="87066" name="TextBox 26"/>
          <p:cNvSpPr txBox="1">
            <a:spLocks noChangeArrowheads="1"/>
          </p:cNvSpPr>
          <p:nvPr/>
        </p:nvSpPr>
        <p:spPr bwMode="auto">
          <a:xfrm>
            <a:off x="241300" y="3098800"/>
            <a:ext cx="3429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28600" indent="-228600">
              <a:spcAft>
                <a:spcPts val="1200"/>
              </a:spcAft>
              <a:buFont typeface="Arial" charset="0"/>
              <a:buChar char="•"/>
            </a:pPr>
            <a:r>
              <a:rPr lang="en-US" sz="1800"/>
              <a:t>Customer Acquisition Cost</a:t>
            </a:r>
          </a:p>
          <a:p>
            <a:pPr marL="228600" indent="-228600">
              <a:spcAft>
                <a:spcPts val="1200"/>
              </a:spcAft>
              <a:buFont typeface="Arial" charset="0"/>
              <a:buChar char="•"/>
            </a:pPr>
            <a:r>
              <a:rPr lang="en-US" sz="1800"/>
              <a:t>Marketing Cost</a:t>
            </a:r>
          </a:p>
          <a:p>
            <a:pPr marL="228600" indent="-228600">
              <a:spcAft>
                <a:spcPts val="1200"/>
              </a:spcAft>
              <a:buFont typeface="Arial" charset="0"/>
              <a:buChar char="•"/>
            </a:pPr>
            <a:r>
              <a:rPr lang="en-US" sz="1800"/>
              <a:t>Viral Coefficient</a:t>
            </a:r>
          </a:p>
          <a:p>
            <a:pPr marL="228600" indent="-228600">
              <a:spcAft>
                <a:spcPts val="1200"/>
              </a:spcAft>
              <a:buFont typeface="Arial" charset="0"/>
              <a:buChar char="•"/>
            </a:pPr>
            <a:r>
              <a:rPr lang="en-US" sz="1800"/>
              <a:t>Customer Lifetime Value</a:t>
            </a:r>
          </a:p>
          <a:p>
            <a:pPr marL="228600" indent="-228600">
              <a:spcAft>
                <a:spcPts val="1200"/>
              </a:spcAft>
              <a:buFont typeface="Arial" charset="0"/>
              <a:buChar char="•"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0" y="64008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E145 Accounting Workshop</a:t>
            </a:r>
            <a:endParaRPr lang="en-US" smtClean="0">
              <a:solidFill>
                <a:schemeClr val="tx1"/>
              </a:solidFill>
            </a:endParaRPr>
          </a:p>
        </p:txBody>
      </p:sp>
      <p:pic>
        <p:nvPicPr>
          <p:cNvPr id="8806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100" y="257175"/>
            <a:ext cx="749935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8" name="TextBox 6"/>
          <p:cNvSpPr txBox="1">
            <a:spLocks noChangeArrowheads="1"/>
          </p:cNvSpPr>
          <p:nvPr/>
        </p:nvSpPr>
        <p:spPr bwMode="auto">
          <a:xfrm>
            <a:off x="177800" y="5829300"/>
            <a:ext cx="2254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Source: Josh Koppelman Blog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938280" y="2895600"/>
            <a:ext cx="3288080" cy="46166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Professor</a:t>
            </a:r>
            <a:r>
              <a:rPr lang="en-US" sz="2400" dirty="0" smtClean="0">
                <a:latin typeface="Times New Roman"/>
                <a:cs typeface="Times New Roman"/>
              </a:rPr>
              <a:t> Chuck Eesley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143000" y="5562600"/>
            <a:ext cx="746760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0" dirty="0">
                <a:latin typeface="Verdana" charset="0"/>
              </a:rPr>
              <a:t>Copyright © </a:t>
            </a:r>
            <a:r>
              <a:rPr lang="en-US" sz="1000" b="0" dirty="0" smtClean="0">
                <a:latin typeface="Verdana" charset="0"/>
              </a:rPr>
              <a:t>2012 </a:t>
            </a:r>
            <a:r>
              <a:rPr lang="en-US" sz="1000" b="0" dirty="0">
                <a:latin typeface="Verdana" charset="0"/>
              </a:rPr>
              <a:t>by the Board of Trustees of the Leland Stanford Junior University and Stanford Technology Ventures Program (STVP).  This document may be reproduced for educational purposes only.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28600" y="4038600"/>
            <a:ext cx="8686800" cy="1206500"/>
          </a:xfrm>
          <a:prstGeom prst="rect">
            <a:avLst/>
          </a:prstGeom>
          <a:solidFill>
            <a:srgbClr val="0000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“Companies that create the future do more than satisfy customers, they constantly </a:t>
            </a:r>
            <a:r>
              <a:rPr lang="en-U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amaze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 them.”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~ Hamel and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cs typeface="Times New Roman"/>
              </a:rPr>
              <a:t>Prahalad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676400"/>
            <a:ext cx="82296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Entrepreneurial</a:t>
            </a:r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 Sales &amp; Marketing</a:t>
            </a:r>
            <a:b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ea typeface="ＭＳ Ｐゴシック" charset="-128"/>
                <a:cs typeface="Times New Roman"/>
              </a:rPr>
              <a:t>E145</a:t>
            </a:r>
            <a:endParaRPr lang="en-US" sz="40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6583363"/>
            <a:ext cx="8324850" cy="2746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0"/>
              <a:t>Note: Special thanks to my colleagues: Steve Blank and Tom Kosnik.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BD0568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752600"/>
            <a:ext cx="4576763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0" y="0"/>
            <a:ext cx="9144000" cy="1190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Ambitious Startups Face a </a:t>
            </a:r>
            <a:b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“Double Chasm” as They Go Global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267200" y="1371600"/>
            <a:ext cx="4114800" cy="3581400"/>
            <a:chOff x="2895600" y="1828800"/>
            <a:chExt cx="4114800" cy="3581400"/>
          </a:xfrm>
        </p:grpSpPr>
        <p:sp>
          <p:nvSpPr>
            <p:cNvPr id="12300" name="Oval 47"/>
            <p:cNvSpPr>
              <a:spLocks noChangeArrowheads="1"/>
            </p:cNvSpPr>
            <p:nvPr/>
          </p:nvSpPr>
          <p:spPr bwMode="auto">
            <a:xfrm>
              <a:off x="2895600" y="1828800"/>
              <a:ext cx="4114800" cy="3581400"/>
            </a:xfrm>
            <a:prstGeom prst="ellipse">
              <a:avLst/>
            </a:prstGeom>
            <a:solidFill>
              <a:srgbClr val="FFF93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301" name="Text Box 49"/>
            <p:cNvSpPr txBox="1">
              <a:spLocks noChangeArrowheads="1"/>
            </p:cNvSpPr>
            <p:nvPr/>
          </p:nvSpPr>
          <p:spPr bwMode="auto">
            <a:xfrm>
              <a:off x="3448050" y="2341563"/>
              <a:ext cx="1428750" cy="915987"/>
            </a:xfrm>
            <a:prstGeom prst="rect">
              <a:avLst/>
            </a:prstGeom>
            <a:solidFill>
              <a:srgbClr val="FFF93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Total</a:t>
              </a:r>
              <a:b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Available</a:t>
              </a:r>
              <a:b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Market</a:t>
              </a:r>
              <a:endParaRPr lang="en-US" sz="18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23900" y="-228600"/>
            <a:ext cx="10591800" cy="1066800"/>
          </a:xfrm>
        </p:spPr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DDDDDD"/>
                  </a:outerShdw>
                </a:effectLst>
              </a:rPr>
              <a:t>Some Definitions</a:t>
            </a:r>
          </a:p>
        </p:txBody>
      </p:sp>
      <p:sp>
        <p:nvSpPr>
          <p:cNvPr id="12292" name="Slide Number Placeholder 2"/>
          <p:cNvSpPr txBox="1">
            <a:spLocks noGrp="1"/>
          </p:cNvSpPr>
          <p:nvPr/>
        </p:nvSpPr>
        <p:spPr bwMode="auto">
          <a:xfrm>
            <a:off x="88392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r"/>
            <a:fld id="{876344B1-526B-194C-9550-A7B790358B98}" type="slidenum">
              <a:rPr lang="en-US" sz="1200">
                <a:solidFill>
                  <a:srgbClr val="898989"/>
                </a:solidFill>
              </a:rPr>
              <a:pPr algn="r"/>
              <a:t>4</a:t>
            </a:fld>
            <a:endParaRPr lang="en-US" sz="1200">
              <a:solidFill>
                <a:srgbClr val="898989"/>
              </a:solidFill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638800" y="2335213"/>
            <a:ext cx="2576513" cy="2389187"/>
            <a:chOff x="4419600" y="2640576"/>
            <a:chExt cx="2576875" cy="2388624"/>
          </a:xfrm>
        </p:grpSpPr>
        <p:sp>
          <p:nvSpPr>
            <p:cNvPr id="12298" name="Oval 48"/>
            <p:cNvSpPr>
              <a:spLocks noChangeArrowheads="1"/>
            </p:cNvSpPr>
            <p:nvPr/>
          </p:nvSpPr>
          <p:spPr bwMode="auto">
            <a:xfrm>
              <a:off x="4419600" y="2640576"/>
              <a:ext cx="2576875" cy="2388624"/>
            </a:xfrm>
            <a:prstGeom prst="ellipse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299" name="Text Box 51"/>
            <p:cNvSpPr txBox="1">
              <a:spLocks noChangeArrowheads="1"/>
            </p:cNvSpPr>
            <p:nvPr/>
          </p:nvSpPr>
          <p:spPr bwMode="auto">
            <a:xfrm>
              <a:off x="4699039" y="2886580"/>
              <a:ext cx="1300346" cy="91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charset="-128"/>
                  <a:cs typeface="ＭＳ Ｐゴシック" charset="-128"/>
                </a:rPr>
                <a:t> Served</a:t>
              </a:r>
              <a: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  <a:t/>
              </a:r>
              <a:b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  <a:t> Available</a:t>
              </a:r>
              <a:b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</a:br>
              <a:r>
                <a:rPr lang="en-US" sz="1800">
                  <a:latin typeface="Tahoma" charset="0"/>
                  <a:ea typeface="ＭＳ Ｐゴシック" charset="-128"/>
                  <a:cs typeface="ＭＳ Ｐゴシック" charset="-128"/>
                </a:rPr>
                <a:t> Market</a:t>
              </a:r>
              <a:endParaRPr lang="en-US" sz="1800">
                <a:solidFill>
                  <a:schemeClr val="accent1"/>
                </a:solidFill>
                <a:latin typeface="Tahoma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52275" name="Oval 50"/>
          <p:cNvSpPr>
            <a:spLocks noChangeArrowheads="1"/>
          </p:cNvSpPr>
          <p:nvPr/>
        </p:nvSpPr>
        <p:spPr bwMode="auto">
          <a:xfrm>
            <a:off x="6945313" y="3124200"/>
            <a:ext cx="1284287" cy="12731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>
                <a:latin typeface="Tahoma" charset="0"/>
                <a:ea typeface="ＭＳ Ｐゴシック" charset="-128"/>
                <a:cs typeface="ＭＳ Ｐゴシック" charset="-128"/>
              </a:rPr>
              <a:t>Target </a:t>
            </a:r>
            <a:br>
              <a:rPr lang="en-US" sz="1800">
                <a:latin typeface="Tahoma" charset="0"/>
                <a:ea typeface="ＭＳ Ｐゴシック" charset="-128"/>
                <a:cs typeface="ＭＳ Ｐゴシック" charset="-128"/>
              </a:rPr>
            </a:br>
            <a:r>
              <a:rPr lang="en-US" sz="1800">
                <a:latin typeface="Tahoma" charset="0"/>
                <a:ea typeface="ＭＳ Ｐゴシック" charset="-128"/>
                <a:cs typeface="ＭＳ Ｐゴシック" charset="-128"/>
              </a:rPr>
              <a:t>Market</a:t>
            </a:r>
            <a:endParaRPr lang="en-US" sz="1800">
              <a:solidFill>
                <a:schemeClr val="accent1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0" y="4038600"/>
            <a:ext cx="4543425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prstShdw prst="shdw17" dist="17961" dir="2700000">
              <a:srgbClr val="2B2B2B">
                <a:alpha val="74998"/>
              </a:srgb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 charset="0"/>
              </a:rPr>
              <a:t>SAM</a:t>
            </a:r>
            <a:r>
              <a:rPr lang="en-US" sz="2000">
                <a:latin typeface="Arial" charset="0"/>
              </a:rPr>
              <a:t> </a:t>
            </a:r>
            <a:r>
              <a:rPr lang="en-US" sz="2400" b="0">
                <a:latin typeface="Arial" charset="0"/>
              </a:rPr>
              <a:t>= how many can I reach </a:t>
            </a:r>
          </a:p>
          <a:p>
            <a:r>
              <a:rPr lang="en-US" sz="2400" b="0">
                <a:latin typeface="Arial" charset="0"/>
              </a:rPr>
              <a:t>with my sales channel</a:t>
            </a:r>
            <a:endParaRPr lang="en-US" sz="2000">
              <a:latin typeface="Arial" charset="0"/>
            </a:endParaRP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0" y="2057400"/>
            <a:ext cx="4572000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prstShdw prst="shdw17" dist="17961" dir="2700000">
              <a:srgbClr val="2B2B2B">
                <a:alpha val="74998"/>
              </a:srgb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 charset="0"/>
              </a:rPr>
              <a:t>TAM</a:t>
            </a:r>
            <a:r>
              <a:rPr lang="en-US" sz="2400" b="0">
                <a:latin typeface="Arial" charset="0"/>
              </a:rPr>
              <a:t> = how big is the universe</a:t>
            </a:r>
            <a:endParaRPr lang="en-US" sz="2400" b="0"/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4454525" y="5349875"/>
            <a:ext cx="4999038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>
            <a:prstShdw prst="shdw17" dist="17961" dir="2700000">
              <a:srgbClr val="2B2B2B">
                <a:alpha val="74998"/>
              </a:srgb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 charset="0"/>
              </a:rPr>
              <a:t>Target Market </a:t>
            </a:r>
            <a:r>
              <a:rPr lang="en-US" sz="2400" b="0">
                <a:latin typeface="Arial" charset="0"/>
              </a:rPr>
              <a:t>(for a startup) = </a:t>
            </a:r>
            <a:br>
              <a:rPr lang="en-US" sz="2400" b="0">
                <a:latin typeface="Arial" charset="0"/>
              </a:rPr>
            </a:br>
            <a:r>
              <a:rPr lang="en-US" sz="2400" b="0">
                <a:latin typeface="Arial" charset="0"/>
              </a:rPr>
              <a:t>who will be the most likely buyers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5" grpId="0" animBg="1"/>
      <p:bldP spid="490507" grpId="0"/>
      <p:bldP spid="490508" grpId="0"/>
      <p:bldP spid="4905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79400"/>
            <a:ext cx="8026400" cy="762000"/>
          </a:xfrm>
        </p:spPr>
        <p:txBody>
          <a:bodyPr/>
          <a:lstStyle/>
          <a:p>
            <a:pPr>
              <a:defRPr/>
            </a:pPr>
            <a:r>
              <a:rPr lang="en-US" sz="3200" b="1" smtClean="0"/>
              <a:t>The Double-Chasm Challenge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9163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b="1">
                <a:solidFill>
                  <a:srgbClr val="0000CC"/>
                </a:solidFill>
              </a:rPr>
              <a:t>The Market Chasm</a:t>
            </a:r>
            <a:r>
              <a:rPr lang="en-US"/>
              <a:t> – based on the early majority’s perceptions of the innovation’s risks</a:t>
            </a:r>
          </a:p>
          <a:p>
            <a:pPr>
              <a:lnSpc>
                <a:spcPct val="140000"/>
              </a:lnSpc>
            </a:pPr>
            <a:r>
              <a:rPr lang="en-US" b="1">
                <a:solidFill>
                  <a:srgbClr val="0000CC"/>
                </a:solidFill>
              </a:rPr>
              <a:t>The Cultural Chasm</a:t>
            </a:r>
            <a:r>
              <a:rPr lang="en-US"/>
              <a:t> – based on …</a:t>
            </a:r>
          </a:p>
          <a:p>
            <a:pPr lvl="1">
              <a:lnSpc>
                <a:spcPct val="140000"/>
              </a:lnSpc>
            </a:pPr>
            <a:r>
              <a:rPr lang="en-US"/>
              <a:t>Lack of experience of the venture’s leaders in each new country’s local culture</a:t>
            </a:r>
          </a:p>
          <a:p>
            <a:pPr lvl="1">
              <a:lnSpc>
                <a:spcPct val="140000"/>
              </a:lnSpc>
            </a:pPr>
            <a:r>
              <a:rPr lang="en-US"/>
              <a:t>Lack of trust among adopters in each new country in the “foreign” company and its leaders.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8839200" cy="762000"/>
          </a:xfrm>
        </p:spPr>
        <p:txBody>
          <a:bodyPr/>
          <a:lstStyle/>
          <a:p>
            <a:r>
              <a:rPr lang="en-US" sz="3600" b="1">
                <a:effectLst>
                  <a:outerShdw blurRad="38100" dist="38100" dir="2700000" algn="tl">
                    <a:srgbClr val="DDDDDD"/>
                  </a:outerShdw>
                </a:effectLst>
              </a:rPr>
              <a:t>Going Global’s 5 Key Questions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915400" cy="5638800"/>
          </a:xfrm>
          <a:noFill/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/>
              <a:t>Why should we care about going global?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/>
              <a:t>Who can help us go global?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/>
              <a:t>When should we think about going global?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/>
              <a:t>Where should we focus?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/>
              <a:t>How can we become global entrepreneurs on a shoestring budget?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6602413"/>
            <a:ext cx="5486400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0">
                <a:solidFill>
                  <a:schemeClr val="tx2"/>
                </a:solidFill>
                <a:latin typeface="Verdana" charset="0"/>
              </a:rPr>
              <a:t> Source: Professor Kosnik (Stanford)</a:t>
            </a:r>
            <a:endParaRPr lang="en-US" sz="1200" b="0"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62000"/>
          </a:xfrm>
        </p:spPr>
        <p:txBody>
          <a:bodyPr lIns="90487" rIns="90487" anchor="ctr"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What did we cover?</a:t>
            </a:r>
            <a:endParaRPr lang="en-US" sz="40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6705600" cy="3124200"/>
          </a:xfrm>
          <a:noFill/>
        </p:spPr>
        <p:txBody>
          <a:bodyPr/>
          <a:lstStyle/>
          <a:p>
            <a:pPr marL="609600" indent="-609600">
              <a:lnSpc>
                <a:spcPct val="100000"/>
              </a:lnSpc>
              <a:buFont typeface="Arial" charset="0"/>
              <a:buAutoNum type="arabicPeriod"/>
            </a:pPr>
            <a:r>
              <a:rPr lang="en-US" sz="3200" dirty="0" smtClean="0"/>
              <a:t>Transition from opportunity assessment to opportunity execution</a:t>
            </a:r>
            <a:endParaRPr lang="en-US" sz="3200" dirty="0"/>
          </a:p>
          <a:p>
            <a:pPr marL="609600" indent="-609600">
              <a:lnSpc>
                <a:spcPct val="100000"/>
              </a:lnSpc>
              <a:buFont typeface="Arial" charset="0"/>
              <a:buAutoNum type="arabicPeriod"/>
            </a:pPr>
            <a:r>
              <a:rPr lang="en-US" sz="3200" dirty="0"/>
              <a:t>Entrepreneurial </a:t>
            </a:r>
            <a:r>
              <a:rPr lang="en-US" sz="3200" dirty="0" smtClean="0"/>
              <a:t>Marketing</a:t>
            </a:r>
          </a:p>
          <a:p>
            <a:pPr marL="1009650" lvl="1" indent="-609600">
              <a:lnSpc>
                <a:spcPct val="100000"/>
              </a:lnSpc>
              <a:buFont typeface="Arial" charset="0"/>
              <a:buAutoNum type="arabicPeriod"/>
            </a:pPr>
            <a:r>
              <a:rPr lang="en-US" sz="2600" dirty="0" smtClean="0"/>
              <a:t>Market analysis, customer development </a:t>
            </a:r>
            <a:r>
              <a:rPr lang="en-US" sz="2600" dirty="0" smtClean="0">
                <a:sym typeface="Wingdings" pitchFamily="2" charset="2"/>
              </a:rPr>
              <a:t> positioning  go-to market strategy “marketing”</a:t>
            </a:r>
            <a:endParaRPr lang="en-US" sz="2600" dirty="0"/>
          </a:p>
          <a:p>
            <a:pPr marL="609600" indent="-609600">
              <a:lnSpc>
                <a:spcPct val="100000"/>
              </a:lnSpc>
              <a:buFont typeface="Arial" charset="0"/>
              <a:buAutoNum type="arabicPeriod"/>
            </a:pPr>
            <a:r>
              <a:rPr lang="en-US" sz="3200" dirty="0"/>
              <a:t>Going Global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Oghna</a:t>
            </a:r>
            <a:r>
              <a:rPr lang="en-US" dirty="0">
                <a:solidFill>
                  <a:srgbClr val="FF0000"/>
                </a:solidFill>
              </a:rPr>
              <a:t>, India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1201220"/>
            <a:ext cx="6523038" cy="4892675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Corn Rootworm Product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219200"/>
            <a:ext cx="6858000" cy="5499100"/>
          </a:xfrm>
        </p:spPr>
      </p:pic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838200" y="1143000"/>
            <a:ext cx="7086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0075" y="0"/>
            <a:ext cx="7340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206625"/>
            <a:ext cx="8382000" cy="841375"/>
          </a:xfrm>
          <a:prstGeom prst="rect">
            <a:avLst/>
          </a:prstGeom>
          <a:solidFill>
            <a:srgbClr val="0000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Verdana" charset="0"/>
              </a:rPr>
              <a:t>What makes marketing and sales so challenging in a high-growth venture?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905125" y="5011738"/>
            <a:ext cx="233363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 </a:t>
            </a:r>
          </a:p>
          <a:p>
            <a:pPr latinLnBrk="1"/>
            <a:endParaRPr lang="en-US" sz="1800">
              <a:solidFill>
                <a:srgbClr val="000000"/>
              </a:solidFill>
              <a:latin typeface="Arial Narrow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87388" y="5011738"/>
            <a:ext cx="11398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Innovators</a:t>
            </a:r>
            <a:endParaRPr lang="en-US" sz="1800">
              <a:latin typeface="Arial Narrow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209800" y="5029200"/>
            <a:ext cx="63976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Early</a:t>
            </a:r>
            <a:endParaRPr lang="en-US" sz="1800">
              <a:latin typeface="Arial Narrow" charset="0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2057400" y="5334000"/>
            <a:ext cx="10033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Adopters</a:t>
            </a:r>
            <a:endParaRPr lang="en-US" sz="1800">
              <a:latin typeface="Arial Narrow" charset="0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390900" y="5105400"/>
            <a:ext cx="14097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Early Majority</a:t>
            </a:r>
            <a:endParaRPr lang="en-US" sz="1800">
              <a:solidFill>
                <a:srgbClr val="F9F9F9"/>
              </a:solidFill>
              <a:latin typeface="Arial Narrow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5207000" y="5105400"/>
            <a:ext cx="1336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Late Majority</a:t>
            </a:r>
            <a:endParaRPr lang="en-US" sz="1800">
              <a:solidFill>
                <a:srgbClr val="F9F9F9"/>
              </a:solidFill>
              <a:latin typeface="Arial Narrow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6945313" y="5116513"/>
            <a:ext cx="10239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Narrow" charset="0"/>
              </a:rPr>
              <a:t>Laggards</a:t>
            </a:r>
            <a:endParaRPr lang="en-US" sz="1800">
              <a:solidFill>
                <a:srgbClr val="F9F9F9"/>
              </a:solidFill>
              <a:latin typeface="Arial Narrow" charset="0"/>
            </a:endParaRPr>
          </a:p>
        </p:txBody>
      </p:sp>
      <p:sp>
        <p:nvSpPr>
          <p:cNvPr id="16393" name="Freeform 10"/>
          <p:cNvSpPr>
            <a:spLocks/>
          </p:cNvSpPr>
          <p:nvPr/>
        </p:nvSpPr>
        <p:spPr bwMode="auto">
          <a:xfrm>
            <a:off x="1676400" y="4676775"/>
            <a:ext cx="393700" cy="266700"/>
          </a:xfrm>
          <a:custGeom>
            <a:avLst/>
            <a:gdLst>
              <a:gd name="T0" fmla="*/ 0 w 248"/>
              <a:gd name="T1" fmla="*/ 265113 h 168"/>
              <a:gd name="T2" fmla="*/ 392113 w 248"/>
              <a:gd name="T3" fmla="*/ 265113 h 168"/>
              <a:gd name="T4" fmla="*/ 392113 w 248"/>
              <a:gd name="T5" fmla="*/ 0 h 168"/>
              <a:gd name="T6" fmla="*/ 0 w 248"/>
              <a:gd name="T7" fmla="*/ 100012 h 168"/>
              <a:gd name="T8" fmla="*/ 0 w 248"/>
              <a:gd name="T9" fmla="*/ 265113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68"/>
              <a:gd name="T17" fmla="*/ 248 w 24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68">
                <a:moveTo>
                  <a:pt x="0" y="167"/>
                </a:moveTo>
                <a:lnTo>
                  <a:pt x="247" y="167"/>
                </a:lnTo>
                <a:lnTo>
                  <a:pt x="247" y="0"/>
                </a:lnTo>
                <a:lnTo>
                  <a:pt x="0" y="63"/>
                </a:lnTo>
                <a:lnTo>
                  <a:pt x="0" y="167"/>
                </a:lnTo>
              </a:path>
            </a:pathLst>
          </a:custGeom>
          <a:solidFill>
            <a:srgbClr val="FFFF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Freeform 11"/>
          <p:cNvSpPr>
            <a:spLocks/>
          </p:cNvSpPr>
          <p:nvPr/>
        </p:nvSpPr>
        <p:spPr bwMode="auto">
          <a:xfrm>
            <a:off x="2057400" y="4130675"/>
            <a:ext cx="1247775" cy="800100"/>
          </a:xfrm>
          <a:custGeom>
            <a:avLst/>
            <a:gdLst>
              <a:gd name="T0" fmla="*/ 0 w 786"/>
              <a:gd name="T1" fmla="*/ 798513 h 504"/>
              <a:gd name="T2" fmla="*/ 1246188 w 786"/>
              <a:gd name="T3" fmla="*/ 798513 h 504"/>
              <a:gd name="T4" fmla="*/ 1246188 w 786"/>
              <a:gd name="T5" fmla="*/ 0 h 504"/>
              <a:gd name="T6" fmla="*/ 1169988 w 786"/>
              <a:gd name="T7" fmla="*/ 76200 h 504"/>
              <a:gd name="T8" fmla="*/ 1065213 w 786"/>
              <a:gd name="T9" fmla="*/ 139700 h 504"/>
              <a:gd name="T10" fmla="*/ 952500 w 786"/>
              <a:gd name="T11" fmla="*/ 228600 h 504"/>
              <a:gd name="T12" fmla="*/ 762000 w 786"/>
              <a:gd name="T13" fmla="*/ 279400 h 504"/>
              <a:gd name="T14" fmla="*/ 609600 w 786"/>
              <a:gd name="T15" fmla="*/ 355600 h 504"/>
              <a:gd name="T16" fmla="*/ 444500 w 786"/>
              <a:gd name="T17" fmla="*/ 404812 h 504"/>
              <a:gd name="T18" fmla="*/ 279400 w 786"/>
              <a:gd name="T19" fmla="*/ 468313 h 504"/>
              <a:gd name="T20" fmla="*/ 127000 w 786"/>
              <a:gd name="T21" fmla="*/ 520700 h 504"/>
              <a:gd name="T22" fmla="*/ 0 w 786"/>
              <a:gd name="T23" fmla="*/ 533400 h 504"/>
              <a:gd name="T24" fmla="*/ 0 w 786"/>
              <a:gd name="T25" fmla="*/ 785813 h 504"/>
              <a:gd name="T26" fmla="*/ 0 w 786"/>
              <a:gd name="T27" fmla="*/ 798513 h 50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6"/>
              <a:gd name="T43" fmla="*/ 0 h 504"/>
              <a:gd name="T44" fmla="*/ 786 w 786"/>
              <a:gd name="T45" fmla="*/ 504 h 50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6" h="504">
                <a:moveTo>
                  <a:pt x="0" y="503"/>
                </a:moveTo>
                <a:lnTo>
                  <a:pt x="785" y="503"/>
                </a:lnTo>
                <a:lnTo>
                  <a:pt x="785" y="0"/>
                </a:lnTo>
                <a:lnTo>
                  <a:pt x="737" y="48"/>
                </a:lnTo>
                <a:lnTo>
                  <a:pt x="671" y="88"/>
                </a:lnTo>
                <a:lnTo>
                  <a:pt x="600" y="144"/>
                </a:lnTo>
                <a:lnTo>
                  <a:pt x="480" y="176"/>
                </a:lnTo>
                <a:lnTo>
                  <a:pt x="384" y="224"/>
                </a:lnTo>
                <a:lnTo>
                  <a:pt x="280" y="255"/>
                </a:lnTo>
                <a:lnTo>
                  <a:pt x="176" y="295"/>
                </a:lnTo>
                <a:lnTo>
                  <a:pt x="80" y="328"/>
                </a:lnTo>
                <a:lnTo>
                  <a:pt x="0" y="336"/>
                </a:lnTo>
                <a:lnTo>
                  <a:pt x="0" y="495"/>
                </a:lnTo>
                <a:lnTo>
                  <a:pt x="0" y="503"/>
                </a:lnTo>
              </a:path>
            </a:pathLst>
          </a:custGeom>
          <a:solidFill>
            <a:srgbClr val="41CD48"/>
          </a:solidFill>
          <a:ln w="38100" cap="rnd" cmpd="sng">
            <a:solidFill>
              <a:srgbClr val="41CD48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5" name="Freeform 12"/>
          <p:cNvSpPr>
            <a:spLocks/>
          </p:cNvSpPr>
          <p:nvPr/>
        </p:nvSpPr>
        <p:spPr bwMode="auto">
          <a:xfrm>
            <a:off x="3303588" y="2427288"/>
            <a:ext cx="1665287" cy="2503487"/>
          </a:xfrm>
          <a:custGeom>
            <a:avLst/>
            <a:gdLst>
              <a:gd name="T0" fmla="*/ 0 w 1049"/>
              <a:gd name="T1" fmla="*/ 2501900 h 1577"/>
              <a:gd name="T2" fmla="*/ 1663700 w 1049"/>
              <a:gd name="T3" fmla="*/ 2501900 h 1577"/>
              <a:gd name="T4" fmla="*/ 1663700 w 1049"/>
              <a:gd name="T5" fmla="*/ 0 h 1577"/>
              <a:gd name="T6" fmla="*/ 1611312 w 1049"/>
              <a:gd name="T7" fmla="*/ 0 h 1577"/>
              <a:gd name="T8" fmla="*/ 1535112 w 1049"/>
              <a:gd name="T9" fmla="*/ 0 h 1577"/>
              <a:gd name="T10" fmla="*/ 1458912 w 1049"/>
              <a:gd name="T11" fmla="*/ 26987 h 1577"/>
              <a:gd name="T12" fmla="*/ 1343024 w 1049"/>
              <a:gd name="T13" fmla="*/ 50800 h 1577"/>
              <a:gd name="T14" fmla="*/ 1217612 w 1049"/>
              <a:gd name="T15" fmla="*/ 115887 h 1577"/>
              <a:gd name="T16" fmla="*/ 1127125 w 1049"/>
              <a:gd name="T17" fmla="*/ 152400 h 1577"/>
              <a:gd name="T18" fmla="*/ 1014412 w 1049"/>
              <a:gd name="T19" fmla="*/ 203200 h 1577"/>
              <a:gd name="T20" fmla="*/ 925512 w 1049"/>
              <a:gd name="T21" fmla="*/ 292100 h 1577"/>
              <a:gd name="T22" fmla="*/ 809625 w 1049"/>
              <a:gd name="T23" fmla="*/ 407987 h 1577"/>
              <a:gd name="T24" fmla="*/ 722312 w 1049"/>
              <a:gd name="T25" fmla="*/ 520700 h 1577"/>
              <a:gd name="T26" fmla="*/ 633412 w 1049"/>
              <a:gd name="T27" fmla="*/ 623887 h 1577"/>
              <a:gd name="T28" fmla="*/ 581025 w 1049"/>
              <a:gd name="T29" fmla="*/ 762000 h 1577"/>
              <a:gd name="T30" fmla="*/ 517525 w 1049"/>
              <a:gd name="T31" fmla="*/ 941387 h 1577"/>
              <a:gd name="T32" fmla="*/ 441325 w 1049"/>
              <a:gd name="T33" fmla="*/ 1104900 h 1577"/>
              <a:gd name="T34" fmla="*/ 392112 w 1049"/>
              <a:gd name="T35" fmla="*/ 1233487 h 1577"/>
              <a:gd name="T36" fmla="*/ 328612 w 1049"/>
              <a:gd name="T37" fmla="*/ 1322387 h 1577"/>
              <a:gd name="T38" fmla="*/ 252412 w 1049"/>
              <a:gd name="T39" fmla="*/ 1435100 h 1577"/>
              <a:gd name="T40" fmla="*/ 152400 w 1049"/>
              <a:gd name="T41" fmla="*/ 1538287 h 1577"/>
              <a:gd name="T42" fmla="*/ 100012 w 1049"/>
              <a:gd name="T43" fmla="*/ 1598612 h 1577"/>
              <a:gd name="T44" fmla="*/ 0 w 1049"/>
              <a:gd name="T45" fmla="*/ 1703387 h 1577"/>
              <a:gd name="T46" fmla="*/ 0 w 1049"/>
              <a:gd name="T47" fmla="*/ 2489200 h 1577"/>
              <a:gd name="T48" fmla="*/ 0 w 1049"/>
              <a:gd name="T49" fmla="*/ 2501900 h 157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049"/>
              <a:gd name="T76" fmla="*/ 0 h 1577"/>
              <a:gd name="T77" fmla="*/ 1049 w 1049"/>
              <a:gd name="T78" fmla="*/ 1577 h 1577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049" h="1577">
                <a:moveTo>
                  <a:pt x="0" y="1576"/>
                </a:moveTo>
                <a:lnTo>
                  <a:pt x="1048" y="1576"/>
                </a:lnTo>
                <a:lnTo>
                  <a:pt x="1048" y="0"/>
                </a:lnTo>
                <a:lnTo>
                  <a:pt x="1015" y="0"/>
                </a:lnTo>
                <a:lnTo>
                  <a:pt x="967" y="0"/>
                </a:lnTo>
                <a:lnTo>
                  <a:pt x="919" y="17"/>
                </a:lnTo>
                <a:lnTo>
                  <a:pt x="846" y="32"/>
                </a:lnTo>
                <a:lnTo>
                  <a:pt x="767" y="73"/>
                </a:lnTo>
                <a:lnTo>
                  <a:pt x="710" y="96"/>
                </a:lnTo>
                <a:lnTo>
                  <a:pt x="639" y="128"/>
                </a:lnTo>
                <a:lnTo>
                  <a:pt x="583" y="184"/>
                </a:lnTo>
                <a:lnTo>
                  <a:pt x="510" y="257"/>
                </a:lnTo>
                <a:lnTo>
                  <a:pt x="455" y="328"/>
                </a:lnTo>
                <a:lnTo>
                  <a:pt x="399" y="393"/>
                </a:lnTo>
                <a:lnTo>
                  <a:pt x="366" y="480"/>
                </a:lnTo>
                <a:lnTo>
                  <a:pt x="326" y="593"/>
                </a:lnTo>
                <a:lnTo>
                  <a:pt x="278" y="696"/>
                </a:lnTo>
                <a:lnTo>
                  <a:pt x="247" y="777"/>
                </a:lnTo>
                <a:lnTo>
                  <a:pt x="207" y="833"/>
                </a:lnTo>
                <a:lnTo>
                  <a:pt x="159" y="904"/>
                </a:lnTo>
                <a:lnTo>
                  <a:pt x="96" y="969"/>
                </a:lnTo>
                <a:lnTo>
                  <a:pt x="63" y="1007"/>
                </a:lnTo>
                <a:lnTo>
                  <a:pt x="0" y="1073"/>
                </a:lnTo>
                <a:lnTo>
                  <a:pt x="0" y="1568"/>
                </a:lnTo>
                <a:lnTo>
                  <a:pt x="0" y="1576"/>
                </a:lnTo>
              </a:path>
            </a:pathLst>
          </a:custGeom>
          <a:solidFill>
            <a:srgbClr val="B1D9FD"/>
          </a:solidFill>
          <a:ln w="41275" cap="rnd" cmpd="sng">
            <a:solidFill>
              <a:srgbClr val="B1D9FD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Freeform 13"/>
          <p:cNvSpPr>
            <a:spLocks/>
          </p:cNvSpPr>
          <p:nvPr/>
        </p:nvSpPr>
        <p:spPr bwMode="auto">
          <a:xfrm>
            <a:off x="4967288" y="2427288"/>
            <a:ext cx="1649412" cy="2503487"/>
          </a:xfrm>
          <a:custGeom>
            <a:avLst/>
            <a:gdLst>
              <a:gd name="T0" fmla="*/ 0 w 1039"/>
              <a:gd name="T1" fmla="*/ 2501900 h 1577"/>
              <a:gd name="T2" fmla="*/ 1647825 w 1039"/>
              <a:gd name="T3" fmla="*/ 2501900 h 1577"/>
              <a:gd name="T4" fmla="*/ 1647825 w 1039"/>
              <a:gd name="T5" fmla="*/ 1703387 h 1577"/>
              <a:gd name="T6" fmla="*/ 1611312 w 1039"/>
              <a:gd name="T7" fmla="*/ 1677987 h 1577"/>
              <a:gd name="T8" fmla="*/ 1558924 w 1039"/>
              <a:gd name="T9" fmla="*/ 1614487 h 1577"/>
              <a:gd name="T10" fmla="*/ 1508124 w 1039"/>
              <a:gd name="T11" fmla="*/ 1550987 h 1577"/>
              <a:gd name="T12" fmla="*/ 1446212 w 1039"/>
              <a:gd name="T13" fmla="*/ 1474787 h 1577"/>
              <a:gd name="T14" fmla="*/ 1382712 w 1039"/>
              <a:gd name="T15" fmla="*/ 1409700 h 1577"/>
              <a:gd name="T16" fmla="*/ 1319212 w 1039"/>
              <a:gd name="T17" fmla="*/ 1293812 h 1577"/>
              <a:gd name="T18" fmla="*/ 1255712 w 1039"/>
              <a:gd name="T19" fmla="*/ 1181100 h 1577"/>
              <a:gd name="T20" fmla="*/ 1219199 w 1039"/>
              <a:gd name="T21" fmla="*/ 1081087 h 1577"/>
              <a:gd name="T22" fmla="*/ 1154112 w 1039"/>
              <a:gd name="T23" fmla="*/ 941387 h 1577"/>
              <a:gd name="T24" fmla="*/ 1090612 w 1039"/>
              <a:gd name="T25" fmla="*/ 800100 h 1577"/>
              <a:gd name="T26" fmla="*/ 1027112 w 1039"/>
              <a:gd name="T27" fmla="*/ 660400 h 1577"/>
              <a:gd name="T28" fmla="*/ 974725 w 1039"/>
              <a:gd name="T29" fmla="*/ 584200 h 1577"/>
              <a:gd name="T30" fmla="*/ 925512 w 1039"/>
              <a:gd name="T31" fmla="*/ 520700 h 1577"/>
              <a:gd name="T32" fmla="*/ 838200 w 1039"/>
              <a:gd name="T33" fmla="*/ 407987 h 1577"/>
              <a:gd name="T34" fmla="*/ 733425 w 1039"/>
              <a:gd name="T35" fmla="*/ 319087 h 1577"/>
              <a:gd name="T36" fmla="*/ 620712 w 1039"/>
              <a:gd name="T37" fmla="*/ 228600 h 1577"/>
              <a:gd name="T38" fmla="*/ 504825 w 1039"/>
              <a:gd name="T39" fmla="*/ 139700 h 1577"/>
              <a:gd name="T40" fmla="*/ 381000 w 1039"/>
              <a:gd name="T41" fmla="*/ 87312 h 1577"/>
              <a:gd name="T42" fmla="*/ 239712 w 1039"/>
              <a:gd name="T43" fmla="*/ 26987 h 1577"/>
              <a:gd name="T44" fmla="*/ 76200 w 1039"/>
              <a:gd name="T45" fmla="*/ 0 h 1577"/>
              <a:gd name="T46" fmla="*/ 0 w 1039"/>
              <a:gd name="T47" fmla="*/ 0 h 1577"/>
              <a:gd name="T48" fmla="*/ 0 w 1039"/>
              <a:gd name="T49" fmla="*/ 2489200 h 1577"/>
              <a:gd name="T50" fmla="*/ 0 w 1039"/>
              <a:gd name="T51" fmla="*/ 2501900 h 157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39"/>
              <a:gd name="T79" fmla="*/ 0 h 1577"/>
              <a:gd name="T80" fmla="*/ 1039 w 1039"/>
              <a:gd name="T81" fmla="*/ 1577 h 157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39" h="1577">
                <a:moveTo>
                  <a:pt x="0" y="1576"/>
                </a:moveTo>
                <a:lnTo>
                  <a:pt x="1038" y="1576"/>
                </a:lnTo>
                <a:lnTo>
                  <a:pt x="1038" y="1073"/>
                </a:lnTo>
                <a:lnTo>
                  <a:pt x="1015" y="1057"/>
                </a:lnTo>
                <a:lnTo>
                  <a:pt x="982" y="1017"/>
                </a:lnTo>
                <a:lnTo>
                  <a:pt x="950" y="977"/>
                </a:lnTo>
                <a:lnTo>
                  <a:pt x="911" y="929"/>
                </a:lnTo>
                <a:lnTo>
                  <a:pt x="871" y="888"/>
                </a:lnTo>
                <a:lnTo>
                  <a:pt x="831" y="815"/>
                </a:lnTo>
                <a:lnTo>
                  <a:pt x="791" y="744"/>
                </a:lnTo>
                <a:lnTo>
                  <a:pt x="768" y="681"/>
                </a:lnTo>
                <a:lnTo>
                  <a:pt x="727" y="593"/>
                </a:lnTo>
                <a:lnTo>
                  <a:pt x="687" y="504"/>
                </a:lnTo>
                <a:lnTo>
                  <a:pt x="647" y="416"/>
                </a:lnTo>
                <a:lnTo>
                  <a:pt x="614" y="368"/>
                </a:lnTo>
                <a:lnTo>
                  <a:pt x="583" y="328"/>
                </a:lnTo>
                <a:lnTo>
                  <a:pt x="528" y="257"/>
                </a:lnTo>
                <a:lnTo>
                  <a:pt x="462" y="201"/>
                </a:lnTo>
                <a:lnTo>
                  <a:pt x="391" y="144"/>
                </a:lnTo>
                <a:lnTo>
                  <a:pt x="318" y="88"/>
                </a:lnTo>
                <a:lnTo>
                  <a:pt x="240" y="55"/>
                </a:lnTo>
                <a:lnTo>
                  <a:pt x="151" y="17"/>
                </a:lnTo>
                <a:lnTo>
                  <a:pt x="48" y="0"/>
                </a:lnTo>
                <a:lnTo>
                  <a:pt x="0" y="0"/>
                </a:lnTo>
                <a:lnTo>
                  <a:pt x="0" y="1568"/>
                </a:lnTo>
                <a:lnTo>
                  <a:pt x="0" y="1576"/>
                </a:lnTo>
              </a:path>
            </a:pathLst>
          </a:custGeom>
          <a:solidFill>
            <a:srgbClr val="0000FF"/>
          </a:solidFill>
          <a:ln w="41275" cap="rnd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7" name="Freeform 14"/>
          <p:cNvSpPr>
            <a:spLocks/>
          </p:cNvSpPr>
          <p:nvPr/>
        </p:nvSpPr>
        <p:spPr bwMode="auto">
          <a:xfrm>
            <a:off x="6642100" y="4130675"/>
            <a:ext cx="1462088" cy="800100"/>
          </a:xfrm>
          <a:custGeom>
            <a:avLst/>
            <a:gdLst>
              <a:gd name="T0" fmla="*/ 0 w 921"/>
              <a:gd name="T1" fmla="*/ 0 h 504"/>
              <a:gd name="T2" fmla="*/ 0 w 921"/>
              <a:gd name="T3" fmla="*/ 11113 h 504"/>
              <a:gd name="T4" fmla="*/ 0 w 921"/>
              <a:gd name="T5" fmla="*/ 798513 h 504"/>
              <a:gd name="T6" fmla="*/ 1460500 w 921"/>
              <a:gd name="T7" fmla="*/ 798513 h 504"/>
              <a:gd name="T8" fmla="*/ 1460500 w 921"/>
              <a:gd name="T9" fmla="*/ 544513 h 504"/>
              <a:gd name="T10" fmla="*/ 1295400 w 921"/>
              <a:gd name="T11" fmla="*/ 508000 h 504"/>
              <a:gd name="T12" fmla="*/ 1103313 w 921"/>
              <a:gd name="T13" fmla="*/ 457200 h 504"/>
              <a:gd name="T14" fmla="*/ 963613 w 921"/>
              <a:gd name="T15" fmla="*/ 417513 h 504"/>
              <a:gd name="T16" fmla="*/ 762000 w 921"/>
              <a:gd name="T17" fmla="*/ 368300 h 504"/>
              <a:gd name="T18" fmla="*/ 635000 w 921"/>
              <a:gd name="T19" fmla="*/ 315913 h 504"/>
              <a:gd name="T20" fmla="*/ 430213 w 921"/>
              <a:gd name="T21" fmla="*/ 252413 h 504"/>
              <a:gd name="T22" fmla="*/ 277813 w 921"/>
              <a:gd name="T23" fmla="*/ 163513 h 504"/>
              <a:gd name="T24" fmla="*/ 101600 w 921"/>
              <a:gd name="T25" fmla="*/ 87313 h 504"/>
              <a:gd name="T26" fmla="*/ 0 w 921"/>
              <a:gd name="T27" fmla="*/ 0 h 504"/>
              <a:gd name="T28" fmla="*/ 0 w 921"/>
              <a:gd name="T29" fmla="*/ 798513 h 504"/>
              <a:gd name="T30" fmla="*/ 0 w 921"/>
              <a:gd name="T31" fmla="*/ 0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21"/>
              <a:gd name="T49" fmla="*/ 0 h 504"/>
              <a:gd name="T50" fmla="*/ 921 w 921"/>
              <a:gd name="T51" fmla="*/ 504 h 50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21" h="504">
                <a:moveTo>
                  <a:pt x="0" y="0"/>
                </a:moveTo>
                <a:lnTo>
                  <a:pt x="0" y="7"/>
                </a:lnTo>
                <a:lnTo>
                  <a:pt x="0" y="503"/>
                </a:lnTo>
                <a:lnTo>
                  <a:pt x="920" y="503"/>
                </a:lnTo>
                <a:lnTo>
                  <a:pt x="920" y="343"/>
                </a:lnTo>
                <a:lnTo>
                  <a:pt x="816" y="320"/>
                </a:lnTo>
                <a:lnTo>
                  <a:pt x="695" y="288"/>
                </a:lnTo>
                <a:lnTo>
                  <a:pt x="607" y="263"/>
                </a:lnTo>
                <a:lnTo>
                  <a:pt x="480" y="232"/>
                </a:lnTo>
                <a:lnTo>
                  <a:pt x="400" y="199"/>
                </a:lnTo>
                <a:lnTo>
                  <a:pt x="271" y="159"/>
                </a:lnTo>
                <a:lnTo>
                  <a:pt x="175" y="103"/>
                </a:lnTo>
                <a:lnTo>
                  <a:pt x="64" y="55"/>
                </a:lnTo>
                <a:lnTo>
                  <a:pt x="0" y="0"/>
                </a:lnTo>
                <a:lnTo>
                  <a:pt x="0" y="503"/>
                </a:lnTo>
                <a:lnTo>
                  <a:pt x="0" y="0"/>
                </a:lnTo>
              </a:path>
            </a:pathLst>
          </a:custGeom>
          <a:solidFill>
            <a:srgbClr val="FF0000"/>
          </a:solidFill>
          <a:ln w="412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457200" y="3352800"/>
            <a:ext cx="1069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Helvetica" charset="0"/>
              </a:rPr>
              <a:t>Techies</a:t>
            </a:r>
            <a:endParaRPr lang="en-US" sz="2000" b="0">
              <a:solidFill>
                <a:srgbClr val="FFCC66"/>
              </a:solidFill>
              <a:latin typeface="Helvetica" charset="0"/>
            </a:endParaRPr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611188" y="3768725"/>
            <a:ext cx="815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 i="1">
                <a:solidFill>
                  <a:srgbClr val="000000"/>
                </a:solidFill>
                <a:latin typeface="Helvetica" charset="0"/>
              </a:rPr>
              <a:t>Try it!</a:t>
            </a:r>
            <a:endParaRPr lang="en-US" sz="2000" b="0">
              <a:solidFill>
                <a:srgbClr val="FFCC66"/>
              </a:solidFill>
              <a:latin typeface="Helvetica" charset="0"/>
            </a:endParaRPr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4059238" y="1290638"/>
            <a:ext cx="1809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rgbClr val="FF0000"/>
              </a:solidFill>
              <a:latin typeface="Helvetica" charset="0"/>
            </a:endParaRPr>
          </a:p>
          <a:p>
            <a:pPr eaLnBrk="1"/>
            <a:endParaRPr lang="en-US" sz="20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2322513" y="1235075"/>
            <a:ext cx="2327275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Pragmatists</a:t>
            </a:r>
            <a:endParaRPr lang="en-US" sz="2000" b="0">
              <a:solidFill>
                <a:srgbClr val="F9F9F9"/>
              </a:solidFill>
              <a:latin typeface="Helvetica" charset="0"/>
            </a:endParaRPr>
          </a:p>
          <a:p>
            <a:pPr algn="ctr"/>
            <a:r>
              <a:rPr lang="en-US" sz="2000" b="0" i="1">
                <a:solidFill>
                  <a:srgbClr val="000000"/>
                </a:solidFill>
                <a:latin typeface="Helvetica" charset="0"/>
              </a:rPr>
              <a:t>Stick with the herd!</a:t>
            </a:r>
            <a:endParaRPr lang="en-US" sz="2000" b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6159500" y="1203325"/>
            <a:ext cx="1790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Helvetica" charset="0"/>
              </a:rPr>
              <a:t>Conservatives</a:t>
            </a:r>
            <a:endParaRPr lang="en-US" sz="2000" b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7667625" y="1279525"/>
            <a:ext cx="322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  </a:t>
            </a:r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5334000" y="1600200"/>
            <a:ext cx="331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 i="1">
                <a:solidFill>
                  <a:srgbClr val="000000"/>
                </a:solidFill>
                <a:latin typeface="Helvetica" charset="0"/>
              </a:rPr>
              <a:t>Move only when necessary!</a:t>
            </a:r>
            <a:endParaRPr lang="en-US" sz="2000" b="0" i="1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7502525" y="2386013"/>
            <a:ext cx="11414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Helvetica" charset="0"/>
              </a:rPr>
              <a:t>Skeptics</a:t>
            </a:r>
            <a:endParaRPr lang="en-US" sz="2000" b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7567613" y="2690813"/>
            <a:ext cx="1098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 i="1">
                <a:solidFill>
                  <a:srgbClr val="000000"/>
                </a:solidFill>
                <a:latin typeface="Helvetica" charset="0"/>
              </a:rPr>
              <a:t>No way!</a:t>
            </a:r>
            <a:endParaRPr lang="en-US" sz="2000" b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2008188" y="3051175"/>
            <a:ext cx="708025" cy="1181100"/>
          </a:xfrm>
          <a:prstGeom prst="line">
            <a:avLst/>
          </a:prstGeom>
          <a:noFill/>
          <a:ln w="25400">
            <a:solidFill>
              <a:srgbClr val="D500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8" name="Freeform 25"/>
          <p:cNvSpPr>
            <a:spLocks/>
          </p:cNvSpPr>
          <p:nvPr/>
        </p:nvSpPr>
        <p:spPr bwMode="auto">
          <a:xfrm>
            <a:off x="2632075" y="4181475"/>
            <a:ext cx="187325" cy="230188"/>
          </a:xfrm>
          <a:custGeom>
            <a:avLst/>
            <a:gdLst>
              <a:gd name="T0" fmla="*/ 80963 w 118"/>
              <a:gd name="T1" fmla="*/ 49213 h 145"/>
              <a:gd name="T2" fmla="*/ 0 w 118"/>
              <a:gd name="T3" fmla="*/ 95250 h 145"/>
              <a:gd name="T4" fmla="*/ 185738 w 118"/>
              <a:gd name="T5" fmla="*/ 228600 h 145"/>
              <a:gd name="T6" fmla="*/ 157163 w 118"/>
              <a:gd name="T7" fmla="*/ 0 h 145"/>
              <a:gd name="T8" fmla="*/ 80963 w 118"/>
              <a:gd name="T9" fmla="*/ 49213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"/>
              <a:gd name="T16" fmla="*/ 0 h 145"/>
              <a:gd name="T17" fmla="*/ 118 w 118"/>
              <a:gd name="T18" fmla="*/ 145 h 1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" h="145">
                <a:moveTo>
                  <a:pt x="51" y="31"/>
                </a:moveTo>
                <a:lnTo>
                  <a:pt x="0" y="60"/>
                </a:lnTo>
                <a:lnTo>
                  <a:pt x="117" y="144"/>
                </a:lnTo>
                <a:lnTo>
                  <a:pt x="99" y="0"/>
                </a:lnTo>
                <a:lnTo>
                  <a:pt x="51" y="31"/>
                </a:lnTo>
              </a:path>
            </a:pathLst>
          </a:custGeom>
          <a:solidFill>
            <a:srgbClr val="D5000A"/>
          </a:solidFill>
          <a:ln w="254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>
            <a:off x="1487488" y="4167188"/>
            <a:ext cx="247650" cy="385762"/>
          </a:xfrm>
          <a:prstGeom prst="line">
            <a:avLst/>
          </a:prstGeom>
          <a:noFill/>
          <a:ln w="25400">
            <a:solidFill>
              <a:srgbClr val="D500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0" name="Freeform 27"/>
          <p:cNvSpPr>
            <a:spLocks/>
          </p:cNvSpPr>
          <p:nvPr/>
        </p:nvSpPr>
        <p:spPr bwMode="auto">
          <a:xfrm>
            <a:off x="1654175" y="4502150"/>
            <a:ext cx="190500" cy="225425"/>
          </a:xfrm>
          <a:custGeom>
            <a:avLst/>
            <a:gdLst>
              <a:gd name="T0" fmla="*/ 77788 w 120"/>
              <a:gd name="T1" fmla="*/ 47625 h 142"/>
              <a:gd name="T2" fmla="*/ 0 w 120"/>
              <a:gd name="T3" fmla="*/ 98425 h 142"/>
              <a:gd name="T4" fmla="*/ 188913 w 120"/>
              <a:gd name="T5" fmla="*/ 223838 h 142"/>
              <a:gd name="T6" fmla="*/ 153988 w 120"/>
              <a:gd name="T7" fmla="*/ 0 h 142"/>
              <a:gd name="T8" fmla="*/ 77788 w 120"/>
              <a:gd name="T9" fmla="*/ 47625 h 1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142"/>
              <a:gd name="T17" fmla="*/ 120 w 120"/>
              <a:gd name="T18" fmla="*/ 142 h 1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142">
                <a:moveTo>
                  <a:pt x="49" y="30"/>
                </a:moveTo>
                <a:lnTo>
                  <a:pt x="0" y="62"/>
                </a:lnTo>
                <a:lnTo>
                  <a:pt x="119" y="141"/>
                </a:lnTo>
                <a:lnTo>
                  <a:pt x="97" y="0"/>
                </a:lnTo>
                <a:lnTo>
                  <a:pt x="49" y="30"/>
                </a:lnTo>
              </a:path>
            </a:pathLst>
          </a:custGeom>
          <a:solidFill>
            <a:srgbClr val="D5000A"/>
          </a:solidFill>
          <a:ln w="254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3351213" y="2109788"/>
            <a:ext cx="785812" cy="1284287"/>
          </a:xfrm>
          <a:prstGeom prst="line">
            <a:avLst/>
          </a:prstGeom>
          <a:noFill/>
          <a:ln w="25400">
            <a:solidFill>
              <a:srgbClr val="D500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2" name="Freeform 29"/>
          <p:cNvSpPr>
            <a:spLocks/>
          </p:cNvSpPr>
          <p:nvPr/>
        </p:nvSpPr>
        <p:spPr bwMode="auto">
          <a:xfrm>
            <a:off x="4054475" y="3346450"/>
            <a:ext cx="187325" cy="227013"/>
          </a:xfrm>
          <a:custGeom>
            <a:avLst/>
            <a:gdLst>
              <a:gd name="T0" fmla="*/ 77788 w 118"/>
              <a:gd name="T1" fmla="*/ 46038 h 143"/>
              <a:gd name="T2" fmla="*/ 0 w 118"/>
              <a:gd name="T3" fmla="*/ 95250 h 143"/>
              <a:gd name="T4" fmla="*/ 185738 w 118"/>
              <a:gd name="T5" fmla="*/ 225425 h 143"/>
              <a:gd name="T6" fmla="*/ 157163 w 118"/>
              <a:gd name="T7" fmla="*/ 0 h 143"/>
              <a:gd name="T8" fmla="*/ 77788 w 118"/>
              <a:gd name="T9" fmla="*/ 46038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"/>
              <a:gd name="T16" fmla="*/ 0 h 143"/>
              <a:gd name="T17" fmla="*/ 118 w 118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" h="143">
                <a:moveTo>
                  <a:pt x="49" y="29"/>
                </a:moveTo>
                <a:lnTo>
                  <a:pt x="0" y="60"/>
                </a:lnTo>
                <a:lnTo>
                  <a:pt x="117" y="142"/>
                </a:lnTo>
                <a:lnTo>
                  <a:pt x="99" y="0"/>
                </a:lnTo>
                <a:lnTo>
                  <a:pt x="49" y="29"/>
                </a:lnTo>
              </a:path>
            </a:pathLst>
          </a:custGeom>
          <a:solidFill>
            <a:srgbClr val="D5000A"/>
          </a:solidFill>
          <a:ln w="254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3" name="Line 30"/>
          <p:cNvSpPr>
            <a:spLocks noChangeShapeType="1"/>
          </p:cNvSpPr>
          <p:nvPr/>
        </p:nvSpPr>
        <p:spPr bwMode="auto">
          <a:xfrm flipH="1">
            <a:off x="5526088" y="2097088"/>
            <a:ext cx="987425" cy="1290637"/>
          </a:xfrm>
          <a:prstGeom prst="line">
            <a:avLst/>
          </a:prstGeom>
          <a:noFill/>
          <a:ln w="25400">
            <a:solidFill>
              <a:srgbClr val="D500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4" name="Freeform 31"/>
          <p:cNvSpPr>
            <a:spLocks/>
          </p:cNvSpPr>
          <p:nvPr/>
        </p:nvSpPr>
        <p:spPr bwMode="auto">
          <a:xfrm>
            <a:off x="5422900" y="3333750"/>
            <a:ext cx="196850" cy="223838"/>
          </a:xfrm>
          <a:custGeom>
            <a:avLst/>
            <a:gdLst>
              <a:gd name="T0" fmla="*/ 120650 w 124"/>
              <a:gd name="T1" fmla="*/ 52388 h 141"/>
              <a:gd name="T2" fmla="*/ 49213 w 124"/>
              <a:gd name="T3" fmla="*/ 0 h 141"/>
              <a:gd name="T4" fmla="*/ 0 w 124"/>
              <a:gd name="T5" fmla="*/ 222250 h 141"/>
              <a:gd name="T6" fmla="*/ 195263 w 124"/>
              <a:gd name="T7" fmla="*/ 106363 h 141"/>
              <a:gd name="T8" fmla="*/ 120650 w 124"/>
              <a:gd name="T9" fmla="*/ 52388 h 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"/>
              <a:gd name="T16" fmla="*/ 0 h 141"/>
              <a:gd name="T17" fmla="*/ 124 w 124"/>
              <a:gd name="T18" fmla="*/ 141 h 1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" h="141">
                <a:moveTo>
                  <a:pt x="76" y="33"/>
                </a:moveTo>
                <a:lnTo>
                  <a:pt x="31" y="0"/>
                </a:lnTo>
                <a:lnTo>
                  <a:pt x="0" y="140"/>
                </a:lnTo>
                <a:lnTo>
                  <a:pt x="123" y="67"/>
                </a:lnTo>
                <a:lnTo>
                  <a:pt x="76" y="33"/>
                </a:lnTo>
              </a:path>
            </a:pathLst>
          </a:custGeom>
          <a:solidFill>
            <a:srgbClr val="D5000A"/>
          </a:solidFill>
          <a:ln w="254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5" name="Line 32"/>
          <p:cNvSpPr>
            <a:spLocks noChangeShapeType="1"/>
          </p:cNvSpPr>
          <p:nvPr/>
        </p:nvSpPr>
        <p:spPr bwMode="auto">
          <a:xfrm flipH="1">
            <a:off x="7010400" y="3417888"/>
            <a:ext cx="631825" cy="692150"/>
          </a:xfrm>
          <a:prstGeom prst="line">
            <a:avLst/>
          </a:prstGeom>
          <a:noFill/>
          <a:ln w="25400">
            <a:solidFill>
              <a:srgbClr val="D5000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6" name="Freeform 33"/>
          <p:cNvSpPr>
            <a:spLocks/>
          </p:cNvSpPr>
          <p:nvPr/>
        </p:nvSpPr>
        <p:spPr bwMode="auto">
          <a:xfrm>
            <a:off x="6894513" y="4051300"/>
            <a:ext cx="206375" cy="219075"/>
          </a:xfrm>
          <a:custGeom>
            <a:avLst/>
            <a:gdLst>
              <a:gd name="T0" fmla="*/ 133350 w 130"/>
              <a:gd name="T1" fmla="*/ 57150 h 138"/>
              <a:gd name="T2" fmla="*/ 63500 w 130"/>
              <a:gd name="T3" fmla="*/ 0 h 138"/>
              <a:gd name="T4" fmla="*/ 0 w 130"/>
              <a:gd name="T5" fmla="*/ 217488 h 138"/>
              <a:gd name="T6" fmla="*/ 204788 w 130"/>
              <a:gd name="T7" fmla="*/ 117475 h 138"/>
              <a:gd name="T8" fmla="*/ 133350 w 130"/>
              <a:gd name="T9" fmla="*/ 5715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"/>
              <a:gd name="T16" fmla="*/ 0 h 138"/>
              <a:gd name="T17" fmla="*/ 130 w 130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" h="138">
                <a:moveTo>
                  <a:pt x="84" y="36"/>
                </a:moveTo>
                <a:lnTo>
                  <a:pt x="40" y="0"/>
                </a:lnTo>
                <a:lnTo>
                  <a:pt x="0" y="137"/>
                </a:lnTo>
                <a:lnTo>
                  <a:pt x="129" y="74"/>
                </a:lnTo>
                <a:lnTo>
                  <a:pt x="84" y="36"/>
                </a:lnTo>
              </a:path>
            </a:pathLst>
          </a:custGeom>
          <a:solidFill>
            <a:srgbClr val="D5000A"/>
          </a:solidFill>
          <a:ln w="254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1116013" y="2193925"/>
            <a:ext cx="14239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Helvetica" charset="0"/>
              </a:rPr>
              <a:t>Visionaries</a:t>
            </a:r>
            <a:endParaRPr lang="en-US" sz="2000" b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2371725" y="2270125"/>
            <a:ext cx="1809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rgbClr val="FF0000"/>
              </a:solidFill>
              <a:latin typeface="Helvetica" charset="0"/>
            </a:endParaRPr>
          </a:p>
          <a:p>
            <a:pPr eaLnBrk="1"/>
            <a:endParaRPr lang="en-US" sz="200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546100" y="2574925"/>
            <a:ext cx="29352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0" i="1">
                <a:solidFill>
                  <a:srgbClr val="000000"/>
                </a:solidFill>
                <a:latin typeface="Helvetica" charset="0"/>
              </a:rPr>
              <a:t>Move ahead of the herd!</a:t>
            </a:r>
            <a:endParaRPr lang="en-US" sz="2000" b="0">
              <a:solidFill>
                <a:srgbClr val="FFCC66"/>
              </a:solidFill>
              <a:latin typeface="Helvetica" charset="0"/>
            </a:endParaRPr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5826125" y="6613525"/>
            <a:ext cx="3317875" cy="244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0">
                <a:latin typeface="Arial" charset="0"/>
              </a:rPr>
              <a:t>Source:  Moore, Geoffrey (2002) </a:t>
            </a:r>
            <a:r>
              <a:rPr lang="en-US" sz="1000" i="1">
                <a:latin typeface="Arial" charset="0"/>
              </a:rPr>
              <a:t>Crossing The Chasm</a:t>
            </a:r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2295525" y="6454775"/>
            <a:ext cx="184150" cy="3365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0" y="152400"/>
            <a:ext cx="883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Popular Model … Geoff Moore’s</a:t>
            </a:r>
            <a:b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</a:br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</a:rPr>
              <a:t>“Technology Adoption Life Cycle”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2382838" y="5457825"/>
            <a:ext cx="1766887" cy="1371600"/>
            <a:chOff x="1536" y="3216"/>
            <a:chExt cx="1113" cy="864"/>
          </a:xfrm>
        </p:grpSpPr>
        <p:sp>
          <p:nvSpPr>
            <p:cNvPr id="16423" name="Rectangle 39"/>
            <p:cNvSpPr>
              <a:spLocks noChangeArrowheads="1"/>
            </p:cNvSpPr>
            <p:nvPr/>
          </p:nvSpPr>
          <p:spPr bwMode="auto">
            <a:xfrm>
              <a:off x="1536" y="3792"/>
              <a:ext cx="1113" cy="28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The Chasm</a:t>
              </a:r>
            </a:p>
          </p:txBody>
        </p:sp>
        <p:sp>
          <p:nvSpPr>
            <p:cNvPr id="16424" name="Line 26"/>
            <p:cNvSpPr>
              <a:spLocks noChangeShapeType="1"/>
            </p:cNvSpPr>
            <p:nvPr/>
          </p:nvSpPr>
          <p:spPr bwMode="auto">
            <a:xfrm flipV="1">
              <a:off x="2064" y="3216"/>
              <a:ext cx="0" cy="576"/>
            </a:xfrm>
            <a:prstGeom prst="line">
              <a:avLst/>
            </a:prstGeom>
            <a:noFill/>
            <a:ln w="76200">
              <a:solidFill>
                <a:srgbClr val="D5000A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E273_-_Spring'97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IE273_-_Spring'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" charset="0"/>
          </a:defRPr>
        </a:defPPr>
      </a:lstStyle>
    </a:lnDef>
  </a:objectDefaults>
  <a:extraClrSchemeLst>
    <a:extraClrScheme>
      <a:clrScheme name="IE273_-_Spring'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273_-_Spring'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E273_-_Spring'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273_-_Spring'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273_-_Spring'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273_-_Spring'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E273_-_Spring'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Pages>16</Pages>
  <Words>1039</Words>
  <Application>Microsoft Office PowerPoint</Application>
  <PresentationFormat>Letter Paper (8.5x11 in)</PresentationFormat>
  <Paragraphs>219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IE273_-_Spring'97</vt:lpstr>
      <vt:lpstr>Entrepreneurial Sales &amp; Marketing E145</vt:lpstr>
      <vt:lpstr>Agenda and Objectives</vt:lpstr>
      <vt:lpstr>“Market Analysis” Versus “Marketing”</vt:lpstr>
      <vt:lpstr>Some Definitions</vt:lpstr>
      <vt:lpstr>Oghna, India</vt:lpstr>
      <vt:lpstr>Corn Rootworm Product</vt:lpstr>
      <vt:lpstr>Slide 7</vt:lpstr>
      <vt:lpstr>Slide 8</vt:lpstr>
      <vt:lpstr>Slide 9</vt:lpstr>
      <vt:lpstr>So How Does a Startup Cross the Chasm?</vt:lpstr>
      <vt:lpstr>Ways to Segment Markets </vt:lpstr>
      <vt:lpstr>An Example of the Power of Segmentation: Pedigree Petfoods in UK</vt:lpstr>
      <vt:lpstr>Segmentation and the UK Dog Food Market:  Pedigree’s Super Premium Strategy</vt:lpstr>
      <vt:lpstr>What is the Single Most Important Concept in a Marketing Strategy? </vt:lpstr>
      <vt:lpstr>Geoff Moore’s  Positioning Template</vt:lpstr>
      <vt:lpstr>Positioning Happens Before  Demand Creation</vt:lpstr>
      <vt:lpstr>Positioning Should Drive Go-to-Market Strategies</vt:lpstr>
      <vt:lpstr>Entrepreneurial Sales &amp; Marketing E145</vt:lpstr>
      <vt:lpstr>Slide 19</vt:lpstr>
      <vt:lpstr>How Do I Get People to Buy?</vt:lpstr>
      <vt:lpstr>Slide 21</vt:lpstr>
      <vt:lpstr>Slide 22</vt:lpstr>
      <vt:lpstr>Demand Creation on the Web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Where do People Buy my Product?</vt:lpstr>
      <vt:lpstr>Slide 33</vt:lpstr>
      <vt:lpstr>Example Business Model</vt:lpstr>
      <vt:lpstr>What do I track?</vt:lpstr>
      <vt:lpstr>E-commerce: Sales Funnel</vt:lpstr>
      <vt:lpstr>Slide 37</vt:lpstr>
      <vt:lpstr>Entrepreneurial Sales &amp; Marketing E145</vt:lpstr>
      <vt:lpstr>Slide 39</vt:lpstr>
      <vt:lpstr>The Double-Chasm Challenge</vt:lpstr>
      <vt:lpstr>Going Global’s 5 Key Questions</vt:lpstr>
      <vt:lpstr>What did we cover?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Product/Market Strategy - Session #4</dc:title>
  <dc:creator>The Conrans</dc:creator>
  <cp:lastModifiedBy>The Conrans</cp:lastModifiedBy>
  <cp:revision>342</cp:revision>
  <cp:lastPrinted>2009-10-13T01:28:33Z</cp:lastPrinted>
  <dcterms:created xsi:type="dcterms:W3CDTF">2012-05-10T22:16:27Z</dcterms:created>
  <dcterms:modified xsi:type="dcterms:W3CDTF">2012-11-15T15:02:58Z</dcterms:modified>
</cp:coreProperties>
</file>