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338" r:id="rId3"/>
    <p:sldId id="340" r:id="rId4"/>
    <p:sldId id="339" r:id="rId5"/>
    <p:sldId id="345" r:id="rId6"/>
    <p:sldId id="342" r:id="rId7"/>
    <p:sldId id="341" r:id="rId8"/>
    <p:sldId id="321" r:id="rId9"/>
    <p:sldId id="322" r:id="rId10"/>
    <p:sldId id="334" r:id="rId11"/>
    <p:sldId id="346" r:id="rId12"/>
    <p:sldId id="323" r:id="rId13"/>
    <p:sldId id="326" r:id="rId14"/>
    <p:sldId id="349" r:id="rId15"/>
    <p:sldId id="350" r:id="rId16"/>
    <p:sldId id="351" r:id="rId17"/>
    <p:sldId id="296" r:id="rId18"/>
    <p:sldId id="295" r:id="rId19"/>
    <p:sldId id="298" r:id="rId20"/>
    <p:sldId id="348" r:id="rId21"/>
    <p:sldId id="299" r:id="rId22"/>
    <p:sldId id="333" r:id="rId23"/>
    <p:sldId id="347" r:id="rId24"/>
    <p:sldId id="332" r:id="rId25"/>
    <p:sldId id="343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0066FF"/>
    <a:srgbClr val="FFFFCC"/>
    <a:srgbClr val="FFCC99"/>
    <a:srgbClr val="A50021"/>
    <a:srgbClr val="CCFF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2"/>
    <p:restoredTop sz="94626"/>
  </p:normalViewPr>
  <p:slideViewPr>
    <p:cSldViewPr snapToGrid="0">
      <p:cViewPr varScale="1">
        <p:scale>
          <a:sx n="138" d="100"/>
          <a:sy n="138" d="100"/>
        </p:scale>
        <p:origin x="27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053001B-0632-A144-A473-4B30681722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00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7B93B55-1612-EC48-B4B0-768C2F5C8F1D}" type="slidenum">
              <a:rPr lang="en-US"/>
              <a:pPr/>
              <a:t>1</a:t>
            </a:fld>
            <a:endParaRPr 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B449B3-CA2A-E54B-91F7-B7EF54DA39E9}" type="slidenum">
              <a:rPr lang="en-US"/>
              <a:pPr/>
              <a:t>19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F2A674B-1026-B84A-8101-E956249C02DB}" type="slidenum">
              <a:rPr lang="en-US"/>
              <a:pPr/>
              <a:t>21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0DE743D-4A57-8D44-8A06-165AB45DBB46}" type="slidenum">
              <a:rPr lang="en-US"/>
              <a:pPr/>
              <a:t>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B67E23-B38C-0743-B233-F155899B4A93}" type="slidenum">
              <a:rPr lang="en-US"/>
              <a:pPr/>
              <a:t>6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B67E23-B38C-0743-B233-F155899B4A93}" type="slidenum">
              <a:rPr lang="en-US"/>
              <a:pPr/>
              <a:t>8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1B0542-C8EA-5445-B95E-51A00A1C5FFB}" type="slidenum">
              <a:rPr lang="en-US"/>
              <a:pPr/>
              <a:t>9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EA4DA9A-6384-5443-B6C6-2A4F639F1047}" type="slidenum">
              <a:rPr lang="en-US"/>
              <a:pPr/>
              <a:t>12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latin typeface="Arial" charset="0"/>
              </a:rPr>
              <a:t>Look for “elbow” 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C1BFF1-DDB1-774F-8CF6-7E0EAA63B60D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37BF930-D9A9-3D45-B9A3-AFCBE9179F02}" type="slidenum">
              <a:rPr lang="en-US"/>
              <a:pPr/>
              <a:t>17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A94363-D4FF-4743-BCBC-39DD6E815F56}" type="slidenum">
              <a:rPr lang="en-US"/>
              <a:pPr/>
              <a:t>18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BBA65B-655E-434D-B6B8-1BC16B5DFB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7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43364-8936-1047-A147-D1D023D78F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6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472983-0C45-9448-9541-3D94C1A74A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09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47763"/>
            <a:ext cx="4495800" cy="5253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7763"/>
            <a:ext cx="4495800" cy="5253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6B3060-3D49-8A46-A1A5-BBF1F66615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97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47763"/>
            <a:ext cx="4495800" cy="5253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7763"/>
            <a:ext cx="4495800" cy="2549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9688"/>
            <a:ext cx="4495800" cy="2551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B6199-A273-4C4A-AE03-31EE70D6CB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9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E50426-1476-B14B-BDB0-4AA4C73362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0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48FF4A-7D4D-4944-90AD-D05E685FFA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47763"/>
            <a:ext cx="4495800" cy="5253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7763"/>
            <a:ext cx="4495800" cy="5253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29CFB-0B9D-0342-91A2-D494C230DD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1E780-45ED-E341-8CD1-08EC449B3C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5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6173FB-47DA-594A-9697-18C89DD9FF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6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7F64C6-7A76-E044-9DA0-DD0FCB2AD5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8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DC4E8-0F68-FE4A-A387-9BB8253BBB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3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F7D50-4449-9346-9D52-7831D09622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5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47763"/>
            <a:ext cx="9144000" cy="525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1"/>
                </a:solidFill>
              </a:defRPr>
            </a:lvl1pPr>
          </a:lstStyle>
          <a:p>
            <a:fld id="{EC27207B-D30A-5C42-81EE-D781F73CAFF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llisonhorst.github.io/palmerpenguins/articles/pca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llisonhorst.github.io/palmerpenguins/articles/pca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llisonhorst.github.io/palmerpenguins/articles/pca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  <a:latin typeface="Arial" charset="0"/>
              </a:rPr>
              <a:t>Principal Components Analysis</a:t>
            </a:r>
            <a:br>
              <a:rPr lang="en-US" sz="4000" dirty="0">
                <a:solidFill>
                  <a:schemeClr val="tx1"/>
                </a:solidFill>
                <a:latin typeface="Arial" charset="0"/>
              </a:rPr>
            </a:br>
            <a:endParaRPr lang="en-US" sz="4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98988"/>
            <a:ext cx="6400800" cy="1039812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</a:rPr>
              <a:t>MAR 536 Biological Statistics II</a:t>
            </a:r>
          </a:p>
          <a:p>
            <a:pPr eaLnBrk="1" hangingPunct="1"/>
            <a:r>
              <a:rPr lang="en-US" sz="3200" dirty="0">
                <a:latin typeface="Arial" charset="0"/>
              </a:rPr>
              <a:t>March 02 2023</a:t>
            </a:r>
          </a:p>
          <a:p>
            <a:pPr eaLnBrk="1" hangingPunct="1"/>
            <a:r>
              <a:rPr lang="en-US" sz="3200" dirty="0">
                <a:latin typeface="Arial" charset="0"/>
              </a:rPr>
              <a:t>Acknowledgements:</a:t>
            </a:r>
            <a:br>
              <a:rPr lang="en-US" sz="3200" dirty="0">
                <a:latin typeface="Arial" charset="0"/>
              </a:rPr>
            </a:br>
            <a:r>
              <a:rPr lang="en-US" sz="3200" dirty="0">
                <a:latin typeface="Arial" charset="0"/>
              </a:rPr>
              <a:t>Ashley Weston Asci, Steve </a:t>
            </a:r>
            <a:r>
              <a:rPr lang="en-US" sz="3200" dirty="0" err="1">
                <a:latin typeface="Arial" charset="0"/>
              </a:rPr>
              <a:t>Cadrin</a:t>
            </a: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Eigenanalysis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Matrix Algebra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D57296-34DC-AC47-9594-FC78216F6918}" type="slidenum">
              <a:rPr lang="en-US" sz="1400">
                <a:solidFill>
                  <a:schemeClr val="bg1"/>
                </a:solidFill>
              </a:rPr>
              <a:pPr/>
              <a:t>10</a:t>
            </a:fld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E4A30E-F443-0CFF-8906-F7636FBF2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313" y="2357895"/>
            <a:ext cx="3825374" cy="21422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and when to use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Find patterns in data </a:t>
            </a:r>
          </a:p>
          <a:p>
            <a:r>
              <a:rPr lang="en-US" sz="2600" dirty="0"/>
              <a:t>Simpler description of the system</a:t>
            </a:r>
          </a:p>
          <a:p>
            <a:r>
              <a:rPr lang="en-US" sz="2600" dirty="0"/>
              <a:t>Directions of maximum variance of data- better explained than the usual </a:t>
            </a:r>
            <a:r>
              <a:rPr lang="en-US" sz="2600" dirty="0" err="1"/>
              <a:t>x,y</a:t>
            </a:r>
            <a:r>
              <a:rPr lang="en-US" sz="2600" dirty="0"/>
              <a:t>- plane</a:t>
            </a:r>
          </a:p>
          <a:p>
            <a:r>
              <a:rPr lang="en-US" sz="2600" dirty="0"/>
              <a:t>Deals with correlated data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Are descriptors appropriate?</a:t>
            </a:r>
          </a:p>
          <a:p>
            <a:r>
              <a:rPr lang="en-US" sz="2600" dirty="0"/>
              <a:t>Quantitative</a:t>
            </a:r>
          </a:p>
          <a:p>
            <a:r>
              <a:rPr lang="en-US" sz="2600" dirty="0"/>
              <a:t>Multivariate normal distribution</a:t>
            </a:r>
          </a:p>
          <a:p>
            <a:r>
              <a:rPr lang="en-US" sz="2600" dirty="0"/>
              <a:t>Not too many zeros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14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7" t="14311" r="9375" b="17397"/>
          <a:stretch>
            <a:fillRect/>
          </a:stretch>
        </p:blipFill>
        <p:spPr bwMode="auto">
          <a:xfrm>
            <a:off x="5943600" y="508000"/>
            <a:ext cx="2862263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>
                <a:latin typeface="Arial" charset="0"/>
              </a:rPr>
              <a:t>Size and Shape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5484813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</a:rPr>
              <a:t>PC1 accounts for most of the covariance and is positively correlated with all dimensions of size, because all dimensions increased during growth.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</a:rPr>
              <a:t>General size is accounted for by PC1, and most of the residual variance caused by shape differences is resolved by PC2.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</a:rPr>
              <a:t>PC2 is positively correlated with some variables, and negatively correlated with others.</a:t>
            </a:r>
          </a:p>
          <a:p>
            <a:pPr eaLnBrk="1" hangingPunct="1">
              <a:lnSpc>
                <a:spcPct val="80000"/>
              </a:lnSpc>
            </a:pPr>
            <a:endParaRPr lang="en-US" sz="2800">
              <a:latin typeface="Arial" charset="0"/>
            </a:endParaRPr>
          </a:p>
        </p:txBody>
      </p:sp>
      <p:pic>
        <p:nvPicPr>
          <p:cNvPr id="318502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0"/>
            <a:ext cx="3606800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8507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7" t="14311" r="9375" b="17397"/>
          <a:stretch>
            <a:fillRect/>
          </a:stretch>
        </p:blipFill>
        <p:spPr bwMode="auto">
          <a:xfrm rot="2063293">
            <a:off x="5953125" y="469900"/>
            <a:ext cx="2862263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3490913"/>
            <a:ext cx="3657600" cy="344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7415213" y="4325938"/>
            <a:ext cx="1293812" cy="1128712"/>
            <a:chOff x="7414837" y="4325447"/>
            <a:chExt cx="1294202" cy="1129533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V="1">
              <a:off x="7422776" y="4695603"/>
              <a:ext cx="1286263" cy="18428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7422776" y="4879887"/>
              <a:ext cx="1286263" cy="1826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63" name="TextBox 5"/>
            <p:cNvSpPr txBox="1">
              <a:spLocks noChangeArrowheads="1"/>
            </p:cNvSpPr>
            <p:nvPr/>
          </p:nvSpPr>
          <p:spPr bwMode="auto">
            <a:xfrm rot="-643573">
              <a:off x="7469624" y="4325447"/>
              <a:ext cx="11929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400" b="1">
                  <a:solidFill>
                    <a:srgbClr val="C00000"/>
                  </a:solidFill>
                </a:rPr>
                <a:t>depths</a:t>
              </a:r>
            </a:p>
          </p:txBody>
        </p:sp>
        <p:sp>
          <p:nvSpPr>
            <p:cNvPr id="23564" name="TextBox 6"/>
            <p:cNvSpPr txBox="1">
              <a:spLocks noChangeArrowheads="1"/>
            </p:cNvSpPr>
            <p:nvPr/>
          </p:nvSpPr>
          <p:spPr bwMode="auto">
            <a:xfrm rot="972277">
              <a:off x="7414837" y="4993315"/>
              <a:ext cx="12779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400" b="1">
                  <a:solidFill>
                    <a:srgbClr val="C00000"/>
                  </a:solidFill>
                </a:rPr>
                <a:t>lengths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 bwMode="auto">
            <a:xfrm>
              <a:off x="7422776" y="4875122"/>
              <a:ext cx="1286263" cy="47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18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185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18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18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latin typeface="Arial" charset="0"/>
              </a:rPr>
              <a:t>Interpreting Principal Components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half" idx="1"/>
          </p:nvPr>
        </p:nvSpPr>
        <p:spPr>
          <a:xfrm>
            <a:off x="-1" y="1147763"/>
            <a:ext cx="5522496" cy="5253037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Scree plot</a:t>
            </a:r>
          </a:p>
          <a:p>
            <a:pPr lvl="1"/>
            <a:r>
              <a:rPr lang="en-US" dirty="0">
                <a:latin typeface="Arial" charset="0"/>
              </a:rPr>
              <a:t>Eigenvalues vs. principal component number</a:t>
            </a:r>
          </a:p>
          <a:p>
            <a:r>
              <a:rPr lang="en-US" sz="2800" dirty="0">
                <a:latin typeface="Arial" charset="0"/>
              </a:rPr>
              <a:t>Retain principal components needed to account for a certain percentage of the total </a:t>
            </a:r>
            <a:br>
              <a:rPr lang="en-US" sz="2800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variation (80%)</a:t>
            </a:r>
          </a:p>
          <a:p>
            <a:r>
              <a:rPr lang="en-US" sz="2800" dirty="0">
                <a:latin typeface="Arial" charset="0"/>
              </a:rPr>
              <a:t>For correlation-based PCA retain all principal components with variance&gt;1</a:t>
            </a:r>
          </a:p>
          <a:p>
            <a:r>
              <a:rPr lang="en-US" sz="2800" dirty="0">
                <a:latin typeface="Arial" charset="0"/>
              </a:rPr>
              <a:t>Broken stick – randomization test to determine ‘significance’.</a:t>
            </a: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pic>
        <p:nvPicPr>
          <p:cNvPr id="25604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7"/>
          <a:stretch>
            <a:fillRect/>
          </a:stretch>
        </p:blipFill>
        <p:spPr>
          <a:xfrm>
            <a:off x="5370722" y="1174751"/>
            <a:ext cx="3749466" cy="3577724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9ECF-5C3B-0400-0AAB-619028C7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PCA with Palmer Penguins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9846A-6808-09BF-94C7-F72EE0A1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2C9C3-D033-2736-EFFD-B1C4DEBC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4B95F-D935-79FB-C987-E8153449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9CFB-0B9D-0342-91A2-D494C230DD3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402" name="Picture 2">
            <a:extLst>
              <a:ext uri="{FF2B5EF4-FFF2-40B4-BE49-F238E27FC236}">
                <a16:creationId xmlns:a16="http://schemas.microsoft.com/office/drawing/2014/main" id="{71E4CE42-22AB-4194-0AC7-F600B5E82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889" y="16248"/>
            <a:ext cx="978311" cy="112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B8C714-70F8-3E22-BCFD-1AEE75D5A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24562"/>
            <a:ext cx="7772400" cy="52830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F620EC-FCA2-92A3-840F-6871FE97887F}"/>
              </a:ext>
            </a:extLst>
          </p:cNvPr>
          <p:cNvSpPr txBox="1"/>
          <p:nvPr/>
        </p:nvSpPr>
        <p:spPr>
          <a:xfrm>
            <a:off x="7539659" y="6488668"/>
            <a:ext cx="155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rId4"/>
              </a:rPr>
              <a:t>Allison Horst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9191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9ECF-5C3B-0400-0AAB-619028C7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PCA with Palmer Penguins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9846A-6808-09BF-94C7-F72EE0A1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2C9C3-D033-2736-EFFD-B1C4DEBC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4B95F-D935-79FB-C987-E8153449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9CFB-0B9D-0342-91A2-D494C230DD3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402" name="Picture 2">
            <a:extLst>
              <a:ext uri="{FF2B5EF4-FFF2-40B4-BE49-F238E27FC236}">
                <a16:creationId xmlns:a16="http://schemas.microsoft.com/office/drawing/2014/main" id="{71E4CE42-22AB-4194-0AC7-F600B5E82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889" y="16248"/>
            <a:ext cx="978311" cy="112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606A23-57C7-D211-9F22-A75A36903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090593"/>
            <a:ext cx="6015659" cy="53435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BA2424-E7D9-A25B-FA43-D8CD360D650F}"/>
              </a:ext>
            </a:extLst>
          </p:cNvPr>
          <p:cNvSpPr txBox="1"/>
          <p:nvPr/>
        </p:nvSpPr>
        <p:spPr>
          <a:xfrm>
            <a:off x="7539659" y="6488668"/>
            <a:ext cx="155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rId4"/>
              </a:rPr>
              <a:t>Allison Horst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25343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9ECF-5C3B-0400-0AAB-619028C7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PCA with Palmer Penguins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EA569D-D96F-A65F-023A-5211AE3A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PCA in R, courtesy of Allison Horst</a:t>
            </a:r>
            <a:endParaRPr lang="en-US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9846A-6808-09BF-94C7-F72EE0A1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2C9C3-D033-2736-EFFD-B1C4DEBC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4B95F-D935-79FB-C987-E8153449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9CFB-0B9D-0342-91A2-D494C230DD3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402" name="Picture 2">
            <a:extLst>
              <a:ext uri="{FF2B5EF4-FFF2-40B4-BE49-F238E27FC236}">
                <a16:creationId xmlns:a16="http://schemas.microsoft.com/office/drawing/2014/main" id="{71E4CE42-22AB-4194-0AC7-F600B5E82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889" y="16248"/>
            <a:ext cx="978311" cy="112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BA2424-E7D9-A25B-FA43-D8CD360D650F}"/>
              </a:ext>
            </a:extLst>
          </p:cNvPr>
          <p:cNvSpPr txBox="1"/>
          <p:nvPr/>
        </p:nvSpPr>
        <p:spPr>
          <a:xfrm>
            <a:off x="7539659" y="6488668"/>
            <a:ext cx="155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rId2"/>
              </a:rPr>
              <a:t>Allison Horst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52636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ate Placeholder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99331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Matrix Algebra</a:t>
            </a:r>
          </a:p>
        </p:txBody>
      </p:sp>
      <p:sp>
        <p:nvSpPr>
          <p:cNvPr id="9933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08AEC2-BB60-3B4D-80BA-85EE44DE6BD3}" type="slidenum">
              <a:rPr lang="en-US" sz="1400">
                <a:solidFill>
                  <a:schemeClr val="bg1"/>
                </a:solidFill>
              </a:rPr>
              <a:pPr/>
              <a:t>17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93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Principal Components Analysis</a:t>
            </a:r>
          </a:p>
        </p:txBody>
      </p:sp>
      <p:sp>
        <p:nvSpPr>
          <p:cNvPr id="993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7763"/>
            <a:ext cx="9144000" cy="5253037"/>
          </a:xfrm>
        </p:spPr>
        <p:txBody>
          <a:bodyPr/>
          <a:lstStyle/>
          <a:p>
            <a:pPr eaLnBrk="1" hangingPunct="1"/>
            <a:r>
              <a:rPr lang="en-US" sz="2400" dirty="0" err="1">
                <a:latin typeface="Arial" charset="0"/>
              </a:rPr>
              <a:t>Eigenanalysis</a:t>
            </a:r>
            <a:r>
              <a:rPr lang="en-US" sz="2400" dirty="0">
                <a:latin typeface="Arial" charset="0"/>
              </a:rPr>
              <a:t> transforms the correlation matrix, </a:t>
            </a:r>
            <a:r>
              <a:rPr lang="en-US" sz="2400" b="1" dirty="0">
                <a:latin typeface="Arial" charset="0"/>
              </a:rPr>
              <a:t>R</a:t>
            </a:r>
            <a:r>
              <a:rPr lang="en-US" sz="2400" dirty="0">
                <a:latin typeface="Arial" charset="0"/>
              </a:rPr>
              <a:t>, to a series of components with successively less contribution to the total variance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The vector of </a:t>
            </a:r>
            <a:r>
              <a:rPr lang="en-US" sz="2400" u="sng" dirty="0">
                <a:latin typeface="Arial" charset="0"/>
              </a:rPr>
              <a:t>eigenvalues</a:t>
            </a:r>
            <a:r>
              <a:rPr lang="en-US" sz="2400" dirty="0">
                <a:latin typeface="Arial" charset="0"/>
              </a:rPr>
              <a:t> (</a:t>
            </a:r>
            <a:r>
              <a:rPr lang="en-US" sz="2400" b="1" dirty="0">
                <a:latin typeface="Arial" charset="0"/>
              </a:rPr>
              <a:t>L</a:t>
            </a:r>
            <a:r>
              <a:rPr lang="en-US" sz="2400" dirty="0">
                <a:latin typeface="Arial" charset="0"/>
              </a:rPr>
              <a:t>) has elements that correspond to the amount of total variance explained by each component.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The matrix of </a:t>
            </a:r>
            <a:r>
              <a:rPr lang="en-US" sz="2400" u="sng" dirty="0">
                <a:latin typeface="Arial" charset="0"/>
              </a:rPr>
              <a:t>eigenvectors</a:t>
            </a:r>
            <a:r>
              <a:rPr lang="en-US" sz="2400" dirty="0">
                <a:latin typeface="Arial" charset="0"/>
              </a:rPr>
              <a:t> (</a:t>
            </a:r>
            <a:r>
              <a:rPr lang="en-US" sz="2400" b="1" dirty="0">
                <a:latin typeface="Arial" charset="0"/>
              </a:rPr>
              <a:t>V</a:t>
            </a:r>
            <a:r>
              <a:rPr lang="en-US" sz="2400" dirty="0">
                <a:latin typeface="Arial" charset="0"/>
              </a:rPr>
              <a:t>) can be used to transform the data matrix to principal component scores (</a:t>
            </a:r>
            <a:r>
              <a:rPr lang="en-US" sz="2400" b="1" dirty="0">
                <a:latin typeface="Arial" charset="0"/>
              </a:rPr>
              <a:t>P</a:t>
            </a:r>
            <a:r>
              <a:rPr lang="en-US" sz="2400" dirty="0">
                <a:latin typeface="Arial" charset="0"/>
              </a:rPr>
              <a:t>).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endParaRPr lang="en-US" sz="2400" dirty="0">
              <a:latin typeface="Arial" charset="0"/>
            </a:endParaRPr>
          </a:p>
        </p:txBody>
      </p:sp>
      <p:graphicFrame>
        <p:nvGraphicFramePr>
          <p:cNvPr id="99335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100263" y="3894138"/>
          <a:ext cx="5408612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86100" imgH="1397000" progId="Equation.3">
                  <p:embed/>
                </p:oleObj>
              </mc:Choice>
              <mc:Fallback>
                <p:oleObj name="Equation" r:id="rId3" imgW="3086100" imgH="139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3894138"/>
                        <a:ext cx="5408612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ate Placeholder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01379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Matrix Algebra</a:t>
            </a:r>
          </a:p>
        </p:txBody>
      </p:sp>
      <p:sp>
        <p:nvSpPr>
          <p:cNvPr id="10138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2E8B5B-6839-9446-8615-A11F5FB60AD8}" type="slidenum">
              <a:rPr lang="en-US" sz="1400">
                <a:solidFill>
                  <a:schemeClr val="bg1"/>
                </a:solidFill>
              </a:rPr>
              <a:pPr/>
              <a:t>18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Principal Components Analysis</a:t>
            </a:r>
          </a:p>
        </p:txBody>
      </p:sp>
      <p:sp>
        <p:nvSpPr>
          <p:cNvPr id="1013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25538"/>
            <a:ext cx="9144000" cy="5253037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</a:rPr>
              <a:t>Eigenanalysis of the correlation matrix (</a:t>
            </a:r>
            <a:r>
              <a:rPr lang="en-US" sz="2800" b="1">
                <a:latin typeface="Arial" charset="0"/>
              </a:rPr>
              <a:t>R</a:t>
            </a:r>
            <a:r>
              <a:rPr lang="en-US" sz="2800">
                <a:latin typeface="Arial" charset="0"/>
              </a:rPr>
              <a:t>) for an ‘unscaled’ PCA.</a:t>
            </a:r>
          </a:p>
          <a:p>
            <a:pPr eaLnBrk="1" hangingPunct="1"/>
            <a:endParaRPr lang="en-US" sz="2800">
              <a:latin typeface="Arial" charset="0"/>
            </a:endParaRPr>
          </a:p>
          <a:p>
            <a:pPr eaLnBrk="1" hangingPunct="1"/>
            <a:endParaRPr lang="en-US" sz="2800">
              <a:latin typeface="Arial" charset="0"/>
            </a:endParaRPr>
          </a:p>
          <a:p>
            <a:pPr eaLnBrk="1" hangingPunct="1"/>
            <a:endParaRPr lang="en-US" sz="2800">
              <a:latin typeface="Arial" charset="0"/>
            </a:endParaRPr>
          </a:p>
          <a:p>
            <a:pPr eaLnBrk="1" hangingPunct="1"/>
            <a:endParaRPr lang="en-US" sz="2800">
              <a:latin typeface="Arial" charset="0"/>
            </a:endParaRPr>
          </a:p>
          <a:p>
            <a:pPr eaLnBrk="1" hangingPunct="1"/>
            <a:endParaRPr lang="en-US" sz="2800">
              <a:latin typeface="Arial" charset="0"/>
            </a:endParaRPr>
          </a:p>
          <a:p>
            <a:pPr eaLnBrk="1" hangingPunct="1"/>
            <a:endParaRPr lang="en-US" sz="2800">
              <a:latin typeface="Arial" charset="0"/>
            </a:endParaRPr>
          </a:p>
          <a:p>
            <a:pPr eaLnBrk="1" hangingPunct="1"/>
            <a:r>
              <a:rPr lang="en-US" sz="2800">
                <a:latin typeface="Arial" charset="0"/>
              </a:rPr>
              <a:t>PCA can also use eigenanalysis of the variance-covariance matrix (</a:t>
            </a:r>
            <a:r>
              <a:rPr lang="en-US" sz="2800" b="1">
                <a:latin typeface="Arial" charset="0"/>
              </a:rPr>
              <a:t>C</a:t>
            </a:r>
            <a:r>
              <a:rPr lang="en-US" sz="2800">
                <a:latin typeface="Arial" charset="0"/>
              </a:rPr>
              <a:t>) to maintain relative scales of variables in the total variance.</a:t>
            </a:r>
          </a:p>
        </p:txBody>
      </p:sp>
      <p:graphicFrame>
        <p:nvGraphicFramePr>
          <p:cNvPr id="101383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79388" y="2124075"/>
          <a:ext cx="8783637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600700" imgH="1905000" progId="Equation.3">
                  <p:embed/>
                </p:oleObj>
              </mc:Choice>
              <mc:Fallback>
                <p:oleObj name="Equation" r:id="rId3" imgW="5600700" imgH="190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124075"/>
                        <a:ext cx="8783637" cy="298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03427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Matrix Algebra</a:t>
            </a:r>
          </a:p>
        </p:txBody>
      </p:sp>
      <p:sp>
        <p:nvSpPr>
          <p:cNvPr id="1034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05FF66-652A-9F4F-B882-5AB5D25D87F2}" type="slidenum">
              <a:rPr lang="en-US" sz="1400">
                <a:solidFill>
                  <a:schemeClr val="bg1"/>
                </a:solidFill>
              </a:rPr>
              <a:pPr/>
              <a:t>19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34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PCA using Matrices in R</a:t>
            </a:r>
          </a:p>
        </p:txBody>
      </p:sp>
      <p:sp>
        <p:nvSpPr>
          <p:cNvPr id="103430" name="Text Box 3"/>
          <p:cNvSpPr txBox="1">
            <a:spLocks noChangeArrowheads="1"/>
          </p:cNvSpPr>
          <p:nvPr/>
        </p:nvSpPr>
        <p:spPr bwMode="auto">
          <a:xfrm>
            <a:off x="0" y="1157288"/>
            <a:ext cx="461486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Y &lt;- matrix(c(1,3,3, 3,6,8, 10,15,21),3,3)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Y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     </a:t>
            </a:r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[,1] [,2] [,3]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[1,]    2    3   10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[2,]    3    6   15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[3,]    3    8   21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# matrix of means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U &lt;- rbind(matrix (colMeans(Y),ncol=3),matrix (colMeans(Y),ncol=3),matrix (colMeans(Y),ncol=3))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U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         </a:t>
            </a:r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[,1]     [,2]     [,3]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[1,] 2.666667 5.666667 15.33333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[2,] 2.666667 5.666667 15.33333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[3,] 2.666667 5.666667 15.33333</a:t>
            </a:r>
          </a:p>
        </p:txBody>
      </p:sp>
      <p:sp>
        <p:nvSpPr>
          <p:cNvPr id="103431" name="Text Box 4"/>
          <p:cNvSpPr txBox="1">
            <a:spLocks noChangeArrowheads="1"/>
          </p:cNvSpPr>
          <p:nvPr/>
        </p:nvSpPr>
        <p:spPr bwMode="auto">
          <a:xfrm>
            <a:off x="4529138" y="1139825"/>
            <a:ext cx="4614862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# deviation matrix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D &lt;- Y - U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D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          [,1]      [,2]      [,3]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[1,] -0.666667 -2.666667 -5.333333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[2,]  0.333333  0.333333 -0.333333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[3,]  0.333333  2.333333  5.666667</a:t>
            </a:r>
          </a:p>
          <a:p>
            <a:pPr eaLnBrk="1" hangingPunct="1"/>
            <a:endParaRPr lang="en-US" sz="1600" b="1">
              <a:solidFill>
                <a:schemeClr val="accent2"/>
              </a:solidFill>
              <a:latin typeface="Courier New" charset="0"/>
            </a:endParaRP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# sum-of-squares cross-products matrix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S &lt;- t(D) %*% D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S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          [,1]      [,2]     [,3]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[1,] 0.6666667  2.666667  5.333333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[2,] 2.6666667 12.666667 27.333333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[3,] 5.3333333 27.333333 60.666667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>
          <a:xfrm>
            <a:off x="0" y="23813"/>
            <a:ext cx="9144000" cy="1325562"/>
          </a:xfrm>
        </p:spPr>
        <p:txBody>
          <a:bodyPr/>
          <a:lstStyle/>
          <a:p>
            <a:r>
              <a:rPr lang="en-US">
                <a:latin typeface="Arial" charset="0"/>
              </a:rPr>
              <a:t>Multiple Variables vs. </a:t>
            </a:r>
            <a:r>
              <a:rPr lang="ja-JP" altLang="en-US">
                <a:latin typeface="Arial" charset="0"/>
              </a:rPr>
              <a:t>‘</a:t>
            </a:r>
            <a:r>
              <a:rPr lang="en-US">
                <a:latin typeface="Arial" charset="0"/>
              </a:rPr>
              <a:t>Multivariate</a:t>
            </a:r>
            <a:r>
              <a:rPr lang="ja-JP" altLang="en-US">
                <a:latin typeface="Arial" charset="0"/>
              </a:rPr>
              <a:t>’</a:t>
            </a:r>
            <a:endParaRPr lang="en-US">
              <a:latin typeface="Arial" charset="0"/>
            </a:endParaRPr>
          </a:p>
        </p:txBody>
      </p:sp>
      <p:sp>
        <p:nvSpPr>
          <p:cNvPr id="15363" name="Text Placeholder 6"/>
          <p:cNvSpPr>
            <a:spLocks noGrp="1"/>
          </p:cNvSpPr>
          <p:nvPr>
            <p:ph type="body" idx="1"/>
          </p:nvPr>
        </p:nvSpPr>
        <p:spPr>
          <a:xfrm>
            <a:off x="0" y="1104900"/>
            <a:ext cx="4498975" cy="823913"/>
          </a:xfrm>
        </p:spPr>
        <p:txBody>
          <a:bodyPr/>
          <a:lstStyle/>
          <a:p>
            <a:r>
              <a:rPr lang="en-US">
                <a:latin typeface="Arial" charset="0"/>
              </a:rPr>
              <a:t>Multiple Variable Statistics</a:t>
            </a:r>
          </a:p>
        </p:txBody>
      </p:sp>
      <p:sp>
        <p:nvSpPr>
          <p:cNvPr id="15364" name="Content Placeholder 7"/>
          <p:cNvSpPr>
            <a:spLocks noGrp="1"/>
          </p:cNvSpPr>
          <p:nvPr>
            <p:ph sz="half" idx="2"/>
          </p:nvPr>
        </p:nvSpPr>
        <p:spPr>
          <a:xfrm>
            <a:off x="0" y="1928813"/>
            <a:ext cx="4498975" cy="4452937"/>
          </a:xfrm>
        </p:spPr>
        <p:txBody>
          <a:bodyPr/>
          <a:lstStyle/>
          <a:p>
            <a:r>
              <a:rPr lang="en-US" sz="2800">
                <a:latin typeface="Arial" charset="0"/>
              </a:rPr>
              <a:t>Prediction of response variable as a function of explanatory variables (multiple regression, GLMs, GAMs, …)</a:t>
            </a:r>
          </a:p>
          <a:p>
            <a:endParaRPr lang="en-US" sz="2800">
              <a:solidFill>
                <a:srgbClr val="008000"/>
              </a:solidFill>
              <a:latin typeface="Arial" charset="0"/>
            </a:endParaRPr>
          </a:p>
          <a:p>
            <a:r>
              <a:rPr lang="en-US" sz="2800">
                <a:solidFill>
                  <a:srgbClr val="C00000"/>
                </a:solidFill>
                <a:latin typeface="Arial" charset="0"/>
              </a:rPr>
              <a:t>All assume that explanatory variables are NOT correlated.</a:t>
            </a:r>
          </a:p>
        </p:txBody>
      </p:sp>
      <p:sp>
        <p:nvSpPr>
          <p:cNvPr id="15365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629150" y="1104900"/>
            <a:ext cx="4514850" cy="823913"/>
          </a:xfrm>
        </p:spPr>
        <p:txBody>
          <a:bodyPr/>
          <a:lstStyle/>
          <a:p>
            <a:r>
              <a:rPr lang="en-US">
                <a:latin typeface="Arial" charset="0"/>
              </a:rPr>
              <a:t>Multivariate Statistics</a:t>
            </a:r>
          </a:p>
        </p:txBody>
      </p:sp>
      <p:sp>
        <p:nvSpPr>
          <p:cNvPr id="15366" name="Content Placeholder 9"/>
          <p:cNvSpPr>
            <a:spLocks noGrp="1"/>
          </p:cNvSpPr>
          <p:nvPr>
            <p:ph sz="quarter" idx="4"/>
          </p:nvPr>
        </p:nvSpPr>
        <p:spPr>
          <a:xfrm>
            <a:off x="4629150" y="1928813"/>
            <a:ext cx="4514850" cy="4452937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Explore patterns of variation or group membership based on multiple response variables (Principal Components Analysis, Discriminant Function Analysis, …).</a:t>
            </a:r>
          </a:p>
          <a:p>
            <a:r>
              <a:rPr lang="en-US" sz="2800" dirty="0">
                <a:solidFill>
                  <a:srgbClr val="008000"/>
                </a:solidFill>
                <a:latin typeface="Arial" charset="0"/>
              </a:rPr>
              <a:t>All RELY on correlation among variables.</a:t>
            </a:r>
          </a:p>
        </p:txBody>
      </p:sp>
      <p:sp>
        <p:nvSpPr>
          <p:cNvPr id="15367" name="Date Placeholder 1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5368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Matrix Algebra</a:t>
            </a:r>
          </a:p>
        </p:txBody>
      </p:sp>
      <p:sp>
        <p:nvSpPr>
          <p:cNvPr id="153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4AA5FB3-FC96-2440-AC38-28EF47EEDDFA}" type="slidenum">
              <a:rPr lang="en-US">
                <a:solidFill>
                  <a:schemeClr val="bg1"/>
                </a:solidFill>
              </a:rPr>
              <a:pPr/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of principal components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Principal components give the position of objects on the new principal axes.</a:t>
            </a:r>
          </a:p>
          <a:p>
            <a:r>
              <a:rPr lang="en-US" sz="2600" dirty="0"/>
              <a:t>i.e. columns of principal component matrix are coordinates with respect to the principal axes.</a:t>
            </a:r>
          </a:p>
          <a:p>
            <a:r>
              <a:rPr lang="en-US" sz="2600" dirty="0"/>
              <a:t>Axes have been rotated to correspond with the main components of variability.</a:t>
            </a:r>
          </a:p>
          <a:p>
            <a:r>
              <a:rPr lang="en-US" sz="2600" dirty="0"/>
              <a:t>When &gt; 2 descriptors, still a rotation, but in multidimensional space.</a:t>
            </a:r>
          </a:p>
          <a:p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6" t="18033" r="18201" b="15369"/>
          <a:stretch/>
        </p:blipFill>
        <p:spPr bwMode="auto">
          <a:xfrm>
            <a:off x="158049" y="2895600"/>
            <a:ext cx="4566351" cy="372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74" t="36433" r="19665" b="40040"/>
          <a:stretch/>
        </p:blipFill>
        <p:spPr bwMode="auto">
          <a:xfrm>
            <a:off x="329993" y="1524000"/>
            <a:ext cx="4038600" cy="131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25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05475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Matrix Algebra</a:t>
            </a:r>
          </a:p>
        </p:txBody>
      </p:sp>
      <p:sp>
        <p:nvSpPr>
          <p:cNvPr id="1054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CC0A7B-C504-264F-984F-B945B91FFA72}" type="slidenum">
              <a:rPr lang="en-US" sz="1400">
                <a:solidFill>
                  <a:schemeClr val="bg1"/>
                </a:solidFill>
              </a:rPr>
              <a:pPr/>
              <a:t>21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54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PCA using Matrices in R</a:t>
            </a:r>
          </a:p>
        </p:txBody>
      </p:sp>
      <p:sp>
        <p:nvSpPr>
          <p:cNvPr id="105478" name="Text Box 3"/>
          <p:cNvSpPr txBox="1">
            <a:spLocks noChangeArrowheads="1"/>
          </p:cNvSpPr>
          <p:nvPr/>
        </p:nvSpPr>
        <p:spPr bwMode="auto">
          <a:xfrm>
            <a:off x="0" y="1157288"/>
            <a:ext cx="4614863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# variance-covariance matrix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C &lt;- (1/(nrow(S)-1)) * S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C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         </a:t>
            </a:r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[,1]      [,2]      [,3]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[1,] 0.3333333  1.333333  2.666667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[2,] 1.3333333  6.333333 13.666667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[3,] 2.6666667 13.666667 30.333333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# correlation matrix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R &lt;-  C / diag(diag(sqrt(C))) %*% t(cbind(diag(sqrt(C)),diag(sqrt(C)),diag(sqrt(C))))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R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          </a:t>
            </a:r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[,1]      [,2]      [,3]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[1,] 1.0000000 0.9176629 0.8386279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[2,] 0.9176629 1.0000000 0.9860214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[3,] 0.8386279 0.9860214 1.0000000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# eigenanalysis of R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L &lt;- eigen(R)$values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L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[1]  2.829526  1.7047e-01 -7.876e-18</a:t>
            </a:r>
          </a:p>
        </p:txBody>
      </p:sp>
      <p:sp>
        <p:nvSpPr>
          <p:cNvPr id="105479" name="Text Box 4"/>
          <p:cNvSpPr txBox="1">
            <a:spLocks noChangeArrowheads="1"/>
          </p:cNvSpPr>
          <p:nvPr/>
        </p:nvSpPr>
        <p:spPr bwMode="auto">
          <a:xfrm>
            <a:off x="4529138" y="1128713"/>
            <a:ext cx="4614862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600" b="1" dirty="0">
                <a:solidFill>
                  <a:srgbClr val="A50021"/>
                </a:solidFill>
                <a:latin typeface="Courier New" charset="0"/>
              </a:rPr>
              <a:t>&gt; </a:t>
            </a:r>
            <a:r>
              <a:rPr lang="pt-BR" sz="1600" b="1" dirty="0" err="1">
                <a:solidFill>
                  <a:srgbClr val="A50021"/>
                </a:solidFill>
                <a:latin typeface="Courier New" charset="0"/>
              </a:rPr>
              <a:t>perc</a:t>
            </a:r>
            <a:r>
              <a:rPr lang="pt-BR" sz="1600" b="1" dirty="0">
                <a:solidFill>
                  <a:srgbClr val="A50021"/>
                </a:solidFill>
                <a:latin typeface="Courier New" charset="0"/>
              </a:rPr>
              <a:t> &lt;- L / </a:t>
            </a:r>
            <a:r>
              <a:rPr lang="pt-BR" sz="1600" b="1" dirty="0" err="1">
                <a:solidFill>
                  <a:srgbClr val="A50021"/>
                </a:solidFill>
                <a:latin typeface="Courier New" charset="0"/>
              </a:rPr>
              <a:t>nrow</a:t>
            </a:r>
            <a:r>
              <a:rPr lang="pt-BR" sz="1600" b="1" dirty="0">
                <a:solidFill>
                  <a:srgbClr val="A50021"/>
                </a:solidFill>
                <a:latin typeface="Courier New" charset="0"/>
              </a:rPr>
              <a:t>(</a:t>
            </a:r>
            <a:r>
              <a:rPr lang="pt-BR" sz="1600" b="1" dirty="0" err="1">
                <a:solidFill>
                  <a:srgbClr val="A50021"/>
                </a:solidFill>
                <a:latin typeface="Courier New" charset="0"/>
              </a:rPr>
              <a:t>R</a:t>
            </a:r>
            <a:r>
              <a:rPr lang="pt-BR" sz="1600" b="1" dirty="0">
                <a:solidFill>
                  <a:srgbClr val="A50021"/>
                </a:solidFill>
                <a:latin typeface="Courier New" charset="0"/>
              </a:rPr>
              <a:t>)</a:t>
            </a:r>
          </a:p>
          <a:p>
            <a:pPr eaLnBrk="1" hangingPunct="1"/>
            <a:r>
              <a:rPr lang="pt-BR" sz="1600" b="1" dirty="0">
                <a:solidFill>
                  <a:srgbClr val="A50021"/>
                </a:solidFill>
                <a:latin typeface="Courier New" charset="0"/>
              </a:rPr>
              <a:t>&gt; </a:t>
            </a:r>
            <a:r>
              <a:rPr lang="pt-BR" sz="1600" b="1" dirty="0" err="1">
                <a:solidFill>
                  <a:srgbClr val="A50021"/>
                </a:solidFill>
                <a:latin typeface="Courier New" charset="0"/>
              </a:rPr>
              <a:t>perc</a:t>
            </a:r>
            <a:endParaRPr lang="pt-BR" sz="1600" b="1" dirty="0">
              <a:solidFill>
                <a:srgbClr val="A50021"/>
              </a:solidFill>
              <a:latin typeface="Courier New" charset="0"/>
            </a:endParaRPr>
          </a:p>
          <a:p>
            <a:pPr eaLnBrk="1" hangingPunct="1"/>
            <a:r>
              <a:rPr lang="pt-BR" sz="1600" b="1" dirty="0">
                <a:solidFill>
                  <a:schemeClr val="accent2"/>
                </a:solidFill>
                <a:latin typeface="Courier New" charset="0"/>
              </a:rPr>
              <a:t>[1]  9.432e-01 5.683e-02 -2.625e-18</a:t>
            </a:r>
          </a:p>
          <a:p>
            <a:pPr eaLnBrk="1" hangingPunct="1"/>
            <a:r>
              <a:rPr lang="pt-BR" sz="1600" b="1" dirty="0">
                <a:solidFill>
                  <a:srgbClr val="A50021"/>
                </a:solidFill>
                <a:latin typeface="Courier New" charset="0"/>
              </a:rPr>
              <a:t>&gt; V &lt;- </a:t>
            </a:r>
            <a:r>
              <a:rPr lang="pt-BR" sz="1600" b="1" dirty="0" err="1">
                <a:solidFill>
                  <a:srgbClr val="A50021"/>
                </a:solidFill>
                <a:latin typeface="Courier New" charset="0"/>
              </a:rPr>
              <a:t>eigen</a:t>
            </a:r>
            <a:r>
              <a:rPr lang="pt-BR" sz="1600" b="1" dirty="0">
                <a:solidFill>
                  <a:srgbClr val="A50021"/>
                </a:solidFill>
                <a:latin typeface="Courier New" charset="0"/>
              </a:rPr>
              <a:t>(</a:t>
            </a:r>
            <a:r>
              <a:rPr lang="pt-BR" sz="1600" b="1" dirty="0" err="1">
                <a:solidFill>
                  <a:srgbClr val="A50021"/>
                </a:solidFill>
                <a:latin typeface="Courier New" charset="0"/>
              </a:rPr>
              <a:t>R</a:t>
            </a:r>
            <a:r>
              <a:rPr lang="pt-BR" sz="1600" b="1" dirty="0">
                <a:solidFill>
                  <a:srgbClr val="A50021"/>
                </a:solidFill>
                <a:latin typeface="Courier New" charset="0"/>
              </a:rPr>
              <a:t>)$</a:t>
            </a:r>
            <a:r>
              <a:rPr lang="pt-BR" sz="1600" b="1" dirty="0" err="1">
                <a:solidFill>
                  <a:srgbClr val="A50021"/>
                </a:solidFill>
                <a:latin typeface="Courier New" charset="0"/>
              </a:rPr>
              <a:t>vectors</a:t>
            </a:r>
            <a:endParaRPr lang="pt-BR" sz="1600" b="1" dirty="0">
              <a:solidFill>
                <a:srgbClr val="A50021"/>
              </a:solidFill>
              <a:latin typeface="Courier New" charset="0"/>
            </a:endParaRPr>
          </a:p>
          <a:p>
            <a:pPr eaLnBrk="1" hangingPunct="1"/>
            <a:r>
              <a:rPr lang="pt-BR" sz="1600" b="1" dirty="0">
                <a:solidFill>
                  <a:srgbClr val="A50021"/>
                </a:solidFill>
                <a:latin typeface="Courier New" charset="0"/>
              </a:rPr>
              <a:t>&gt; V</a:t>
            </a:r>
          </a:p>
          <a:p>
            <a:pPr eaLnBrk="1" hangingPunct="1"/>
            <a:r>
              <a:rPr lang="pt-BR" sz="1600" b="1" dirty="0">
                <a:solidFill>
                  <a:srgbClr val="A50021"/>
                </a:solidFill>
                <a:latin typeface="Courier New" charset="0"/>
              </a:rPr>
              <a:t>          </a:t>
            </a:r>
            <a:r>
              <a:rPr lang="pt-BR" sz="1600" b="1" dirty="0">
                <a:solidFill>
                  <a:schemeClr val="accent2"/>
                </a:solidFill>
                <a:latin typeface="Courier New" charset="0"/>
              </a:rPr>
              <a:t>[,1]       [,2]       [,3]</a:t>
            </a:r>
          </a:p>
          <a:p>
            <a:pPr eaLnBrk="1" hangingPunct="1"/>
            <a:r>
              <a:rPr lang="pt-BR" sz="1600" b="1" dirty="0">
                <a:solidFill>
                  <a:schemeClr val="accent2"/>
                </a:solidFill>
                <a:latin typeface="Courier New" charset="0"/>
              </a:rPr>
              <a:t>[1,] 0.5618300  0.7917027  0.2399041</a:t>
            </a:r>
          </a:p>
          <a:p>
            <a:pPr eaLnBrk="1" hangingPunct="1"/>
            <a:r>
              <a:rPr lang="pt-BR" sz="1600" b="1" dirty="0">
                <a:solidFill>
                  <a:schemeClr val="accent2"/>
                </a:solidFill>
                <a:latin typeface="Courier New" charset="0"/>
              </a:rPr>
              <a:t>[2,] 0.5927884 -0.1830136 -0.7842882</a:t>
            </a:r>
          </a:p>
          <a:p>
            <a:pPr eaLnBrk="1" hangingPunct="1"/>
            <a:r>
              <a:rPr lang="pt-BR" sz="1600" b="1" dirty="0">
                <a:solidFill>
                  <a:schemeClr val="accent2"/>
                </a:solidFill>
                <a:latin typeface="Courier New" charset="0"/>
              </a:rPr>
              <a:t>[3,] 0.5770173 -0.5828489  0.5721347</a:t>
            </a:r>
          </a:p>
          <a:p>
            <a:pPr eaLnBrk="1" hangingPunct="1"/>
            <a:r>
              <a:rPr lang="pt-BR" sz="1600" b="1" dirty="0">
                <a:solidFill>
                  <a:srgbClr val="A50021"/>
                </a:solidFill>
                <a:latin typeface="Courier New" charset="0"/>
              </a:rPr>
              <a:t>&gt; </a:t>
            </a:r>
            <a:r>
              <a:rPr lang="pt-BR" sz="1600" b="1" dirty="0" err="1">
                <a:solidFill>
                  <a:srgbClr val="A50021"/>
                </a:solidFill>
                <a:latin typeface="Courier New" charset="0"/>
              </a:rPr>
              <a:t>P</a:t>
            </a:r>
            <a:r>
              <a:rPr lang="pt-BR" sz="1600" b="1" dirty="0">
                <a:solidFill>
                  <a:srgbClr val="A50021"/>
                </a:solidFill>
                <a:latin typeface="Courier New" charset="0"/>
              </a:rPr>
              <a:t> &lt;- </a:t>
            </a:r>
            <a:r>
              <a:rPr lang="pt-BR" sz="1600" b="1" dirty="0" err="1">
                <a:solidFill>
                  <a:srgbClr val="A50021"/>
                </a:solidFill>
                <a:latin typeface="Courier New" charset="0"/>
              </a:rPr>
              <a:t>Y</a:t>
            </a:r>
            <a:r>
              <a:rPr lang="pt-BR" sz="1600" b="1" dirty="0">
                <a:solidFill>
                  <a:srgbClr val="A50021"/>
                </a:solidFill>
                <a:latin typeface="Courier New" charset="0"/>
              </a:rPr>
              <a:t> %*% V</a:t>
            </a:r>
          </a:p>
          <a:p>
            <a:pPr eaLnBrk="1" hangingPunct="1"/>
            <a:r>
              <a:rPr lang="pt-BR" sz="1600" b="1" dirty="0">
                <a:solidFill>
                  <a:srgbClr val="A50021"/>
                </a:solidFill>
                <a:latin typeface="Courier New" charset="0"/>
              </a:rPr>
              <a:t>&gt; </a:t>
            </a:r>
            <a:r>
              <a:rPr lang="pt-BR" sz="1600" b="1" dirty="0" err="1">
                <a:solidFill>
                  <a:srgbClr val="A50021"/>
                </a:solidFill>
                <a:latin typeface="Courier New" charset="0"/>
              </a:rPr>
              <a:t>P</a:t>
            </a:r>
            <a:endParaRPr lang="pt-BR" sz="1600" b="1" dirty="0">
              <a:solidFill>
                <a:srgbClr val="A50021"/>
              </a:solidFill>
              <a:latin typeface="Courier New" charset="0"/>
            </a:endParaRPr>
          </a:p>
          <a:p>
            <a:pPr eaLnBrk="1" hangingPunct="1"/>
            <a:r>
              <a:rPr lang="pt-BR" sz="1600" b="1" dirty="0">
                <a:solidFill>
                  <a:srgbClr val="A50021"/>
                </a:solidFill>
                <a:latin typeface="Courier New" charset="0"/>
              </a:rPr>
              <a:t>           </a:t>
            </a:r>
            <a:r>
              <a:rPr lang="pt-BR" sz="1600" b="1" dirty="0">
                <a:solidFill>
                  <a:schemeClr val="accent2"/>
                </a:solidFill>
                <a:latin typeface="Courier New" charset="0"/>
              </a:rPr>
              <a:t>[,1]       [,2]     [,3]</a:t>
            </a:r>
          </a:p>
          <a:p>
            <a:pPr eaLnBrk="1" hangingPunct="1"/>
            <a:r>
              <a:rPr lang="pt-BR" sz="1600" b="1" dirty="0">
                <a:solidFill>
                  <a:schemeClr val="accent2"/>
                </a:solidFill>
                <a:latin typeface="Courier New" charset="0"/>
              </a:rPr>
              <a:t>[1,]  8.672198  -4.794125 3.848291</a:t>
            </a:r>
          </a:p>
          <a:p>
            <a:pPr eaLnBrk="1" hangingPunct="1"/>
            <a:r>
              <a:rPr lang="pt-BR" sz="1600" b="1" dirty="0">
                <a:solidFill>
                  <a:schemeClr val="accent2"/>
                </a:solidFill>
                <a:latin typeface="Courier New" charset="0"/>
              </a:rPr>
              <a:t>[2,] 13.897480  -7.465708 4.596004</a:t>
            </a:r>
          </a:p>
          <a:p>
            <a:pPr eaLnBrk="1" hangingPunct="1"/>
            <a:r>
              <a:rPr lang="pt-BR" sz="1600" b="1" dirty="0">
                <a:solidFill>
                  <a:schemeClr val="accent2"/>
                </a:solidFill>
                <a:latin typeface="Courier New" charset="0"/>
              </a:rPr>
              <a:t>[3,] 18.545161 -11.328829 6.460236</a:t>
            </a:r>
          </a:p>
          <a:p>
            <a:pPr eaLnBrk="1" hangingPunct="1"/>
            <a:endParaRPr lang="pt-BR" sz="1600" b="1" dirty="0">
              <a:solidFill>
                <a:schemeClr val="accent2"/>
              </a:solidFill>
              <a:latin typeface="Courier New" charset="0"/>
            </a:endParaRPr>
          </a:p>
          <a:p>
            <a:pPr eaLnBrk="1" hangingPunct="1"/>
            <a:endParaRPr lang="en-US" sz="1600" b="1" dirty="0">
              <a:solidFill>
                <a:schemeClr val="accent2"/>
              </a:solidFill>
              <a:latin typeface="Courier New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PCA in R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0" y="1143000"/>
          <a:ext cx="9082088" cy="6840538"/>
        </p:xfrm>
        <a:graphic>
          <a:graphicData uri="http://schemas.openxmlformats.org/drawingml/2006/table">
            <a:tbl>
              <a:tblPr/>
              <a:tblGrid>
                <a:gridCol w="9082088">
                  <a:extLst>
                    <a:ext uri="{9D8B030D-6E8A-4147-A177-3AD203B41FA5}">
                      <a16:colId xmlns:a16="http://schemas.microsoft.com/office/drawing/2014/main" val="2210218393"/>
                    </a:ext>
                  </a:extLst>
                </a:gridCol>
              </a:tblGrid>
              <a:tr h="527877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Y &lt;- matrix (c(1,3,3,3,6,8,10,15,21),3,3) 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PCA&lt;-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princomp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Y,cor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=TRUE)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summary(PCA)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Importance of components: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                       Comp.1     Comp.2 Comp.3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Standard deviation     1.6821196 0.41288458      0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Proportion of Variance 0.9431754 0.05682456      0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Cumulative Proportion  0.9431754 1.00000000      1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loadings(PCA)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Loadings: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  Comp.1 Comp.2 Comp.3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[1,]  0.562  0.792  0.240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[2,]  0.593 -0.183 -0.784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[3,]  0.577 -0.583  0.572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            Comp.1 Comp.2 Comp.3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SS loadings     1.000  1.000  1.000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Proportion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0.333  0.333  0.333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Cumulative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0.333  0.667  1.000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biplot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(PCA)</a:t>
                      </a:r>
                    </a:p>
                  </a:txBody>
                  <a:tcPr marL="32659" marR="0" marT="0" marB="435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904544"/>
                  </a:ext>
                </a:extLst>
              </a:tr>
              <a:tr h="459344">
                <a:tc>
                  <a:txBody>
                    <a:bodyPr/>
                    <a:lstStyle/>
                    <a:p>
                      <a:pPr algn="l" fontAlgn="t"/>
                      <a:endParaRPr lang="en-US" sz="1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32659" marR="0" marT="0" marB="435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373010"/>
                  </a:ext>
                </a:extLst>
              </a:tr>
              <a:tr h="74515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32659" marR="0" marT="0" marB="435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975273"/>
                  </a:ext>
                </a:extLst>
              </a:tr>
              <a:tr h="35726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243840"/>
                  </a:ext>
                </a:extLst>
              </a:tr>
            </a:tbl>
          </a:graphicData>
        </a:graphic>
      </p:graphicFrame>
      <p:sp>
        <p:nvSpPr>
          <p:cNvPr id="107528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07529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Matrix Algebra</a:t>
            </a:r>
          </a:p>
        </p:txBody>
      </p:sp>
      <p:sp>
        <p:nvSpPr>
          <p:cNvPr id="107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9DA0E1-C1AC-764B-AB30-1EFC76DAF4D6}" type="slidenum">
              <a:rPr lang="en-US" sz="1400">
                <a:solidFill>
                  <a:schemeClr val="bg1"/>
                </a:solidFill>
              </a:rPr>
              <a:pPr/>
              <a:t>22</a:t>
            </a:fld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107531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3" t="9973" r="13792" b="4192"/>
          <a:stretch>
            <a:fillRect/>
          </a:stretch>
        </p:blipFill>
        <p:spPr bwMode="auto">
          <a:xfrm>
            <a:off x="5734050" y="3409950"/>
            <a:ext cx="34004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67" y="0"/>
            <a:ext cx="8972033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kind of descriptors do you have?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Dimensionally homogenous – same units</a:t>
            </a:r>
          </a:p>
          <a:p>
            <a:pPr lvl="1"/>
            <a:r>
              <a:rPr lang="en-US" sz="2400" dirty="0"/>
              <a:t>Analysis on dispersion (</a:t>
            </a:r>
            <a:r>
              <a:rPr lang="en-US" sz="2400" i="1" dirty="0"/>
              <a:t>covariance</a:t>
            </a:r>
            <a:r>
              <a:rPr lang="en-US" sz="2400" dirty="0"/>
              <a:t>) matrix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Not dimensionally homogenous – different units</a:t>
            </a:r>
          </a:p>
          <a:p>
            <a:pPr lvl="1"/>
            <a:r>
              <a:rPr lang="en-US" sz="2400" dirty="0"/>
              <a:t>Variances cannot be added</a:t>
            </a:r>
          </a:p>
          <a:p>
            <a:pPr lvl="1"/>
            <a:r>
              <a:rPr lang="en-US" sz="2400" dirty="0"/>
              <a:t>Variables must be standardized</a:t>
            </a:r>
          </a:p>
          <a:p>
            <a:pPr lvl="1"/>
            <a:r>
              <a:rPr lang="en-US" sz="2400" dirty="0"/>
              <a:t>Analysis on </a:t>
            </a:r>
            <a:r>
              <a:rPr lang="en-US" sz="2400" i="1" dirty="0"/>
              <a:t>correlation</a:t>
            </a:r>
            <a:r>
              <a:rPr lang="en-US" sz="2400" dirty="0"/>
              <a:t> matrix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Sensitive to scaling of original variables </a:t>
            </a:r>
            <a:endParaRPr lang="en-US" sz="2400" dirty="0"/>
          </a:p>
          <a:p>
            <a:pPr lvl="1"/>
            <a:r>
              <a:rPr lang="en-US" sz="2400" dirty="0"/>
              <a:t>PCA is </a:t>
            </a:r>
            <a:r>
              <a:rPr lang="en-US" sz="2400" i="1" dirty="0"/>
              <a:t>not </a:t>
            </a:r>
            <a:r>
              <a:rPr lang="en-US" sz="2400" dirty="0"/>
              <a:t>scale invariant. </a:t>
            </a:r>
          </a:p>
        </p:txBody>
      </p:sp>
    </p:spTree>
    <p:extLst>
      <p:ext uri="{BB962C8B-B14F-4D97-AF65-F5344CB8AC3E}">
        <p14:creationId xmlns:p14="http://schemas.microsoft.com/office/powerpoint/2010/main" val="2432009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Summary</a:t>
            </a:r>
          </a:p>
        </p:txBody>
      </p:sp>
      <p:sp>
        <p:nvSpPr>
          <p:cNvPr id="10854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</a:rPr>
              <a:t>Principal Components Analysis is a multivariate extension of bivariate statistical analysis.</a:t>
            </a:r>
          </a:p>
          <a:p>
            <a:r>
              <a:rPr lang="en-US" sz="2400" dirty="0">
                <a:latin typeface="Arial" charset="0"/>
              </a:rPr>
              <a:t>PCA helps to explore patterns in large datasets by deriving composite variables that explain the maximum variance as a function of measured variables but are uncorrelated.</a:t>
            </a:r>
          </a:p>
          <a:p>
            <a:pPr marL="457200" lvl="1" indent="0">
              <a:buNone/>
            </a:pPr>
            <a:r>
              <a:rPr lang="en-US" sz="2400" dirty="0">
                <a:latin typeface="Arial" charset="0"/>
              </a:rPr>
              <a:t>(Dimension reduction)</a:t>
            </a:r>
          </a:p>
          <a:p>
            <a:r>
              <a:rPr lang="en-US" sz="2400" dirty="0">
                <a:latin typeface="Arial" charset="0"/>
              </a:rPr>
              <a:t>Composite variables are</a:t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derived through </a:t>
            </a:r>
            <a:br>
              <a:rPr lang="en-US" sz="2400" dirty="0">
                <a:latin typeface="Arial" charset="0"/>
              </a:rPr>
            </a:br>
            <a:r>
              <a:rPr lang="en-US" sz="2400" dirty="0" err="1">
                <a:latin typeface="Arial" charset="0"/>
              </a:rPr>
              <a:t>eigenanalysis</a:t>
            </a:r>
            <a:r>
              <a:rPr lang="en-US" sz="2400" dirty="0">
                <a:latin typeface="Arial" charset="0"/>
              </a:rPr>
              <a:t>.</a:t>
            </a:r>
          </a:p>
          <a:p>
            <a:r>
              <a:rPr lang="en-US" sz="2400" dirty="0">
                <a:latin typeface="Arial" charset="0"/>
              </a:rPr>
              <a:t>There are as many Principal</a:t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Components as variables,</a:t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the first 2 or 3 are usually</a:t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done for visualization.</a:t>
            </a:r>
          </a:p>
        </p:txBody>
      </p:sp>
      <p:sp>
        <p:nvSpPr>
          <p:cNvPr id="108549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Matrix Algebra</a:t>
            </a:r>
          </a:p>
        </p:txBody>
      </p:sp>
      <p:sp>
        <p:nvSpPr>
          <p:cNvPr id="1085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B44BA7-C8AE-164B-8A90-C7D031715781}" type="slidenum">
              <a:rPr lang="en-US" sz="1400">
                <a:solidFill>
                  <a:schemeClr val="bg1"/>
                </a:solidFill>
              </a:rPr>
              <a:pPr/>
              <a:t>24</a:t>
            </a:fld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529" y="4020716"/>
            <a:ext cx="4722471" cy="263722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Legendre, P. and Legendre, L.F., 2012. Numerical ecology (Vol. 24). Elsevier.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0426-1476-B14B-BDB0-4AA4C733629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00" y="2343541"/>
            <a:ext cx="3246492" cy="404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7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statistics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general types of problems:</a:t>
            </a:r>
          </a:p>
          <a:p>
            <a:r>
              <a:rPr lang="en-US" dirty="0"/>
              <a:t>Ordination</a:t>
            </a:r>
          </a:p>
          <a:p>
            <a:pPr lvl="1"/>
            <a:r>
              <a:rPr lang="en-US" dirty="0"/>
              <a:t>What are associations among variables?</a:t>
            </a:r>
          </a:p>
          <a:p>
            <a:pPr lvl="1"/>
            <a:r>
              <a:rPr lang="en-US" dirty="0"/>
              <a:t>How similar are ‘sites’ based on measurements of multiple variables?</a:t>
            </a:r>
          </a:p>
          <a:p>
            <a:pPr lvl="1"/>
            <a:r>
              <a:rPr lang="en-US" dirty="0"/>
              <a:t>How do similarities in response variables associate with environmental variables?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Do groupings in the data correspond to variance?</a:t>
            </a:r>
          </a:p>
          <a:p>
            <a:pPr lvl="1"/>
            <a:r>
              <a:rPr lang="en-US" dirty="0"/>
              <a:t>Can we separate data into groups based on similarities in observations of multiple variables?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E780-45ED-E341-8CD1-08EC449B3C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9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52DD34-0E29-E647-BBE2-7508AC7D3B41}" type="slidenum">
              <a:rPr lang="en-US" sz="1400">
                <a:solidFill>
                  <a:schemeClr val="bg1"/>
                </a:solidFill>
              </a:rPr>
              <a:pPr/>
              <a:t>4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Arial" charset="0"/>
              </a:rPr>
              <a:t>Overview of Methods</a:t>
            </a:r>
          </a:p>
        </p:txBody>
      </p:sp>
      <p:sp>
        <p:nvSpPr>
          <p:cNvPr id="16390" name="AutoShape 3"/>
          <p:cNvSpPr>
            <a:spLocks noChangeArrowheads="1"/>
          </p:cNvSpPr>
          <p:nvPr/>
        </p:nvSpPr>
        <p:spPr bwMode="auto">
          <a:xfrm>
            <a:off x="533400" y="1295400"/>
            <a:ext cx="12954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/>
              <a:t>Data</a:t>
            </a:r>
          </a:p>
          <a:p>
            <a:pPr algn="ctr" eaLnBrk="1" hangingPunct="1"/>
            <a:r>
              <a:rPr lang="en-US"/>
              <a:t>Exploration</a:t>
            </a:r>
          </a:p>
        </p:txBody>
      </p:sp>
      <p:sp>
        <p:nvSpPr>
          <p:cNvPr id="16391" name="AutoShape 4"/>
          <p:cNvSpPr>
            <a:spLocks noChangeArrowheads="1"/>
          </p:cNvSpPr>
          <p:nvPr/>
        </p:nvSpPr>
        <p:spPr bwMode="auto">
          <a:xfrm>
            <a:off x="4572000" y="1371600"/>
            <a:ext cx="1524000" cy="685800"/>
          </a:xfrm>
          <a:prstGeom prst="octagon">
            <a:avLst>
              <a:gd name="adj" fmla="val 29287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i="1"/>
              <a:t>not too </a:t>
            </a:r>
          </a:p>
          <a:p>
            <a:pPr algn="ctr" eaLnBrk="1" hangingPunct="1"/>
            <a:r>
              <a:rPr lang="en-US" sz="1600" i="1"/>
              <a:t>many zeros</a:t>
            </a:r>
          </a:p>
        </p:txBody>
      </p:sp>
      <p:sp>
        <p:nvSpPr>
          <p:cNvPr id="16392" name="Line 5"/>
          <p:cNvSpPr>
            <a:spLocks noChangeShapeType="1"/>
          </p:cNvSpPr>
          <p:nvPr/>
        </p:nvSpPr>
        <p:spPr bwMode="auto">
          <a:xfrm>
            <a:off x="1828800" y="16002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AutoShape 6"/>
          <p:cNvSpPr>
            <a:spLocks noChangeArrowheads="1"/>
          </p:cNvSpPr>
          <p:nvPr/>
        </p:nvSpPr>
        <p:spPr bwMode="auto">
          <a:xfrm>
            <a:off x="533400" y="4038600"/>
            <a:ext cx="1066800" cy="685800"/>
          </a:xfrm>
          <a:prstGeom prst="octagon">
            <a:avLst>
              <a:gd name="adj" fmla="val 29287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i="1"/>
              <a:t>lots of</a:t>
            </a:r>
          </a:p>
          <a:p>
            <a:pPr algn="ctr" eaLnBrk="1" hangingPunct="1"/>
            <a:r>
              <a:rPr lang="en-US" sz="1600" i="1"/>
              <a:t>zeros</a:t>
            </a:r>
          </a:p>
        </p:txBody>
      </p:sp>
      <p:sp>
        <p:nvSpPr>
          <p:cNvPr id="16394" name="AutoShape 7"/>
          <p:cNvSpPr>
            <a:spLocks noChangeArrowheads="1"/>
          </p:cNvSpPr>
          <p:nvPr/>
        </p:nvSpPr>
        <p:spPr bwMode="auto">
          <a:xfrm>
            <a:off x="7315200" y="1371600"/>
            <a:ext cx="1371600" cy="6858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400" b="1"/>
              <a:t>Discriminant</a:t>
            </a:r>
          </a:p>
          <a:p>
            <a:pPr algn="ctr" eaLnBrk="1" hangingPunct="1"/>
            <a:r>
              <a:rPr lang="en-US" sz="1400" b="1"/>
              <a:t>Analysis</a:t>
            </a:r>
            <a:endParaRPr lang="en-US" sz="1200" b="1"/>
          </a:p>
        </p:txBody>
      </p:sp>
      <p:sp>
        <p:nvSpPr>
          <p:cNvPr id="16395" name="Line 8"/>
          <p:cNvSpPr>
            <a:spLocks noChangeShapeType="1"/>
          </p:cNvSpPr>
          <p:nvPr/>
        </p:nvSpPr>
        <p:spPr bwMode="auto">
          <a:xfrm>
            <a:off x="6172200" y="1600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Text Box 9"/>
          <p:cNvSpPr txBox="1">
            <a:spLocks noChangeArrowheads="1"/>
          </p:cNvSpPr>
          <p:nvPr/>
        </p:nvSpPr>
        <p:spPr bwMode="auto">
          <a:xfrm>
            <a:off x="6096000" y="1676400"/>
            <a:ext cx="12192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1"/>
              <a:t>known</a:t>
            </a:r>
          </a:p>
          <a:p>
            <a:pPr algn="ctr" eaLnBrk="1" hangingPunct="1"/>
            <a:r>
              <a:rPr lang="en-US" sz="1200" i="1"/>
              <a:t>group</a:t>
            </a:r>
          </a:p>
          <a:p>
            <a:pPr algn="ctr" eaLnBrk="1" hangingPunct="1"/>
            <a:r>
              <a:rPr lang="en-US" sz="1200" i="1"/>
              <a:t>membership</a:t>
            </a:r>
          </a:p>
        </p:txBody>
      </p:sp>
      <p:sp>
        <p:nvSpPr>
          <p:cNvPr id="16397" name="AutoShape 10"/>
          <p:cNvSpPr>
            <a:spLocks noChangeArrowheads="1"/>
          </p:cNvSpPr>
          <p:nvPr/>
        </p:nvSpPr>
        <p:spPr bwMode="auto">
          <a:xfrm>
            <a:off x="2667000" y="2362200"/>
            <a:ext cx="1371600" cy="6858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400" b="1"/>
              <a:t>Principal</a:t>
            </a:r>
          </a:p>
          <a:p>
            <a:pPr algn="ctr" eaLnBrk="1" hangingPunct="1"/>
            <a:r>
              <a:rPr lang="en-US" sz="1400" b="1"/>
              <a:t>Component</a:t>
            </a:r>
          </a:p>
          <a:p>
            <a:pPr algn="ctr" eaLnBrk="1" hangingPunct="1"/>
            <a:r>
              <a:rPr lang="en-US" sz="1400" b="1"/>
              <a:t>Analysis</a:t>
            </a:r>
            <a:endParaRPr lang="en-US" sz="1200" b="1"/>
          </a:p>
        </p:txBody>
      </p:sp>
      <p:sp>
        <p:nvSpPr>
          <p:cNvPr id="16398" name="Line 11"/>
          <p:cNvSpPr>
            <a:spLocks noChangeShapeType="1"/>
          </p:cNvSpPr>
          <p:nvPr/>
        </p:nvSpPr>
        <p:spPr bwMode="auto">
          <a:xfrm flipH="1">
            <a:off x="3962400" y="190500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Text Box 12"/>
          <p:cNvSpPr txBox="1">
            <a:spLocks noChangeArrowheads="1"/>
          </p:cNvSpPr>
          <p:nvPr/>
        </p:nvSpPr>
        <p:spPr bwMode="auto">
          <a:xfrm>
            <a:off x="3124200" y="1752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1"/>
              <a:t>linear</a:t>
            </a:r>
          </a:p>
          <a:p>
            <a:pPr algn="ctr" eaLnBrk="1" hangingPunct="1"/>
            <a:r>
              <a:rPr lang="en-US" sz="1200" i="1"/>
              <a:t>relationships</a:t>
            </a:r>
          </a:p>
        </p:txBody>
      </p:sp>
      <p:sp>
        <p:nvSpPr>
          <p:cNvPr id="16400" name="AutoShape 13"/>
          <p:cNvSpPr>
            <a:spLocks noChangeArrowheads="1"/>
          </p:cNvSpPr>
          <p:nvPr/>
        </p:nvSpPr>
        <p:spPr bwMode="auto">
          <a:xfrm>
            <a:off x="3200400" y="3200400"/>
            <a:ext cx="1371600" cy="6858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400"/>
              <a:t>Correspondence</a:t>
            </a:r>
          </a:p>
          <a:p>
            <a:pPr algn="ctr" eaLnBrk="1" hangingPunct="1"/>
            <a:r>
              <a:rPr lang="en-US" sz="1400"/>
              <a:t>Analysis</a:t>
            </a:r>
            <a:endParaRPr lang="en-US" sz="1200"/>
          </a:p>
        </p:txBody>
      </p:sp>
      <p:sp>
        <p:nvSpPr>
          <p:cNvPr id="16401" name="Line 14"/>
          <p:cNvSpPr>
            <a:spLocks noChangeShapeType="1"/>
          </p:cNvSpPr>
          <p:nvPr/>
        </p:nvSpPr>
        <p:spPr bwMode="auto">
          <a:xfrm flipH="1">
            <a:off x="4419600" y="2133600"/>
            <a:ext cx="3810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Text Box 15"/>
          <p:cNvSpPr txBox="1">
            <a:spLocks noChangeArrowheads="1"/>
          </p:cNvSpPr>
          <p:nvPr/>
        </p:nvSpPr>
        <p:spPr bwMode="auto">
          <a:xfrm>
            <a:off x="4419600" y="25146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1"/>
              <a:t>unimodal</a:t>
            </a:r>
          </a:p>
        </p:txBody>
      </p:sp>
      <p:sp>
        <p:nvSpPr>
          <p:cNvPr id="16403" name="AutoShape 16"/>
          <p:cNvSpPr>
            <a:spLocks noChangeArrowheads="1"/>
          </p:cNvSpPr>
          <p:nvPr/>
        </p:nvSpPr>
        <p:spPr bwMode="auto">
          <a:xfrm>
            <a:off x="5181600" y="3124200"/>
            <a:ext cx="1371600" cy="6858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400"/>
              <a:t>Redundancy</a:t>
            </a:r>
          </a:p>
          <a:p>
            <a:pPr algn="ctr" eaLnBrk="1" hangingPunct="1"/>
            <a:r>
              <a:rPr lang="en-US" sz="1400"/>
              <a:t>Analysis</a:t>
            </a:r>
            <a:endParaRPr lang="en-US" sz="1200"/>
          </a:p>
        </p:txBody>
      </p:sp>
      <p:sp>
        <p:nvSpPr>
          <p:cNvPr id="16404" name="Line 17"/>
          <p:cNvSpPr>
            <a:spLocks noChangeShapeType="1"/>
          </p:cNvSpPr>
          <p:nvPr/>
        </p:nvSpPr>
        <p:spPr bwMode="auto">
          <a:xfrm flipH="1">
            <a:off x="5867400" y="20574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Text Box 18"/>
          <p:cNvSpPr txBox="1">
            <a:spLocks noChangeArrowheads="1"/>
          </p:cNvSpPr>
          <p:nvPr/>
        </p:nvSpPr>
        <p:spPr bwMode="auto">
          <a:xfrm>
            <a:off x="5867400" y="2514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1"/>
              <a:t>explanatory</a:t>
            </a:r>
          </a:p>
          <a:p>
            <a:pPr eaLnBrk="1" hangingPunct="1"/>
            <a:r>
              <a:rPr lang="en-US" sz="1200" i="1"/>
              <a:t>variables</a:t>
            </a:r>
          </a:p>
        </p:txBody>
      </p:sp>
      <p:sp>
        <p:nvSpPr>
          <p:cNvPr id="16406" name="AutoShape 19"/>
          <p:cNvSpPr>
            <a:spLocks noChangeArrowheads="1"/>
          </p:cNvSpPr>
          <p:nvPr/>
        </p:nvSpPr>
        <p:spPr bwMode="auto">
          <a:xfrm>
            <a:off x="7467600" y="2971800"/>
            <a:ext cx="1371600" cy="9906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400"/>
              <a:t>Canonical</a:t>
            </a:r>
          </a:p>
          <a:p>
            <a:pPr algn="ctr" eaLnBrk="1" hangingPunct="1"/>
            <a:r>
              <a:rPr lang="en-US" sz="1400"/>
              <a:t>Correspondence</a:t>
            </a:r>
          </a:p>
          <a:p>
            <a:pPr algn="ctr" eaLnBrk="1" hangingPunct="1"/>
            <a:r>
              <a:rPr lang="en-US" sz="1400"/>
              <a:t>Analysis</a:t>
            </a:r>
            <a:endParaRPr lang="en-US" sz="1200"/>
          </a:p>
        </p:txBody>
      </p:sp>
      <p:sp>
        <p:nvSpPr>
          <p:cNvPr id="16407" name="Line 20"/>
          <p:cNvSpPr>
            <a:spLocks noChangeShapeType="1"/>
          </p:cNvSpPr>
          <p:nvPr/>
        </p:nvSpPr>
        <p:spPr bwMode="auto">
          <a:xfrm>
            <a:off x="6553200" y="32766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Text Box 21"/>
          <p:cNvSpPr txBox="1">
            <a:spLocks noChangeArrowheads="1"/>
          </p:cNvSpPr>
          <p:nvPr/>
        </p:nvSpPr>
        <p:spPr bwMode="auto">
          <a:xfrm>
            <a:off x="6400800" y="32766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1"/>
              <a:t>unimodal</a:t>
            </a:r>
          </a:p>
        </p:txBody>
      </p:sp>
      <p:sp>
        <p:nvSpPr>
          <p:cNvPr id="16409" name="Line 22"/>
          <p:cNvSpPr>
            <a:spLocks noChangeShapeType="1"/>
          </p:cNvSpPr>
          <p:nvPr/>
        </p:nvSpPr>
        <p:spPr bwMode="auto">
          <a:xfrm>
            <a:off x="1066800" y="19812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0" name="Text Box 23"/>
          <p:cNvSpPr txBox="1">
            <a:spLocks noChangeArrowheads="1"/>
          </p:cNvSpPr>
          <p:nvPr/>
        </p:nvSpPr>
        <p:spPr bwMode="auto">
          <a:xfrm>
            <a:off x="1676400" y="3962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1"/>
              <a:t>correlated variables</a:t>
            </a:r>
          </a:p>
        </p:txBody>
      </p:sp>
      <p:sp>
        <p:nvSpPr>
          <p:cNvPr id="16411" name="Text Box 24"/>
          <p:cNvSpPr txBox="1">
            <a:spLocks noChangeArrowheads="1"/>
          </p:cNvSpPr>
          <p:nvPr/>
        </p:nvSpPr>
        <p:spPr bwMode="auto">
          <a:xfrm>
            <a:off x="2514600" y="5181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1"/>
              <a:t>explanatory</a:t>
            </a:r>
          </a:p>
          <a:p>
            <a:pPr algn="ctr" eaLnBrk="1" hangingPunct="1"/>
            <a:r>
              <a:rPr lang="en-US" sz="1200" i="1"/>
              <a:t>variables</a:t>
            </a:r>
          </a:p>
        </p:txBody>
      </p:sp>
      <p:sp>
        <p:nvSpPr>
          <p:cNvPr id="16412" name="AutoShape 25"/>
          <p:cNvSpPr>
            <a:spLocks noChangeArrowheads="1"/>
          </p:cNvSpPr>
          <p:nvPr/>
        </p:nvSpPr>
        <p:spPr bwMode="auto">
          <a:xfrm>
            <a:off x="3276600" y="4114800"/>
            <a:ext cx="2819400" cy="838200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/>
              <a:t>R-Technique</a:t>
            </a:r>
          </a:p>
          <a:p>
            <a:pPr eaLnBrk="1" hangingPunct="1">
              <a:buFontTx/>
              <a:buChar char="-"/>
            </a:pPr>
            <a:r>
              <a:rPr lang="en-US" sz="1200"/>
              <a:t>Principle Coordinate Analysis</a:t>
            </a:r>
          </a:p>
          <a:p>
            <a:pPr eaLnBrk="1" hangingPunct="1">
              <a:buFontTx/>
              <a:buChar char="-"/>
            </a:pPr>
            <a:r>
              <a:rPr lang="en-US" sz="1200"/>
              <a:t>Nonmetric Multidimensional Scaling</a:t>
            </a:r>
          </a:p>
        </p:txBody>
      </p:sp>
      <p:sp>
        <p:nvSpPr>
          <p:cNvPr id="16413" name="Line 26"/>
          <p:cNvSpPr>
            <a:spLocks noChangeShapeType="1"/>
          </p:cNvSpPr>
          <p:nvPr/>
        </p:nvSpPr>
        <p:spPr bwMode="auto">
          <a:xfrm>
            <a:off x="1600200" y="44196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4" name="AutoShape 27"/>
          <p:cNvSpPr>
            <a:spLocks noChangeArrowheads="1"/>
          </p:cNvSpPr>
          <p:nvPr/>
        </p:nvSpPr>
        <p:spPr bwMode="auto">
          <a:xfrm>
            <a:off x="1066800" y="5410200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/>
              <a:t>Q-Technique</a:t>
            </a:r>
            <a:endParaRPr lang="en-US" sz="1200"/>
          </a:p>
        </p:txBody>
      </p:sp>
      <p:sp>
        <p:nvSpPr>
          <p:cNvPr id="16415" name="Text Box 28"/>
          <p:cNvSpPr txBox="1">
            <a:spLocks noChangeArrowheads="1"/>
          </p:cNvSpPr>
          <p:nvPr/>
        </p:nvSpPr>
        <p:spPr bwMode="auto">
          <a:xfrm>
            <a:off x="152400" y="48768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i="1"/>
              <a:t>correlated observations</a:t>
            </a:r>
          </a:p>
        </p:txBody>
      </p:sp>
      <p:sp>
        <p:nvSpPr>
          <p:cNvPr id="16416" name="Line 29"/>
          <p:cNvSpPr>
            <a:spLocks noChangeShapeType="1"/>
          </p:cNvSpPr>
          <p:nvPr/>
        </p:nvSpPr>
        <p:spPr bwMode="auto">
          <a:xfrm>
            <a:off x="1371600" y="47244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7" name="Line 30"/>
          <p:cNvSpPr>
            <a:spLocks noChangeShapeType="1"/>
          </p:cNvSpPr>
          <p:nvPr/>
        </p:nvSpPr>
        <p:spPr bwMode="auto">
          <a:xfrm>
            <a:off x="2362200" y="56388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8" name="AutoShape 31"/>
          <p:cNvSpPr>
            <a:spLocks noChangeArrowheads="1"/>
          </p:cNvSpPr>
          <p:nvPr/>
        </p:nvSpPr>
        <p:spPr bwMode="auto">
          <a:xfrm>
            <a:off x="4038600" y="5334000"/>
            <a:ext cx="1981200" cy="609600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/>
              <a:t>- Mantel test </a:t>
            </a:r>
          </a:p>
          <a:p>
            <a:pPr eaLnBrk="1" hangingPunct="1"/>
            <a:r>
              <a:rPr lang="en-US" sz="1400"/>
              <a:t>- Analysis of Similarities</a:t>
            </a:r>
            <a:endParaRPr 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arrangement of units in some order</a:t>
            </a:r>
          </a:p>
          <a:p>
            <a:r>
              <a:rPr lang="en-US" sz="2600" dirty="0"/>
              <a:t>Several descriptors are usually observed for each object under study</a:t>
            </a:r>
          </a:p>
          <a:p>
            <a:r>
              <a:rPr lang="en-US" sz="2600" dirty="0"/>
              <a:t>Interested in characterizing main trends of variation of the objects with respect to all descriptors</a:t>
            </a:r>
          </a:p>
          <a:p>
            <a:r>
              <a:rPr lang="en-US" sz="2600" dirty="0"/>
              <a:t>Scatter plots of all object/descriptor combinations is tedious &amp; difficult to interpret </a:t>
            </a:r>
          </a:p>
          <a:p>
            <a:r>
              <a:rPr lang="en-US" sz="2600" dirty="0"/>
              <a:t>Multivariate approach uses a scatter plot with as many axes as there are descriptors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65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Principle Components of Variation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5511800" cy="5153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Principal component analysis (PCA) is used to investigate patterns of variance in multivariate data by deriving a few uncorrelated indices based on objective combinations of correlated variables.</a:t>
            </a: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1284288"/>
            <a:ext cx="3632200" cy="400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349" name="Line 5"/>
          <p:cNvSpPr>
            <a:spLocks noChangeShapeType="1"/>
          </p:cNvSpPr>
          <p:nvPr/>
        </p:nvSpPr>
        <p:spPr bwMode="auto">
          <a:xfrm flipV="1">
            <a:off x="5976938" y="2209800"/>
            <a:ext cx="2743200" cy="2090738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50" name="Line 6"/>
          <p:cNvSpPr>
            <a:spLocks noChangeShapeType="1"/>
          </p:cNvSpPr>
          <p:nvPr/>
        </p:nvSpPr>
        <p:spPr bwMode="auto">
          <a:xfrm>
            <a:off x="7180263" y="3014663"/>
            <a:ext cx="327025" cy="433387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2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9" grpId="0" animBg="1"/>
      <p:bldP spid="3133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Analysis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best picture of a teapot that gives you the most information about its shape?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73FB-47DA-594A-9697-18C89DD9FF4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33" y="2567138"/>
            <a:ext cx="6332087" cy="396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</a:rPr>
              <a:t>Principal Components of Variation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5511800" cy="5153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Principal component analysis (PCA) is used to investigate patterns of variance in multivariate data by deriving a few uncorrelated indices based on objective combinations of correlated variables.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The composite variable that explains most of the total variance in the data (</a:t>
            </a:r>
            <a:r>
              <a:rPr lang="en-US" sz="2400" i="1" dirty="0">
                <a:latin typeface="Arial" charset="0"/>
              </a:rPr>
              <a:t>s</a:t>
            </a:r>
            <a:r>
              <a:rPr lang="en-US" sz="2400" baseline="30000" dirty="0">
                <a:latin typeface="Arial" charset="0"/>
              </a:rPr>
              <a:t>2</a:t>
            </a:r>
            <a:r>
              <a:rPr lang="en-US" sz="2400" baseline="-25000" dirty="0">
                <a:latin typeface="Arial" charset="0"/>
              </a:rPr>
              <a:t>1</a:t>
            </a:r>
            <a:r>
              <a:rPr lang="en-US" sz="2400" dirty="0">
                <a:latin typeface="Arial" charset="0"/>
              </a:rPr>
              <a:t>+</a:t>
            </a:r>
            <a:r>
              <a:rPr lang="en-US" sz="2400" i="1" dirty="0">
                <a:latin typeface="Arial" charset="0"/>
              </a:rPr>
              <a:t>s</a:t>
            </a:r>
            <a:r>
              <a:rPr lang="en-US" sz="2400" baseline="30000" dirty="0">
                <a:latin typeface="Arial" charset="0"/>
              </a:rPr>
              <a:t>2</a:t>
            </a:r>
            <a:r>
              <a:rPr lang="en-US" sz="2400" baseline="-25000" dirty="0">
                <a:latin typeface="Arial" charset="0"/>
              </a:rPr>
              <a:t>2</a:t>
            </a:r>
            <a:r>
              <a:rPr lang="en-US" sz="2400" dirty="0">
                <a:latin typeface="Arial" charset="0"/>
              </a:rPr>
              <a:t>+…</a:t>
            </a:r>
            <a:r>
              <a:rPr lang="en-US" sz="2400" i="1" dirty="0">
                <a:latin typeface="Arial" charset="0"/>
              </a:rPr>
              <a:t>s</a:t>
            </a:r>
            <a:r>
              <a:rPr lang="en-US" sz="2400" baseline="30000" dirty="0">
                <a:latin typeface="Arial" charset="0"/>
              </a:rPr>
              <a:t>2</a:t>
            </a:r>
            <a:r>
              <a:rPr lang="en-US" sz="2400" i="1" baseline="-25000" dirty="0">
                <a:latin typeface="Arial" charset="0"/>
              </a:rPr>
              <a:t>k</a:t>
            </a:r>
            <a:r>
              <a:rPr lang="en-US" sz="2400" dirty="0">
                <a:latin typeface="Arial" charset="0"/>
              </a:rPr>
              <a:t>) is the first principle component.</a:t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(</a:t>
            </a:r>
            <a:r>
              <a:rPr lang="en-US" sz="2400" dirty="0">
                <a:solidFill>
                  <a:srgbClr val="A50021"/>
                </a:solidFill>
                <a:latin typeface="Arial" charset="0"/>
              </a:rPr>
              <a:t>PC1=</a:t>
            </a:r>
            <a:r>
              <a:rPr lang="en-US" sz="2400" i="1" dirty="0">
                <a:solidFill>
                  <a:srgbClr val="A50021"/>
                </a:solidFill>
                <a:latin typeface="Arial" charset="0"/>
              </a:rPr>
              <a:t>v</a:t>
            </a:r>
            <a:r>
              <a:rPr lang="en-US" sz="2400" baseline="-25000" dirty="0">
                <a:solidFill>
                  <a:srgbClr val="A50021"/>
                </a:solidFill>
                <a:latin typeface="Arial" charset="0"/>
              </a:rPr>
              <a:t>1,1</a:t>
            </a:r>
            <a:r>
              <a:rPr lang="en-US" sz="2400" i="1" dirty="0">
                <a:solidFill>
                  <a:srgbClr val="A50021"/>
                </a:solidFill>
                <a:latin typeface="Arial" charset="0"/>
              </a:rPr>
              <a:t>x</a:t>
            </a:r>
            <a:r>
              <a:rPr lang="en-US" sz="2400" baseline="-25000" dirty="0">
                <a:solidFill>
                  <a:srgbClr val="A50021"/>
                </a:solidFill>
                <a:latin typeface="Arial" charset="0"/>
              </a:rPr>
              <a:t>1</a:t>
            </a:r>
            <a:r>
              <a:rPr lang="en-US" sz="2400" dirty="0">
                <a:solidFill>
                  <a:srgbClr val="A50021"/>
                </a:solidFill>
                <a:latin typeface="Arial" charset="0"/>
              </a:rPr>
              <a:t>+</a:t>
            </a:r>
            <a:r>
              <a:rPr lang="en-US" sz="2400" i="1" dirty="0">
                <a:solidFill>
                  <a:srgbClr val="A50021"/>
                </a:solidFill>
                <a:latin typeface="Arial" charset="0"/>
              </a:rPr>
              <a:t>v</a:t>
            </a:r>
            <a:r>
              <a:rPr lang="en-US" sz="2400" baseline="-25000" dirty="0">
                <a:solidFill>
                  <a:srgbClr val="A50021"/>
                </a:solidFill>
                <a:latin typeface="Arial" charset="0"/>
              </a:rPr>
              <a:t>1,2</a:t>
            </a:r>
            <a:r>
              <a:rPr lang="en-US" sz="2400" i="1" dirty="0">
                <a:solidFill>
                  <a:srgbClr val="A50021"/>
                </a:solidFill>
                <a:latin typeface="Arial" charset="0"/>
              </a:rPr>
              <a:t>x</a:t>
            </a:r>
            <a:r>
              <a:rPr lang="en-US" sz="2400" baseline="-25000" dirty="0">
                <a:solidFill>
                  <a:srgbClr val="A50021"/>
                </a:solidFill>
                <a:latin typeface="Arial" charset="0"/>
              </a:rPr>
              <a:t>2</a:t>
            </a:r>
            <a:r>
              <a:rPr lang="en-US" sz="2400" dirty="0">
                <a:solidFill>
                  <a:srgbClr val="A50021"/>
                </a:solidFill>
                <a:latin typeface="Arial" charset="0"/>
              </a:rPr>
              <a:t>+…</a:t>
            </a:r>
            <a:r>
              <a:rPr lang="en-US" sz="2400" i="1" dirty="0">
                <a:solidFill>
                  <a:srgbClr val="A50021"/>
                </a:solidFill>
                <a:latin typeface="Arial" charset="0"/>
              </a:rPr>
              <a:t>v</a:t>
            </a:r>
            <a:r>
              <a:rPr lang="en-US" sz="2400" baseline="-25000" dirty="0">
                <a:solidFill>
                  <a:srgbClr val="A50021"/>
                </a:solidFill>
                <a:latin typeface="Arial" charset="0"/>
              </a:rPr>
              <a:t>1,k</a:t>
            </a:r>
            <a:r>
              <a:rPr lang="en-US" sz="2400" i="1" dirty="0">
                <a:solidFill>
                  <a:srgbClr val="A50021"/>
                </a:solidFill>
                <a:latin typeface="Arial" charset="0"/>
              </a:rPr>
              <a:t>x</a:t>
            </a:r>
            <a:r>
              <a:rPr lang="en-US" sz="2400" baseline="-25000" dirty="0">
                <a:solidFill>
                  <a:srgbClr val="A50021"/>
                </a:solidFill>
                <a:latin typeface="Arial" charset="0"/>
              </a:rPr>
              <a:t>k</a:t>
            </a:r>
            <a:r>
              <a:rPr lang="en-US" sz="24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PC2 is the composite variable that explains most of the residual variance after PC1 is removed (</a:t>
            </a:r>
            <a:r>
              <a:rPr lang="en-US" sz="2400" dirty="0">
                <a:solidFill>
                  <a:srgbClr val="003366"/>
                </a:solidFill>
                <a:latin typeface="Arial" charset="0"/>
              </a:rPr>
              <a:t>PC2=</a:t>
            </a:r>
            <a:r>
              <a:rPr lang="en-US" sz="2400" i="1" dirty="0">
                <a:solidFill>
                  <a:srgbClr val="003366"/>
                </a:solidFill>
                <a:latin typeface="Arial" charset="0"/>
              </a:rPr>
              <a:t>v</a:t>
            </a:r>
            <a:r>
              <a:rPr lang="en-US" sz="2400" baseline="-25000" dirty="0">
                <a:solidFill>
                  <a:srgbClr val="003366"/>
                </a:solidFill>
                <a:latin typeface="Arial" charset="0"/>
              </a:rPr>
              <a:t>2,1</a:t>
            </a:r>
            <a:r>
              <a:rPr lang="en-US" sz="2400" i="1" dirty="0">
                <a:solidFill>
                  <a:srgbClr val="003366"/>
                </a:solidFill>
                <a:latin typeface="Arial" charset="0"/>
              </a:rPr>
              <a:t>x</a:t>
            </a:r>
            <a:r>
              <a:rPr lang="en-US" sz="2400" baseline="-25000" dirty="0">
                <a:solidFill>
                  <a:srgbClr val="003366"/>
                </a:solidFill>
                <a:latin typeface="Arial" charset="0"/>
              </a:rPr>
              <a:t>1</a:t>
            </a:r>
            <a:r>
              <a:rPr lang="en-US" sz="2400" dirty="0">
                <a:solidFill>
                  <a:srgbClr val="003366"/>
                </a:solidFill>
                <a:latin typeface="Arial" charset="0"/>
              </a:rPr>
              <a:t>+</a:t>
            </a:r>
            <a:r>
              <a:rPr lang="en-US" sz="2400" i="1" dirty="0">
                <a:solidFill>
                  <a:srgbClr val="003366"/>
                </a:solidFill>
                <a:latin typeface="Arial" charset="0"/>
              </a:rPr>
              <a:t>v</a:t>
            </a:r>
            <a:r>
              <a:rPr lang="en-US" sz="2400" baseline="-25000" dirty="0">
                <a:solidFill>
                  <a:srgbClr val="003366"/>
                </a:solidFill>
                <a:latin typeface="Arial" charset="0"/>
              </a:rPr>
              <a:t>2,2</a:t>
            </a:r>
            <a:r>
              <a:rPr lang="en-US" sz="2400" i="1" dirty="0">
                <a:solidFill>
                  <a:srgbClr val="003366"/>
                </a:solidFill>
                <a:latin typeface="Arial" charset="0"/>
              </a:rPr>
              <a:t>x</a:t>
            </a:r>
            <a:r>
              <a:rPr lang="en-US" sz="2400" baseline="-25000" dirty="0">
                <a:solidFill>
                  <a:srgbClr val="003366"/>
                </a:solidFill>
                <a:latin typeface="Arial" charset="0"/>
              </a:rPr>
              <a:t>2</a:t>
            </a:r>
            <a:r>
              <a:rPr lang="en-US" sz="2400" dirty="0">
                <a:solidFill>
                  <a:srgbClr val="003366"/>
                </a:solidFill>
                <a:latin typeface="Arial" charset="0"/>
              </a:rPr>
              <a:t>+…</a:t>
            </a:r>
            <a:r>
              <a:rPr lang="en-US" sz="2400" i="1" dirty="0">
                <a:solidFill>
                  <a:srgbClr val="003366"/>
                </a:solidFill>
                <a:latin typeface="Arial" charset="0"/>
              </a:rPr>
              <a:t>v</a:t>
            </a:r>
            <a:r>
              <a:rPr lang="en-US" sz="2400" baseline="-25000" dirty="0">
                <a:solidFill>
                  <a:srgbClr val="003366"/>
                </a:solidFill>
                <a:latin typeface="Arial" charset="0"/>
              </a:rPr>
              <a:t>2,k</a:t>
            </a:r>
            <a:r>
              <a:rPr lang="en-US" sz="2400" i="1" dirty="0">
                <a:solidFill>
                  <a:srgbClr val="003366"/>
                </a:solidFill>
                <a:latin typeface="Arial" charset="0"/>
              </a:rPr>
              <a:t>x</a:t>
            </a:r>
            <a:r>
              <a:rPr lang="en-US" sz="2400" baseline="-25000" dirty="0">
                <a:solidFill>
                  <a:srgbClr val="003366"/>
                </a:solidFill>
                <a:latin typeface="Arial" charset="0"/>
              </a:rPr>
              <a:t>k</a:t>
            </a:r>
            <a:r>
              <a:rPr lang="en-US" sz="2400" dirty="0">
                <a:latin typeface="Arial" charset="0"/>
              </a:rPr>
              <a:t>), etc.</a:t>
            </a: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1284288"/>
            <a:ext cx="3632200" cy="400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349" name="Line 5"/>
          <p:cNvSpPr>
            <a:spLocks noChangeShapeType="1"/>
          </p:cNvSpPr>
          <p:nvPr/>
        </p:nvSpPr>
        <p:spPr bwMode="auto">
          <a:xfrm flipV="1">
            <a:off x="5976938" y="2209800"/>
            <a:ext cx="2743200" cy="2090738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50" name="Line 6"/>
          <p:cNvSpPr>
            <a:spLocks noChangeShapeType="1"/>
          </p:cNvSpPr>
          <p:nvPr/>
        </p:nvSpPr>
        <p:spPr bwMode="auto">
          <a:xfrm>
            <a:off x="7180263" y="3014663"/>
            <a:ext cx="327025" cy="433387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9" grpId="0" animBg="1"/>
      <p:bldP spid="3133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Arial" charset="0"/>
              </a:rPr>
              <a:t>Principal Components of Variation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8" y="1143000"/>
            <a:ext cx="4970462" cy="536575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</a:rPr>
              <a:t>Eigenvector elements (</a:t>
            </a:r>
            <a:r>
              <a:rPr lang="en-US" sz="2400" i="1" dirty="0" err="1">
                <a:latin typeface="Arial" charset="0"/>
              </a:rPr>
              <a:t>v</a:t>
            </a:r>
            <a:r>
              <a:rPr lang="en-US" sz="2400" baseline="-25000" dirty="0" err="1">
                <a:latin typeface="Arial" charset="0"/>
              </a:rPr>
              <a:t>i,j</a:t>
            </a:r>
            <a:r>
              <a:rPr lang="en-US" sz="2400" dirty="0">
                <a:latin typeface="Arial" charset="0"/>
              </a:rPr>
              <a:t>) and eigenvalues (</a:t>
            </a:r>
            <a:r>
              <a:rPr lang="el-GR" sz="2400" i="1" dirty="0">
                <a:latin typeface="Arial" charset="0"/>
                <a:cs typeface="Arial" charset="0"/>
              </a:rPr>
              <a:t>λ</a:t>
            </a:r>
            <a:r>
              <a:rPr lang="en-US" sz="2400" baseline="-25000" dirty="0">
                <a:latin typeface="Arial" charset="0"/>
                <a:cs typeface="Arial" charset="0"/>
              </a:rPr>
              <a:t>j</a:t>
            </a:r>
            <a:r>
              <a:rPr lang="en-US" sz="2400" dirty="0">
                <a:latin typeface="Arial" charset="0"/>
                <a:cs typeface="Arial" charset="0"/>
              </a:rPr>
              <a:t>, proportion of variance explained) are derived through </a:t>
            </a:r>
            <a:r>
              <a:rPr lang="en-US" sz="2400" dirty="0" err="1">
                <a:latin typeface="Arial" charset="0"/>
                <a:cs typeface="Arial" charset="0"/>
              </a:rPr>
              <a:t>eigenanalysis</a:t>
            </a:r>
            <a:r>
              <a:rPr lang="en-US" sz="2400" dirty="0">
                <a:latin typeface="Arial" charset="0"/>
                <a:cs typeface="Arial" charset="0"/>
              </a:rPr>
              <a:t> of the correlation matrix or variance-covariance matrix, 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Arial" charset="0"/>
                <a:cs typeface="Arial" charset="0"/>
              </a:rPr>
              <a:t>		(</a:t>
            </a:r>
            <a:r>
              <a:rPr lang="el-GR" sz="2400" b="1" dirty="0">
                <a:latin typeface="Arial" charset="0"/>
                <a:cs typeface="Arial" charset="0"/>
              </a:rPr>
              <a:t>L</a:t>
            </a:r>
            <a:r>
              <a:rPr lang="el-GR" sz="2400" dirty="0">
                <a:latin typeface="Arial" charset="0"/>
                <a:cs typeface="Arial" charset="0"/>
              </a:rPr>
              <a:t> = </a:t>
            </a:r>
            <a:r>
              <a:rPr lang="el-GR" sz="2400" b="1" dirty="0">
                <a:latin typeface="Arial" charset="0"/>
                <a:cs typeface="Arial" charset="0"/>
              </a:rPr>
              <a:t>V</a:t>
            </a:r>
            <a:r>
              <a:rPr lang="en-US" sz="2400" b="1" dirty="0">
                <a:latin typeface="Arial" charset="0"/>
                <a:cs typeface="Arial" charset="0"/>
              </a:rPr>
              <a:t>’</a:t>
            </a:r>
            <a:r>
              <a:rPr lang="el-GR" sz="2400" b="1" dirty="0">
                <a:latin typeface="Arial" charset="0"/>
                <a:cs typeface="Arial" charset="0"/>
              </a:rPr>
              <a:t> R V</a:t>
            </a:r>
            <a:r>
              <a:rPr lang="en-US" sz="2400" dirty="0">
                <a:latin typeface="Arial" charset="0"/>
                <a:cs typeface="Arial" charset="0"/>
              </a:rPr>
              <a:t>)</a:t>
            </a:r>
          </a:p>
          <a:p>
            <a:pPr eaLnBrk="1" hangingPunct="1"/>
            <a:r>
              <a:rPr lang="en-US" sz="2400" dirty="0">
                <a:latin typeface="Arial" charset="0"/>
                <a:cs typeface="Arial" charset="0"/>
              </a:rPr>
              <a:t>deriving uncorrelated variables, from correlated variables</a:t>
            </a:r>
            <a:r>
              <a:rPr lang="el-GR" sz="2400" dirty="0">
                <a:latin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cs typeface="Arial" charset="0"/>
            </a:endParaRPr>
          </a:p>
          <a:p>
            <a:pPr eaLnBrk="1" hangingPunct="1"/>
            <a:endParaRPr lang="el-GR" sz="2400" dirty="0">
              <a:latin typeface="Arial" charset="0"/>
              <a:cs typeface="Arial" charset="0"/>
            </a:endParaRP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endParaRPr lang="en-US" sz="2400" baseline="-25000" dirty="0">
              <a:latin typeface="Arial" charset="0"/>
            </a:endParaRP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endParaRPr lang="en-US" sz="2400" dirty="0">
              <a:latin typeface="Arial" charset="0"/>
            </a:endParaRPr>
          </a:p>
        </p:txBody>
      </p:sp>
      <p:pic>
        <p:nvPicPr>
          <p:cNvPr id="204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4638675"/>
            <a:ext cx="234156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5329238"/>
            <a:ext cx="23241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1304925"/>
            <a:ext cx="3632200" cy="400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6374</TotalTime>
  <Words>1651</Words>
  <Application>Microsoft Macintosh PowerPoint</Application>
  <PresentationFormat>On-screen Show (4:3)</PresentationFormat>
  <Paragraphs>285</Paragraphs>
  <Slides>25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Courier New</vt:lpstr>
      <vt:lpstr>Lucida Console</vt:lpstr>
      <vt:lpstr>Default Design</vt:lpstr>
      <vt:lpstr>Equation</vt:lpstr>
      <vt:lpstr>Principal Components Analysis </vt:lpstr>
      <vt:lpstr>Multiple Variables vs. ‘Multivariate’</vt:lpstr>
      <vt:lpstr>Multivariate statistics</vt:lpstr>
      <vt:lpstr>Overview of Methods</vt:lpstr>
      <vt:lpstr>Ordination</vt:lpstr>
      <vt:lpstr>Principle Components of Variation</vt:lpstr>
      <vt:lpstr>Principal Components Analysis</vt:lpstr>
      <vt:lpstr>Principal Components of Variation</vt:lpstr>
      <vt:lpstr>Principal Components of Variation</vt:lpstr>
      <vt:lpstr>Eigenanalysis</vt:lpstr>
      <vt:lpstr>Why and when to use PCA</vt:lpstr>
      <vt:lpstr>Size and Shape</vt:lpstr>
      <vt:lpstr>Interpreting Principal Components</vt:lpstr>
      <vt:lpstr>PCA with Palmer Penguins</vt:lpstr>
      <vt:lpstr>PCA with Palmer Penguins</vt:lpstr>
      <vt:lpstr>PCA with Palmer Penguins</vt:lpstr>
      <vt:lpstr>Principal Components Analysis</vt:lpstr>
      <vt:lpstr>Principal Components Analysis</vt:lpstr>
      <vt:lpstr>PCA using Matrices in R</vt:lpstr>
      <vt:lpstr>Matrix of principal components </vt:lpstr>
      <vt:lpstr>PCA using Matrices in R</vt:lpstr>
      <vt:lpstr>PCA in R</vt:lpstr>
      <vt:lpstr>What kind of descriptors do you have?</vt:lpstr>
      <vt:lpstr>Summary</vt:lpstr>
      <vt:lpstr>Additional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Statistical Analysis</dc:title>
  <dc:creator>Steve Cadrin</dc:creator>
  <cp:lastModifiedBy>Gavin Fay</cp:lastModifiedBy>
  <cp:revision>145</cp:revision>
  <dcterms:created xsi:type="dcterms:W3CDTF">2008-03-09T00:17:10Z</dcterms:created>
  <dcterms:modified xsi:type="dcterms:W3CDTF">2023-03-02T16:32:32Z</dcterms:modified>
</cp:coreProperties>
</file>