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389" r:id="rId2"/>
    <p:sldId id="409" r:id="rId3"/>
    <p:sldId id="278" r:id="rId4"/>
    <p:sldId id="307" r:id="rId5"/>
    <p:sldId id="319" r:id="rId6"/>
    <p:sldId id="344" r:id="rId7"/>
    <p:sldId id="357" r:id="rId8"/>
    <p:sldId id="360" r:id="rId9"/>
    <p:sldId id="406" r:id="rId10"/>
    <p:sldId id="362" r:id="rId11"/>
    <p:sldId id="363" r:id="rId12"/>
    <p:sldId id="365" r:id="rId13"/>
    <p:sldId id="390" r:id="rId14"/>
    <p:sldId id="396" r:id="rId15"/>
    <p:sldId id="366" r:id="rId16"/>
    <p:sldId id="407" r:id="rId17"/>
    <p:sldId id="356" r:id="rId18"/>
    <p:sldId id="367" r:id="rId19"/>
    <p:sldId id="368" r:id="rId20"/>
    <p:sldId id="369" r:id="rId21"/>
    <p:sldId id="370" r:id="rId22"/>
    <p:sldId id="383" r:id="rId23"/>
    <p:sldId id="403" r:id="rId24"/>
    <p:sldId id="371" r:id="rId25"/>
    <p:sldId id="399" r:id="rId26"/>
    <p:sldId id="398" r:id="rId27"/>
    <p:sldId id="372" r:id="rId28"/>
    <p:sldId id="373" r:id="rId29"/>
    <p:sldId id="400" r:id="rId30"/>
    <p:sldId id="397" r:id="rId31"/>
    <p:sldId id="374" r:id="rId32"/>
    <p:sldId id="384" r:id="rId33"/>
    <p:sldId id="401" r:id="rId34"/>
    <p:sldId id="375" r:id="rId35"/>
    <p:sldId id="377" r:id="rId36"/>
    <p:sldId id="378" r:id="rId37"/>
    <p:sldId id="402" r:id="rId38"/>
    <p:sldId id="339" r:id="rId39"/>
    <p:sldId id="404" r:id="rId40"/>
    <p:sldId id="405" r:id="rId41"/>
    <p:sldId id="358" r:id="rId42"/>
    <p:sldId id="410" r:id="rId4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CC99"/>
    <a:srgbClr val="A50021"/>
    <a:srgbClr val="CCFF99"/>
    <a:srgbClr val="660066"/>
    <a:srgbClr val="CC99FF"/>
    <a:srgbClr val="FF99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85947"/>
  </p:normalViewPr>
  <p:slideViewPr>
    <p:cSldViewPr snapToGrid="0">
      <p:cViewPr varScale="1">
        <p:scale>
          <a:sx n="95" d="100"/>
          <a:sy n="95" d="100"/>
        </p:scale>
        <p:origin x="2024" y="1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-54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4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4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pPr>
              <a:defRPr/>
            </a:pPr>
            <a:fld id="{8AA658D6-AB9B-4C82-83A5-0C485C0BEB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7763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pPr>
              <a:defRPr/>
            </a:pPr>
            <a:fld id="{1E9968AA-DF53-4B5B-97BD-E5A1E7ED2D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7820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A8D9E3-032E-4EAC-AA3D-6EF539C66770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068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F90B6D-2C81-48EF-A6BC-5341B887E4E4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406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668E7D-A722-4E62-AE76-B315447DE1F1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7165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EA1A79-FDD2-4201-BFF6-3CD44F9F3F43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9497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B2F601-139E-4626-B726-757DB60CAE9D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4114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FD9386-6CD3-44D1-B83D-70D461391752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132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6FD5B0-635F-44FE-97C0-FA12EE11F326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Poisson models with log-links are often called log-linear models and are used for frequency data</a:t>
            </a:r>
          </a:p>
        </p:txBody>
      </p:sp>
    </p:spTree>
    <p:extLst>
      <p:ext uri="{BB962C8B-B14F-4D97-AF65-F5344CB8AC3E}">
        <p14:creationId xmlns:p14="http://schemas.microsoft.com/office/powerpoint/2010/main" val="2010715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8D19E0-16AC-4CA2-83BB-29F0B6B6158C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30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2F5CE3-7630-4A11-8D7A-225DC3EE3468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Red crosses are observed values, curve is fitted Poisson regression curve (exponential), density distributions show probability of other realizations at the given NAP value (one distribution and </a:t>
            </a:r>
            <a:r>
              <a:rPr lang="en-US" altLang="en-US" i="1"/>
              <a:t>µ</a:t>
            </a:r>
            <a:r>
              <a:rPr lang="en-US" altLang="en-US"/>
              <a:t> for each observed value)</a:t>
            </a:r>
          </a:p>
        </p:txBody>
      </p:sp>
    </p:spTree>
    <p:extLst>
      <p:ext uri="{BB962C8B-B14F-4D97-AF65-F5344CB8AC3E}">
        <p14:creationId xmlns:p14="http://schemas.microsoft.com/office/powerpoint/2010/main" val="909522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702CFD-075D-4674-B887-987FA41A1D77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Red crosses are observed values, curve is fitted Poisson regression curve (exponential), density distributions show probability of other realizations at the given NAP value (one distribution and </a:t>
            </a:r>
            <a:r>
              <a:rPr lang="en-US" altLang="en-US" i="1"/>
              <a:t>µ</a:t>
            </a:r>
            <a:r>
              <a:rPr lang="en-US" altLang="en-US"/>
              <a:t> for each observed value)</a:t>
            </a:r>
          </a:p>
        </p:txBody>
      </p:sp>
    </p:spTree>
    <p:extLst>
      <p:ext uri="{BB962C8B-B14F-4D97-AF65-F5344CB8AC3E}">
        <p14:creationId xmlns:p14="http://schemas.microsoft.com/office/powerpoint/2010/main" val="1489442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D7E91-6538-40AB-8A1F-07FD4709D588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994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050A99-85DC-46D7-AF9D-C5D3A4F7087F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5205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3A585A-8D5B-4F94-8F39-ADD1C3E08F3A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Significance testing similar to linear, z-value analogous to t-value! See Venables and </a:t>
            </a:r>
            <a:r>
              <a:rPr lang="en-US" altLang="en-US" dirty="0" err="1"/>
              <a:t>Dichmont</a:t>
            </a:r>
            <a:r>
              <a:rPr lang="en-US" altLang="en-US" dirty="0"/>
              <a:t> (2004)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15642816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3BCD8C-7B28-43D2-8DE0-80A083B25343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2771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19E00B-9C73-4E41-80EE-9928CF379EA7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See Venables and </a:t>
            </a:r>
            <a:r>
              <a:rPr lang="en-US" altLang="en-US" dirty="0" err="1"/>
              <a:t>Dichmont</a:t>
            </a:r>
            <a:r>
              <a:rPr lang="en-US" altLang="en-US" dirty="0"/>
              <a:t> (2004) for more on overdispersion, model extension, etc.</a:t>
            </a:r>
          </a:p>
        </p:txBody>
      </p:sp>
    </p:spTree>
    <p:extLst>
      <p:ext uri="{BB962C8B-B14F-4D97-AF65-F5344CB8AC3E}">
        <p14:creationId xmlns:p14="http://schemas.microsoft.com/office/powerpoint/2010/main" val="13417232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3FC069-84EF-4D8E-8E4F-59D365F7CCE3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See Venables and Dichmont (2004) for more on overdispersion, model extension, etc., formula for dispersion parameter later</a:t>
            </a:r>
          </a:p>
        </p:txBody>
      </p:sp>
    </p:spTree>
    <p:extLst>
      <p:ext uri="{BB962C8B-B14F-4D97-AF65-F5344CB8AC3E}">
        <p14:creationId xmlns:p14="http://schemas.microsoft.com/office/powerpoint/2010/main" val="126627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C61BCB-C86D-48B6-ACAD-C1031B7DB53F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See Venables and Dichmont (2004) for relationship with log-likelihood ratio, etc.</a:t>
            </a:r>
          </a:p>
        </p:txBody>
      </p:sp>
    </p:spTree>
    <p:extLst>
      <p:ext uri="{BB962C8B-B14F-4D97-AF65-F5344CB8AC3E}">
        <p14:creationId xmlns:p14="http://schemas.microsoft.com/office/powerpoint/2010/main" val="21707156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10DA1B-3557-4BE2-B3C5-9EA3A6C3D996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See Venables and Dichmont (2004) for relationship with log-likelihood ratio, etc.</a:t>
            </a:r>
          </a:p>
        </p:txBody>
      </p:sp>
    </p:spTree>
    <p:extLst>
      <p:ext uri="{BB962C8B-B14F-4D97-AF65-F5344CB8AC3E}">
        <p14:creationId xmlns:p14="http://schemas.microsoft.com/office/powerpoint/2010/main" val="32363946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6DCAC2-E49E-4541-96D8-50AA6F895F10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78616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274977-5DF9-4F41-8371-2DA0CADBD51C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Cannot reject null hypothesis that regression parameters for exposure are zero – drop it! Shows NAP is most important! Note deviance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5230196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72048A-7376-412F-8761-EDAABA74DD9E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+ 1 for intercept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57997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05B700-9F40-4DDB-AA04-FE527E16B088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106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26CE55-94C6-4ECD-9E9B-68450127075E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72926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**GO SLOWLY**</a:t>
            </a:r>
          </a:p>
          <a:p>
            <a:endParaRPr lang="en-US" altLang="en-US"/>
          </a:p>
          <a:p>
            <a:r>
              <a:rPr lang="en-US" altLang="en-US"/>
              <a:t>Expand on simpler concepts to build up general case</a:t>
            </a:r>
          </a:p>
          <a:p>
            <a:endParaRPr lang="en-US" altLang="en-US"/>
          </a:p>
          <a:p>
            <a:r>
              <a:rPr lang="en-US" altLang="en-US"/>
              <a:t>How does x affect y? -- linear regression</a:t>
            </a:r>
          </a:p>
          <a:p>
            <a:r>
              <a:rPr lang="en-US" altLang="en-US"/>
              <a:t>How do some x’s affect y? – multiple linear regression</a:t>
            </a:r>
          </a:p>
          <a:p>
            <a:r>
              <a:rPr lang="en-US" altLang="en-US"/>
              <a:t>What if my data aren’t normal? – GLM</a:t>
            </a:r>
          </a:p>
          <a:p>
            <a:r>
              <a:rPr lang="en-US" altLang="en-US"/>
              <a:t>	specify the proper distribution for the response (e.g. binomial, Gamma, beta)	</a:t>
            </a:r>
          </a:p>
          <a:p>
            <a:r>
              <a:rPr lang="en-US" altLang="en-US"/>
              <a:t>	predictor function is linear</a:t>
            </a:r>
          </a:p>
          <a:p>
            <a:r>
              <a:rPr lang="en-US" altLang="en-US"/>
              <a:t>	link function connects the predictor to the scale of the response (e.g. use logit link to connect the linear predictor to a probability (between 0 and 1)</a:t>
            </a:r>
          </a:p>
          <a:p>
            <a:r>
              <a:rPr lang="en-US" altLang="en-US"/>
              <a:t>What if the relationships aren’t linear? – GAM</a:t>
            </a:r>
          </a:p>
          <a:p>
            <a:r>
              <a:rPr lang="en-US" altLang="en-US"/>
              <a:t>	specify the proper distribution for the response (e.g. binomial, Gamma, beta)	</a:t>
            </a:r>
          </a:p>
          <a:p>
            <a:r>
              <a:rPr lang="en-US" altLang="en-US"/>
              <a:t>	predictor function adds together smooths (like a running moving average, curvy lines that smooth out some noise; e.g. temperature is not expected to be linear – it should have an optimal range)</a:t>
            </a:r>
          </a:p>
          <a:p>
            <a:r>
              <a:rPr lang="en-US" altLang="en-US"/>
              <a:t>	link function connects the predictor to the scale of the response (e.g. use logit link to connect the linear predictor to a probability (between 0 and 1)</a:t>
            </a:r>
          </a:p>
          <a:p>
            <a:endParaRPr lang="en-US" alt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FBC3FA-4062-41E9-9B36-48541FD10C70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2645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Recap: general to specific</a:t>
            </a:r>
          </a:p>
          <a:p>
            <a:endParaRPr lang="en-US" altLang="en-US"/>
          </a:p>
          <a:p>
            <a:r>
              <a:rPr lang="en-US" altLang="en-US"/>
              <a:t>GLM is special case of GAM when all smooths are lines (replace a smooth function with a slope coefficient).</a:t>
            </a:r>
          </a:p>
          <a:p>
            <a:endParaRPr lang="en-US" altLang="en-US"/>
          </a:p>
          <a:p>
            <a:r>
              <a:rPr lang="en-US" altLang="en-US"/>
              <a:t>Multiple regression is special case of GLM when response is normally distributed.</a:t>
            </a:r>
          </a:p>
          <a:p>
            <a:endParaRPr lang="en-US" altLang="en-US"/>
          </a:p>
          <a:p>
            <a:r>
              <a:rPr lang="en-US" altLang="en-US"/>
              <a:t>Linear regression is special case when only one predictor (x) is used.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47AA46-44FA-4B13-B346-A24F378543B1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39567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01797A-3C55-41EB-9077-E4B9BA27D51C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79697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050A99-85DC-46D7-AF9D-C5D3A4F7087F}" type="slidenum">
              <a:rPr lang="en-US" altLang="en-US" smtClean="0"/>
              <a:pPr/>
              <a:t>42</a:t>
            </a:fld>
            <a:endParaRPr lang="en-US" alt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5113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316718-C9C4-4156-87B7-27A24B21576F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520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EC5310-BE13-4DCF-B622-C40D1D7F0F5E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8972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84E5EE-F9C4-48FF-8D66-BA4694010510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766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747776-4045-463E-B6E4-181BBBCC7B9D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7153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8751E6-6188-46D9-B92D-760E13B8D76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836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355B31-745A-42A4-9F27-AC73A21FE1B6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8527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CF8DF-EFF1-4EA0-AFEA-CA4D7549A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35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A01D6-A298-4BD1-9FD4-E2422A9EE8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953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008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42F23-9DBD-4E46-960C-61007721D4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308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44958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4958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69E39-2B36-4877-BDB2-67D3561890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8424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495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BCC15-86DD-4031-AA2E-CB4ADA04A3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36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65230-6523-48FD-AE9F-D889E83F81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512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EBDAE-D1CA-46B0-9D01-86BC5DA920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977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495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357C2-3C94-4917-9B60-DD9B49F29B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431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310F2-E615-4B86-B62A-2BE7C0C6FD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702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12EEF-23BB-4E16-B20C-256B9724A5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162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279A2-C3A6-46F8-97CA-7851F927AE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6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DA331-B282-4F79-A643-2F56243BA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61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A668D-0E4A-414F-80E4-F093D4982C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160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43000"/>
            <a:ext cx="9144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985CA42-23C2-4388-93C6-02F145CA25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wmf"/><Relationship Id="rId4" Type="http://schemas.openxmlformats.org/officeDocument/2006/relationships/image" Target="../media/image3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en-US" sz="4000" dirty="0">
                <a:solidFill>
                  <a:schemeClr val="tx1"/>
                </a:solidFill>
              </a:rPr>
              <a:t>Generalized Linear Models I</a:t>
            </a:r>
            <a:br>
              <a:rPr lang="en-US" altLang="en-US" sz="4000" dirty="0">
                <a:solidFill>
                  <a:schemeClr val="tx1"/>
                </a:solidFill>
              </a:rPr>
            </a:br>
            <a:r>
              <a:rPr lang="en-US" altLang="en-US" sz="4000" dirty="0">
                <a:solidFill>
                  <a:schemeClr val="tx1"/>
                </a:solidFill>
              </a:rPr>
              <a:t>Poisson Regression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MAR 536 Biological Statistics II</a:t>
            </a:r>
          </a:p>
          <a:p>
            <a:pPr eaLnBrk="1" hangingPunct="1"/>
            <a:r>
              <a:rPr lang="en-US" altLang="en-US" sz="3200" dirty="0"/>
              <a:t>February 7 2023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dirty="0"/>
              <a:t>Acknowledgements:</a:t>
            </a:r>
            <a:br>
              <a:rPr lang="en-US" altLang="en-US" dirty="0"/>
            </a:br>
            <a:r>
              <a:rPr lang="en-US" altLang="en-US" dirty="0"/>
              <a:t>Steve </a:t>
            </a:r>
            <a:r>
              <a:rPr lang="en-US" altLang="en-US" dirty="0" err="1"/>
              <a:t>Cadrin</a:t>
            </a:r>
            <a:r>
              <a:rPr lang="en-US" altLang="en-US" dirty="0"/>
              <a:t>, Brooke Lowman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5" name="Object 4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361153954"/>
              </p:ext>
            </p:extLst>
          </p:nvPr>
        </p:nvGraphicFramePr>
        <p:xfrm>
          <a:off x="2291097" y="3255767"/>
          <a:ext cx="5000040" cy="2154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20900" imgH="914400" progId="Equation.3">
                  <p:embed/>
                </p:oleObj>
              </mc:Choice>
              <mc:Fallback>
                <p:oleObj name="Equation" r:id="rId3" imgW="21209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097" y="3255767"/>
                        <a:ext cx="5000040" cy="21546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1876926" y="3255767"/>
            <a:ext cx="5743074" cy="1077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0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22531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2253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815F9F-FD00-41D2-8E1F-24756D70A6B1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Generalized Linear Models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91440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Distribution of </a:t>
            </a:r>
            <a:r>
              <a:rPr lang="en-US" altLang="en-US" i="1" dirty="0"/>
              <a:t>y</a:t>
            </a:r>
            <a:r>
              <a:rPr lang="en-US" altLang="en-US" dirty="0"/>
              <a:t> depends on the explanatory variables through linear predictor </a:t>
            </a:r>
            <a:r>
              <a:rPr lang="el-GR" altLang="en-US" i="1" dirty="0">
                <a:cs typeface="Arial" panose="020B0604020202020204" pitchFamily="34" charset="0"/>
              </a:rPr>
              <a:t>η</a:t>
            </a:r>
            <a:r>
              <a:rPr lang="en-US" altLang="en-US" dirty="0">
                <a:cs typeface="Arial" panose="020B0604020202020204" pitchFamily="34" charset="0"/>
              </a:rPr>
              <a:t>, where </a:t>
            </a:r>
            <a:r>
              <a:rPr lang="en-US" altLang="en-US" i="1" dirty="0">
                <a:cs typeface="Arial" panose="020B0604020202020204" pitchFamily="34" charset="0"/>
              </a:rPr>
              <a:t>x</a:t>
            </a:r>
            <a:r>
              <a:rPr lang="en-US" altLang="en-US" i="1" baseline="-25000" dirty="0">
                <a:cs typeface="Arial" panose="020B0604020202020204" pitchFamily="34" charset="0"/>
              </a:rPr>
              <a:t>i</a:t>
            </a:r>
            <a:r>
              <a:rPr lang="en-US" altLang="en-US" dirty="0">
                <a:cs typeface="Arial" panose="020B0604020202020204" pitchFamily="34" charset="0"/>
              </a:rPr>
              <a:t>’s are known functions of explanatory variables.</a:t>
            </a:r>
          </a:p>
          <a:p>
            <a:pPr eaLnBrk="1" hangingPunct="1">
              <a:defRPr/>
            </a:pPr>
            <a:r>
              <a:rPr lang="en-US" altLang="en-US" dirty="0">
                <a:cs typeface="Arial" panose="020B0604020202020204" pitchFamily="34" charset="0"/>
              </a:rPr>
              <a:t>The mean of </a:t>
            </a:r>
            <a:r>
              <a:rPr lang="en-US" altLang="en-US" i="1" dirty="0">
                <a:cs typeface="Arial" panose="020B0604020202020204" pitchFamily="34" charset="0"/>
              </a:rPr>
              <a:t>y</a:t>
            </a:r>
            <a:r>
              <a:rPr lang="en-US" altLang="en-US" dirty="0">
                <a:cs typeface="Arial" panose="020B0604020202020204" pitchFamily="34" charset="0"/>
              </a:rPr>
              <a:t> is related to </a:t>
            </a:r>
            <a:r>
              <a:rPr lang="el-GR" altLang="en-US" i="1" dirty="0">
                <a:cs typeface="Arial" panose="020B0604020202020204" pitchFamily="34" charset="0"/>
              </a:rPr>
              <a:t>η</a:t>
            </a:r>
            <a:r>
              <a:rPr lang="en-US" altLang="en-US" dirty="0">
                <a:cs typeface="Arial" panose="020B0604020202020204" pitchFamily="34" charset="0"/>
              </a:rPr>
              <a:t> by a known function called the </a:t>
            </a:r>
            <a:r>
              <a:rPr lang="en-US" altLang="en-US" i="1" dirty="0">
                <a:cs typeface="Arial" panose="020B0604020202020204" pitchFamily="34" charset="0"/>
              </a:rPr>
              <a:t>link</a:t>
            </a:r>
            <a:r>
              <a:rPr lang="en-US" altLang="en-US" dirty="0">
                <a:cs typeface="Arial" panose="020B0604020202020204" pitchFamily="34" charset="0"/>
              </a:rPr>
              <a:t> function which transforms the distribution mean </a:t>
            </a:r>
            <a:r>
              <a:rPr lang="en-US" altLang="en-US" i="1" dirty="0">
                <a:cs typeface="Arial" panose="020B0604020202020204" pitchFamily="34" charset="0"/>
              </a:rPr>
              <a:t>µ</a:t>
            </a:r>
            <a:r>
              <a:rPr lang="en-US" altLang="en-US" dirty="0">
                <a:cs typeface="Arial" panose="020B0604020202020204" pitchFamily="34" charset="0"/>
              </a:rPr>
              <a:t> into the linear predictor </a:t>
            </a:r>
            <a:r>
              <a:rPr lang="el-GR" altLang="en-US" i="1" dirty="0">
                <a:cs typeface="Arial" panose="020B0604020202020204" pitchFamily="34" charset="0"/>
              </a:rPr>
              <a:t>η</a:t>
            </a:r>
            <a:r>
              <a:rPr lang="en-US" altLang="en-US" i="1" dirty="0">
                <a:cs typeface="Arial" panose="020B0604020202020204" pitchFamily="34" charset="0"/>
              </a:rPr>
              <a:t> </a:t>
            </a:r>
            <a:r>
              <a:rPr lang="en-US" altLang="en-US" dirty="0">
                <a:cs typeface="Arial" panose="020B0604020202020204" pitchFamily="34" charset="0"/>
              </a:rPr>
              <a:t>(not the other way around)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altLang="en-US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en-US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en-US" dirty="0">
                <a:cs typeface="Arial" panose="020B0604020202020204" pitchFamily="34" charset="0"/>
              </a:rPr>
              <a:t>The link function acts like transformation of the response variable.</a:t>
            </a:r>
            <a:endParaRPr lang="el-GR" altLang="en-US" i="1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24579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2458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6BBFC9-F9B9-4F27-9A68-BA4BEBC68937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Generalized Linear Models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487488"/>
            <a:ext cx="9144000" cy="3425825"/>
          </a:xfrm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The variance of </a:t>
            </a:r>
            <a:r>
              <a:rPr lang="en-US" altLang="en-US" i="1">
                <a:cs typeface="Arial" panose="020B0604020202020204" pitchFamily="34" charset="0"/>
              </a:rPr>
              <a:t>y</a:t>
            </a:r>
            <a:r>
              <a:rPr lang="en-US" altLang="en-US">
                <a:cs typeface="Arial" panose="020B0604020202020204" pitchFamily="34" charset="0"/>
              </a:rPr>
              <a:t> is a function of the mean </a:t>
            </a:r>
            <a:r>
              <a:rPr lang="en-US" altLang="en-US" i="1">
                <a:cs typeface="Arial" panose="020B0604020202020204" pitchFamily="34" charset="0"/>
              </a:rPr>
              <a:t>µ</a:t>
            </a:r>
            <a:r>
              <a:rPr lang="en-US" altLang="en-US">
                <a:cs typeface="Arial" panose="020B0604020202020204" pitchFamily="34" charset="0"/>
              </a:rPr>
              <a:t>, where </a:t>
            </a:r>
            <a:r>
              <a:rPr lang="el-GR" altLang="en-US" i="1">
                <a:cs typeface="Arial" panose="020B0604020202020204" pitchFamily="34" charset="0"/>
              </a:rPr>
              <a:t>Φ</a:t>
            </a:r>
            <a:r>
              <a:rPr lang="en-US" altLang="en-US">
                <a:cs typeface="Arial" panose="020B0604020202020204" pitchFamily="34" charset="0"/>
              </a:rPr>
              <a:t> is a scale parameter, </a:t>
            </a:r>
            <a:r>
              <a:rPr lang="en-US" altLang="en-US" i="1">
                <a:cs typeface="Arial" panose="020B0604020202020204" pitchFamily="34" charset="0"/>
              </a:rPr>
              <a:t>A</a:t>
            </a:r>
            <a:r>
              <a:rPr lang="en-US" altLang="en-US">
                <a:cs typeface="Arial" panose="020B0604020202020204" pitchFamily="34" charset="0"/>
              </a:rPr>
              <a:t> is a known prior weight, and </a:t>
            </a:r>
            <a:r>
              <a:rPr lang="en-US" altLang="en-US" i="1">
                <a:cs typeface="Arial" panose="020B0604020202020204" pitchFamily="34" charset="0"/>
              </a:rPr>
              <a:t>v</a:t>
            </a:r>
            <a:r>
              <a:rPr lang="en-US" altLang="en-US">
                <a:cs typeface="Arial" panose="020B0604020202020204" pitchFamily="34" charset="0"/>
              </a:rPr>
              <a:t>(</a:t>
            </a:r>
            <a:r>
              <a:rPr lang="en-US" altLang="en-US" i="1">
                <a:cs typeface="Arial" panose="020B0604020202020204" pitchFamily="34" charset="0"/>
              </a:rPr>
              <a:t>µ</a:t>
            </a:r>
            <a:r>
              <a:rPr lang="en-US" altLang="en-US">
                <a:cs typeface="Arial" panose="020B0604020202020204" pitchFamily="34" charset="0"/>
              </a:rPr>
              <a:t>) is a known function of </a:t>
            </a:r>
            <a:r>
              <a:rPr lang="en-US" altLang="en-US" i="1">
                <a:cs typeface="Arial" panose="020B0604020202020204" pitchFamily="34" charset="0"/>
              </a:rPr>
              <a:t>µ</a:t>
            </a:r>
            <a:r>
              <a:rPr lang="en-US" altLang="en-US">
                <a:cs typeface="Arial" panose="020B0604020202020204" pitchFamily="34" charset="0"/>
              </a:rPr>
              <a:t> called the variance function</a:t>
            </a:r>
          </a:p>
        </p:txBody>
      </p:sp>
      <p:graphicFrame>
        <p:nvGraphicFramePr>
          <p:cNvPr id="24583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062288" y="3959225"/>
          <a:ext cx="295751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93800" imgH="203200" progId="Equation.3">
                  <p:embed/>
                </p:oleObj>
              </mc:Choice>
              <mc:Fallback>
                <p:oleObj name="Equation" r:id="rId3" imgW="11938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288" y="3959225"/>
                        <a:ext cx="295751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2662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607B45-9C07-43A6-83FF-5D4B1BAAD55B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/>
              <a:t>Generalized Linear Models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8829675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cs typeface="Arial" panose="020B0604020202020204" pitchFamily="34" charset="0"/>
              </a:rPr>
              <a:t>The distribution of </a:t>
            </a:r>
            <a:r>
              <a:rPr lang="en-US" altLang="en-US" i="1" dirty="0">
                <a:cs typeface="Arial" panose="020B0604020202020204" pitchFamily="34" charset="0"/>
              </a:rPr>
              <a:t>y</a:t>
            </a:r>
            <a:r>
              <a:rPr lang="en-US" altLang="en-US" dirty="0">
                <a:cs typeface="Arial" panose="020B0604020202020204" pitchFamily="34" charset="0"/>
              </a:rPr>
              <a:t> has a density of known form:</a:t>
            </a:r>
          </a:p>
          <a:p>
            <a:pPr lvl="1" eaLnBrk="1" hangingPunct="1">
              <a:defRPr/>
            </a:pPr>
            <a:endParaRPr lang="en-US" altLang="en-US" dirty="0">
              <a:cs typeface="Arial" panose="020B0604020202020204" pitchFamily="34" charset="0"/>
            </a:endParaRPr>
          </a:p>
          <a:p>
            <a:pPr lvl="1" eaLnBrk="1" hangingPunct="1">
              <a:defRPr/>
            </a:pPr>
            <a:endParaRPr lang="en-US" altLang="en-US" dirty="0">
              <a:cs typeface="Arial" panose="020B0604020202020204" pitchFamily="34" charset="0"/>
            </a:endParaRPr>
          </a:p>
          <a:p>
            <a:pPr marL="457200" lvl="1" indent="0" eaLnBrk="1" hangingPunct="1">
              <a:buFontTx/>
              <a:buNone/>
              <a:defRPr/>
            </a:pPr>
            <a:endParaRPr lang="en-US" altLang="en-US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en-US" dirty="0">
                <a:cs typeface="Arial" panose="020B0604020202020204" pitchFamily="34" charset="0"/>
              </a:rPr>
              <a:t>This is the generic form for exponential distributions, including normal (Gaussian), gamma, Poisson and binomial, etc. where </a:t>
            </a:r>
            <a:r>
              <a:rPr lang="el-GR" altLang="en-US" i="1" dirty="0">
                <a:cs typeface="Arial" panose="020B0604020202020204" pitchFamily="34" charset="0"/>
              </a:rPr>
              <a:t>θ</a:t>
            </a:r>
            <a:r>
              <a:rPr lang="en-US" altLang="en-US" dirty="0">
                <a:cs typeface="Arial" panose="020B0604020202020204" pitchFamily="34" charset="0"/>
              </a:rPr>
              <a:t> is the ‘canonical parameter’ of the distribution, and other parameters define the distribution</a:t>
            </a:r>
            <a:endParaRPr lang="el-GR" altLang="en-US" dirty="0">
              <a:cs typeface="Arial" panose="020B0604020202020204" pitchFamily="34" charset="0"/>
            </a:endParaRPr>
          </a:p>
        </p:txBody>
      </p:sp>
      <p:graphicFrame>
        <p:nvGraphicFramePr>
          <p:cNvPr id="26631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84200" y="2132013"/>
          <a:ext cx="7661275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60700" imgH="457200" progId="Equation.3">
                  <p:embed/>
                </p:oleObj>
              </mc:Choice>
              <mc:Fallback>
                <p:oleObj name="Equation" r:id="rId3" imgW="30607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2132013"/>
                        <a:ext cx="7661275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" y="152400"/>
            <a:ext cx="91440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Generalized Linear Models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1360488"/>
            <a:ext cx="5800725" cy="476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Generalized Linear Models</a:t>
            </a:r>
          </a:p>
        </p:txBody>
      </p:sp>
      <p:sp>
        <p:nvSpPr>
          <p:cNvPr id="2867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2867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286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3891C7-A866-4188-9400-A64C8F3F602B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pic>
        <p:nvPicPr>
          <p:cNvPr id="28679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4113"/>
            <a:ext cx="2160588" cy="197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8488"/>
            <a:ext cx="2133600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2960688"/>
            <a:ext cx="23336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725" y="5021263"/>
            <a:ext cx="2073275" cy="183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3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5075238"/>
            <a:ext cx="2108201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4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1154113"/>
            <a:ext cx="2355850" cy="1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Generalized Linear Models in R</a:t>
            </a:r>
          </a:p>
        </p:txBody>
      </p:sp>
      <p:sp>
        <p:nvSpPr>
          <p:cNvPr id="29699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C98544-AAA0-4510-9A68-6965AF078F1D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pic>
        <p:nvPicPr>
          <p:cNvPr id="2970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63"/>
          <a:stretch>
            <a:fillRect/>
          </a:stretch>
        </p:blipFill>
        <p:spPr bwMode="auto">
          <a:xfrm>
            <a:off x="88900" y="1141413"/>
            <a:ext cx="8829675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TextBox 6"/>
          <p:cNvSpPr txBox="1">
            <a:spLocks noChangeArrowheads="1"/>
          </p:cNvSpPr>
          <p:nvPr/>
        </p:nvSpPr>
        <p:spPr bwMode="auto">
          <a:xfrm>
            <a:off x="1247775" y="4956175"/>
            <a:ext cx="2563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nsolas" panose="020B0609020204030204" pitchFamily="49" charset="0"/>
              </a:rPr>
              <a:t>…            …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3072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ECEFDF-2F84-4726-ADAD-52E16D9F5E0B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Generalized Linear Models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sz="half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The link function establishes the connection between the linear predictor </a:t>
            </a:r>
            <a:r>
              <a:rPr lang="el-GR" altLang="en-US" i="1" dirty="0">
                <a:cs typeface="Arial" panose="020B0604020202020204" pitchFamily="34" charset="0"/>
              </a:rPr>
              <a:t>η</a:t>
            </a:r>
            <a:r>
              <a:rPr lang="en-US" altLang="en-US" dirty="0">
                <a:cs typeface="Arial" panose="020B0604020202020204" pitchFamily="34" charset="0"/>
              </a:rPr>
              <a:t>, and the mean of the distribution, </a:t>
            </a:r>
            <a:r>
              <a:rPr lang="en-US" altLang="en-US" i="1" dirty="0">
                <a:cs typeface="Arial" panose="020B0604020202020204" pitchFamily="34" charset="0"/>
              </a:rPr>
              <a:t>µ</a:t>
            </a:r>
            <a:endParaRPr lang="en-US" altLang="en-US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There is a ‘natural link’ and other associated parameters for each distribution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GLM estimation and inference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normal linear regression:</a:t>
            </a:r>
          </a:p>
          <a:p>
            <a:pPr lvl="1"/>
            <a:r>
              <a:rPr lang="en-US" dirty="0"/>
              <a:t>estimation by least squares,</a:t>
            </a:r>
          </a:p>
          <a:p>
            <a:pPr lvl="1"/>
            <a:r>
              <a:rPr lang="en-US" dirty="0"/>
              <a:t>(recall that least squares is equivalent to maximum likelihood in this case)</a:t>
            </a:r>
          </a:p>
          <a:p>
            <a:pPr lvl="1"/>
            <a:r>
              <a:rPr lang="en-US" dirty="0"/>
              <a:t>Significance, by F-tests.</a:t>
            </a:r>
          </a:p>
          <a:p>
            <a:endParaRPr lang="en-US" dirty="0"/>
          </a:p>
          <a:p>
            <a:r>
              <a:rPr lang="en-US" dirty="0"/>
              <a:t>For GLMs:</a:t>
            </a:r>
          </a:p>
          <a:p>
            <a:pPr lvl="1"/>
            <a:r>
              <a:rPr lang="en-US" dirty="0"/>
              <a:t>estimation by maximum likelihood</a:t>
            </a:r>
          </a:p>
          <a:p>
            <a:pPr lvl="1"/>
            <a:r>
              <a:rPr lang="en-US" dirty="0"/>
              <a:t>Inference by analysis of deviance, essentially the likelihood ratio statistic.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279A2-C3A6-46F8-97CA-7851F927AEB5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9089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6" name="Rectangle 13"/>
          <p:cNvSpPr>
            <a:spLocks noChangeArrowheads="1"/>
          </p:cNvSpPr>
          <p:nvPr/>
        </p:nvSpPr>
        <p:spPr bwMode="auto">
          <a:xfrm>
            <a:off x="0" y="1143000"/>
            <a:ext cx="5053013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en-US" dirty="0"/>
              <a:t>Poisson Distribution:</a:t>
            </a:r>
          </a:p>
          <a:p>
            <a:pPr eaLnBrk="1" hangingPunct="1"/>
            <a:r>
              <a:rPr lang="en-US" altLang="en-US" sz="2400" dirty="0">
                <a:cs typeface="Arial" panose="020B0604020202020204" pitchFamily="34" charset="0"/>
              </a:rPr>
              <a:t>Values for </a:t>
            </a:r>
            <a:r>
              <a:rPr lang="en-US" altLang="en-US" sz="2400" i="1" dirty="0">
                <a:cs typeface="Arial" panose="020B0604020202020204" pitchFamily="34" charset="0"/>
              </a:rPr>
              <a:t>Y</a:t>
            </a:r>
            <a:r>
              <a:rPr lang="en-US" altLang="en-US" sz="2400" i="1" baseline="-25000" dirty="0">
                <a:cs typeface="Arial" panose="020B0604020202020204" pitchFamily="34" charset="0"/>
              </a:rPr>
              <a:t>i</a:t>
            </a:r>
            <a:r>
              <a:rPr lang="en-US" altLang="en-US" sz="2400" dirty="0">
                <a:cs typeface="Arial" panose="020B0604020202020204" pitchFamily="34" charset="0"/>
              </a:rPr>
              <a:t> are Poisson distributed with expectation </a:t>
            </a:r>
            <a:r>
              <a:rPr lang="en-US" altLang="en-US" sz="2400" i="1" dirty="0">
                <a:cs typeface="Arial" panose="020B0604020202020204" pitchFamily="34" charset="0"/>
              </a:rPr>
              <a:t>µ</a:t>
            </a:r>
            <a:r>
              <a:rPr lang="en-US" altLang="en-US" sz="2400" i="1" baseline="-25000" dirty="0" err="1">
                <a:cs typeface="Arial" panose="020B0604020202020204" pitchFamily="34" charset="0"/>
              </a:rPr>
              <a:t>i</a:t>
            </a:r>
            <a:r>
              <a:rPr lang="en-US" altLang="en-US" sz="2400" dirty="0">
                <a:cs typeface="Arial" panose="020B0604020202020204" pitchFamily="34" charset="0"/>
              </a:rPr>
              <a:t>: </a:t>
            </a:r>
            <a:br>
              <a:rPr lang="en-US" altLang="en-US" sz="2400" dirty="0">
                <a:cs typeface="Arial" panose="020B0604020202020204" pitchFamily="34" charset="0"/>
              </a:rPr>
            </a:br>
            <a:r>
              <a:rPr lang="en-US" altLang="en-US" sz="2400" i="1" dirty="0">
                <a:cs typeface="Arial" panose="020B0604020202020204" pitchFamily="34" charset="0"/>
              </a:rPr>
              <a:t>Y</a:t>
            </a:r>
            <a:r>
              <a:rPr lang="en-US" altLang="en-US" sz="2400" i="1" baseline="-25000" dirty="0">
                <a:cs typeface="Arial" panose="020B0604020202020204" pitchFamily="34" charset="0"/>
              </a:rPr>
              <a:t>i</a:t>
            </a:r>
            <a:r>
              <a:rPr lang="en-US" altLang="en-US" sz="2400" dirty="0">
                <a:cs typeface="Arial" panose="020B0604020202020204" pitchFamily="34" charset="0"/>
              </a:rPr>
              <a:t> ~ </a:t>
            </a:r>
            <a:r>
              <a:rPr lang="en-US" altLang="en-US" sz="2400" i="1" dirty="0">
                <a:cs typeface="Arial" panose="020B0604020202020204" pitchFamily="34" charset="0"/>
              </a:rPr>
              <a:t>Poisson</a:t>
            </a:r>
            <a:r>
              <a:rPr lang="en-US" altLang="en-US" sz="2400" dirty="0">
                <a:cs typeface="Arial" panose="020B0604020202020204" pitchFamily="34" charset="0"/>
              </a:rPr>
              <a:t>(</a:t>
            </a:r>
            <a:r>
              <a:rPr lang="en-US" altLang="en-US" sz="2400" i="1" dirty="0">
                <a:cs typeface="Arial" panose="020B0604020202020204" pitchFamily="34" charset="0"/>
              </a:rPr>
              <a:t>µ</a:t>
            </a:r>
            <a:r>
              <a:rPr lang="en-US" altLang="en-US" sz="2400" i="1" baseline="-25000" dirty="0" err="1">
                <a:cs typeface="Arial" panose="020B0604020202020204" pitchFamily="34" charset="0"/>
              </a:rPr>
              <a:t>i</a:t>
            </a:r>
            <a:r>
              <a:rPr lang="en-US" altLang="en-US" sz="2400" dirty="0">
                <a:cs typeface="Arial" panose="020B0604020202020204" pitchFamily="34" charset="0"/>
              </a:rPr>
              <a:t>)</a:t>
            </a:r>
          </a:p>
          <a:p>
            <a:pPr eaLnBrk="1" hangingPunct="1"/>
            <a:r>
              <a:rPr lang="en-US" altLang="en-US" sz="2400" dirty="0">
                <a:cs typeface="Arial" panose="020B0604020202020204" pitchFamily="34" charset="0"/>
              </a:rPr>
              <a:t>Expected </a:t>
            </a:r>
            <a:r>
              <a:rPr lang="en-US" altLang="en-US" sz="2400" i="1" dirty="0">
                <a:cs typeface="Arial" panose="020B0604020202020204" pitchFamily="34" charset="0"/>
              </a:rPr>
              <a:t>Y</a:t>
            </a:r>
            <a:r>
              <a:rPr lang="en-US" altLang="en-US" sz="2400" i="1" baseline="-25000" dirty="0">
                <a:cs typeface="Arial" panose="020B0604020202020204" pitchFamily="34" charset="0"/>
              </a:rPr>
              <a:t>i</a:t>
            </a:r>
            <a:r>
              <a:rPr lang="en-US" altLang="en-US" sz="2400" dirty="0">
                <a:cs typeface="Arial" panose="020B0604020202020204" pitchFamily="34" charset="0"/>
              </a:rPr>
              <a:t> is equal to its variance: </a:t>
            </a:r>
            <a:r>
              <a:rPr lang="en-US" altLang="en-US" sz="2400" i="1" dirty="0">
                <a:cs typeface="Arial" panose="020B0604020202020204" pitchFamily="34" charset="0"/>
              </a:rPr>
              <a:t>E</a:t>
            </a:r>
            <a:r>
              <a:rPr lang="en-US" altLang="en-US" sz="2400" dirty="0">
                <a:cs typeface="Arial" panose="020B0604020202020204" pitchFamily="34" charset="0"/>
              </a:rPr>
              <a:t>[</a:t>
            </a:r>
            <a:r>
              <a:rPr lang="en-US" altLang="en-US" sz="2400" i="1" dirty="0">
                <a:cs typeface="Arial" panose="020B0604020202020204" pitchFamily="34" charset="0"/>
              </a:rPr>
              <a:t>Y</a:t>
            </a:r>
            <a:r>
              <a:rPr lang="en-US" altLang="en-US" sz="2400" i="1" baseline="-25000" dirty="0">
                <a:cs typeface="Arial" panose="020B0604020202020204" pitchFamily="34" charset="0"/>
              </a:rPr>
              <a:t>i</a:t>
            </a:r>
            <a:r>
              <a:rPr lang="en-US" altLang="en-US" sz="2400" dirty="0">
                <a:cs typeface="Arial" panose="020B0604020202020204" pitchFamily="34" charset="0"/>
              </a:rPr>
              <a:t>] = </a:t>
            </a:r>
            <a:r>
              <a:rPr lang="en-US" altLang="en-US" sz="2400" i="1" dirty="0">
                <a:cs typeface="Arial" panose="020B0604020202020204" pitchFamily="34" charset="0"/>
              </a:rPr>
              <a:t>µ</a:t>
            </a:r>
            <a:r>
              <a:rPr lang="en-US" altLang="en-US" sz="2400" i="1" baseline="-25000" dirty="0" err="1">
                <a:cs typeface="Arial" panose="020B0604020202020204" pitchFamily="34" charset="0"/>
              </a:rPr>
              <a:t>i</a:t>
            </a:r>
            <a:r>
              <a:rPr lang="en-US" altLang="en-US" sz="2400" dirty="0">
                <a:cs typeface="Arial" panose="020B0604020202020204" pitchFamily="34" charset="0"/>
              </a:rPr>
              <a:t> = </a:t>
            </a:r>
            <a:r>
              <a:rPr lang="en-US" altLang="en-US" sz="2400" i="1" dirty="0" err="1">
                <a:cs typeface="Arial" panose="020B0604020202020204" pitchFamily="34" charset="0"/>
              </a:rPr>
              <a:t>Var</a:t>
            </a:r>
            <a:r>
              <a:rPr lang="en-US" altLang="en-US" sz="2400" dirty="0">
                <a:cs typeface="Arial" panose="020B0604020202020204" pitchFamily="34" charset="0"/>
              </a:rPr>
              <a:t>(</a:t>
            </a:r>
            <a:r>
              <a:rPr lang="en-US" altLang="en-US" sz="2400" i="1" dirty="0">
                <a:cs typeface="Arial" panose="020B0604020202020204" pitchFamily="34" charset="0"/>
              </a:rPr>
              <a:t>Y</a:t>
            </a:r>
            <a:r>
              <a:rPr lang="en-US" altLang="en-US" sz="2400" i="1" baseline="-25000" dirty="0">
                <a:cs typeface="Arial" panose="020B0604020202020204" pitchFamily="34" charset="0"/>
              </a:rPr>
              <a:t>i</a:t>
            </a:r>
            <a:r>
              <a:rPr lang="en-US" altLang="en-US" sz="2400" dirty="0">
                <a:cs typeface="Arial" panose="020B0604020202020204" pitchFamily="34" charset="0"/>
              </a:rPr>
              <a:t>)</a:t>
            </a:r>
          </a:p>
          <a:p>
            <a:pPr eaLnBrk="1" hangingPunct="1"/>
            <a:r>
              <a:rPr lang="en-US" altLang="en-US" sz="2400" dirty="0">
                <a:cs typeface="Arial" panose="020B0604020202020204" pitchFamily="34" charset="0"/>
              </a:rPr>
              <a:t>Probability density function:</a:t>
            </a:r>
          </a:p>
          <a:p>
            <a:pPr lvl="1" eaLnBrk="1" hangingPunct="1"/>
            <a:endParaRPr lang="en-US" altLang="en-US" sz="2000" dirty="0">
              <a:cs typeface="Arial" panose="020B0604020202020204" pitchFamily="34" charset="0"/>
            </a:endParaRPr>
          </a:p>
          <a:p>
            <a:pPr lvl="1" eaLnBrk="1" hangingPunct="1"/>
            <a:endParaRPr lang="en-US" altLang="en-US" sz="20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400" dirty="0"/>
              <a:t>(</a:t>
            </a:r>
            <a:r>
              <a:rPr lang="en-US" altLang="en-US" sz="2400" i="1" dirty="0">
                <a:cs typeface="Arial" panose="020B0604020202020204" pitchFamily="34" charset="0"/>
              </a:rPr>
              <a:t>µ here is the same as </a:t>
            </a:r>
            <a:r>
              <a:rPr lang="el-GR" altLang="en-US" sz="2400" i="1" dirty="0">
                <a:cs typeface="Arial" panose="020B0604020202020204" pitchFamily="34" charset="0"/>
              </a:rPr>
              <a:t>λ</a:t>
            </a:r>
            <a:r>
              <a:rPr lang="en-US" altLang="en-US" sz="2400" i="1" dirty="0">
                <a:cs typeface="Arial" panose="020B0604020202020204" pitchFamily="34" charset="0"/>
              </a:rPr>
              <a:t> in lecture 4)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Allows for increased spread, avoids density curves that yield negative fitted values.</a:t>
            </a:r>
          </a:p>
          <a:p>
            <a:pPr lvl="1" eaLnBrk="1" hangingPunct="1"/>
            <a:endParaRPr lang="en-US" altLang="en-US" sz="2000" dirty="0">
              <a:cs typeface="Arial" panose="020B0604020202020204" pitchFamily="34" charset="0"/>
            </a:endParaRPr>
          </a:p>
        </p:txBody>
      </p:sp>
      <p:sp>
        <p:nvSpPr>
          <p:cNvPr id="3277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DD4806-A918-42B4-A101-167DB0A023A4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6.1 Poisson Regression</a:t>
            </a:r>
          </a:p>
        </p:txBody>
      </p:sp>
      <p:sp>
        <p:nvSpPr>
          <p:cNvPr id="3277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lvl="1" eaLnBrk="1" hangingPunct="1"/>
            <a:endParaRPr lang="en-US" altLang="en-US" sz="2400"/>
          </a:p>
        </p:txBody>
      </p:sp>
      <p:pic>
        <p:nvPicPr>
          <p:cNvPr id="32777" name="Picture 20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64125" y="1414463"/>
            <a:ext cx="3929063" cy="3922712"/>
          </a:xfrm>
          <a:noFill/>
        </p:spPr>
      </p:pic>
      <p:sp>
        <p:nvSpPr>
          <p:cNvPr id="32778" name="Text Box 22"/>
          <p:cNvSpPr txBox="1">
            <a:spLocks noChangeArrowheads="1"/>
          </p:cNvSpPr>
          <p:nvPr/>
        </p:nvSpPr>
        <p:spPr bwMode="auto">
          <a:xfrm>
            <a:off x="8262938" y="3387725"/>
            <a:ext cx="7604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>
                <a:cs typeface="Arial" panose="020B0604020202020204" pitchFamily="34" charset="0"/>
              </a:rPr>
              <a:t>µ </a:t>
            </a:r>
            <a:r>
              <a:rPr lang="en-US" altLang="en-US" sz="1600">
                <a:cs typeface="Arial" panose="020B0604020202020204" pitchFamily="34" charset="0"/>
              </a:rPr>
              <a:t>= 25</a:t>
            </a:r>
          </a:p>
        </p:txBody>
      </p:sp>
      <p:sp>
        <p:nvSpPr>
          <p:cNvPr id="32779" name="Text Box 23"/>
          <p:cNvSpPr txBox="1">
            <a:spLocks noChangeArrowheads="1"/>
          </p:cNvSpPr>
          <p:nvPr/>
        </p:nvSpPr>
        <p:spPr bwMode="auto">
          <a:xfrm>
            <a:off x="6286500" y="3378200"/>
            <a:ext cx="760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>
                <a:cs typeface="Arial" panose="020B0604020202020204" pitchFamily="34" charset="0"/>
              </a:rPr>
              <a:t>µ </a:t>
            </a:r>
            <a:r>
              <a:rPr lang="en-US" altLang="en-US" sz="1600">
                <a:cs typeface="Arial" panose="020B0604020202020204" pitchFamily="34" charset="0"/>
              </a:rPr>
              <a:t>= 15</a:t>
            </a:r>
          </a:p>
        </p:txBody>
      </p:sp>
      <p:sp>
        <p:nvSpPr>
          <p:cNvPr id="32780" name="Text Box 24"/>
          <p:cNvSpPr txBox="1">
            <a:spLocks noChangeArrowheads="1"/>
          </p:cNvSpPr>
          <p:nvPr/>
        </p:nvSpPr>
        <p:spPr bwMode="auto">
          <a:xfrm>
            <a:off x="8356600" y="1425575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>
                <a:cs typeface="Arial" panose="020B0604020202020204" pitchFamily="34" charset="0"/>
              </a:rPr>
              <a:t>µ </a:t>
            </a:r>
            <a:r>
              <a:rPr lang="en-US" altLang="en-US" sz="1600">
                <a:cs typeface="Arial" panose="020B0604020202020204" pitchFamily="34" charset="0"/>
              </a:rPr>
              <a:t>= 5</a:t>
            </a:r>
          </a:p>
        </p:txBody>
      </p:sp>
      <p:sp>
        <p:nvSpPr>
          <p:cNvPr id="32781" name="Text Box 25"/>
          <p:cNvSpPr txBox="1">
            <a:spLocks noChangeArrowheads="1"/>
          </p:cNvSpPr>
          <p:nvPr/>
        </p:nvSpPr>
        <p:spPr bwMode="auto">
          <a:xfrm>
            <a:off x="6403975" y="1416050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>
                <a:cs typeface="Arial" panose="020B0604020202020204" pitchFamily="34" charset="0"/>
              </a:rPr>
              <a:t>µ </a:t>
            </a:r>
            <a:r>
              <a:rPr lang="en-US" altLang="en-US" sz="1600">
                <a:cs typeface="Arial" panose="020B0604020202020204" pitchFamily="34" charset="0"/>
              </a:rPr>
              <a:t>=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041FDD-7325-CA9C-2986-9E1D0B4A9E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591" b="15371"/>
          <a:stretch/>
        </p:blipFill>
        <p:spPr>
          <a:xfrm>
            <a:off x="1363279" y="4155141"/>
            <a:ext cx="2211845" cy="64545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3481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8BA74A-6BCF-4308-841B-4899C9A40E33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Linear Regression</a:t>
            </a:r>
          </a:p>
        </p:txBody>
      </p:sp>
      <p:graphicFrame>
        <p:nvGraphicFramePr>
          <p:cNvPr id="34822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01241468"/>
              </p:ext>
            </p:extLst>
          </p:nvPr>
        </p:nvGraphicFramePr>
        <p:xfrm>
          <a:off x="5359651" y="1231900"/>
          <a:ext cx="3630612" cy="428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1500" imgH="2171700" progId="Equation.3">
                  <p:embed/>
                </p:oleObj>
              </mc:Choice>
              <mc:Fallback>
                <p:oleObj name="Equation" r:id="rId3" imgW="1841500" imgH="2171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651" y="1231900"/>
                        <a:ext cx="3630612" cy="428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lvl="1" eaLnBrk="1" hangingPunct="1"/>
            <a:endParaRPr lang="en-US" altLang="en-US" sz="2400"/>
          </a:p>
        </p:txBody>
      </p:sp>
      <p:sp>
        <p:nvSpPr>
          <p:cNvPr id="34824" name="Rectangle 5"/>
          <p:cNvSpPr>
            <a:spLocks noChangeArrowheads="1"/>
          </p:cNvSpPr>
          <p:nvPr/>
        </p:nvSpPr>
        <p:spPr bwMode="auto">
          <a:xfrm>
            <a:off x="0" y="1231900"/>
            <a:ext cx="5773738" cy="469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cs typeface="Arial" panose="020B0604020202020204" pitchFamily="34" charset="0"/>
              </a:rPr>
              <a:t>linear predictor</a:t>
            </a:r>
          </a:p>
          <a:p>
            <a:pPr lvl="1" eaLnBrk="1" hangingPunct="1"/>
            <a:endParaRPr lang="en-US" altLang="en-US" sz="24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800" dirty="0">
                <a:cs typeface="Arial" panose="020B0604020202020204" pitchFamily="34" charset="0"/>
              </a:rPr>
              <a:t>predictor function:</a:t>
            </a:r>
          </a:p>
          <a:p>
            <a:pPr lvl="1" eaLnBrk="1" hangingPunct="1"/>
            <a:endParaRPr lang="en-US" altLang="en-US" sz="24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800" dirty="0">
                <a:cs typeface="Arial" panose="020B0604020202020204" pitchFamily="34" charset="0"/>
              </a:rPr>
              <a:t>Distributional assumption:</a:t>
            </a:r>
          </a:p>
          <a:p>
            <a:pPr lvl="1" eaLnBrk="1" hangingPunct="1"/>
            <a:endParaRPr lang="en-US" altLang="en-US" sz="24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800" dirty="0">
                <a:cs typeface="Arial" panose="020B0604020202020204" pitchFamily="34" charset="0"/>
              </a:rPr>
              <a:t>Model:</a:t>
            </a:r>
          </a:p>
          <a:p>
            <a:pPr lvl="1" eaLnBrk="1" hangingPunct="1"/>
            <a:endParaRPr lang="en-US" altLang="en-US" sz="24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800" dirty="0">
                <a:cs typeface="Arial" panose="020B0604020202020204" pitchFamily="34" charset="0"/>
              </a:rPr>
              <a:t>Expected: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3686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6B5AE4-0EBF-4D54-BD4A-A4B17203BCA5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Poisson Regression</a:t>
            </a:r>
          </a:p>
        </p:txBody>
      </p:sp>
      <p:graphicFrame>
        <p:nvGraphicFramePr>
          <p:cNvPr id="36870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495800" y="1295400"/>
          <a:ext cx="4648200" cy="467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49500" imgH="2362200" progId="Equation.3">
                  <p:embed/>
                </p:oleObj>
              </mc:Choice>
              <mc:Fallback>
                <p:oleObj name="Equation" r:id="rId3" imgW="2349500" imgH="2362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295400"/>
                        <a:ext cx="4648200" cy="467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lvl="1" eaLnBrk="1" hangingPunct="1"/>
            <a:endParaRPr lang="en-US" altLang="en-US" sz="2400"/>
          </a:p>
        </p:txBody>
      </p:sp>
      <p:sp>
        <p:nvSpPr>
          <p:cNvPr id="36872" name="Rectangle 5"/>
          <p:cNvSpPr>
            <a:spLocks noChangeArrowheads="1"/>
          </p:cNvSpPr>
          <p:nvPr/>
        </p:nvSpPr>
        <p:spPr bwMode="auto">
          <a:xfrm>
            <a:off x="-53975" y="1231900"/>
            <a:ext cx="4703763" cy="469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link function  </a:t>
            </a:r>
          </a:p>
          <a:p>
            <a:pPr lvl="1" eaLnBrk="1" hangingPunct="1"/>
            <a:endParaRPr lang="en-US" altLang="en-US" sz="240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Log link for Poisson:</a:t>
            </a:r>
          </a:p>
          <a:p>
            <a:pPr lvl="1" eaLnBrk="1" hangingPunct="1"/>
            <a:endParaRPr lang="en-US" altLang="en-US" sz="240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Distributional assumption:</a:t>
            </a:r>
          </a:p>
          <a:p>
            <a:pPr lvl="1" eaLnBrk="1" hangingPunct="1"/>
            <a:endParaRPr lang="en-US" altLang="en-US" sz="240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Model:</a:t>
            </a:r>
          </a:p>
          <a:p>
            <a:pPr lvl="1" eaLnBrk="1" hangingPunct="1"/>
            <a:endParaRPr lang="en-US" altLang="en-US" sz="240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Expected: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Schedule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>
          <a:xfrm>
            <a:off x="0" y="5062538"/>
            <a:ext cx="9144000" cy="1338262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1-2 page Project outline due Feb 09</a:t>
            </a:r>
          </a:p>
        </p:txBody>
      </p:sp>
      <p:sp>
        <p:nvSpPr>
          <p:cNvPr id="11059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11059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105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40A332-AA9B-48EA-988B-46674F526FB5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709B2F-83D5-BD46-AF87-708149682D9A}"/>
              </a:ext>
            </a:extLst>
          </p:cNvPr>
          <p:cNvSpPr txBox="1">
            <a:spLocks/>
          </p:cNvSpPr>
          <p:nvPr/>
        </p:nvSpPr>
        <p:spPr bwMode="auto">
          <a:xfrm>
            <a:off x="0" y="348916"/>
            <a:ext cx="9144000" cy="717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22445-DE87-2346-A7D9-882474BF3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342" y="1693620"/>
            <a:ext cx="9251725" cy="20043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EA6B51F-DFA8-8B41-B09E-A7C869A2A1F5}"/>
              </a:ext>
            </a:extLst>
          </p:cNvPr>
          <p:cNvSpPr/>
          <p:nvPr/>
        </p:nvSpPr>
        <p:spPr>
          <a:xfrm>
            <a:off x="228600" y="2017059"/>
            <a:ext cx="8364071" cy="242047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35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3891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3891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1F7778-B9C0-4A33-B731-014D07BD8CEC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Back to the Beach (Ch 27)</a:t>
            </a:r>
          </a:p>
        </p:txBody>
      </p:sp>
      <p:sp>
        <p:nvSpPr>
          <p:cNvPr id="3891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9144000" cy="5257800"/>
          </a:xfrm>
        </p:spPr>
        <p:txBody>
          <a:bodyPr/>
          <a:lstStyle/>
          <a:p>
            <a:pPr lvl="1" eaLnBrk="1" hangingPunct="1"/>
            <a:r>
              <a:rPr lang="en-US" altLang="en-US" sz="2400"/>
              <a:t>Abundance of 75 invertebrate species sampled from 45 sites</a:t>
            </a:r>
          </a:p>
          <a:p>
            <a:pPr lvl="1" eaLnBrk="1" hangingPunct="1"/>
            <a:r>
              <a:rPr lang="en-US" altLang="en-US" sz="2400"/>
              <a:t>Response variable = species richness (R)</a:t>
            </a:r>
          </a:p>
          <a:p>
            <a:pPr lvl="1" eaLnBrk="1" hangingPunct="1"/>
            <a:r>
              <a:rPr lang="en-US" altLang="en-US" sz="2400"/>
              <a:t>Explanatory variable = vertical position in beach relative to sea level (NAP)</a:t>
            </a:r>
          </a:p>
          <a:p>
            <a:pPr lvl="1" eaLnBrk="1" hangingPunct="1"/>
            <a:endParaRPr lang="en-US" altLang="en-US" sz="2400"/>
          </a:p>
        </p:txBody>
      </p:sp>
      <p:graphicFrame>
        <p:nvGraphicFramePr>
          <p:cNvPr id="38919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524000" y="2927350"/>
          <a:ext cx="6273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62300" imgH="228600" progId="Equation.3">
                  <p:embed/>
                </p:oleObj>
              </mc:Choice>
              <mc:Fallback>
                <p:oleObj name="Equation" r:id="rId3" imgW="31623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927350"/>
                        <a:ext cx="62738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Text Box 7"/>
          <p:cNvSpPr txBox="1">
            <a:spLocks noChangeArrowheads="1"/>
          </p:cNvSpPr>
          <p:nvPr/>
        </p:nvSpPr>
        <p:spPr bwMode="auto">
          <a:xfrm>
            <a:off x="0" y="3381375"/>
            <a:ext cx="91440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&gt; RIKZ &lt;- </a:t>
            </a:r>
            <a:r>
              <a:rPr lang="en-US" altLang="en-US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read.table</a:t>
            </a: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(file = "</a:t>
            </a:r>
            <a:r>
              <a:rPr lang="en-US" altLang="en-US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RIKZ.txt",header</a:t>
            </a: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= TRUE)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altLang="en-US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RIKZ$Richness</a:t>
            </a: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altLang="en-US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rowSums</a:t>
            </a: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(RIKZ[,2:76] &gt; 0)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altLang="en-US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RIKZ_poisson</a:t>
            </a: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altLang="en-US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glm</a:t>
            </a:r>
            <a:r>
              <a:rPr lang="en-US" alt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(Richness ~ NAP, data = RIKZ, family = </a:t>
            </a:r>
            <a:r>
              <a:rPr lang="en-US" altLang="en-US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poisson</a:t>
            </a:r>
            <a:r>
              <a:rPr lang="en-US" alt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38921" name="Picture 6" descr="https://thenetherlandsbynumbers.files.wordpress.com/2014/07/dutch-coas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9" b="32111"/>
          <a:stretch>
            <a:fillRect/>
          </a:stretch>
        </p:blipFill>
        <p:spPr bwMode="auto">
          <a:xfrm>
            <a:off x="0" y="4597400"/>
            <a:ext cx="91440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4096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A796BD-085A-4C20-B902-A8BEA45CA224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Poisson Regression</a:t>
            </a:r>
          </a:p>
        </p:txBody>
      </p:sp>
      <p:sp>
        <p:nvSpPr>
          <p:cNvPr id="4096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lvl="1" eaLnBrk="1" hangingPunct="1"/>
            <a:endParaRPr lang="en-US" altLang="en-US" sz="2400"/>
          </a:p>
        </p:txBody>
      </p:sp>
      <p:pic>
        <p:nvPicPr>
          <p:cNvPr id="4096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8" y="1139825"/>
            <a:ext cx="4681537" cy="467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1592263" y="5921375"/>
          <a:ext cx="58070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62300" imgH="228600" progId="Equation.3">
                  <p:embed/>
                </p:oleObj>
              </mc:Choice>
              <mc:Fallback>
                <p:oleObj name="Equation" r:id="rId4" imgW="31623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5921375"/>
                        <a:ext cx="580707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4301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D84C4A-155A-4206-86A0-D9F9EE26209D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Poisson Regression</a:t>
            </a:r>
          </a:p>
        </p:txBody>
      </p:sp>
      <p:sp>
        <p:nvSpPr>
          <p:cNvPr id="4301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lvl="1" eaLnBrk="1" hangingPunct="1"/>
            <a:endParaRPr lang="en-US" altLang="en-US" sz="2400"/>
          </a:p>
        </p:txBody>
      </p:sp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30"/>
          <a:stretch>
            <a:fillRect/>
          </a:stretch>
        </p:blipFill>
        <p:spPr bwMode="auto">
          <a:xfrm>
            <a:off x="-114300" y="1082675"/>
            <a:ext cx="8558213" cy="541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16" name="Text Box 10"/>
          <p:cNvSpPr txBox="1">
            <a:spLocks noChangeArrowheads="1"/>
          </p:cNvSpPr>
          <p:nvPr/>
        </p:nvSpPr>
        <p:spPr bwMode="auto">
          <a:xfrm>
            <a:off x="309563" y="5880100"/>
            <a:ext cx="88344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No negative fitted values, negative realizations not possible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4505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B16566-4DF9-4361-86C5-212E5263256F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Poisson Regression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lvl="1" eaLnBrk="1" hangingPunct="1"/>
            <a:endParaRPr lang="en-US" altLang="en-US" sz="2400"/>
          </a:p>
        </p:txBody>
      </p:sp>
      <p:sp>
        <p:nvSpPr>
          <p:cNvPr id="45063" name="Rectangle 4"/>
          <p:cNvSpPr>
            <a:spLocks noChangeArrowheads="1"/>
          </p:cNvSpPr>
          <p:nvPr/>
        </p:nvSpPr>
        <p:spPr bwMode="auto">
          <a:xfrm>
            <a:off x="0" y="1143000"/>
            <a:ext cx="9144000" cy="324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cs typeface="Arial" panose="020B0604020202020204" pitchFamily="34" charset="0"/>
              </a:rPr>
              <a:t>GLM validation is similar to linear regression, but fitted values can be plotted on either the predictor scale or original scale.</a:t>
            </a:r>
          </a:p>
          <a:p>
            <a:pPr eaLnBrk="1" hangingPunct="1"/>
            <a:r>
              <a:rPr lang="en-US" altLang="en-US" sz="2400" dirty="0">
                <a:cs typeface="Arial" panose="020B0604020202020204" pitchFamily="34" charset="0"/>
              </a:rPr>
              <a:t>In non-normal GLMs, the two most important types of residuals are the deviance (</a:t>
            </a:r>
            <a:r>
              <a:rPr lang="en-US" altLang="en-US" sz="2400" i="1" dirty="0">
                <a:cs typeface="Arial" panose="020B0604020202020204" pitchFamily="34" charset="0"/>
              </a:rPr>
              <a:t>E</a:t>
            </a:r>
            <a:r>
              <a:rPr lang="en-US" altLang="en-US" sz="2400" i="1" baseline="30000" dirty="0">
                <a:cs typeface="Arial" panose="020B0604020202020204" pitchFamily="34" charset="0"/>
              </a:rPr>
              <a:t>D</a:t>
            </a:r>
            <a:r>
              <a:rPr lang="en-US" altLang="en-US" sz="2400" dirty="0">
                <a:cs typeface="Arial" panose="020B0604020202020204" pitchFamily="34" charset="0"/>
              </a:rPr>
              <a:t>) and the Pearson (</a:t>
            </a:r>
            <a:r>
              <a:rPr lang="en-US" altLang="en-US" sz="2400" i="1" dirty="0">
                <a:cs typeface="Arial" panose="020B0604020202020204" pitchFamily="34" charset="0"/>
              </a:rPr>
              <a:t>E</a:t>
            </a:r>
            <a:r>
              <a:rPr lang="en-US" altLang="en-US" sz="2400" i="1" baseline="30000" dirty="0">
                <a:cs typeface="Arial" panose="020B0604020202020204" pitchFamily="34" charset="0"/>
              </a:rPr>
              <a:t>P</a:t>
            </a:r>
            <a:r>
              <a:rPr lang="en-US" altLang="en-US" sz="2400" dirty="0">
                <a:cs typeface="Arial" panose="020B0604020202020204" pitchFamily="34" charset="0"/>
              </a:rPr>
              <a:t>) residuals:</a:t>
            </a:r>
          </a:p>
          <a:p>
            <a:pPr eaLnBrk="1" hangingPunct="1"/>
            <a:endParaRPr lang="en-US" altLang="en-US" sz="2400" dirty="0">
              <a:cs typeface="Arial" panose="020B0604020202020204" pitchFamily="34" charset="0"/>
            </a:endParaRPr>
          </a:p>
          <a:p>
            <a:pPr eaLnBrk="1" hangingPunct="1"/>
            <a:endParaRPr lang="en-US" altLang="en-US" sz="2400" dirty="0">
              <a:cs typeface="Arial" panose="020B0604020202020204" pitchFamily="34" charset="0"/>
            </a:endParaRPr>
          </a:p>
          <a:p>
            <a:pPr eaLnBrk="1" hangingPunct="1"/>
            <a:endParaRPr lang="en-US" altLang="en-US" sz="24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400" dirty="0">
                <a:cs typeface="Arial" panose="020B0604020202020204" pitchFamily="34" charset="0"/>
              </a:rPr>
              <a:t>Where </a:t>
            </a:r>
            <a:r>
              <a:rPr lang="en-US" altLang="en-US" sz="2400" i="1" dirty="0">
                <a:cs typeface="Arial" panose="020B0604020202020204" pitchFamily="34" charset="0"/>
              </a:rPr>
              <a:t>d</a:t>
            </a:r>
            <a:r>
              <a:rPr lang="en-US" altLang="en-US" sz="2400" i="1" baseline="-25000" dirty="0">
                <a:cs typeface="Arial" panose="020B0604020202020204" pitchFamily="34" charset="0"/>
              </a:rPr>
              <a:t>i</a:t>
            </a:r>
            <a:r>
              <a:rPr lang="en-US" altLang="en-US" sz="2400" dirty="0">
                <a:cs typeface="Arial" panose="020B0604020202020204" pitchFamily="34" charset="0"/>
              </a:rPr>
              <a:t> is the contribution of the </a:t>
            </a:r>
            <a:r>
              <a:rPr lang="en-US" altLang="en-US" sz="2400" i="1" dirty="0" err="1">
                <a:cs typeface="Arial" panose="020B0604020202020204" pitchFamily="34" charset="0"/>
              </a:rPr>
              <a:t>i</a:t>
            </a:r>
            <a:r>
              <a:rPr lang="en-US" altLang="en-US" sz="2400" baseline="30000" dirty="0" err="1">
                <a:cs typeface="Arial" panose="020B0604020202020204" pitchFamily="34" charset="0"/>
              </a:rPr>
              <a:t>th</a:t>
            </a:r>
            <a:r>
              <a:rPr lang="en-US" altLang="en-US" sz="2400" dirty="0">
                <a:cs typeface="Arial" panose="020B0604020202020204" pitchFamily="34" charset="0"/>
              </a:rPr>
              <a:t> observation to the residual deviance </a:t>
            </a:r>
            <a:r>
              <a:rPr lang="en-US" altLang="en-US" sz="2400" i="1" dirty="0">
                <a:cs typeface="Arial" panose="020B0604020202020204" pitchFamily="34" charset="0"/>
              </a:rPr>
              <a:t>D</a:t>
            </a:r>
            <a:r>
              <a:rPr lang="en-US" altLang="en-US" sz="2400" dirty="0">
                <a:cs typeface="Arial" panose="020B0604020202020204" pitchFamily="34" charset="0"/>
              </a:rPr>
              <a:t>, and </a:t>
            </a:r>
            <a:r>
              <a:rPr lang="en-US" altLang="en-US" sz="2400" i="1" dirty="0">
                <a:cs typeface="Arial" panose="020B0604020202020204" pitchFamily="34" charset="0"/>
              </a:rPr>
              <a:t>µ</a:t>
            </a:r>
            <a:r>
              <a:rPr lang="en-US" altLang="en-US" sz="2400" baseline="-25000" dirty="0" err="1">
                <a:cs typeface="Arial" panose="020B0604020202020204" pitchFamily="34" charset="0"/>
              </a:rPr>
              <a:t>i</a:t>
            </a:r>
            <a:r>
              <a:rPr lang="en-US" altLang="en-US" sz="2400" dirty="0">
                <a:cs typeface="Arial" panose="020B0604020202020204" pitchFamily="34" charset="0"/>
              </a:rPr>
              <a:t> the fitted value.</a:t>
            </a:r>
          </a:p>
          <a:p>
            <a:pPr eaLnBrk="1" hangingPunct="1"/>
            <a:r>
              <a:rPr lang="en-US" altLang="en-US" sz="2400" dirty="0"/>
              <a:t>Large Pearson residuals can be due to poor model fit, misspecification, violation of independence, clustering, incorrect link function.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  </a:t>
            </a:r>
          </a:p>
          <a:p>
            <a:pPr lvl="1" eaLnBrk="1" hangingPunct="1">
              <a:buFontTx/>
              <a:buNone/>
            </a:pPr>
            <a:endParaRPr lang="en-US" altLang="en-US" sz="2000" dirty="0">
              <a:cs typeface="Arial" panose="020B0604020202020204" pitchFamily="34" charset="0"/>
            </a:endParaRPr>
          </a:p>
        </p:txBody>
      </p:sp>
      <p:graphicFrame>
        <p:nvGraphicFramePr>
          <p:cNvPr id="45064" name="Object 6"/>
          <p:cNvGraphicFramePr>
            <a:graphicFrameLocks noChangeAspect="1"/>
          </p:cNvGraphicFramePr>
          <p:nvPr/>
        </p:nvGraphicFramePr>
        <p:xfrm>
          <a:off x="1524000" y="2894013"/>
          <a:ext cx="6113463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38400" imgH="457200" progId="Equation.3">
                  <p:embed/>
                </p:oleObj>
              </mc:Choice>
              <mc:Fallback>
                <p:oleObj name="Equation" r:id="rId3" imgW="24384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94013"/>
                        <a:ext cx="6113463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4710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E6CD9C-FE9E-4FCA-A428-0405B2EF1C15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Poisson Regression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lvl="1" eaLnBrk="1" hangingPunct="1"/>
            <a:endParaRPr lang="en-US" altLang="en-US" sz="2400"/>
          </a:p>
        </p:txBody>
      </p:sp>
      <p:sp>
        <p:nvSpPr>
          <p:cNvPr id="41991" name="Rectangle 8"/>
          <p:cNvSpPr>
            <a:spLocks noChangeArrowheads="1"/>
          </p:cNvSpPr>
          <p:nvPr/>
        </p:nvSpPr>
        <p:spPr bwMode="auto">
          <a:xfrm>
            <a:off x="0" y="1201738"/>
            <a:ext cx="9144000" cy="409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Deviance Residuals: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  Min       1Q   Median       3Q      Max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-2.2029  -1.2432  -0.9199   0.3943   4.3256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Coefficients: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              Estimate    Std. Error z value  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Pr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(&gt;|z|) 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(Intercept)  1.79100    0.06329  28.297     &lt; 2e-16 ***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NAP          -0.55597    0.07163  -7.762     8.39e-15 ***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Signif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. codes:  0 '***' 0.001 '**' 0.01 '*' 0.05 '.' 0.1 ' ' 1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Null deviance: 179.75 on 44 degrees of freedom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Residual deviance: 113.18 on 43 degrees of freedom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AIC: 259.18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Poisson Regression</a:t>
            </a:r>
          </a:p>
        </p:txBody>
      </p:sp>
      <p:sp>
        <p:nvSpPr>
          <p:cNvPr id="49155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4915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4915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6C06BF-3D95-434D-9B05-7A56C7BC860C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pic>
        <p:nvPicPr>
          <p:cNvPr id="4915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7300"/>
            <a:ext cx="8864600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5017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0839DE-BD32-42FF-AF6F-29A124C227A6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Poisson Distribution</a:t>
            </a:r>
          </a:p>
        </p:txBody>
      </p:sp>
      <p:graphicFrame>
        <p:nvGraphicFramePr>
          <p:cNvPr id="50182" name="Object 1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9375" y="2965450"/>
          <a:ext cx="3783013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01800" imgH="419100" progId="Equation.3">
                  <p:embed/>
                </p:oleObj>
              </mc:Choice>
              <mc:Fallback>
                <p:oleObj name="Equation" r:id="rId3" imgW="1701800" imgH="419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" y="2965450"/>
                        <a:ext cx="3783013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4495800" cy="1868488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lvl="1" eaLnBrk="1" hangingPunct="1"/>
            <a:endParaRPr lang="en-US" altLang="en-US" sz="2400"/>
          </a:p>
        </p:txBody>
      </p:sp>
      <p:sp>
        <p:nvSpPr>
          <p:cNvPr id="35848" name="Rectangle 13"/>
          <p:cNvSpPr>
            <a:spLocks noChangeArrowheads="1"/>
          </p:cNvSpPr>
          <p:nvPr/>
        </p:nvSpPr>
        <p:spPr bwMode="auto">
          <a:xfrm>
            <a:off x="0" y="1143000"/>
            <a:ext cx="3862388" cy="282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cs typeface="Arial" panose="020B0604020202020204" pitchFamily="34" charset="0"/>
              </a:rPr>
              <a:t>Distribution described with a single parameter (</a:t>
            </a:r>
            <a:r>
              <a:rPr lang="en-US" altLang="en-US" sz="2800" i="1" dirty="0">
                <a:cs typeface="Arial" panose="020B0604020202020204" pitchFamily="34" charset="0"/>
              </a:rPr>
              <a:t>µ</a:t>
            </a:r>
            <a:r>
              <a:rPr lang="en-US" altLang="en-US" sz="2800" dirty="0">
                <a:cs typeface="Arial" panose="020B0604020202020204" pitchFamily="34" charset="0"/>
              </a:rPr>
              <a:t>)</a:t>
            </a:r>
          </a:p>
          <a:p>
            <a:pPr eaLnBrk="1" hangingPunct="1">
              <a:defRPr/>
            </a:pPr>
            <a:endParaRPr lang="en-US" altLang="en-US" sz="2800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en-US" sz="2800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en-US" sz="2800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en-US" sz="2800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en-US" sz="2800" dirty="0">
                <a:cs typeface="Arial" panose="020B0604020202020204" pitchFamily="34" charset="0"/>
              </a:rPr>
              <a:t>Expected </a:t>
            </a:r>
            <a:r>
              <a:rPr lang="en-US" altLang="en-US" sz="2800" i="1" dirty="0">
                <a:cs typeface="Arial" panose="020B0604020202020204" pitchFamily="34" charset="0"/>
              </a:rPr>
              <a:t>Y</a:t>
            </a:r>
            <a:r>
              <a:rPr lang="en-US" altLang="en-US" sz="2800" i="1" baseline="-25000" dirty="0">
                <a:cs typeface="Arial" panose="020B0604020202020204" pitchFamily="34" charset="0"/>
              </a:rPr>
              <a:t>i</a:t>
            </a:r>
            <a:r>
              <a:rPr lang="en-US" altLang="en-US" sz="2800" dirty="0">
                <a:cs typeface="Arial" panose="020B0604020202020204" pitchFamily="34" charset="0"/>
              </a:rPr>
              <a:t> is equal to its variance: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800" i="1" dirty="0">
                <a:cs typeface="Arial" panose="020B0604020202020204" pitchFamily="34" charset="0"/>
              </a:rPr>
              <a:t>   E</a:t>
            </a:r>
            <a:r>
              <a:rPr lang="en-US" altLang="en-US" sz="2800" dirty="0">
                <a:cs typeface="Arial" panose="020B0604020202020204" pitchFamily="34" charset="0"/>
              </a:rPr>
              <a:t>[</a:t>
            </a:r>
            <a:r>
              <a:rPr lang="en-US" altLang="en-US" sz="2800" i="1" dirty="0">
                <a:cs typeface="Arial" panose="020B0604020202020204" pitchFamily="34" charset="0"/>
              </a:rPr>
              <a:t>Y</a:t>
            </a:r>
            <a:r>
              <a:rPr lang="en-US" altLang="en-US" sz="2800" i="1" baseline="-25000" dirty="0">
                <a:cs typeface="Arial" panose="020B0604020202020204" pitchFamily="34" charset="0"/>
              </a:rPr>
              <a:t>i</a:t>
            </a:r>
            <a:r>
              <a:rPr lang="en-US" altLang="en-US" sz="2800" dirty="0">
                <a:cs typeface="Arial" panose="020B0604020202020204" pitchFamily="34" charset="0"/>
              </a:rPr>
              <a:t>] = </a:t>
            </a:r>
            <a:r>
              <a:rPr lang="en-US" altLang="en-US" sz="2800" i="1" dirty="0">
                <a:cs typeface="Arial" panose="020B0604020202020204" pitchFamily="34" charset="0"/>
              </a:rPr>
              <a:t>µ</a:t>
            </a:r>
            <a:r>
              <a:rPr lang="en-US" altLang="en-US" sz="2800" i="1" baseline="-25000" dirty="0" err="1">
                <a:cs typeface="Arial" panose="020B0604020202020204" pitchFamily="34" charset="0"/>
              </a:rPr>
              <a:t>i</a:t>
            </a:r>
            <a:r>
              <a:rPr lang="en-US" altLang="en-US" sz="2800" dirty="0">
                <a:cs typeface="Arial" panose="020B0604020202020204" pitchFamily="34" charset="0"/>
              </a:rPr>
              <a:t> = </a:t>
            </a:r>
            <a:r>
              <a:rPr lang="en-US" altLang="en-US" sz="2800" i="1" dirty="0" err="1">
                <a:cs typeface="Arial" panose="020B0604020202020204" pitchFamily="34" charset="0"/>
              </a:rPr>
              <a:t>var</a:t>
            </a:r>
            <a:r>
              <a:rPr lang="en-US" altLang="en-US" sz="2800" dirty="0">
                <a:cs typeface="Arial" panose="020B0604020202020204" pitchFamily="34" charset="0"/>
              </a:rPr>
              <a:t>(</a:t>
            </a:r>
            <a:r>
              <a:rPr lang="en-US" altLang="en-US" sz="2800" i="1" dirty="0">
                <a:cs typeface="Arial" panose="020B0604020202020204" pitchFamily="34" charset="0"/>
              </a:rPr>
              <a:t>Y</a:t>
            </a:r>
            <a:r>
              <a:rPr lang="en-US" altLang="en-US" sz="2800" i="1" baseline="-25000" dirty="0">
                <a:cs typeface="Arial" panose="020B0604020202020204" pitchFamily="34" charset="0"/>
              </a:rPr>
              <a:t>i</a:t>
            </a:r>
            <a:r>
              <a:rPr lang="en-US" altLang="en-US" sz="2800" dirty="0">
                <a:cs typeface="Arial" panose="020B0604020202020204" pitchFamily="34" charset="0"/>
              </a:rPr>
              <a:t>)</a:t>
            </a:r>
          </a:p>
        </p:txBody>
      </p:sp>
      <p:pic>
        <p:nvPicPr>
          <p:cNvPr id="50185" name="Picture 20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13200" y="1414463"/>
            <a:ext cx="4979988" cy="4972050"/>
          </a:xfrm>
          <a:noFill/>
        </p:spPr>
      </p:pic>
      <p:sp>
        <p:nvSpPr>
          <p:cNvPr id="50186" name="Text Box 22"/>
          <p:cNvSpPr txBox="1">
            <a:spLocks noChangeArrowheads="1"/>
          </p:cNvSpPr>
          <p:nvPr/>
        </p:nvSpPr>
        <p:spPr bwMode="auto">
          <a:xfrm>
            <a:off x="8262938" y="3387725"/>
            <a:ext cx="7604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>
                <a:cs typeface="Arial" panose="020B0604020202020204" pitchFamily="34" charset="0"/>
              </a:rPr>
              <a:t>µ </a:t>
            </a:r>
            <a:r>
              <a:rPr lang="en-US" altLang="en-US" sz="1600">
                <a:cs typeface="Arial" panose="020B0604020202020204" pitchFamily="34" charset="0"/>
              </a:rPr>
              <a:t>= 25</a:t>
            </a:r>
          </a:p>
        </p:txBody>
      </p:sp>
      <p:sp>
        <p:nvSpPr>
          <p:cNvPr id="50187" name="Text Box 23"/>
          <p:cNvSpPr txBox="1">
            <a:spLocks noChangeArrowheads="1"/>
          </p:cNvSpPr>
          <p:nvPr/>
        </p:nvSpPr>
        <p:spPr bwMode="auto">
          <a:xfrm>
            <a:off x="6286500" y="3378200"/>
            <a:ext cx="760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>
                <a:cs typeface="Arial" panose="020B0604020202020204" pitchFamily="34" charset="0"/>
              </a:rPr>
              <a:t>µ </a:t>
            </a:r>
            <a:r>
              <a:rPr lang="en-US" altLang="en-US" sz="1600">
                <a:cs typeface="Arial" panose="020B0604020202020204" pitchFamily="34" charset="0"/>
              </a:rPr>
              <a:t>= 15</a:t>
            </a:r>
          </a:p>
        </p:txBody>
      </p:sp>
      <p:sp>
        <p:nvSpPr>
          <p:cNvPr id="50188" name="Text Box 24"/>
          <p:cNvSpPr txBox="1">
            <a:spLocks noChangeArrowheads="1"/>
          </p:cNvSpPr>
          <p:nvPr/>
        </p:nvSpPr>
        <p:spPr bwMode="auto">
          <a:xfrm>
            <a:off x="8356600" y="1425575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>
                <a:cs typeface="Arial" panose="020B0604020202020204" pitchFamily="34" charset="0"/>
              </a:rPr>
              <a:t>µ </a:t>
            </a:r>
            <a:r>
              <a:rPr lang="en-US" altLang="en-US" sz="1600">
                <a:cs typeface="Arial" panose="020B0604020202020204" pitchFamily="34" charset="0"/>
              </a:rPr>
              <a:t>= 5</a:t>
            </a:r>
          </a:p>
        </p:txBody>
      </p:sp>
      <p:sp>
        <p:nvSpPr>
          <p:cNvPr id="50189" name="Text Box 25"/>
          <p:cNvSpPr txBox="1">
            <a:spLocks noChangeArrowheads="1"/>
          </p:cNvSpPr>
          <p:nvPr/>
        </p:nvSpPr>
        <p:spPr bwMode="auto">
          <a:xfrm>
            <a:off x="6403975" y="1416050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>
                <a:cs typeface="Arial" panose="020B0604020202020204" pitchFamily="34" charset="0"/>
              </a:rPr>
              <a:t>µ </a:t>
            </a:r>
            <a:r>
              <a:rPr lang="en-US" altLang="en-US" sz="1600">
                <a:cs typeface="Arial" panose="020B0604020202020204" pitchFamily="34" charset="0"/>
              </a:rPr>
              <a:t>= 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5222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425B1F-7359-41B5-A382-923223D38546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Quasi-Poisson Distribution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lvl="1" eaLnBrk="1" hangingPunct="1"/>
            <a:endParaRPr lang="en-US" altLang="en-US" sz="2400"/>
          </a:p>
        </p:txBody>
      </p:sp>
      <p:sp>
        <p:nvSpPr>
          <p:cNvPr id="52231" name="Rectangle 6"/>
          <p:cNvSpPr>
            <a:spLocks noChangeArrowheads="1"/>
          </p:cNvSpPr>
          <p:nvPr/>
        </p:nvSpPr>
        <p:spPr bwMode="auto">
          <a:xfrm>
            <a:off x="0" y="1143000"/>
            <a:ext cx="914400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cs typeface="Arial" panose="020B0604020202020204" pitchFamily="34" charset="0"/>
              </a:rPr>
              <a:t>Increasing spread in count data can be greater than what can be modeled using the Poisson distribution</a:t>
            </a:r>
          </a:p>
          <a:p>
            <a:pPr eaLnBrk="1" hangingPunct="1"/>
            <a:r>
              <a:rPr lang="en-US" altLang="en-US" sz="2800" dirty="0">
                <a:cs typeface="Arial" panose="020B0604020202020204" pitchFamily="34" charset="0"/>
              </a:rPr>
              <a:t>We can introduce a </a:t>
            </a:r>
            <a:r>
              <a:rPr lang="en-US" altLang="en-US" sz="2800" u="sng" dirty="0">
                <a:cs typeface="Arial" panose="020B0604020202020204" pitchFamily="34" charset="0"/>
              </a:rPr>
              <a:t>dispersion parameter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l-GR" altLang="en-US" sz="2800" i="1" dirty="0">
                <a:cs typeface="Arial" panose="020B0604020202020204" pitchFamily="34" charset="0"/>
              </a:rPr>
              <a:t>ρ</a:t>
            </a:r>
            <a:r>
              <a:rPr lang="en-US" altLang="en-US" sz="2800" dirty="0">
                <a:cs typeface="Arial" panose="020B0604020202020204" pitchFamily="34" charset="0"/>
              </a:rPr>
              <a:t> such that:</a:t>
            </a:r>
          </a:p>
          <a:p>
            <a:pPr eaLnBrk="1" hangingPunct="1">
              <a:buFontTx/>
              <a:buNone/>
            </a:pPr>
            <a:r>
              <a:rPr lang="en-US" altLang="en-US" sz="2800" dirty="0">
                <a:cs typeface="Arial" panose="020B0604020202020204" pitchFamily="34" charset="0"/>
              </a:rPr>
              <a:t>   Expected </a:t>
            </a:r>
            <a:r>
              <a:rPr lang="en-US" altLang="en-US" sz="2800" i="1" dirty="0">
                <a:cs typeface="Arial" panose="020B0604020202020204" pitchFamily="34" charset="0"/>
              </a:rPr>
              <a:t>Y</a:t>
            </a:r>
            <a:r>
              <a:rPr lang="en-US" altLang="en-US" sz="2800" i="1" baseline="-25000" dirty="0">
                <a:cs typeface="Arial" panose="020B0604020202020204" pitchFamily="34" charset="0"/>
              </a:rPr>
              <a:t>i</a:t>
            </a:r>
            <a:r>
              <a:rPr lang="en-US" altLang="en-US" sz="2800" dirty="0">
                <a:cs typeface="Arial" panose="020B0604020202020204" pitchFamily="34" charset="0"/>
              </a:rPr>
              <a:t> : </a:t>
            </a:r>
            <a:r>
              <a:rPr lang="en-US" altLang="en-US" sz="2800" i="1" dirty="0">
                <a:cs typeface="Arial" panose="020B0604020202020204" pitchFamily="34" charset="0"/>
              </a:rPr>
              <a:t>E</a:t>
            </a:r>
            <a:r>
              <a:rPr lang="en-US" altLang="en-US" sz="2800" dirty="0">
                <a:cs typeface="Arial" panose="020B0604020202020204" pitchFamily="34" charset="0"/>
              </a:rPr>
              <a:t>[</a:t>
            </a:r>
            <a:r>
              <a:rPr lang="en-US" altLang="en-US" sz="2800" i="1" dirty="0">
                <a:cs typeface="Arial" panose="020B0604020202020204" pitchFamily="34" charset="0"/>
              </a:rPr>
              <a:t>Y</a:t>
            </a:r>
            <a:r>
              <a:rPr lang="en-US" altLang="en-US" sz="2800" i="1" baseline="-25000" dirty="0">
                <a:cs typeface="Arial" panose="020B0604020202020204" pitchFamily="34" charset="0"/>
              </a:rPr>
              <a:t>i</a:t>
            </a:r>
            <a:r>
              <a:rPr lang="en-US" altLang="en-US" sz="2800" dirty="0">
                <a:cs typeface="Arial" panose="020B0604020202020204" pitchFamily="34" charset="0"/>
              </a:rPr>
              <a:t>] = </a:t>
            </a:r>
            <a:r>
              <a:rPr lang="en-US" altLang="en-US" sz="2800" i="1" dirty="0">
                <a:cs typeface="Arial" panose="020B0604020202020204" pitchFamily="34" charset="0"/>
              </a:rPr>
              <a:t>µ</a:t>
            </a:r>
            <a:r>
              <a:rPr lang="en-US" altLang="en-US" sz="2800" i="1" baseline="-25000" dirty="0" err="1">
                <a:cs typeface="Arial" panose="020B0604020202020204" pitchFamily="34" charset="0"/>
              </a:rPr>
              <a:t>i</a:t>
            </a:r>
            <a:r>
              <a:rPr lang="en-US" altLang="en-US" sz="2800" dirty="0">
                <a:cs typeface="Arial" panose="020B0604020202020204" pitchFamily="34" charset="0"/>
              </a:rPr>
              <a:t>  and variance: </a:t>
            </a:r>
            <a:r>
              <a:rPr lang="en-US" altLang="en-US" sz="2800" i="1" dirty="0" err="1">
                <a:cs typeface="Arial" panose="020B0604020202020204" pitchFamily="34" charset="0"/>
              </a:rPr>
              <a:t>var</a:t>
            </a:r>
            <a:r>
              <a:rPr lang="en-US" altLang="en-US" sz="2800" dirty="0">
                <a:cs typeface="Arial" panose="020B0604020202020204" pitchFamily="34" charset="0"/>
              </a:rPr>
              <a:t>(</a:t>
            </a:r>
            <a:r>
              <a:rPr lang="en-US" altLang="en-US" sz="2800" i="1" dirty="0">
                <a:cs typeface="Arial" panose="020B0604020202020204" pitchFamily="34" charset="0"/>
              </a:rPr>
              <a:t>Y</a:t>
            </a:r>
            <a:r>
              <a:rPr lang="en-US" altLang="en-US" sz="2800" i="1" baseline="-25000" dirty="0">
                <a:cs typeface="Arial" panose="020B0604020202020204" pitchFamily="34" charset="0"/>
              </a:rPr>
              <a:t>i</a:t>
            </a:r>
            <a:r>
              <a:rPr lang="en-US" altLang="en-US" sz="2800" dirty="0">
                <a:cs typeface="Arial" panose="020B0604020202020204" pitchFamily="34" charset="0"/>
              </a:rPr>
              <a:t>) = </a:t>
            </a:r>
            <a:r>
              <a:rPr lang="el-GR" altLang="en-US" sz="2800" i="1" dirty="0">
                <a:cs typeface="Arial" panose="020B0604020202020204" pitchFamily="34" charset="0"/>
              </a:rPr>
              <a:t>ρ</a:t>
            </a:r>
            <a:r>
              <a:rPr lang="en-US" altLang="en-US" sz="2800" i="1" dirty="0">
                <a:cs typeface="Arial" panose="020B0604020202020204" pitchFamily="34" charset="0"/>
              </a:rPr>
              <a:t>µ</a:t>
            </a:r>
            <a:r>
              <a:rPr lang="en-US" altLang="en-US" sz="2800" i="1" baseline="-25000" dirty="0" err="1">
                <a:cs typeface="Arial" panose="020B0604020202020204" pitchFamily="34" charset="0"/>
              </a:rPr>
              <a:t>i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</a:p>
          <a:p>
            <a:pPr eaLnBrk="1" hangingPunct="1"/>
            <a:r>
              <a:rPr lang="el-GR" altLang="en-US" sz="2800" i="1" dirty="0">
                <a:cs typeface="Arial" panose="020B0604020202020204" pitchFamily="34" charset="0"/>
              </a:rPr>
              <a:t>ρ</a:t>
            </a:r>
            <a:r>
              <a:rPr lang="en-US" altLang="en-US" sz="2800" i="1" dirty="0">
                <a:cs typeface="Arial" panose="020B0604020202020204" pitchFamily="34" charset="0"/>
              </a:rPr>
              <a:t> </a:t>
            </a:r>
            <a:r>
              <a:rPr lang="en-US" altLang="en-US" sz="2800" dirty="0">
                <a:cs typeface="Arial" panose="020B0604020202020204" pitchFamily="34" charset="0"/>
              </a:rPr>
              <a:t>&gt; 1, allows for more spread, </a:t>
            </a:r>
            <a:r>
              <a:rPr lang="en-US" altLang="en-US" sz="2800" dirty="0" err="1">
                <a:cs typeface="Arial" panose="020B0604020202020204" pitchFamily="34" charset="0"/>
              </a:rPr>
              <a:t>overdispersion</a:t>
            </a:r>
            <a:endParaRPr lang="en-US" altLang="en-US" sz="2800" dirty="0">
              <a:cs typeface="Arial" panose="020B0604020202020204" pitchFamily="34" charset="0"/>
            </a:endParaRPr>
          </a:p>
          <a:p>
            <a:pPr eaLnBrk="1" hangingPunct="1"/>
            <a:r>
              <a:rPr lang="el-GR" altLang="en-US" sz="2800" i="1" dirty="0">
                <a:cs typeface="Arial" panose="020B0604020202020204" pitchFamily="34" charset="0"/>
              </a:rPr>
              <a:t>ρ</a:t>
            </a:r>
            <a:r>
              <a:rPr lang="en-US" altLang="en-US" sz="2800" i="1" dirty="0">
                <a:cs typeface="Arial" panose="020B0604020202020204" pitchFamily="34" charset="0"/>
              </a:rPr>
              <a:t> </a:t>
            </a:r>
            <a:r>
              <a:rPr lang="en-US" altLang="en-US" sz="2800" dirty="0">
                <a:cs typeface="Arial" panose="020B0604020202020204" pitchFamily="34" charset="0"/>
              </a:rPr>
              <a:t>&lt; 1, </a:t>
            </a:r>
            <a:r>
              <a:rPr lang="en-US" altLang="en-US" sz="2800" dirty="0" err="1">
                <a:cs typeface="Arial" panose="020B0604020202020204" pitchFamily="34" charset="0"/>
              </a:rPr>
              <a:t>underdispersion</a:t>
            </a:r>
            <a:endParaRPr lang="en-US" altLang="en-US" sz="28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800" dirty="0">
                <a:cs typeface="Arial" panose="020B0604020202020204" pitchFamily="34" charset="0"/>
              </a:rPr>
              <a:t>Poisson regression with a dispersion parameter is called quasi-likelihood or quasi-Poisson</a:t>
            </a:r>
          </a:p>
        </p:txBody>
      </p:sp>
      <p:graphicFrame>
        <p:nvGraphicFramePr>
          <p:cNvPr id="52232" name="Object 6"/>
          <p:cNvGraphicFramePr>
            <a:graphicFrameLocks noChangeAspect="1"/>
          </p:cNvGraphicFramePr>
          <p:nvPr/>
        </p:nvGraphicFramePr>
        <p:xfrm>
          <a:off x="2590800" y="5002213"/>
          <a:ext cx="3030538" cy="137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22400" imgH="647700" progId="Equation.3">
                  <p:embed/>
                </p:oleObj>
              </mc:Choice>
              <mc:Fallback>
                <p:oleObj name="Equation" r:id="rId3" imgW="1422400" imgH="647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002213"/>
                        <a:ext cx="3030538" cy="1379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5427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145C07-8D6A-415E-988A-74168AC6F1D1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Quasi-Poisson Regression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lvl="1" eaLnBrk="1" hangingPunct="1"/>
            <a:endParaRPr lang="en-US" altLang="en-US" sz="2400"/>
          </a:p>
        </p:txBody>
      </p:sp>
      <p:sp>
        <p:nvSpPr>
          <p:cNvPr id="54279" name="Rectangle 4"/>
          <p:cNvSpPr>
            <a:spLocks noChangeArrowheads="1"/>
          </p:cNvSpPr>
          <p:nvPr/>
        </p:nvSpPr>
        <p:spPr bwMode="auto">
          <a:xfrm>
            <a:off x="152400" y="1295400"/>
            <a:ext cx="89916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Corrected for overdispersion (</a:t>
            </a:r>
            <a:r>
              <a:rPr lang="el-GR" altLang="en-US" sz="2800" i="1"/>
              <a:t>ρ</a:t>
            </a:r>
            <a:r>
              <a:rPr lang="en-US" altLang="en-US" sz="2800"/>
              <a:t> = 3.04):</a:t>
            </a:r>
            <a:endParaRPr lang="en-US" altLang="en-US" sz="2800">
              <a:cs typeface="Arial" panose="020B0604020202020204" pitchFamily="34" charset="0"/>
            </a:endParaRPr>
          </a:p>
          <a:p>
            <a:pPr lvl="1" eaLnBrk="1" hangingPunct="1"/>
            <a:endParaRPr lang="en-US" altLang="en-US" sz="2400" i="1">
              <a:cs typeface="Arial" panose="020B0604020202020204" pitchFamily="34" charset="0"/>
            </a:endParaRPr>
          </a:p>
        </p:txBody>
      </p:sp>
      <p:sp>
        <p:nvSpPr>
          <p:cNvPr id="46089" name="Text Box 6"/>
          <p:cNvSpPr txBox="1">
            <a:spLocks noChangeArrowheads="1"/>
          </p:cNvSpPr>
          <p:nvPr/>
        </p:nvSpPr>
        <p:spPr bwMode="auto">
          <a:xfrm>
            <a:off x="152400" y="1719263"/>
            <a:ext cx="8940800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glm</a:t>
            </a: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(formula = Richness ~ NAP, </a:t>
            </a:r>
            <a:r>
              <a:rPr lang="en-US" alt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family = </a:t>
            </a:r>
            <a:r>
              <a:rPr lang="en-US" altLang="en-US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quasipoisson</a:t>
            </a: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, data = RIKZ)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Coefficients: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               Estimate Std. Error t value </a:t>
            </a:r>
            <a:r>
              <a:rPr lang="en-US" altLang="en-US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Pr</a:t>
            </a: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(&gt;|t|) 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(Intercept)   1.7910     0.1104  16.218  &lt; 2e-16 ***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NAP            -0.5560     0.1250  -4.448 6.02e-05 ***</a:t>
            </a:r>
          </a:p>
        </p:txBody>
      </p:sp>
      <p:pic>
        <p:nvPicPr>
          <p:cNvPr id="5428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25" y="2495550"/>
            <a:ext cx="413067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101600" y="3632200"/>
            <a:ext cx="89916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cs typeface="Arial" panose="020B0604020202020204" pitchFamily="34" charset="0"/>
              </a:rPr>
              <a:t>Greater standard error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Quasi-Poisson Regression</a:t>
            </a:r>
          </a:p>
        </p:txBody>
      </p:sp>
      <p:sp>
        <p:nvSpPr>
          <p:cNvPr id="56323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5632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5632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F525B4-5F2F-4139-A9BC-F5E0743F6BE0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pic>
        <p:nvPicPr>
          <p:cNvPr id="5632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8985250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819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819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B0D74C-0389-4577-B396-866B84405EDA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Lecture Outline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9144000" cy="5257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Review: linear regression (Chapter 5)</a:t>
            </a:r>
          </a:p>
          <a:p>
            <a:pPr eaLnBrk="1" hangingPunct="1"/>
            <a:r>
              <a:rPr lang="en-US" altLang="en-US" sz="2800" dirty="0"/>
              <a:t>Generalized linear</a:t>
            </a:r>
            <a:r>
              <a:rPr lang="en-US" altLang="en-US" sz="2800" dirty="0">
                <a:solidFill>
                  <a:srgbClr val="A50021"/>
                </a:solidFill>
              </a:rPr>
              <a:t> </a:t>
            </a:r>
            <a:r>
              <a:rPr lang="en-US" altLang="en-US" sz="2800" dirty="0"/>
              <a:t>modeling</a:t>
            </a:r>
          </a:p>
          <a:p>
            <a:pPr lvl="1" eaLnBrk="1" hangingPunct="1"/>
            <a:r>
              <a:rPr lang="en-US" altLang="en-US" sz="2400" dirty="0" err="1"/>
              <a:t>Zuur</a:t>
            </a:r>
            <a:r>
              <a:rPr lang="en-US" altLang="en-US" sz="2400" dirty="0"/>
              <a:t> et al. Chapter 6.1</a:t>
            </a:r>
          </a:p>
          <a:p>
            <a:pPr lvl="1" eaLnBrk="1" hangingPunct="1"/>
            <a:r>
              <a:rPr lang="en-US" altLang="en-US" sz="2400" dirty="0" err="1"/>
              <a:t>Venables</a:t>
            </a:r>
            <a:r>
              <a:rPr lang="en-US" altLang="en-US" sz="2400" dirty="0"/>
              <a:t> &amp; </a:t>
            </a:r>
            <a:r>
              <a:rPr lang="en-US" altLang="en-US" sz="2400" dirty="0" err="1"/>
              <a:t>Dichmont</a:t>
            </a:r>
            <a:r>
              <a:rPr lang="en-US" altLang="en-US" sz="2400" dirty="0"/>
              <a:t> (2004)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00" y="3724275"/>
            <a:ext cx="5143500" cy="2200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Generalized Linear Models in R</a:t>
            </a:r>
          </a:p>
        </p:txBody>
      </p:sp>
      <p:sp>
        <p:nvSpPr>
          <p:cNvPr id="57347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3C9012-C485-4890-B4D4-499549B462B4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pic>
        <p:nvPicPr>
          <p:cNvPr id="5735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1141413"/>
            <a:ext cx="8829675" cy="524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5837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CE0770-06A9-4142-A84E-00794646AA14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Full Model and Nested Models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lvl="1" eaLnBrk="1" hangingPunct="1"/>
            <a:endParaRPr lang="en-US" altLang="en-US" sz="2400"/>
          </a:p>
        </p:txBody>
      </p:sp>
      <p:sp>
        <p:nvSpPr>
          <p:cNvPr id="58375" name="Rectangle 4"/>
          <p:cNvSpPr>
            <a:spLocks noChangeArrowheads="1"/>
          </p:cNvSpPr>
          <p:nvPr/>
        </p:nvSpPr>
        <p:spPr bwMode="auto">
          <a:xfrm>
            <a:off x="0" y="1295399"/>
            <a:ext cx="9144000" cy="5478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en-US" sz="3200" dirty="0"/>
              <a:t>Deviance:</a:t>
            </a:r>
          </a:p>
          <a:p>
            <a:pPr lvl="1" eaLnBrk="1" hangingPunct="1"/>
            <a:r>
              <a:rPr lang="en-US" altLang="en-US" dirty="0">
                <a:cs typeface="Arial" panose="020B0604020202020204" pitchFamily="34" charset="0"/>
              </a:rPr>
              <a:t>Deviance is GLM equivalent of Sums of Squares</a:t>
            </a:r>
          </a:p>
          <a:p>
            <a:pPr lvl="1" eaLnBrk="1" hangingPunct="1"/>
            <a:r>
              <a:rPr lang="en-US" altLang="en-US" dirty="0">
                <a:cs typeface="Arial" panose="020B0604020202020204" pitchFamily="34" charset="0"/>
              </a:rPr>
              <a:t>Residual deviance </a:t>
            </a:r>
            <a:r>
              <a:rPr lang="en-US" altLang="en-US" i="1" dirty="0">
                <a:cs typeface="Arial" panose="020B0604020202020204" pitchFamily="34" charset="0"/>
              </a:rPr>
              <a:t>D</a:t>
            </a:r>
            <a:r>
              <a:rPr lang="en-US" altLang="en-US" dirty="0">
                <a:cs typeface="Arial" panose="020B0604020202020204" pitchFamily="34" charset="0"/>
              </a:rPr>
              <a:t> is GLM equivalent of residual Sums of Squares.</a:t>
            </a:r>
          </a:p>
          <a:p>
            <a:pPr lvl="1" eaLnBrk="1" hangingPunct="1"/>
            <a:r>
              <a:rPr lang="en-US" altLang="en-US" dirty="0">
                <a:cs typeface="Arial" panose="020B0604020202020204" pitchFamily="34" charset="0"/>
              </a:rPr>
              <a:t>Something like  -2 ln L (but not quite, depending on the distribution, see </a:t>
            </a:r>
            <a:r>
              <a:rPr lang="en-US" altLang="en-US" dirty="0" err="1">
                <a:cs typeface="Arial" panose="020B0604020202020204" pitchFamily="34" charset="0"/>
              </a:rPr>
              <a:t>Venables</a:t>
            </a:r>
            <a:r>
              <a:rPr lang="en-US" altLang="en-US" dirty="0">
                <a:cs typeface="Arial" panose="020B0604020202020204" pitchFamily="34" charset="0"/>
              </a:rPr>
              <a:t> and </a:t>
            </a:r>
            <a:r>
              <a:rPr lang="en-US" altLang="en-US" dirty="0" err="1">
                <a:cs typeface="Arial" panose="020B0604020202020204" pitchFamily="34" charset="0"/>
              </a:rPr>
              <a:t>Dichmont</a:t>
            </a:r>
            <a:r>
              <a:rPr lang="en-US" altLang="en-US" dirty="0">
                <a:cs typeface="Arial" panose="020B0604020202020204" pitchFamily="34" charset="0"/>
              </a:rPr>
              <a:t> 2004)</a:t>
            </a:r>
          </a:p>
          <a:p>
            <a:pPr lvl="1" eaLnBrk="1" hangingPunct="1"/>
            <a:r>
              <a:rPr lang="en-US" altLang="en-US" dirty="0">
                <a:cs typeface="Arial" panose="020B0604020202020204" pitchFamily="34" charset="0"/>
              </a:rPr>
              <a:t>Most useful for comparison of two nested models</a:t>
            </a:r>
          </a:p>
          <a:p>
            <a:pPr lvl="1" eaLnBrk="1" hangingPunct="1"/>
            <a:r>
              <a:rPr lang="en-US" altLang="en-US" dirty="0">
                <a:cs typeface="Arial" panose="020B0604020202020204" pitchFamily="34" charset="0"/>
              </a:rPr>
              <a:t>Example: fit Poisson model to RIKZ data where exposure and week are nominal variables.</a:t>
            </a:r>
          </a:p>
          <a:p>
            <a:pPr lvl="1" eaLnBrk="1" hangingPunct="1"/>
            <a:r>
              <a:rPr lang="en-US" altLang="en-US" dirty="0">
                <a:cs typeface="Arial" panose="020B0604020202020204" pitchFamily="34" charset="0"/>
              </a:rPr>
              <a:t>Compare model 1 with NAP, Exposure, and Week to model 2 with NAP and Week.</a:t>
            </a:r>
          </a:p>
          <a:p>
            <a:pPr lvl="1" eaLnBrk="1" hangingPunct="1"/>
            <a:endParaRPr lang="en-US" altLang="en-US" sz="2400" dirty="0">
              <a:cs typeface="Arial" panose="020B0604020202020204" pitchFamily="34" charset="0"/>
            </a:endParaRPr>
          </a:p>
          <a:p>
            <a:pPr lvl="1" eaLnBrk="1" hangingPunct="1"/>
            <a:endParaRPr lang="en-US" altLang="en-US" sz="2400" i="1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6041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DEED9B-B7A8-4AC5-8C3F-8E773D682AFC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Full Poisson Model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lvl="1" eaLnBrk="1" hangingPunct="1"/>
            <a:endParaRPr lang="en-US" altLang="en-US" sz="2400"/>
          </a:p>
        </p:txBody>
      </p:sp>
      <p:graphicFrame>
        <p:nvGraphicFramePr>
          <p:cNvPr id="60423" name="Object 5"/>
          <p:cNvGraphicFramePr>
            <a:graphicFrameLocks noChangeAspect="1"/>
          </p:cNvGraphicFramePr>
          <p:nvPr/>
        </p:nvGraphicFramePr>
        <p:xfrm>
          <a:off x="150813" y="1476375"/>
          <a:ext cx="88423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216400" imgH="228600" progId="Equation.3">
                  <p:embed/>
                </p:oleObj>
              </mc:Choice>
              <mc:Fallback>
                <p:oleObj name="Equation" r:id="rId3" imgW="42164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3" y="1476375"/>
                        <a:ext cx="88423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4" name="Rectangle 6"/>
          <p:cNvSpPr>
            <a:spLocks noChangeArrowheads="1"/>
          </p:cNvSpPr>
          <p:nvPr/>
        </p:nvSpPr>
        <p:spPr bwMode="auto">
          <a:xfrm>
            <a:off x="0" y="2132013"/>
            <a:ext cx="91440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&gt; RIKZ_poisson.1 &lt;-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glm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(Richness ~  NAP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+ factor(week) + factor(exposure), 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data = RIKZ, family =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poisson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3152775"/>
            <a:ext cx="9144000" cy="286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Coefficients: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                  Estimate  Std. Error z value  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Pr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(&gt;|z|) 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(Intercept)         2.53136    0.12866  19.675   &lt;2e-16 ***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NAP                -0.48950    0.07449  -6.571    5e-11 ***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factor(week)2      -0.75723    0.35132  -2.155   0.0311 *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factor(week)3      -0.50717    0.21148  -2.398   0.0165 *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factor(week)4       0.12361    0.22617   0.547   0.5847 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factor(exposure)10 -0.42602    0.19022  -2.240   0.0251 *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factor(exposure)11 -0.65481    0.33446  -1.958   0.0503 . 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Full Poisson Model</a:t>
            </a:r>
          </a:p>
        </p:txBody>
      </p:sp>
      <p:sp>
        <p:nvSpPr>
          <p:cNvPr id="62467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6246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6246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7636E0-C398-4070-B261-A31D86E59EB4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pic>
        <p:nvPicPr>
          <p:cNvPr id="6247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8939213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6349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427263-9354-4CDD-A7FB-B24CB63972B0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Nested Poisson Model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lvl="1" eaLnBrk="1" hangingPunct="1"/>
            <a:endParaRPr lang="en-US" altLang="en-US" sz="2400"/>
          </a:p>
        </p:txBody>
      </p:sp>
      <p:sp>
        <p:nvSpPr>
          <p:cNvPr id="63495" name="Rectangle 4"/>
          <p:cNvSpPr>
            <a:spLocks noChangeArrowheads="1"/>
          </p:cNvSpPr>
          <p:nvPr/>
        </p:nvSpPr>
        <p:spPr bwMode="auto">
          <a:xfrm>
            <a:off x="0" y="1176338"/>
            <a:ext cx="9144000" cy="308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cs typeface="Arial" panose="020B0604020202020204" pitchFamily="34" charset="0"/>
              </a:rPr>
              <a:t>Model 1 with NAP, Exposure, and Week to model 2 with NAP and Week – can exposure be dropped?</a:t>
            </a:r>
          </a:p>
          <a:p>
            <a:pPr eaLnBrk="1" hangingPunct="1"/>
            <a:r>
              <a:rPr lang="en-US" altLang="en-US" sz="2800" dirty="0">
                <a:cs typeface="Arial" panose="020B0604020202020204" pitchFamily="34" charset="0"/>
              </a:rPr>
              <a:t>Deviance </a:t>
            </a:r>
            <a:r>
              <a:rPr lang="en-US" altLang="en-US" sz="2800" i="1" dirty="0">
                <a:cs typeface="Arial" panose="020B0604020202020204" pitchFamily="34" charset="0"/>
              </a:rPr>
              <a:t>D</a:t>
            </a:r>
            <a:r>
              <a:rPr lang="en-US" altLang="en-US" sz="2800" baseline="-25000" dirty="0">
                <a:cs typeface="Arial" panose="020B0604020202020204" pitchFamily="34" charset="0"/>
              </a:rPr>
              <a:t>1</a:t>
            </a:r>
            <a:r>
              <a:rPr lang="en-US" altLang="en-US" sz="2800" dirty="0">
                <a:cs typeface="Arial" panose="020B0604020202020204" pitchFamily="34" charset="0"/>
              </a:rPr>
              <a:t> = 47.80; </a:t>
            </a:r>
            <a:r>
              <a:rPr lang="en-US" altLang="en-US" sz="2800" i="1" dirty="0">
                <a:cs typeface="Arial" panose="020B0604020202020204" pitchFamily="34" charset="0"/>
              </a:rPr>
              <a:t>D</a:t>
            </a:r>
            <a:r>
              <a:rPr lang="en-US" altLang="en-US" sz="2800" baseline="-25000" dirty="0">
                <a:cs typeface="Arial" panose="020B0604020202020204" pitchFamily="34" charset="0"/>
              </a:rPr>
              <a:t>2</a:t>
            </a:r>
            <a:r>
              <a:rPr lang="en-US" altLang="en-US" sz="2800" dirty="0">
                <a:cs typeface="Arial" panose="020B0604020202020204" pitchFamily="34" charset="0"/>
              </a:rPr>
              <a:t> = 53.47</a:t>
            </a:r>
          </a:p>
          <a:p>
            <a:pPr eaLnBrk="1" hangingPunct="1"/>
            <a:r>
              <a:rPr lang="en-US" altLang="en-US" sz="2800" i="1" dirty="0">
                <a:cs typeface="Arial" panose="020B0604020202020204" pitchFamily="34" charset="0"/>
              </a:rPr>
              <a:t>D</a:t>
            </a:r>
            <a:r>
              <a:rPr lang="en-US" altLang="en-US" sz="2800" baseline="-25000" dirty="0">
                <a:cs typeface="Arial" panose="020B0604020202020204" pitchFamily="34" charset="0"/>
              </a:rPr>
              <a:t>2</a:t>
            </a:r>
            <a:r>
              <a:rPr lang="en-US" altLang="en-US" sz="2800" dirty="0">
                <a:cs typeface="Arial" panose="020B0604020202020204" pitchFamily="34" charset="0"/>
              </a:rPr>
              <a:t> - </a:t>
            </a:r>
            <a:r>
              <a:rPr lang="en-US" altLang="en-US" sz="2800" i="1" dirty="0">
                <a:cs typeface="Arial" panose="020B0604020202020204" pitchFamily="34" charset="0"/>
              </a:rPr>
              <a:t>D</a:t>
            </a:r>
            <a:r>
              <a:rPr lang="en-US" altLang="en-US" sz="2800" baseline="-25000" dirty="0">
                <a:cs typeface="Arial" panose="020B0604020202020204" pitchFamily="34" charset="0"/>
              </a:rPr>
              <a:t>1</a:t>
            </a:r>
            <a:r>
              <a:rPr lang="en-US" altLang="en-US" sz="2800" dirty="0">
                <a:cs typeface="Arial" panose="020B0604020202020204" pitchFamily="34" charset="0"/>
              </a:rPr>
              <a:t> = 5.67 (Chi-square with </a:t>
            </a:r>
            <a:r>
              <a:rPr lang="en-US" altLang="en-US" sz="2800" i="1" dirty="0">
                <a:cs typeface="Arial" panose="020B0604020202020204" pitchFamily="34" charset="0"/>
              </a:rPr>
              <a:t>p</a:t>
            </a:r>
            <a:r>
              <a:rPr lang="en-US" altLang="en-US" sz="2800" baseline="-25000" dirty="0">
                <a:cs typeface="Arial" panose="020B0604020202020204" pitchFamily="34" charset="0"/>
              </a:rPr>
              <a:t>1</a:t>
            </a:r>
            <a:r>
              <a:rPr lang="en-US" altLang="en-US" sz="2800" i="1" dirty="0">
                <a:cs typeface="Arial" panose="020B0604020202020204" pitchFamily="34" charset="0"/>
              </a:rPr>
              <a:t> - p</a:t>
            </a:r>
            <a:r>
              <a:rPr lang="en-US" altLang="en-US" sz="2800" baseline="-25000" dirty="0">
                <a:cs typeface="Arial" panose="020B0604020202020204" pitchFamily="34" charset="0"/>
              </a:rPr>
              <a:t>2</a:t>
            </a:r>
            <a:r>
              <a:rPr lang="en-US" altLang="en-US" sz="2800" i="1" dirty="0">
                <a:cs typeface="Arial" panose="020B0604020202020204" pitchFamily="34" charset="0"/>
              </a:rPr>
              <a:t> </a:t>
            </a:r>
            <a:r>
              <a:rPr lang="en-US" altLang="en-US" sz="2800" i="1" dirty="0" err="1">
                <a:cs typeface="Arial" panose="020B0604020202020204" pitchFamily="34" charset="0"/>
              </a:rPr>
              <a:t>df</a:t>
            </a:r>
            <a:r>
              <a:rPr lang="en-US" altLang="en-US" sz="2800" dirty="0">
                <a:cs typeface="Arial" panose="020B0604020202020204" pitchFamily="34" charset="0"/>
              </a:rPr>
              <a:t>, </a:t>
            </a:r>
            <a:r>
              <a:rPr lang="en-US" altLang="en-US" sz="2800" i="1" dirty="0">
                <a:cs typeface="Arial" panose="020B0604020202020204" pitchFamily="34" charset="0"/>
              </a:rPr>
              <a:t>p</a:t>
            </a:r>
            <a:r>
              <a:rPr lang="en-US" altLang="en-US" sz="2800" i="1" baseline="-25000" dirty="0">
                <a:cs typeface="Arial" panose="020B0604020202020204" pitchFamily="34" charset="0"/>
              </a:rPr>
              <a:t>i</a:t>
            </a:r>
            <a:r>
              <a:rPr lang="en-US" altLang="en-US" sz="2800" dirty="0">
                <a:cs typeface="Arial" panose="020B0604020202020204" pitchFamily="34" charset="0"/>
              </a:rPr>
              <a:t> = # model parameters, </a:t>
            </a:r>
            <a:r>
              <a:rPr lang="en-US" altLang="en-US" sz="2800" i="1" dirty="0">
                <a:cs typeface="Arial" panose="020B0604020202020204" pitchFamily="34" charset="0"/>
              </a:rPr>
              <a:t>p</a:t>
            </a:r>
            <a:r>
              <a:rPr lang="en-US" altLang="en-US" sz="2800" dirty="0">
                <a:cs typeface="Arial" panose="020B0604020202020204" pitchFamily="34" charset="0"/>
              </a:rPr>
              <a:t> = 0.02)</a:t>
            </a:r>
            <a:endParaRPr lang="en-US" altLang="en-US" sz="2800" i="1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800" dirty="0">
                <a:cs typeface="Arial" panose="020B0604020202020204" pitchFamily="34" charset="0"/>
              </a:rPr>
              <a:t>Reject null hypothesis that all regression parameters for Exposure = 0 (keep Exposure)</a:t>
            </a:r>
          </a:p>
          <a:p>
            <a:pPr eaLnBrk="1" hangingPunct="1"/>
            <a:r>
              <a:rPr lang="en-US" altLang="en-US" sz="2800" dirty="0">
                <a:cs typeface="Arial" panose="020B0604020202020204" pitchFamily="34" charset="0"/>
              </a:rPr>
              <a:t>Can also examine </a:t>
            </a:r>
            <a:r>
              <a:rPr lang="en-US" altLang="en-US" sz="2800" i="1" dirty="0">
                <a:cs typeface="Arial" panose="020B0604020202020204" pitchFamily="34" charset="0"/>
              </a:rPr>
              <a:t>t</a:t>
            </a:r>
            <a:r>
              <a:rPr lang="en-US" altLang="en-US" sz="2800" dirty="0">
                <a:cs typeface="Arial" panose="020B0604020202020204" pitchFamily="34" charset="0"/>
              </a:rPr>
              <a:t>-values or use Deviance Information Criterion:</a:t>
            </a:r>
          </a:p>
        </p:txBody>
      </p:sp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47264" y="5527675"/>
            <a:ext cx="3297072" cy="553998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 algn="r"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6553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626C68-70F1-4FEF-A820-510E04BC1482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/>
              <a:t>Nested Poisson Model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lvl="1" eaLnBrk="1" hangingPunct="1"/>
            <a:endParaRPr lang="en-US" altLang="en-US" sz="2400"/>
          </a:p>
        </p:txBody>
      </p:sp>
      <p:sp>
        <p:nvSpPr>
          <p:cNvPr id="56328" name="Rectangle 5"/>
          <p:cNvSpPr>
            <a:spLocks noChangeArrowheads="1"/>
          </p:cNvSpPr>
          <p:nvPr/>
        </p:nvSpPr>
        <p:spPr bwMode="auto">
          <a:xfrm>
            <a:off x="0" y="1143000"/>
            <a:ext cx="9144000" cy="409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&gt; RIKZ_poisson.1 &lt;-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glm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(Richness ~ NAP + factor(week) + factor(exposure), data = RIKZ, family =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poisson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drop1(RIKZ_poisson.1, test = "</a:t>
            </a:r>
            <a:r>
              <a:rPr lang="en-US" altLang="en-US" sz="20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Chisq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")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Single term deletions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Model: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Richness ~ NAP + factor(week) + factor(exposure)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Deviance  AIC       LRT      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Pr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(Chi) 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&lt;none&gt;              47.800  203.799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NAP              1  93.460  247.459  45.660   1.407e-11 ***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factor(week)     3  58.372  208.371  10.572   0.01428 *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factor(exposure) 2  53.466  205.464   5.666   0.05885 . 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6758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427C2B-6951-41CE-97B1-A73DB9235C17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675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Quasi-Poisson Regression</a:t>
            </a:r>
          </a:p>
        </p:txBody>
      </p:sp>
      <p:sp>
        <p:nvSpPr>
          <p:cNvPr id="6759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lvl="1" eaLnBrk="1" hangingPunct="1"/>
            <a:endParaRPr lang="en-US" altLang="en-US" sz="2400"/>
          </a:p>
        </p:txBody>
      </p:sp>
      <p:sp>
        <p:nvSpPr>
          <p:cNvPr id="67591" name="Rectangle 4"/>
          <p:cNvSpPr>
            <a:spLocks noChangeArrowheads="1"/>
          </p:cNvSpPr>
          <p:nvPr/>
        </p:nvSpPr>
        <p:spPr bwMode="auto">
          <a:xfrm>
            <a:off x="0" y="1143000"/>
            <a:ext cx="9144000" cy="324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en-US" sz="3200" dirty="0"/>
              <a:t>Model Comparison:</a:t>
            </a:r>
          </a:p>
          <a:p>
            <a:pPr lvl="1" eaLnBrk="1" hangingPunct="1"/>
            <a:r>
              <a:rPr lang="en-US" altLang="en-US" sz="2400" dirty="0">
                <a:cs typeface="Arial" panose="020B0604020202020204" pitchFamily="34" charset="0"/>
              </a:rPr>
              <a:t>use dispersion parameter </a:t>
            </a:r>
            <a:r>
              <a:rPr lang="el-GR" altLang="en-US" sz="2400" i="1" dirty="0">
                <a:cs typeface="Arial" panose="020B0604020202020204" pitchFamily="34" charset="0"/>
              </a:rPr>
              <a:t>ρ</a:t>
            </a:r>
            <a:r>
              <a:rPr lang="en-US" altLang="en-US" sz="2400" dirty="0">
                <a:cs typeface="Arial" panose="020B0604020202020204" pitchFamily="34" charset="0"/>
              </a:rPr>
              <a:t> (as in quasi-Poisson)</a:t>
            </a:r>
          </a:p>
          <a:p>
            <a:pPr lvl="1" eaLnBrk="1" hangingPunct="1"/>
            <a:r>
              <a:rPr lang="en-US" altLang="en-US" sz="2400" i="1" dirty="0">
                <a:cs typeface="Arial" panose="020B0604020202020204" pitchFamily="34" charset="0"/>
              </a:rPr>
              <a:t>p</a:t>
            </a:r>
            <a:r>
              <a:rPr lang="en-US" altLang="en-US" sz="2400" dirty="0">
                <a:cs typeface="Arial" panose="020B0604020202020204" pitchFamily="34" charset="0"/>
              </a:rPr>
              <a:t> + 1 &amp; </a:t>
            </a:r>
            <a:r>
              <a:rPr lang="en-US" altLang="en-US" sz="2400" i="1" dirty="0">
                <a:cs typeface="Arial" panose="020B0604020202020204" pitchFamily="34" charset="0"/>
              </a:rPr>
              <a:t>q</a:t>
            </a:r>
            <a:r>
              <a:rPr lang="en-US" altLang="en-US" sz="2400" dirty="0">
                <a:cs typeface="Arial" panose="020B0604020202020204" pitchFamily="34" charset="0"/>
              </a:rPr>
              <a:t> + 1 are # parameters in model 1 &amp; 2, respectively</a:t>
            </a:r>
          </a:p>
          <a:p>
            <a:pPr lvl="1" eaLnBrk="1" hangingPunct="1"/>
            <a:r>
              <a:rPr lang="en-US" altLang="en-US" sz="2400" dirty="0">
                <a:cs typeface="Arial" panose="020B0604020202020204" pitchFamily="34" charset="0"/>
              </a:rPr>
              <a:t>H</a:t>
            </a:r>
            <a:r>
              <a:rPr lang="en-US" altLang="en-US" sz="2400" baseline="-25000" dirty="0">
                <a:cs typeface="Arial" panose="020B0604020202020204" pitchFamily="34" charset="0"/>
              </a:rPr>
              <a:t>0</a:t>
            </a:r>
            <a:r>
              <a:rPr lang="en-US" altLang="en-US" sz="2400" dirty="0">
                <a:cs typeface="Arial" panose="020B0604020202020204" pitchFamily="34" charset="0"/>
              </a:rPr>
              <a:t>: regression parameters of omitted explanatory variables = 0, </a:t>
            </a:r>
            <a:r>
              <a:rPr lang="en-US" altLang="en-US" sz="2400" i="1" dirty="0">
                <a:cs typeface="Arial" panose="020B0604020202020204" pitchFamily="34" charset="0"/>
              </a:rPr>
              <a:t>F</a:t>
            </a:r>
            <a:r>
              <a:rPr lang="en-US" altLang="en-US" sz="2400" dirty="0">
                <a:cs typeface="Arial" panose="020B0604020202020204" pitchFamily="34" charset="0"/>
              </a:rPr>
              <a:t>-ratio follows an </a:t>
            </a:r>
            <a:r>
              <a:rPr lang="en-US" altLang="en-US" sz="2400" i="1" dirty="0">
                <a:cs typeface="Arial" panose="020B0604020202020204" pitchFamily="34" charset="0"/>
              </a:rPr>
              <a:t>F</a:t>
            </a:r>
            <a:r>
              <a:rPr lang="en-US" altLang="en-US" sz="2400" dirty="0">
                <a:cs typeface="Arial" panose="020B0604020202020204" pitchFamily="34" charset="0"/>
              </a:rPr>
              <a:t>-distribution with </a:t>
            </a:r>
            <a:r>
              <a:rPr lang="en-US" altLang="en-US" sz="2400" i="1" dirty="0">
                <a:cs typeface="Arial" panose="020B0604020202020204" pitchFamily="34" charset="0"/>
              </a:rPr>
              <a:t>p - q </a:t>
            </a:r>
            <a:r>
              <a:rPr lang="en-US" altLang="en-US" sz="2400" dirty="0">
                <a:cs typeface="Arial" panose="020B0604020202020204" pitchFamily="34" charset="0"/>
              </a:rPr>
              <a:t> and </a:t>
            </a:r>
            <a:r>
              <a:rPr lang="en-US" altLang="en-US" sz="2400" i="1" dirty="0">
                <a:cs typeface="Arial" panose="020B0604020202020204" pitchFamily="34" charset="0"/>
              </a:rPr>
              <a:t>n - p </a:t>
            </a:r>
            <a:r>
              <a:rPr lang="en-US" altLang="en-US" sz="2400" i="1" dirty="0" err="1">
                <a:cs typeface="Arial" panose="020B0604020202020204" pitchFamily="34" charset="0"/>
              </a:rPr>
              <a:t>df</a:t>
            </a:r>
            <a:endParaRPr lang="en-US" altLang="en-US" sz="2400" i="1" dirty="0">
              <a:cs typeface="Arial" panose="020B0604020202020204" pitchFamily="34" charset="0"/>
            </a:endParaRPr>
          </a:p>
          <a:p>
            <a:pPr lvl="1" eaLnBrk="1" hangingPunct="1">
              <a:buFontTx/>
              <a:buNone/>
            </a:pPr>
            <a:endParaRPr lang="en-US" altLang="en-US" sz="2400" dirty="0">
              <a:cs typeface="Arial" panose="020B0604020202020204" pitchFamily="34" charset="0"/>
            </a:endParaRPr>
          </a:p>
          <a:p>
            <a:pPr lvl="1" eaLnBrk="1" hangingPunct="1">
              <a:buFontTx/>
              <a:buNone/>
            </a:pPr>
            <a:endParaRPr lang="en-US" altLang="en-US" sz="2400" dirty="0">
              <a:cs typeface="Arial" panose="020B0604020202020204" pitchFamily="34" charset="0"/>
            </a:endParaRPr>
          </a:p>
        </p:txBody>
      </p:sp>
      <p:sp>
        <p:nvSpPr>
          <p:cNvPr id="58376" name="Rectangle 5"/>
          <p:cNvSpPr>
            <a:spLocks noChangeArrowheads="1"/>
          </p:cNvSpPr>
          <p:nvPr/>
        </p:nvSpPr>
        <p:spPr bwMode="auto">
          <a:xfrm>
            <a:off x="0" y="5124450"/>
            <a:ext cx="7477125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Analysis of Deviance Table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Resid</a:t>
            </a:r>
            <a:r>
              <a:rPr lang="en-US" alt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. </a:t>
            </a:r>
            <a:r>
              <a:rPr lang="en-US" altLang="en-US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alt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altLang="en-US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Resid</a:t>
            </a:r>
            <a:r>
              <a:rPr lang="en-US" alt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. Dev    </a:t>
            </a:r>
            <a:r>
              <a:rPr lang="en-US" altLang="en-US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alt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Deviance     F </a:t>
            </a:r>
            <a:r>
              <a:rPr lang="en-US" altLang="en-US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Pr</a:t>
            </a:r>
            <a:r>
              <a:rPr lang="en-US" alt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(&gt;F)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1        38               47.800    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2        40               53.466       -2  -5.666 2.3994    0.1044</a:t>
            </a:r>
          </a:p>
        </p:txBody>
      </p:sp>
      <p:graphicFrame>
        <p:nvGraphicFramePr>
          <p:cNvPr id="67593" name="Object 6"/>
          <p:cNvGraphicFramePr>
            <a:graphicFrameLocks noChangeAspect="1"/>
          </p:cNvGraphicFramePr>
          <p:nvPr/>
        </p:nvGraphicFramePr>
        <p:xfrm>
          <a:off x="6978650" y="4400550"/>
          <a:ext cx="21653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63225" imgH="418918" progId="Equation.3">
                  <p:embed/>
                </p:oleObj>
              </mc:Choice>
              <mc:Fallback>
                <p:oleObj name="Equation" r:id="rId3" imgW="863225" imgH="41891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8650" y="4400550"/>
                        <a:ext cx="216535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8" name="Rectangle 7"/>
          <p:cNvSpPr>
            <a:spLocks noChangeArrowheads="1"/>
          </p:cNvSpPr>
          <p:nvPr/>
        </p:nvSpPr>
        <p:spPr bwMode="auto">
          <a:xfrm>
            <a:off x="0" y="3421063"/>
            <a:ext cx="9144000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alt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RIKZ_poisson.1</a:t>
            </a: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altLang="en-US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glm</a:t>
            </a: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(Richness ~ NAP + factor(week) + factor(exposure), data = RIKZ, family = </a:t>
            </a:r>
            <a:r>
              <a:rPr lang="en-US" altLang="en-US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quasipoisson</a:t>
            </a: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alt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RIKZ_poisson.2</a:t>
            </a: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altLang="en-US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glm</a:t>
            </a: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(Richness ~ NAP + factor(week), data = RIKZ, family = </a:t>
            </a:r>
            <a:r>
              <a:rPr lang="en-US" altLang="en-US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quasipoisson</a:t>
            </a: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altLang="en-US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anova</a:t>
            </a:r>
            <a:r>
              <a:rPr lang="en-US" alt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(RIKZ_poisson.1,RIKZ_poisson.2, test = "F")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Quasi-Poisson Full Model</a:t>
            </a:r>
          </a:p>
        </p:txBody>
      </p:sp>
      <p:sp>
        <p:nvSpPr>
          <p:cNvPr id="69635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6963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6963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940A85-9ACD-44F0-9D9A-1A05FF776FA7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pic>
        <p:nvPicPr>
          <p:cNvPr id="6963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00"/>
            <a:ext cx="884396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706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BE6BF5-3A55-4AD7-93DF-F59EA648ACF9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 &amp; Further Modeling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Generalized Linear Models:</a:t>
            </a:r>
          </a:p>
          <a:p>
            <a:pPr lvl="1" eaLnBrk="1" hangingPunct="1"/>
            <a:r>
              <a:rPr lang="en-US" altLang="en-US" sz="2400" dirty="0"/>
              <a:t>model data on original scale, but can accommodate large range of:</a:t>
            </a:r>
          </a:p>
          <a:p>
            <a:pPr lvl="2" eaLnBrk="1" hangingPunct="1"/>
            <a:r>
              <a:rPr lang="en-US" altLang="en-US" sz="2000" dirty="0"/>
              <a:t>Links between linear predictor and mean</a:t>
            </a:r>
          </a:p>
          <a:p>
            <a:pPr lvl="2" eaLnBrk="1" hangingPunct="1"/>
            <a:r>
              <a:rPr lang="en-US" altLang="en-US" sz="2000" dirty="0"/>
              <a:t>Dependence of variance on the mean</a:t>
            </a:r>
          </a:p>
          <a:p>
            <a:pPr lvl="1" eaLnBrk="1" hangingPunct="1"/>
            <a:r>
              <a:rPr lang="en-US" altLang="en-US" sz="2400" dirty="0"/>
              <a:t>Many distributional forms beyond Poisson.</a:t>
            </a:r>
          </a:p>
          <a:p>
            <a:pPr lvl="1" eaLnBrk="1" hangingPunct="1"/>
            <a:r>
              <a:rPr lang="en-US" altLang="en-US" sz="2400" dirty="0">
                <a:cs typeface="Arial" panose="020B0604020202020204" pitchFamily="34" charset="0"/>
              </a:rPr>
              <a:t>Many GLMs use Maximum Likelihood instead of standard regression parameters for estimation.</a:t>
            </a:r>
          </a:p>
          <a:p>
            <a:pPr lvl="1" eaLnBrk="1" hangingPunct="1"/>
            <a:r>
              <a:rPr lang="en-US" altLang="en-US" sz="2400" dirty="0">
                <a:cs typeface="Arial" panose="020B0604020202020204" pitchFamily="34" charset="0"/>
              </a:rPr>
              <a:t>Inference for GLMs mainly based on deviance.</a:t>
            </a:r>
          </a:p>
          <a:p>
            <a:pPr eaLnBrk="1" hangingPunct="1"/>
            <a:r>
              <a:rPr lang="en-US" altLang="en-US" sz="2800" dirty="0"/>
              <a:t>Model selection:</a:t>
            </a:r>
          </a:p>
          <a:p>
            <a:pPr lvl="1" eaLnBrk="1" hangingPunct="1"/>
            <a:r>
              <a:rPr lang="en-US" altLang="en-US" sz="2400" dirty="0"/>
              <a:t>Select distribution most appropriate for variables (</a:t>
            </a:r>
            <a:r>
              <a:rPr lang="en-US" altLang="en-US" sz="2400" dirty="0" err="1"/>
              <a:t>Venables</a:t>
            </a:r>
            <a:r>
              <a:rPr lang="en-US" altLang="en-US" sz="2400" dirty="0"/>
              <a:t> and </a:t>
            </a:r>
            <a:r>
              <a:rPr lang="en-US" altLang="en-US" sz="2400" dirty="0" err="1"/>
              <a:t>Dichmont</a:t>
            </a:r>
            <a:r>
              <a:rPr lang="en-US" altLang="en-US" sz="2400" dirty="0"/>
              <a:t> 2004).</a:t>
            </a:r>
          </a:p>
          <a:p>
            <a:pPr lvl="1" eaLnBrk="1" hangingPunct="1"/>
            <a:r>
              <a:rPr lang="en-US" altLang="en-US" sz="2400" dirty="0"/>
              <a:t>Some models have quasi-equivalents to handle dispersion.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6" name="Group 7"/>
          <p:cNvGrpSpPr>
            <a:grpSpLocks/>
          </p:cNvGrpSpPr>
          <p:nvPr/>
        </p:nvGrpSpPr>
        <p:grpSpPr bwMode="auto">
          <a:xfrm>
            <a:off x="7058025" y="3759200"/>
            <a:ext cx="2039938" cy="2192338"/>
            <a:chOff x="7255952" y="4648200"/>
            <a:chExt cx="2040448" cy="2192848"/>
          </a:xfrm>
        </p:grpSpPr>
        <p:pic>
          <p:nvPicPr>
            <p:cNvPr id="7271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5952" y="4800600"/>
              <a:ext cx="2040448" cy="2040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8457990" y="4648200"/>
              <a:ext cx="457314" cy="381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2669" y="1719618"/>
            <a:ext cx="8229600" cy="4517159"/>
          </a:xfrm>
          <a:blipFill rotWithShape="0">
            <a:blip r:embed="rId4"/>
            <a:stretch>
              <a:fillRect l="-1481" t="-3779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7270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altLang="en-US" b="1"/>
              <a:t>Statistical Modeling</a:t>
            </a:r>
          </a:p>
        </p:txBody>
      </p:sp>
      <p:sp>
        <p:nvSpPr>
          <p:cNvPr id="6" name="Cloud Callout 5"/>
          <p:cNvSpPr/>
          <p:nvPr/>
        </p:nvSpPr>
        <p:spPr>
          <a:xfrm rot="408970" flipH="1">
            <a:off x="5745163" y="1778000"/>
            <a:ext cx="2971800" cy="1981200"/>
          </a:xfrm>
          <a:prstGeom prst="cloudCallou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chemeClr val="tx2"/>
                </a:solidFill>
              </a:rPr>
              <a:t>How does x affect y?</a:t>
            </a:r>
          </a:p>
        </p:txBody>
      </p:sp>
      <p:sp>
        <p:nvSpPr>
          <p:cNvPr id="12" name="Cloud Callout 11"/>
          <p:cNvSpPr/>
          <p:nvPr/>
        </p:nvSpPr>
        <p:spPr>
          <a:xfrm rot="408970" flipH="1">
            <a:off x="5745163" y="1778000"/>
            <a:ext cx="2971800" cy="1981200"/>
          </a:xfrm>
          <a:prstGeom prst="cloudCallout">
            <a:avLst/>
          </a:prstGeom>
          <a:solidFill>
            <a:srgbClr val="FFEA6D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chemeClr val="tx2"/>
                </a:solidFill>
              </a:rPr>
              <a:t>How do some x’s affect y?</a:t>
            </a:r>
          </a:p>
        </p:txBody>
      </p:sp>
      <p:sp>
        <p:nvSpPr>
          <p:cNvPr id="13" name="Cloud Callout 12"/>
          <p:cNvSpPr/>
          <p:nvPr/>
        </p:nvSpPr>
        <p:spPr>
          <a:xfrm rot="408970" flipH="1">
            <a:off x="5745163" y="1763713"/>
            <a:ext cx="2971800" cy="1981200"/>
          </a:xfrm>
          <a:prstGeom prst="cloudCallou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600" dirty="0">
                <a:solidFill>
                  <a:schemeClr val="tx2"/>
                </a:solidFill>
              </a:rPr>
              <a:t>What if my data aren’t normal?</a:t>
            </a:r>
          </a:p>
        </p:txBody>
      </p:sp>
      <p:sp>
        <p:nvSpPr>
          <p:cNvPr id="14" name="Cloud Callout 13"/>
          <p:cNvSpPr/>
          <p:nvPr/>
        </p:nvSpPr>
        <p:spPr>
          <a:xfrm rot="408970" flipH="1">
            <a:off x="5745163" y="1778000"/>
            <a:ext cx="2971800" cy="1981200"/>
          </a:xfrm>
          <a:prstGeom prst="cloudCallout">
            <a:avLst/>
          </a:prstGeom>
          <a:solidFill>
            <a:srgbClr val="FFE64B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600" dirty="0">
                <a:solidFill>
                  <a:schemeClr val="tx2"/>
                </a:solidFill>
              </a:rPr>
              <a:t>What if the </a:t>
            </a:r>
            <a:r>
              <a:rPr lang="en-US" sz="2400" dirty="0">
                <a:solidFill>
                  <a:schemeClr val="tx2"/>
                </a:solidFill>
              </a:rPr>
              <a:t>relationships</a:t>
            </a:r>
            <a:r>
              <a:rPr lang="en-US" sz="2600" dirty="0">
                <a:solidFill>
                  <a:schemeClr val="tx2"/>
                </a:solidFill>
              </a:rPr>
              <a:t> aren’t linear?</a:t>
            </a:r>
          </a:p>
        </p:txBody>
      </p:sp>
      <p:sp>
        <p:nvSpPr>
          <p:cNvPr id="727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467350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5C2538-4D00-4DEC-9D3F-42B3FC6871C5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1024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1024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A2F541-C1CF-48AE-B134-435321B3AF3F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Approach to Advanced Methods</a:t>
            </a:r>
          </a:p>
        </p:txBody>
      </p:sp>
      <p:pic>
        <p:nvPicPr>
          <p:cNvPr id="10246" name="Picture 2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1438275"/>
            <a:ext cx="8612187" cy="478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20363" y="533400"/>
            <a:ext cx="7937837" cy="6001359"/>
            <a:chOff x="520363" y="533400"/>
            <a:chExt cx="8090237" cy="6001359"/>
          </a:xfrm>
          <a:solidFill>
            <a:srgbClr val="FFE64B"/>
          </a:solidFill>
        </p:grpSpPr>
        <p:sp>
          <p:nvSpPr>
            <p:cNvPr id="10" name="Rounded Rectangle 9"/>
            <p:cNvSpPr/>
            <p:nvPr/>
          </p:nvSpPr>
          <p:spPr>
            <a:xfrm>
              <a:off x="520363" y="533400"/>
              <a:ext cx="8090237" cy="6001359"/>
            </a:xfrm>
            <a:prstGeom prst="round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69881" y="762000"/>
              <a:ext cx="5791199" cy="1077218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3200" dirty="0">
                  <a:solidFill>
                    <a:schemeClr val="tx2"/>
                  </a:solidFill>
                </a:rPr>
                <a:t>Generalized Additive Models (GAM)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365644" y="2467474"/>
            <a:ext cx="6247275" cy="3933326"/>
            <a:chOff x="1015663" y="1437167"/>
            <a:chExt cx="7099637" cy="5086959"/>
          </a:xfrm>
          <a:solidFill>
            <a:srgbClr val="FFE64B"/>
          </a:solidFill>
        </p:grpSpPr>
        <p:sp>
          <p:nvSpPr>
            <p:cNvPr id="13" name="Rounded Rectangle 12"/>
            <p:cNvSpPr/>
            <p:nvPr/>
          </p:nvSpPr>
          <p:spPr>
            <a:xfrm>
              <a:off x="1015663" y="1437167"/>
              <a:ext cx="7099637" cy="5086959"/>
            </a:xfrm>
            <a:prstGeom prst="round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42011" y="1534180"/>
              <a:ext cx="5771703" cy="1393163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3200" dirty="0">
                  <a:solidFill>
                    <a:schemeClr val="tx2"/>
                  </a:solidFill>
                </a:rPr>
                <a:t>Generalized Linear Models (GLM)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57033" y="3673023"/>
            <a:ext cx="4664496" cy="2575377"/>
            <a:chOff x="1520741" y="2209800"/>
            <a:chExt cx="6089480" cy="4346224"/>
          </a:xfrm>
          <a:solidFill>
            <a:srgbClr val="FFE64B"/>
          </a:solidFill>
        </p:grpSpPr>
        <p:sp>
          <p:nvSpPr>
            <p:cNvPr id="14" name="Rounded Rectangle 13"/>
            <p:cNvSpPr/>
            <p:nvPr/>
          </p:nvSpPr>
          <p:spPr>
            <a:xfrm>
              <a:off x="1520741" y="2209800"/>
              <a:ext cx="6089480" cy="4346224"/>
            </a:xfrm>
            <a:prstGeom prst="round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96264" y="2372379"/>
              <a:ext cx="4554414" cy="986870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3200" dirty="0">
                  <a:solidFill>
                    <a:schemeClr val="tx2"/>
                  </a:solidFill>
                </a:rPr>
                <a:t>Multiple Regression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54294" y="4555660"/>
            <a:ext cx="3669975" cy="1540340"/>
            <a:chOff x="1957523" y="2895599"/>
            <a:chExt cx="5215914" cy="3673941"/>
          </a:xfrm>
          <a:solidFill>
            <a:srgbClr val="FFE64B"/>
          </a:solidFill>
        </p:grpSpPr>
        <p:sp>
          <p:nvSpPr>
            <p:cNvPr id="15" name="Rounded Rectangle 14"/>
            <p:cNvSpPr/>
            <p:nvPr/>
          </p:nvSpPr>
          <p:spPr>
            <a:xfrm>
              <a:off x="1957523" y="2895599"/>
              <a:ext cx="5215914" cy="3673941"/>
            </a:xfrm>
            <a:prstGeom prst="round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89080" y="3057026"/>
              <a:ext cx="3352800" cy="2569326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3200" dirty="0">
                  <a:solidFill>
                    <a:schemeClr val="tx2"/>
                  </a:solidFill>
                </a:rPr>
                <a:t>Linear Regression</a:t>
              </a:r>
            </a:p>
          </p:txBody>
        </p:sp>
      </p:grpSp>
      <p:sp>
        <p:nvSpPr>
          <p:cNvPr id="7475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E1977E-5CA8-4996-AEBF-4407FFEED299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14047" y="6534150"/>
            <a:ext cx="433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Acknowledgement: Brooke Lowman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7680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7680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DDE2C3-A757-4DE0-BA10-D4DBD20E44BE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Further Reading</a:t>
            </a:r>
          </a:p>
        </p:txBody>
      </p:sp>
      <p:sp>
        <p:nvSpPr>
          <p:cNvPr id="768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9144000" cy="52578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sz="2400"/>
              <a:t>Crawley, M.J., 2005. Statistics: An Introduction Using R. John Wiley &amp; Sons, London.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Dobson, A.J., 2002. An Introduction to Generalized Linear Models, 2</a:t>
            </a:r>
            <a:r>
              <a:rPr lang="en-US" altLang="en-US" sz="2400" baseline="30000"/>
              <a:t>nd</a:t>
            </a:r>
            <a:r>
              <a:rPr lang="en-US" altLang="en-US" sz="2400"/>
              <a:t> ed. Chapman &amp; Hall, London.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McCullagh, P., Nelder, J.A., 1989. Generalized Linear Models, 2</a:t>
            </a:r>
            <a:r>
              <a:rPr lang="en-US" altLang="en-US" sz="2400" baseline="30000"/>
              <a:t>nd</a:t>
            </a:r>
            <a:r>
              <a:rPr lang="en-US" altLang="en-US" sz="2400"/>
              <a:t> ed. Chapman &amp; Hall, London.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Nelder, J.A.,Wedderburn, R.W.M., 1972. Generalized linear models. J. Roy. Stat. Soc. Ser. A. 135, 370–384.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Venables, W. N., Dichmont, C.M., 2004. GLMS, GAMS and GLMMs: an overview of theory for applications in fisheries research. Fish. Res. 70, 319-337.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Wood, S.N., 2006. Generalized Additive Models: An Introduction with R. Chapman &amp; Hall, London.</a:t>
            </a:r>
          </a:p>
          <a:p>
            <a:pPr lvl="1" eaLnBrk="1" hangingPunct="1">
              <a:buFontTx/>
              <a:buNone/>
            </a:pPr>
            <a:endParaRPr lang="en-US" altLang="en-US" sz="2400"/>
          </a:p>
          <a:p>
            <a:pPr lvl="1" eaLnBrk="1" hangingPunct="1"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Schedule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>
          <a:xfrm>
            <a:off x="0" y="5062538"/>
            <a:ext cx="9144000" cy="1338262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1-2 page Project outline due Feb 09</a:t>
            </a:r>
          </a:p>
        </p:txBody>
      </p:sp>
      <p:sp>
        <p:nvSpPr>
          <p:cNvPr id="11059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11059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105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40A332-AA9B-48EA-988B-46674F526FB5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709B2F-83D5-BD46-AF87-708149682D9A}"/>
              </a:ext>
            </a:extLst>
          </p:cNvPr>
          <p:cNvSpPr txBox="1">
            <a:spLocks/>
          </p:cNvSpPr>
          <p:nvPr/>
        </p:nvSpPr>
        <p:spPr bwMode="auto">
          <a:xfrm>
            <a:off x="0" y="348916"/>
            <a:ext cx="9144000" cy="717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22445-DE87-2346-A7D9-882474BF3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342" y="1693620"/>
            <a:ext cx="9251725" cy="20043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EA6B51F-DFA8-8B41-B09E-A7C869A2A1F5}"/>
              </a:ext>
            </a:extLst>
          </p:cNvPr>
          <p:cNvSpPr/>
          <p:nvPr/>
        </p:nvSpPr>
        <p:spPr>
          <a:xfrm>
            <a:off x="215153" y="2264487"/>
            <a:ext cx="8364071" cy="242047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92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1082675"/>
            <a:ext cx="476885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1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1229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1229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ABCEBE-2DD3-4331-A937-A238606710B9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Review: Linear Regression</a:t>
            </a:r>
          </a:p>
        </p:txBody>
      </p:sp>
      <p:sp>
        <p:nvSpPr>
          <p:cNvPr id="122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Implications of linear regression assumptions:</a:t>
            </a:r>
          </a:p>
          <a:p>
            <a:pPr lvl="1" eaLnBrk="1" hangingPunct="1"/>
            <a:r>
              <a:rPr lang="en-US" altLang="en-US" sz="2400" dirty="0"/>
              <a:t>Species richness is expected to be zero at NAP ~2.4.</a:t>
            </a:r>
          </a:p>
          <a:p>
            <a:pPr lvl="1" eaLnBrk="1" hangingPunct="1"/>
            <a:r>
              <a:rPr lang="en-US" altLang="en-US" sz="2400" dirty="0"/>
              <a:t>Large probability of negative richness at even intermediate NAP levels</a:t>
            </a:r>
          </a:p>
          <a:p>
            <a:pPr lvl="1" eaLnBrk="1" hangingPunct="1"/>
            <a:r>
              <a:rPr lang="en-US" altLang="en-US" sz="2400" dirty="0"/>
              <a:t>Unequal variances</a:t>
            </a:r>
          </a:p>
        </p:txBody>
      </p:sp>
      <p:sp>
        <p:nvSpPr>
          <p:cNvPr id="187401" name="Line 9"/>
          <p:cNvSpPr>
            <a:spLocks noChangeShapeType="1"/>
          </p:cNvSpPr>
          <p:nvPr/>
        </p:nvSpPr>
        <p:spPr bwMode="auto">
          <a:xfrm>
            <a:off x="5081588" y="5005388"/>
            <a:ext cx="4062412" cy="0"/>
          </a:xfrm>
          <a:prstGeom prst="line">
            <a:avLst/>
          </a:prstGeom>
          <a:noFill/>
          <a:ln w="28575">
            <a:solidFill>
              <a:srgbClr val="A5002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87405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5" t="16576" r="25345" b="13577"/>
          <a:stretch>
            <a:fillRect/>
          </a:stretch>
        </p:blipFill>
        <p:spPr bwMode="auto">
          <a:xfrm rot="5400000">
            <a:off x="6503194" y="4217194"/>
            <a:ext cx="4535487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144906-9941-4034-8855-24FF7E9AC16C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Model Validation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3902075" cy="5257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Important model assumptions need to be inspected:</a:t>
            </a:r>
          </a:p>
          <a:p>
            <a:pPr lvl="1" eaLnBrk="1" hangingPunct="1"/>
            <a:r>
              <a:rPr lang="en-US" altLang="en-US" sz="2400" dirty="0"/>
              <a:t>Scatterplot of residuals on fitted values and scale-location plot show unequal variance.</a:t>
            </a:r>
          </a:p>
          <a:p>
            <a:pPr lvl="1" eaLnBrk="1" hangingPunct="1"/>
            <a:r>
              <a:rPr lang="en-US" altLang="en-US" sz="2400" dirty="0"/>
              <a:t>Q-Q plot shows non-normality</a:t>
            </a:r>
          </a:p>
          <a:p>
            <a:pPr lvl="1" eaLnBrk="1" hangingPunct="1"/>
            <a:r>
              <a:rPr lang="en-US" altLang="en-US" sz="2400" dirty="0"/>
              <a:t>Cook’s distance indicates influential observations.</a:t>
            </a:r>
          </a:p>
          <a:p>
            <a:pPr lvl="1" eaLnBrk="1" hangingPunct="1"/>
            <a:endParaRPr lang="en-US" altLang="en-US" sz="2400" dirty="0"/>
          </a:p>
        </p:txBody>
      </p:sp>
      <p:pic>
        <p:nvPicPr>
          <p:cNvPr id="1434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588" y="1147763"/>
            <a:ext cx="5332412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B0F978-D331-4D12-9630-1B717231D043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Generalized Linear Models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Generalized Linear Models (GLMs):</a:t>
            </a:r>
          </a:p>
          <a:p>
            <a:pPr lvl="1" eaLnBrk="1" hangingPunct="1"/>
            <a:r>
              <a:rPr lang="en-US" altLang="en-US" dirty="0"/>
              <a:t>Attempt to accommodate variance heterogeneity and non-normal behavior by offering a range of distributional types that cover common mean-variance relationships</a:t>
            </a:r>
          </a:p>
          <a:p>
            <a:pPr lvl="1" eaLnBrk="1" hangingPunct="1"/>
            <a:r>
              <a:rPr lang="en-US" altLang="en-US" dirty="0"/>
              <a:t>useful for obviously non-normal data generating process</a:t>
            </a:r>
          </a:p>
          <a:p>
            <a:pPr lvl="1" eaLnBrk="1" hangingPunct="1"/>
            <a:r>
              <a:rPr lang="en-US" altLang="en-US" dirty="0"/>
              <a:t>provide alternatives to data transformation; e.g., </a:t>
            </a:r>
            <a:br>
              <a:rPr lang="en-US" altLang="en-US" dirty="0"/>
            </a:br>
            <a:r>
              <a:rPr lang="en-US" altLang="en-US" i="1" dirty="0"/>
              <a:t>Y</a:t>
            </a:r>
            <a:r>
              <a:rPr lang="en-US" altLang="en-US" dirty="0"/>
              <a:t>’ = log(</a:t>
            </a:r>
            <a:r>
              <a:rPr lang="en-US" altLang="en-US" i="1" dirty="0"/>
              <a:t>Y </a:t>
            </a:r>
            <a:r>
              <a:rPr lang="en-US" altLang="en-US" dirty="0"/>
              <a:t>+ </a:t>
            </a:r>
            <a:r>
              <a:rPr lang="en-US" altLang="en-US" i="1" dirty="0"/>
              <a:t>c</a:t>
            </a:r>
            <a:r>
              <a:rPr lang="en-US" altLang="en-US" dirty="0"/>
              <a:t>)</a:t>
            </a:r>
          </a:p>
          <a:p>
            <a:pPr lvl="1" eaLnBrk="1" hangingPunct="1"/>
            <a:r>
              <a:rPr lang="en-US" altLang="en-US" dirty="0"/>
              <a:t>first defined by </a:t>
            </a:r>
            <a:r>
              <a:rPr lang="en-US" altLang="en-US" dirty="0" err="1"/>
              <a:t>Nelder</a:t>
            </a:r>
            <a:r>
              <a:rPr lang="en-US" altLang="en-US" dirty="0"/>
              <a:t> and </a:t>
            </a:r>
            <a:r>
              <a:rPr lang="en-US" altLang="en-US" dirty="0" err="1"/>
              <a:t>Wedderburn</a:t>
            </a:r>
            <a:r>
              <a:rPr lang="en-US" altLang="en-US" dirty="0"/>
              <a:t> (1972)</a:t>
            </a:r>
          </a:p>
          <a:p>
            <a:pPr marL="914400" lvl="2" indent="0" eaLnBrk="1" hangingPunct="1">
              <a:buNone/>
            </a:pPr>
            <a:r>
              <a:rPr lang="en-US" altLang="en-US" dirty="0"/>
              <a:t>(but principles extend earlier)</a:t>
            </a:r>
          </a:p>
          <a:p>
            <a:pPr lvl="1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18435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1843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6B0774-51FF-40DE-873D-10A087F9E30E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Ordinary Linear Models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5260975" cy="5257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Change notation from:</a:t>
            </a:r>
          </a:p>
          <a:p>
            <a:pPr lvl="1" eaLnBrk="1" hangingPunct="1">
              <a:buFontTx/>
              <a:buNone/>
            </a:pPr>
            <a:endParaRPr lang="en-US" altLang="en-US" sz="2400" dirty="0"/>
          </a:p>
          <a:p>
            <a:pPr lvl="1" eaLnBrk="1" hangingPunct="1">
              <a:buFontTx/>
              <a:buNone/>
            </a:pPr>
            <a:r>
              <a:rPr lang="en-US" altLang="en-US" sz="2400" dirty="0"/>
              <a:t>       	                  to:</a:t>
            </a:r>
          </a:p>
          <a:p>
            <a:pPr eaLnBrk="1" hangingPunct="1"/>
            <a:endParaRPr lang="en-US" altLang="en-US" sz="2600" dirty="0"/>
          </a:p>
          <a:p>
            <a:pPr eaLnBrk="1" hangingPunct="1"/>
            <a:r>
              <a:rPr lang="en-US" altLang="en-US" sz="2600" dirty="0"/>
              <a:t>Model distribution of stochastic response variable </a:t>
            </a:r>
            <a:r>
              <a:rPr lang="en-US" altLang="en-US" sz="2600" i="1" dirty="0"/>
              <a:t>y</a:t>
            </a:r>
            <a:r>
              <a:rPr lang="en-US" altLang="en-US" sz="2600" dirty="0"/>
              <a:t> in terms of explanatory variables </a:t>
            </a:r>
            <a:r>
              <a:rPr lang="en-US" altLang="en-US" sz="2600" i="1" dirty="0"/>
              <a:t>x</a:t>
            </a:r>
            <a:r>
              <a:rPr lang="en-US" altLang="en-US" sz="2600" baseline="-25000" dirty="0"/>
              <a:t>1</a:t>
            </a:r>
            <a:r>
              <a:rPr lang="en-US" altLang="en-US" sz="2600" dirty="0"/>
              <a:t>, </a:t>
            </a:r>
            <a:r>
              <a:rPr lang="en-US" altLang="en-US" sz="2600" i="1" dirty="0"/>
              <a:t>x</a:t>
            </a:r>
            <a:r>
              <a:rPr lang="en-US" altLang="en-US" sz="2600" baseline="-25000" dirty="0"/>
              <a:t>2</a:t>
            </a:r>
            <a:r>
              <a:rPr lang="en-US" altLang="en-US" sz="2600" dirty="0"/>
              <a:t>, </a:t>
            </a:r>
            <a:r>
              <a:rPr lang="en-US" altLang="en-US" sz="2600" i="1" dirty="0" err="1"/>
              <a:t>x</a:t>
            </a:r>
            <a:r>
              <a:rPr lang="en-US" altLang="en-US" sz="2600" baseline="-25000" dirty="0" err="1"/>
              <a:t>p</a:t>
            </a:r>
            <a:r>
              <a:rPr lang="en-US" altLang="en-US" sz="2600" dirty="0"/>
              <a:t>... or their known mathematical functions.</a:t>
            </a:r>
          </a:p>
          <a:p>
            <a:pPr eaLnBrk="1" hangingPunct="1"/>
            <a:r>
              <a:rPr lang="en-US" altLang="en-US" sz="2600" dirty="0"/>
              <a:t>Simplified notation where fixed part of equation (</a:t>
            </a:r>
            <a:r>
              <a:rPr lang="el-GR" altLang="en-US" sz="2600" i="1" dirty="0">
                <a:cs typeface="Arial" panose="020B0604020202020204" pitchFamily="34" charset="0"/>
              </a:rPr>
              <a:t>η</a:t>
            </a:r>
            <a:r>
              <a:rPr lang="en-US" altLang="en-US" sz="2600" dirty="0"/>
              <a:t>) is referred to as the linear predictor:</a:t>
            </a:r>
          </a:p>
        </p:txBody>
      </p:sp>
      <p:graphicFrame>
        <p:nvGraphicFramePr>
          <p:cNvPr id="18439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337300" y="1106488"/>
          <a:ext cx="2720975" cy="526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93800" imgH="2311400" progId="Equation.3">
                  <p:embed/>
                </p:oleObj>
              </mc:Choice>
              <mc:Fallback>
                <p:oleObj name="Equation" r:id="rId3" imgW="1193800" imgH="2311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1106488"/>
                        <a:ext cx="2720975" cy="526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0" y="166252"/>
            <a:ext cx="9144000" cy="1143000"/>
          </a:xfrm>
        </p:spPr>
        <p:txBody>
          <a:bodyPr/>
          <a:lstStyle/>
          <a:p>
            <a:r>
              <a:rPr lang="en-US" dirty="0"/>
              <a:t>Transformation approach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0" y="1152236"/>
            <a:ext cx="9144000" cy="5257800"/>
          </a:xfrm>
        </p:spPr>
        <p:txBody>
          <a:bodyPr/>
          <a:lstStyle/>
          <a:p>
            <a:r>
              <a:rPr lang="en-US" sz="2400" dirty="0"/>
              <a:t>Transform response variable to accommodate non-normal, </a:t>
            </a:r>
            <a:r>
              <a:rPr lang="en-US" sz="2400" dirty="0" err="1"/>
              <a:t>heteroscadistic</a:t>
            </a:r>
            <a:r>
              <a:rPr lang="en-US" sz="2400" dirty="0"/>
              <a:t> errors.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C69E39-2B36-4877-BDB2-67D35618909B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381" y="2373440"/>
            <a:ext cx="2202166" cy="6853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18459"/>
            <a:ext cx="2530764" cy="99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9628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4614</TotalTime>
  <Words>2722</Words>
  <Application>Microsoft Macintosh PowerPoint</Application>
  <PresentationFormat>On-screen Show (4:3)</PresentationFormat>
  <Paragraphs>433</Paragraphs>
  <Slides>42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Consolas</vt:lpstr>
      <vt:lpstr>Default Design</vt:lpstr>
      <vt:lpstr>Equation</vt:lpstr>
      <vt:lpstr>Generalized Linear Models I Poisson Regression</vt:lpstr>
      <vt:lpstr>Schedule</vt:lpstr>
      <vt:lpstr>Lecture Outline</vt:lpstr>
      <vt:lpstr>Approach to Advanced Methods</vt:lpstr>
      <vt:lpstr>Review: Linear Regression</vt:lpstr>
      <vt:lpstr>Model Validation</vt:lpstr>
      <vt:lpstr>Generalized Linear Models</vt:lpstr>
      <vt:lpstr>Ordinary Linear Models</vt:lpstr>
      <vt:lpstr>Transformation approach</vt:lpstr>
      <vt:lpstr>Generalized Linear Models</vt:lpstr>
      <vt:lpstr>Generalized Linear Models</vt:lpstr>
      <vt:lpstr>Generalized Linear Models</vt:lpstr>
      <vt:lpstr>Generalized Linear Models</vt:lpstr>
      <vt:lpstr>Generalized Linear Models in R</vt:lpstr>
      <vt:lpstr>Generalized Linear Models</vt:lpstr>
      <vt:lpstr>GLM estimation and inference</vt:lpstr>
      <vt:lpstr>6.1 Poisson Regression</vt:lpstr>
      <vt:lpstr>Linear Regression</vt:lpstr>
      <vt:lpstr>Poisson Regression</vt:lpstr>
      <vt:lpstr>Back to the Beach (Ch 27)</vt:lpstr>
      <vt:lpstr>Poisson Regression</vt:lpstr>
      <vt:lpstr>Poisson Regression</vt:lpstr>
      <vt:lpstr>Poisson Regression</vt:lpstr>
      <vt:lpstr>Poisson Regression</vt:lpstr>
      <vt:lpstr>Poisson Regression</vt:lpstr>
      <vt:lpstr>Poisson Distribution</vt:lpstr>
      <vt:lpstr>Quasi-Poisson Distribution</vt:lpstr>
      <vt:lpstr>Quasi-Poisson Regression</vt:lpstr>
      <vt:lpstr>Quasi-Poisson Regression</vt:lpstr>
      <vt:lpstr>Generalized Linear Models in R</vt:lpstr>
      <vt:lpstr>Full Model and Nested Models</vt:lpstr>
      <vt:lpstr>Full Poisson Model</vt:lpstr>
      <vt:lpstr>Full Poisson Model</vt:lpstr>
      <vt:lpstr>Nested Poisson Model</vt:lpstr>
      <vt:lpstr>Nested Poisson Model</vt:lpstr>
      <vt:lpstr>Quasi-Poisson Regression</vt:lpstr>
      <vt:lpstr>Quasi-Poisson Full Model</vt:lpstr>
      <vt:lpstr>Summary &amp; Further Modeling</vt:lpstr>
      <vt:lpstr>Statistical Modeling</vt:lpstr>
      <vt:lpstr>PowerPoint Presentation</vt:lpstr>
      <vt:lpstr>Further Reading</vt:lpstr>
      <vt:lpstr>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Statistical Analysis</dc:title>
  <dc:creator>Steve Cadrin</dc:creator>
  <cp:lastModifiedBy>Gavin Fay</cp:lastModifiedBy>
  <cp:revision>210</cp:revision>
  <dcterms:created xsi:type="dcterms:W3CDTF">2008-03-09T00:17:10Z</dcterms:created>
  <dcterms:modified xsi:type="dcterms:W3CDTF">2023-02-07T18:02:11Z</dcterms:modified>
</cp:coreProperties>
</file>