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78" r:id="rId3"/>
    <p:sldId id="307" r:id="rId4"/>
    <p:sldId id="309" r:id="rId5"/>
    <p:sldId id="308" r:id="rId6"/>
    <p:sldId id="311" r:id="rId7"/>
    <p:sldId id="318" r:id="rId8"/>
    <p:sldId id="319" r:id="rId9"/>
    <p:sldId id="312" r:id="rId10"/>
    <p:sldId id="320" r:id="rId11"/>
    <p:sldId id="321" r:id="rId12"/>
    <p:sldId id="310" r:id="rId13"/>
    <p:sldId id="322" r:id="rId14"/>
    <p:sldId id="313" r:id="rId15"/>
    <p:sldId id="314" r:id="rId16"/>
    <p:sldId id="323" r:id="rId17"/>
    <p:sldId id="317" r:id="rId18"/>
    <p:sldId id="315" r:id="rId19"/>
    <p:sldId id="324" r:id="rId20"/>
    <p:sldId id="344" r:id="rId21"/>
    <p:sldId id="356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7" r:id="rId33"/>
    <p:sldId id="336" r:id="rId34"/>
    <p:sldId id="339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A50021"/>
    <a:srgbClr val="CCFF99"/>
    <a:srgbClr val="660066"/>
    <a:srgbClr val="CC99FF"/>
    <a:srgbClr val="FF99CC"/>
    <a:srgbClr val="CCEC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49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A96E73A-4FFD-4FB3-BD3A-776F4B2F5A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142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39B1C8-9907-40EF-B716-4632144E55C0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328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889144-E9EB-4867-BF70-DD73F94E7B9F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826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458CB7-11D9-4C6A-BEDA-4EAC84C1CF89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708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7573E0-1937-48BB-A8B0-DD7CB6144F50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14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573844-7362-4661-AF23-BF3AD182291E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927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DEF17F-3440-41C4-B4E4-3B8DA935219C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2578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C9EE7D-F257-419F-8384-05FE98029672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74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1AC7C4-37DD-44B7-8121-43C2E2C7B3F2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143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9B874E-29F5-4A57-BFD7-AC9F7DAE9A83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0560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702DB6-B067-4351-B502-12D8FBD5C1ED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213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9B0FAD-7679-483A-930A-04E8167C2CC7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5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357544-2393-4255-B14B-C4443690DC4D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789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2B05E7-E4A5-4081-A274-EB1D8D7BE0C9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392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77B7AF-9DB8-4A43-AAB9-9FCB76E4BBA0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292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94DA60-0072-4B0F-A523-50476205331D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024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58F7A3-1708-433C-A341-3EB8A3A5F806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#1 – check regression MS equation</a:t>
            </a:r>
          </a:p>
        </p:txBody>
      </p:sp>
    </p:spTree>
    <p:extLst>
      <p:ext uri="{BB962C8B-B14F-4D97-AF65-F5344CB8AC3E}">
        <p14:creationId xmlns:p14="http://schemas.microsoft.com/office/powerpoint/2010/main" val="17995591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E1D57B-6062-4D57-8731-8CCC2127D70F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5053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41CF03-158C-46CB-8922-71A7E61D0E15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592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BDB8B6-02C6-4A5C-9101-30E96EA21B40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900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442069-2998-4ACD-9AA2-EC97C3F2643C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27406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863C9B-DD27-454C-9B95-505E6CDC5BF2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#2 – lower AIC should be better</a:t>
            </a:r>
          </a:p>
        </p:txBody>
      </p:sp>
    </p:spTree>
    <p:extLst>
      <p:ext uri="{BB962C8B-B14F-4D97-AF65-F5344CB8AC3E}">
        <p14:creationId xmlns:p14="http://schemas.microsoft.com/office/powerpoint/2010/main" val="19435276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A54CAE-E5F1-487E-8FE4-4B2E06D15055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25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A75A5B-5C09-4E56-9EC4-85235F02AF29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197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01E477-E2BB-461F-B5C3-A0F9F5CBC447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90792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C93798-1FA1-4988-9950-9CB887C16B62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8347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BAD07D-38F8-4229-B7F0-F99B9C4BA78C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8584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DB04B7-29D6-46A8-B909-C617E21BC21B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254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457E94-D1D3-4103-8E1C-14024F2D472E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9872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FCF949-27DA-44AA-815A-0A39C277DE63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805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A8881E-0BF7-4811-817F-4795C3D3CD32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682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568B6C-B2F8-4840-8D7A-6E0E7213A3BF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0548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A33348-0B9E-495C-B076-96B358D41EF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150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E0D882-468B-4732-A63D-A7F03938A16D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1188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21835E-E56C-45D2-81D6-BDB2D902C3D8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05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Exploration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18597-D801-432C-999A-90067FA625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43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Exploration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C51B0-5FF4-4F62-B0F4-A375BF54AD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714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Exploration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5E168-DA1A-400E-94FB-7F5CF18566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9602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4958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4958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Exploration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5FADA-90A4-4C54-81B7-6331FF9E67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644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495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Exploration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3BDF0-748D-4C48-AB56-2ED8A8E27A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198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Exploration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CF62B-94BC-41EA-85F2-418F2B8A28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59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Exploration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12B5D-72F6-4C31-B806-98CC2000F2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12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495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495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Exploration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93E66-DD1A-42F1-9332-D8F50661A3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97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Exploration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56E55-01EE-46FB-A3BE-E1D726C9B0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90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Exploration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A2B99-E5C1-41D2-B3DF-CB38747FFA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361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Exploration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20F74-5515-47B9-9109-5DD786E89D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319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Exploration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A396C-31F1-41E7-838B-305281172B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192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Stats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Exploration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4F9C3-2EF4-476D-B957-73575BE4B9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84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43000"/>
            <a:ext cx="9144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wmf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400" dirty="0">
                <a:solidFill>
                  <a:schemeClr val="tx1"/>
                </a:solidFill>
              </a:rPr>
              <a:t>Linear Regression</a:t>
            </a:r>
            <a:br>
              <a:rPr lang="en-US" altLang="en-US" sz="4400" dirty="0">
                <a:solidFill>
                  <a:schemeClr val="tx1"/>
                </a:solidFill>
              </a:rPr>
            </a:br>
            <a:r>
              <a:rPr lang="en-US" altLang="en-US" sz="4400" dirty="0">
                <a:solidFill>
                  <a:schemeClr val="tx1"/>
                </a:solidFill>
              </a:rPr>
              <a:t>(</a:t>
            </a:r>
            <a:r>
              <a:rPr lang="en-US" altLang="en-US" sz="4400" dirty="0" err="1">
                <a:solidFill>
                  <a:schemeClr val="tx1"/>
                </a:solidFill>
              </a:rPr>
              <a:t>Zuur</a:t>
            </a:r>
            <a:r>
              <a:rPr lang="en-US" altLang="en-US" sz="4400" dirty="0">
                <a:solidFill>
                  <a:schemeClr val="tx1"/>
                </a:solidFill>
              </a:rPr>
              <a:t> 2007 Chapter 5)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MAR 536 Biological Statistics II</a:t>
            </a:r>
          </a:p>
          <a:p>
            <a:pPr eaLnBrk="1" hangingPunct="1"/>
            <a:r>
              <a:rPr lang="en-US" altLang="en-US" sz="3200" dirty="0"/>
              <a:t>February 4 2025</a:t>
            </a:r>
          </a:p>
          <a:p>
            <a:pPr eaLnBrk="1" hangingPunct="1"/>
            <a:r>
              <a:rPr lang="en-US" altLang="en-US" sz="3200" dirty="0"/>
              <a:t>Gavin Fay</a:t>
            </a:r>
          </a:p>
          <a:p>
            <a:pPr eaLnBrk="1" hangingPunct="1"/>
            <a:r>
              <a:rPr lang="en-US" altLang="en-US" sz="3200" dirty="0"/>
              <a:t>Acknowledgements: Steve </a:t>
            </a:r>
            <a:r>
              <a:rPr lang="en-US" altLang="en-US" sz="3200" dirty="0" err="1"/>
              <a:t>Cadrin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2765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2765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E4D167-1391-4236-8778-1ECA0ECC929B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000000"/>
                </a:solidFill>
              </a:rPr>
              <a:t>Significance of Regression Parameters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9144000" cy="5257800"/>
          </a:xfrm>
        </p:spPr>
        <p:txBody>
          <a:bodyPr/>
          <a:lstStyle/>
          <a:p>
            <a:pPr eaLnBrk="1" hangingPunct="1"/>
            <a:r>
              <a:rPr lang="en-US" altLang="en-US" sz="2800"/>
              <a:t>The ANOVA table can be used to test the null hypothesis that the slope is zero (</a:t>
            </a:r>
            <a:r>
              <a:rPr lang="el-GR" altLang="en-US" sz="2800" i="1">
                <a:cs typeface="Arial" panose="020B0604020202020204" pitchFamily="34" charset="0"/>
              </a:rPr>
              <a:t>β</a:t>
            </a:r>
            <a:r>
              <a:rPr lang="en-US" altLang="en-US" sz="2800">
                <a:cs typeface="Arial" panose="020B0604020202020204" pitchFamily="34" charset="0"/>
              </a:rPr>
              <a:t>=0):</a:t>
            </a:r>
          </a:p>
          <a:p>
            <a:pPr eaLnBrk="1" hangingPunct="1"/>
            <a:endParaRPr lang="en-US" altLang="en-US" sz="2800">
              <a:cs typeface="Arial" panose="020B0604020202020204" pitchFamily="34" charset="0"/>
            </a:endParaRPr>
          </a:p>
          <a:p>
            <a:pPr eaLnBrk="1" hangingPunct="1"/>
            <a:endParaRPr lang="en-US" altLang="en-US" sz="2800">
              <a:cs typeface="Arial" panose="020B0604020202020204" pitchFamily="34" charset="0"/>
            </a:endParaRPr>
          </a:p>
          <a:p>
            <a:pPr eaLnBrk="1" hangingPunct="1"/>
            <a:endParaRPr lang="en-US" altLang="en-US" sz="280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Or significance of the slope and intercept can be tested using a </a:t>
            </a:r>
            <a:r>
              <a:rPr lang="en-US" altLang="en-US" sz="2800" i="1">
                <a:cs typeface="Arial" panose="020B0604020202020204" pitchFamily="34" charset="0"/>
              </a:rPr>
              <a:t>t</a:t>
            </a:r>
            <a:r>
              <a:rPr lang="en-US" altLang="en-US" sz="2800">
                <a:cs typeface="Arial" panose="020B0604020202020204" pitchFamily="34" charset="0"/>
              </a:rPr>
              <a:t>-ratio:</a:t>
            </a:r>
            <a:endParaRPr lang="el-GR" altLang="en-US" sz="2800">
              <a:cs typeface="Arial" panose="020B0604020202020204" pitchFamily="34" charset="0"/>
            </a:endParaRPr>
          </a:p>
        </p:txBody>
      </p:sp>
      <p:sp>
        <p:nvSpPr>
          <p:cNvPr id="27655" name="Text Box 4"/>
          <p:cNvSpPr txBox="1">
            <a:spLocks noChangeArrowheads="1"/>
          </p:cNvSpPr>
          <p:nvPr/>
        </p:nvSpPr>
        <p:spPr bwMode="auto">
          <a:xfrm>
            <a:off x="244475" y="2057400"/>
            <a:ext cx="889952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Analysis of Variance Table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Response: Richness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          Df Sum Sq Mean Sq F value    Pr(&gt;F)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NAP        1 357.53  357.53  20.660 4.418e-05 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Residuals 43 744.12   17.31                      </a:t>
            </a:r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244475" y="5380038"/>
            <a:ext cx="8899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           </a:t>
            </a:r>
            <a:r>
              <a:rPr lang="pt-BR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Estimate</a:t>
            </a:r>
            <a:r>
              <a:rPr lang="pt-BR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pt-BR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Std</a:t>
            </a:r>
            <a:r>
              <a:rPr lang="pt-BR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. </a:t>
            </a:r>
            <a:r>
              <a:rPr lang="pt-BR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Error</a:t>
            </a:r>
            <a:r>
              <a:rPr lang="pt-BR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 </a:t>
            </a:r>
            <a:r>
              <a:rPr lang="pt-BR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</a:t>
            </a:r>
            <a:r>
              <a:rPr lang="pt-BR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pt-BR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  <a:r>
              <a:rPr lang="pt-BR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   Pr(&gt;|</a:t>
            </a:r>
            <a:r>
              <a:rPr lang="pt-BR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</a:t>
            </a:r>
            <a:r>
              <a:rPr lang="pt-BR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|)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pt-BR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Intercept</a:t>
            </a:r>
            <a:r>
              <a:rPr lang="pt-BR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)  6.685662  0.6577579 10.164320 5.251419e-13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NAP         -2.866853  0.6307186 -4.545376 4.417521e-05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                   </a:t>
            </a:r>
          </a:p>
        </p:txBody>
      </p:sp>
      <p:graphicFrame>
        <p:nvGraphicFramePr>
          <p:cNvPr id="27657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3960813" y="4078288"/>
          <a:ext cx="1222375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3529" imgH="431613" progId="Equation.3">
                  <p:embed/>
                </p:oleObj>
              </mc:Choice>
              <mc:Fallback>
                <p:oleObj name="Equation" r:id="rId3" imgW="393529" imgH="4316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13" y="4078288"/>
                        <a:ext cx="1222375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2969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297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CA2BD7-8642-4B41-BEFD-C9E0116C2CA0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Coefficient of Determination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9144000" cy="5257800"/>
          </a:xfrm>
        </p:spPr>
        <p:txBody>
          <a:bodyPr/>
          <a:lstStyle/>
          <a:p>
            <a:pPr eaLnBrk="1" hangingPunct="1"/>
            <a:r>
              <a:rPr lang="en-US" altLang="en-US" sz="2800" i="1"/>
              <a:t>R</a:t>
            </a:r>
            <a:r>
              <a:rPr lang="en-US" altLang="en-US" sz="2800" baseline="30000"/>
              <a:t>2</a:t>
            </a:r>
            <a:r>
              <a:rPr lang="en-US" altLang="en-US" sz="2800"/>
              <a:t>: Proportion of total variance in </a:t>
            </a:r>
            <a:r>
              <a:rPr lang="en-US" altLang="en-US" sz="2800" i="1"/>
              <a:t>Y</a:t>
            </a:r>
            <a:r>
              <a:rPr lang="en-US" altLang="en-US" sz="2800"/>
              <a:t> explained by </a:t>
            </a:r>
            <a:r>
              <a:rPr lang="en-US" altLang="en-US" sz="2800" i="1"/>
              <a:t>X</a:t>
            </a:r>
            <a:r>
              <a:rPr lang="en-US" altLang="en-US" sz="2800"/>
              <a:t>.</a:t>
            </a:r>
          </a:p>
          <a:p>
            <a:pPr eaLnBrk="1" hangingPunct="1"/>
            <a:r>
              <a:rPr lang="en-US" altLang="en-US" sz="2800"/>
              <a:t>NAP explained 32% of variance in richness (</a:t>
            </a:r>
            <a:r>
              <a:rPr lang="en-US" altLang="en-US" sz="2800" i="1"/>
              <a:t>R</a:t>
            </a:r>
            <a:r>
              <a:rPr lang="en-US" altLang="en-US" sz="2800" baseline="30000"/>
              <a:t>2</a:t>
            </a:r>
            <a:r>
              <a:rPr lang="en-US" altLang="en-US" sz="2800"/>
              <a:t>=0.32).</a:t>
            </a:r>
          </a:p>
          <a:p>
            <a:pPr eaLnBrk="1" hangingPunct="1"/>
            <a:endParaRPr lang="en-US" altLang="en-US" sz="2800"/>
          </a:p>
        </p:txBody>
      </p:sp>
      <p:graphicFrame>
        <p:nvGraphicFramePr>
          <p:cNvPr id="2970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3038" y="2430463"/>
          <a:ext cx="4879975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90700" imgH="444500" progId="Equation.3">
                  <p:embed/>
                </p:oleObj>
              </mc:Choice>
              <mc:Fallback>
                <p:oleObj name="Equation" r:id="rId3" imgW="17907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" y="2430463"/>
                        <a:ext cx="4879975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575" y="2338388"/>
            <a:ext cx="3756025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676275" y="4084638"/>
            <a:ext cx="4068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A50021"/>
                </a:solidFill>
              </a:rPr>
              <a:t>… not so fast!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BF3B6B-E120-4FD7-92CD-8425B441E836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Model Validation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Anscombe (1973) – all four data sets have the same intercept, slope, significance and </a:t>
            </a:r>
            <a:r>
              <a:rPr lang="en-US" altLang="en-US" sz="2800" i="1"/>
              <a:t>R</a:t>
            </a:r>
            <a:r>
              <a:rPr lang="en-US" altLang="en-US" sz="2800" baseline="30000"/>
              <a:t>2</a:t>
            </a:r>
            <a:r>
              <a:rPr lang="en-US" altLang="en-US" sz="2800"/>
              <a:t> (0.67).</a:t>
            </a:r>
          </a:p>
          <a:p>
            <a:pPr eaLnBrk="1" hangingPunct="1"/>
            <a:r>
              <a:rPr lang="en-US" altLang="en-US" sz="2800" i="1">
                <a:solidFill>
                  <a:srgbClr val="A50021"/>
                </a:solidFill>
              </a:rPr>
              <a:t>R</a:t>
            </a:r>
            <a:r>
              <a:rPr lang="en-US" altLang="en-US" sz="2800" baseline="30000">
                <a:solidFill>
                  <a:srgbClr val="A50021"/>
                </a:solidFill>
              </a:rPr>
              <a:t>2</a:t>
            </a:r>
            <a:r>
              <a:rPr lang="en-US" altLang="en-US" sz="2800">
                <a:solidFill>
                  <a:srgbClr val="A50021"/>
                </a:solidFill>
              </a:rPr>
              <a:t> alone cannot be used for model choice.</a:t>
            </a:r>
            <a:endParaRPr lang="en-US" altLang="en-US" sz="2800" baseline="30000">
              <a:solidFill>
                <a:srgbClr val="A50021"/>
              </a:solidFill>
            </a:endParaRPr>
          </a:p>
        </p:txBody>
      </p:sp>
      <p:pic>
        <p:nvPicPr>
          <p:cNvPr id="3175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3" y="2736335"/>
            <a:ext cx="3903662" cy="389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D87B23-D9D6-47E4-8C49-219DFAB14342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Assessing the four assumptions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Residual analyses can detect heterogeneity, non-normality and lack of independence.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Mild non-normality and error in </a:t>
            </a:r>
            <a:r>
              <a:rPr lang="en-US" altLang="en-US" sz="2800" i="1" dirty="0"/>
              <a:t>X</a:t>
            </a:r>
            <a:r>
              <a:rPr lang="en-US" altLang="en-US" sz="2800" dirty="0"/>
              <a:t> are not fatal flaws.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Homogeneous variance is more important.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If residuals are obviously non-random: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Transform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Add other explanatory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Add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Add quadratic terms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Use smoothers (additive models)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Use GLS for unequal spread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Use GLM with alternative variance structures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Apply mixed modeling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CADE42-E7AA-4E68-8148-241811DFD5EE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Assessing the four assumptions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3902075" cy="5257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Richness-NAP regression:</a:t>
            </a:r>
          </a:p>
          <a:p>
            <a:pPr lvl="1" eaLnBrk="1" hangingPunct="1"/>
            <a:r>
              <a:rPr lang="en-US" altLang="en-US" sz="2400" dirty="0"/>
              <a:t>Scatterplot of residuals on fitted values and scale-location plot show increasing variance.</a:t>
            </a:r>
          </a:p>
          <a:p>
            <a:pPr lvl="1" eaLnBrk="1" hangingPunct="1"/>
            <a:r>
              <a:rPr lang="en-US" altLang="en-US" sz="2400" dirty="0" err="1"/>
              <a:t>Quantile-quantile</a:t>
            </a:r>
            <a:r>
              <a:rPr lang="en-US" altLang="en-US" sz="2400" dirty="0"/>
              <a:t> plot shows non-normality.</a:t>
            </a:r>
          </a:p>
          <a:p>
            <a:pPr lvl="1" eaLnBrk="1" hangingPunct="1"/>
            <a:r>
              <a:rPr lang="en-US" altLang="en-US" sz="2400" dirty="0"/>
              <a:t>Cook’s distance indicates 3 influential observations.</a:t>
            </a:r>
          </a:p>
          <a:p>
            <a:pPr lvl="1" eaLnBrk="1" hangingPunct="1"/>
            <a:endParaRPr lang="en-US" altLang="en-US" sz="2400" dirty="0"/>
          </a:p>
        </p:txBody>
      </p:sp>
      <p:pic>
        <p:nvPicPr>
          <p:cNvPr id="358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588" y="1147763"/>
            <a:ext cx="5332412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FA0879-F824-4027-AD2A-62650BD7744C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Influential Points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Cook’s </a:t>
            </a:r>
            <a:r>
              <a:rPr lang="en-US" altLang="en-US" i="1" dirty="0"/>
              <a:t>D</a:t>
            </a:r>
            <a:r>
              <a:rPr lang="en-US" altLang="en-US" dirty="0"/>
              <a:t> measures change in all regression statistics when an observation is removed.</a:t>
            </a:r>
          </a:p>
          <a:p>
            <a:pPr eaLnBrk="1" hangingPunct="1"/>
            <a:r>
              <a:rPr lang="en-US" altLang="en-US" dirty="0"/>
              <a:t>Expected </a:t>
            </a:r>
            <a:r>
              <a:rPr lang="en-US" altLang="en-US" i="1" dirty="0"/>
              <a:t>D</a:t>
            </a:r>
            <a:r>
              <a:rPr lang="en-US" altLang="en-US" dirty="0"/>
              <a:t>&lt;4/(</a:t>
            </a:r>
            <a:r>
              <a:rPr lang="en-US" altLang="en-US" i="1" dirty="0"/>
              <a:t>n</a:t>
            </a:r>
            <a:r>
              <a:rPr lang="en-US" altLang="en-US" dirty="0"/>
              <a:t>-</a:t>
            </a:r>
            <a:r>
              <a:rPr lang="en-US" altLang="en-US" i="1" dirty="0"/>
              <a:t>k</a:t>
            </a:r>
            <a:r>
              <a:rPr lang="en-US" altLang="en-US" dirty="0"/>
              <a:t>-</a:t>
            </a:r>
            <a:r>
              <a:rPr lang="en-US" altLang="en-US" i="1" dirty="0"/>
              <a:t>1</a:t>
            </a:r>
            <a:r>
              <a:rPr lang="en-US" altLang="en-US" dirty="0"/>
              <a:t>)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sz="2800" dirty="0"/>
              <a:t>for richness-NAP regression, </a:t>
            </a:r>
            <a:r>
              <a:rPr lang="en-US" altLang="en-US" sz="2800" i="1" dirty="0"/>
              <a:t>D</a:t>
            </a:r>
            <a:r>
              <a:rPr lang="en-US" altLang="en-US" sz="2800" dirty="0"/>
              <a:t>&lt;4/(45-1-1)=0.09</a:t>
            </a:r>
          </a:p>
        </p:txBody>
      </p:sp>
      <p:grpSp>
        <p:nvGrpSpPr>
          <p:cNvPr id="37895" name="Group 8"/>
          <p:cNvGrpSpPr>
            <a:grpSpLocks/>
          </p:cNvGrpSpPr>
          <p:nvPr/>
        </p:nvGrpSpPr>
        <p:grpSpPr bwMode="auto">
          <a:xfrm>
            <a:off x="1739900" y="3421605"/>
            <a:ext cx="2676525" cy="3151188"/>
            <a:chOff x="2936" y="717"/>
            <a:chExt cx="2824" cy="3325"/>
          </a:xfrm>
        </p:grpSpPr>
        <p:pic>
          <p:nvPicPr>
            <p:cNvPr id="37902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860" t="43231"/>
            <a:stretch>
              <a:fillRect/>
            </a:stretch>
          </p:blipFill>
          <p:spPr bwMode="auto">
            <a:xfrm>
              <a:off x="2936" y="717"/>
              <a:ext cx="2824" cy="3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903" name="Line 6"/>
            <p:cNvSpPr>
              <a:spLocks noChangeShapeType="1"/>
            </p:cNvSpPr>
            <p:nvPr/>
          </p:nvSpPr>
          <p:spPr bwMode="auto">
            <a:xfrm>
              <a:off x="3643" y="2526"/>
              <a:ext cx="2034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896" name="Group 14"/>
          <p:cNvGrpSpPr>
            <a:grpSpLocks/>
          </p:cNvGrpSpPr>
          <p:nvPr/>
        </p:nvGrpSpPr>
        <p:grpSpPr bwMode="auto">
          <a:xfrm>
            <a:off x="4649788" y="3443830"/>
            <a:ext cx="3392487" cy="3387725"/>
            <a:chOff x="2929" y="2036"/>
            <a:chExt cx="2137" cy="2134"/>
          </a:xfrm>
        </p:grpSpPr>
        <p:pic>
          <p:nvPicPr>
            <p:cNvPr id="37897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" y="2036"/>
              <a:ext cx="2137" cy="2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898" name="Oval 9"/>
            <p:cNvSpPr>
              <a:spLocks noChangeArrowheads="1"/>
            </p:cNvSpPr>
            <p:nvPr/>
          </p:nvSpPr>
          <p:spPr bwMode="auto">
            <a:xfrm rot="-1149910">
              <a:off x="3220" y="2123"/>
              <a:ext cx="847" cy="486"/>
            </a:xfrm>
            <a:prstGeom prst="ellipse">
              <a:avLst/>
            </a:prstGeom>
            <a:solidFill>
              <a:srgbClr val="A50021">
                <a:alpha val="30196"/>
              </a:srgbClr>
            </a:solidFill>
            <a:ln w="9525">
              <a:solidFill>
                <a:srgbClr val="A5002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899" name="Text Box 11"/>
            <p:cNvSpPr txBox="1">
              <a:spLocks noChangeArrowheads="1"/>
            </p:cNvSpPr>
            <p:nvPr/>
          </p:nvSpPr>
          <p:spPr bwMode="auto">
            <a:xfrm>
              <a:off x="3307" y="2439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10</a:t>
              </a:r>
            </a:p>
          </p:txBody>
        </p:sp>
        <p:sp>
          <p:nvSpPr>
            <p:cNvPr id="37900" name="Text Box 12"/>
            <p:cNvSpPr txBox="1">
              <a:spLocks noChangeArrowheads="1"/>
            </p:cNvSpPr>
            <p:nvPr/>
          </p:nvSpPr>
          <p:spPr bwMode="auto">
            <a:xfrm>
              <a:off x="3605" y="2146"/>
              <a:ext cx="2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22</a:t>
              </a:r>
            </a:p>
          </p:txBody>
        </p:sp>
        <p:sp>
          <p:nvSpPr>
            <p:cNvPr id="37901" name="Text Box 13"/>
            <p:cNvSpPr txBox="1">
              <a:spLocks noChangeArrowheads="1"/>
            </p:cNvSpPr>
            <p:nvPr/>
          </p:nvSpPr>
          <p:spPr bwMode="auto">
            <a:xfrm>
              <a:off x="3791" y="2311"/>
              <a:ext cx="16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00"/>
                <a:t>9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C344A8-FE4D-4C8F-907E-62115016AB46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46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Influential Points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90080"/>
            <a:ext cx="9144000" cy="5257800"/>
          </a:xfrm>
        </p:spPr>
        <p:txBody>
          <a:bodyPr/>
          <a:lstStyle/>
          <a:p>
            <a:pPr eaLnBrk="1" hangingPunct="1"/>
            <a:r>
              <a:rPr lang="en-US" altLang="en-US" dirty="0"/>
              <a:t>Jackknife method removes each observation and measures variability in regression statistics.</a:t>
            </a:r>
          </a:p>
        </p:txBody>
      </p:sp>
      <p:pic>
        <p:nvPicPr>
          <p:cNvPr id="3994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2380208"/>
            <a:ext cx="4259262" cy="42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4" name="Oval 8"/>
          <p:cNvSpPr>
            <a:spLocks noChangeArrowheads="1"/>
          </p:cNvSpPr>
          <p:nvPr/>
        </p:nvSpPr>
        <p:spPr bwMode="auto">
          <a:xfrm rot="-812855">
            <a:off x="1735138" y="2346870"/>
            <a:ext cx="1187450" cy="581025"/>
          </a:xfrm>
          <a:prstGeom prst="ellipse">
            <a:avLst/>
          </a:prstGeom>
          <a:solidFill>
            <a:srgbClr val="A50021">
              <a:alpha val="30196"/>
            </a:srgbClr>
          </a:solidFill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1717675" y="5713958"/>
            <a:ext cx="1177925" cy="261937"/>
          </a:xfrm>
          <a:prstGeom prst="ellipse">
            <a:avLst/>
          </a:prstGeom>
          <a:solidFill>
            <a:srgbClr val="A50021">
              <a:alpha val="30196"/>
            </a:srgbClr>
          </a:solidFill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3994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113" y="2373858"/>
            <a:ext cx="4306887" cy="430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7" name="Oval 12"/>
          <p:cNvSpPr>
            <a:spLocks noChangeArrowheads="1"/>
          </p:cNvSpPr>
          <p:nvPr/>
        </p:nvSpPr>
        <p:spPr bwMode="auto">
          <a:xfrm rot="-1149910">
            <a:off x="5422900" y="2548483"/>
            <a:ext cx="1708150" cy="979487"/>
          </a:xfrm>
          <a:prstGeom prst="ellipse">
            <a:avLst/>
          </a:prstGeom>
          <a:solidFill>
            <a:srgbClr val="A50021">
              <a:alpha val="30196"/>
            </a:srgbClr>
          </a:solidFill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9948" name="Text Box 13"/>
          <p:cNvSpPr txBox="1">
            <a:spLocks noChangeArrowheads="1"/>
          </p:cNvSpPr>
          <p:nvPr/>
        </p:nvSpPr>
        <p:spPr bwMode="auto">
          <a:xfrm>
            <a:off x="5599113" y="3186658"/>
            <a:ext cx="323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10</a:t>
            </a:r>
          </a:p>
        </p:txBody>
      </p:sp>
      <p:sp>
        <p:nvSpPr>
          <p:cNvPr id="39949" name="Text Box 14"/>
          <p:cNvSpPr txBox="1">
            <a:spLocks noChangeArrowheads="1"/>
          </p:cNvSpPr>
          <p:nvPr/>
        </p:nvSpPr>
        <p:spPr bwMode="auto">
          <a:xfrm>
            <a:off x="6199188" y="2596108"/>
            <a:ext cx="325437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22</a:t>
            </a:r>
          </a:p>
        </p:txBody>
      </p:sp>
      <p:sp>
        <p:nvSpPr>
          <p:cNvPr id="39950" name="Text Box 15"/>
          <p:cNvSpPr txBox="1">
            <a:spLocks noChangeArrowheads="1"/>
          </p:cNvSpPr>
          <p:nvPr/>
        </p:nvSpPr>
        <p:spPr bwMode="auto">
          <a:xfrm>
            <a:off x="6573838" y="292789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4198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4198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C121F7-3019-4EA2-88D1-8B05A0B0C3AC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Influential Points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9144000" cy="5257800"/>
          </a:xfrm>
        </p:spPr>
        <p:txBody>
          <a:bodyPr/>
          <a:lstStyle/>
          <a:p>
            <a:pPr eaLnBrk="1" hangingPunct="1"/>
            <a:r>
              <a:rPr lang="en-US" altLang="en-US" sz="2800"/>
              <a:t> Standardized residuals (</a:t>
            </a:r>
            <a:r>
              <a:rPr lang="en-US" altLang="en-US" sz="2800" i="1"/>
              <a:t>z</a:t>
            </a:r>
            <a:r>
              <a:rPr lang="en-US" altLang="en-US" sz="2800"/>
              <a:t>) </a:t>
            </a:r>
          </a:p>
        </p:txBody>
      </p:sp>
      <p:pic>
        <p:nvPicPr>
          <p:cNvPr id="419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50" y="1609725"/>
            <a:ext cx="483235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1992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220663" y="2205038"/>
          <a:ext cx="4083050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6400" imgH="990600" progId="Equation.3">
                  <p:embed/>
                </p:oleObj>
              </mc:Choice>
              <mc:Fallback>
                <p:oleObj name="Equation" r:id="rId4" imgW="1676400" imgH="990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2205038"/>
                        <a:ext cx="4083050" cy="241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4403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440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4B52C6-234F-4B7A-B2BE-E615174F3084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Influential Points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Leverage (</a:t>
            </a:r>
            <a:r>
              <a:rPr lang="en-US" altLang="en-US" sz="2800" i="1" dirty="0"/>
              <a:t>h</a:t>
            </a:r>
            <a:r>
              <a:rPr lang="en-US" altLang="en-US" sz="2800" dirty="0"/>
              <a:t>, ‘hat value’):</a:t>
            </a:r>
          </a:p>
        </p:txBody>
      </p:sp>
      <p:pic>
        <p:nvPicPr>
          <p:cNvPr id="440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913" y="1393825"/>
            <a:ext cx="5018087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040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482600" y="1765300"/>
          <a:ext cx="3363913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200" imgH="596900" progId="Equation.3">
                  <p:embed/>
                </p:oleObj>
              </mc:Choice>
              <mc:Fallback>
                <p:oleObj name="Equation" r:id="rId4" imgW="13462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1765300"/>
                        <a:ext cx="3363913" cy="149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4"/>
          <p:cNvSpPr>
            <a:spLocks noGrp="1"/>
          </p:cNvSpPr>
          <p:nvPr>
            <p:ph type="dt" sz="quarter" idx="10"/>
          </p:nvPr>
        </p:nvSpPr>
        <p:spPr>
          <a:xfrm>
            <a:off x="457200" y="6606660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4608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06660"/>
            <a:ext cx="2895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4608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06660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A9075F-2ACD-493F-ADB8-A74A7305A422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Influential Points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9144000" cy="52578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Studentized</a:t>
            </a:r>
            <a:r>
              <a:rPr lang="en-US" altLang="en-US" sz="2800" dirty="0"/>
              <a:t> residuals, rescaled to a </a:t>
            </a:r>
            <a:r>
              <a:rPr lang="en-US" altLang="en-US" sz="2800" i="1" dirty="0"/>
              <a:t>t</a:t>
            </a:r>
            <a:r>
              <a:rPr lang="en-US" altLang="en-US" sz="2800" dirty="0"/>
              <a:t>-distribution.</a:t>
            </a:r>
          </a:p>
          <a:p>
            <a:pPr eaLnBrk="1" hangingPunct="1"/>
            <a:r>
              <a:rPr lang="en-US" altLang="en-US" sz="2800" dirty="0"/>
              <a:t>For richness-NAP regression, </a:t>
            </a:r>
            <a:r>
              <a:rPr lang="en-US" altLang="en-US" sz="2800" i="1" dirty="0"/>
              <a:t>t</a:t>
            </a:r>
            <a:r>
              <a:rPr lang="en-US" altLang="en-US" sz="2800" baseline="-25000" dirty="0"/>
              <a:t>0.05 </a:t>
            </a:r>
            <a:r>
              <a:rPr lang="en-US" altLang="en-US" sz="2800" dirty="0"/>
              <a:t>= 2.02</a:t>
            </a:r>
          </a:p>
        </p:txBody>
      </p:sp>
      <p:pic>
        <p:nvPicPr>
          <p:cNvPr id="460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8" y="2287073"/>
            <a:ext cx="4354512" cy="434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6088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59433676"/>
              </p:ext>
            </p:extLst>
          </p:nvPr>
        </p:nvGraphicFramePr>
        <p:xfrm>
          <a:off x="539750" y="2698235"/>
          <a:ext cx="4164013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500" imgH="990600" progId="Equation.3">
                  <p:embed/>
                </p:oleObj>
              </mc:Choice>
              <mc:Fallback>
                <p:oleObj name="Equation" r:id="rId4" imgW="2095500" imgH="990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698235"/>
                        <a:ext cx="4164013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Line 7"/>
          <p:cNvSpPr>
            <a:spLocks noChangeShapeType="1"/>
          </p:cNvSpPr>
          <p:nvPr/>
        </p:nvSpPr>
        <p:spPr bwMode="auto">
          <a:xfrm>
            <a:off x="5519738" y="3838060"/>
            <a:ext cx="3624262" cy="0"/>
          </a:xfrm>
          <a:prstGeom prst="line">
            <a:avLst/>
          </a:prstGeom>
          <a:noFill/>
          <a:ln w="19050">
            <a:solidFill>
              <a:srgbClr val="A5002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Text Box 8"/>
          <p:cNvSpPr txBox="1">
            <a:spLocks noChangeArrowheads="1"/>
          </p:cNvSpPr>
          <p:nvPr/>
        </p:nvSpPr>
        <p:spPr bwMode="auto">
          <a:xfrm>
            <a:off x="8048625" y="2745860"/>
            <a:ext cx="325438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22</a:t>
            </a:r>
          </a:p>
        </p:txBody>
      </p:sp>
      <p:sp>
        <p:nvSpPr>
          <p:cNvPr id="46091" name="Text Box 9"/>
          <p:cNvSpPr txBox="1">
            <a:spLocks noChangeArrowheads="1"/>
          </p:cNvSpPr>
          <p:nvPr/>
        </p:nvSpPr>
        <p:spPr bwMode="auto">
          <a:xfrm>
            <a:off x="7507288" y="304113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9</a:t>
            </a:r>
          </a:p>
        </p:txBody>
      </p:sp>
      <p:sp>
        <p:nvSpPr>
          <p:cNvPr id="46092" name="Text Box 10"/>
          <p:cNvSpPr txBox="1">
            <a:spLocks noChangeArrowheads="1"/>
          </p:cNvSpPr>
          <p:nvPr/>
        </p:nvSpPr>
        <p:spPr bwMode="auto">
          <a:xfrm>
            <a:off x="185738" y="5081073"/>
            <a:ext cx="47625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A </a:t>
            </a:r>
            <a:r>
              <a:rPr lang="en-US" altLang="en-US" sz="2800" dirty="0" err="1"/>
              <a:t>studentized</a:t>
            </a:r>
            <a:r>
              <a:rPr lang="en-US" altLang="en-US" sz="2800" dirty="0"/>
              <a:t> deleted residual removes </a:t>
            </a:r>
            <a:r>
              <a:rPr lang="en-US" altLang="en-US" sz="2800" i="1" dirty="0"/>
              <a:t>Y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from the denominator.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921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92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9E4590-836C-4198-B6AB-30E8202EF2C1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Lecture Outline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4494213" cy="5257800"/>
          </a:xfrm>
        </p:spPr>
        <p:txBody>
          <a:bodyPr/>
          <a:lstStyle/>
          <a:p>
            <a:pPr eaLnBrk="1" hangingPunct="1"/>
            <a:r>
              <a:rPr lang="en-US" altLang="en-US" sz="2800"/>
              <a:t>5.1 Bivariate linear regression</a:t>
            </a:r>
          </a:p>
          <a:p>
            <a:pPr lvl="1" eaLnBrk="1" hangingPunct="1"/>
            <a:r>
              <a:rPr lang="en-US" altLang="en-US" sz="2400"/>
              <a:t>Back to basics</a:t>
            </a:r>
          </a:p>
          <a:p>
            <a:pPr lvl="1" eaLnBrk="1" hangingPunct="1"/>
            <a:r>
              <a:rPr lang="en-US" altLang="en-US" sz="2400"/>
              <a:t>Significance tests</a:t>
            </a:r>
          </a:p>
          <a:p>
            <a:pPr lvl="1" eaLnBrk="1" hangingPunct="1"/>
            <a:r>
              <a:rPr lang="en-US" altLang="en-US" sz="2400">
                <a:solidFill>
                  <a:srgbClr val="A50021"/>
                </a:solidFill>
              </a:rPr>
              <a:t>Model validation</a:t>
            </a:r>
          </a:p>
          <a:p>
            <a:pPr lvl="1" eaLnBrk="1" hangingPunct="1"/>
            <a:r>
              <a:rPr lang="en-US" altLang="en-US" sz="2400"/>
              <a:t>Assessing assumptions</a:t>
            </a:r>
          </a:p>
          <a:p>
            <a:pPr lvl="1" eaLnBrk="1" hangingPunct="1"/>
            <a:r>
              <a:rPr lang="en-US" altLang="en-US" sz="2400"/>
              <a:t>Influential points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5.2 Multiple linear regression</a:t>
            </a:r>
          </a:p>
          <a:p>
            <a:pPr lvl="1" eaLnBrk="1" hangingPunct="1"/>
            <a:r>
              <a:rPr lang="en-US" altLang="en-US" sz="2400" dirty="0">
                <a:solidFill>
                  <a:srgbClr val="A50021"/>
                </a:solidFill>
              </a:rPr>
              <a:t>Model selection</a:t>
            </a:r>
          </a:p>
          <a:p>
            <a:pPr eaLnBrk="1" hangingPunct="1"/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dirty="0"/>
              <a:t>(later in the course)</a:t>
            </a:r>
          </a:p>
          <a:p>
            <a:pPr eaLnBrk="1" hangingPunct="1"/>
            <a:r>
              <a:rPr lang="en-US" altLang="en-US" sz="2800" dirty="0"/>
              <a:t>5.3 Partial linear regression</a:t>
            </a:r>
          </a:p>
          <a:p>
            <a:pPr lvl="1" eaLnBrk="1" hangingPunct="1"/>
            <a:endParaRPr lang="en-US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C0E192-4565-467D-97AC-8505064B2073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Model Validation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3902075" cy="5257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Important model assumptions need to be inspected:</a:t>
            </a:r>
          </a:p>
          <a:p>
            <a:pPr lvl="1" eaLnBrk="1" hangingPunct="1"/>
            <a:r>
              <a:rPr lang="en-US" altLang="en-US" sz="2400" dirty="0"/>
              <a:t>Scatterplot of residuals on fitted values and scale-location plot show unequal variance.</a:t>
            </a:r>
          </a:p>
          <a:p>
            <a:pPr lvl="1" eaLnBrk="1" hangingPunct="1"/>
            <a:r>
              <a:rPr lang="en-US" altLang="en-US" sz="2400" dirty="0" err="1"/>
              <a:t>Quantile-quantile</a:t>
            </a:r>
            <a:r>
              <a:rPr lang="en-US" altLang="en-US" sz="2400" dirty="0"/>
              <a:t> plot shows non-normality.</a:t>
            </a:r>
          </a:p>
          <a:p>
            <a:pPr lvl="1" eaLnBrk="1" hangingPunct="1"/>
            <a:r>
              <a:rPr lang="en-US" altLang="en-US" sz="2400" dirty="0"/>
              <a:t>Cook’s distance indicates influential observations.</a:t>
            </a:r>
          </a:p>
          <a:p>
            <a:pPr lvl="1" eaLnBrk="1" hangingPunct="1"/>
            <a:endParaRPr lang="en-US" altLang="en-US" sz="2400" dirty="0"/>
          </a:p>
        </p:txBody>
      </p:sp>
      <p:pic>
        <p:nvPicPr>
          <p:cNvPr id="481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588" y="1147763"/>
            <a:ext cx="5332412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587E10-4576-4116-B57F-0795F447F4EF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Model Validation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Which of Anscombe’s  four regressions is valid?</a:t>
            </a:r>
          </a:p>
          <a:p>
            <a:pPr eaLnBrk="1" hangingPunct="1"/>
            <a:r>
              <a:rPr lang="en-US" altLang="en-US" sz="2800"/>
              <a:t>Why?</a:t>
            </a:r>
            <a:endParaRPr lang="en-US" altLang="en-US" sz="2800" baseline="30000">
              <a:solidFill>
                <a:srgbClr val="A50021"/>
              </a:solidFill>
            </a:endParaRPr>
          </a:p>
        </p:txBody>
      </p:sp>
      <p:pic>
        <p:nvPicPr>
          <p:cNvPr id="501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2014558"/>
            <a:ext cx="46736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5222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522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52F654-AE9F-4ED4-9A37-C459063A6A30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5.2. Multiple linear regression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2999"/>
            <a:ext cx="9144000" cy="5590971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NAP was only one of several explanatory variables (grain size, humus, beach angle, exposure, week) for species richness.</a:t>
            </a:r>
          </a:p>
          <a:p>
            <a:pPr eaLnBrk="1" hangingPunct="1"/>
            <a:r>
              <a:rPr lang="en-US" altLang="en-US" sz="2800" dirty="0"/>
              <a:t>Multiple regression formula of response </a:t>
            </a:r>
            <a:r>
              <a:rPr lang="en-US" altLang="en-US" sz="2800" i="1" dirty="0"/>
              <a:t>Y</a:t>
            </a:r>
            <a:r>
              <a:rPr lang="en-US" altLang="en-US" sz="2800" dirty="0"/>
              <a:t>, with multiple explanatory variables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to </a:t>
            </a:r>
            <a:r>
              <a:rPr lang="en-US" altLang="en-US" sz="2800" i="1" dirty="0" err="1"/>
              <a:t>X</a:t>
            </a:r>
            <a:r>
              <a:rPr lang="en-US" altLang="en-US" sz="2800" i="1" baseline="-25000" dirty="0" err="1"/>
              <a:t>p</a:t>
            </a:r>
            <a:r>
              <a:rPr lang="en-US" altLang="en-US" sz="2800" dirty="0"/>
              <a:t>: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Each partial regression coefficient (</a:t>
            </a:r>
            <a:r>
              <a:rPr lang="el-GR" altLang="en-US" sz="2800" i="1" dirty="0">
                <a:cs typeface="Arial" panose="020B0604020202020204" pitchFamily="34" charset="0"/>
              </a:rPr>
              <a:t>β</a:t>
            </a:r>
            <a:r>
              <a:rPr lang="en-US" altLang="en-US" sz="2800" dirty="0">
                <a:cs typeface="Arial" panose="020B0604020202020204" pitchFamily="34" charset="0"/>
              </a:rPr>
              <a:t>) measures the effect of one unit of the explanatory variable on species richness.</a:t>
            </a:r>
          </a:p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Week is treated as a nominal value.</a:t>
            </a:r>
            <a:endParaRPr lang="el-GR" altLang="en-US" sz="2800" dirty="0">
              <a:cs typeface="Arial" panose="020B0604020202020204" pitchFamily="34" charset="0"/>
            </a:endParaRPr>
          </a:p>
        </p:txBody>
      </p:sp>
      <p:graphicFrame>
        <p:nvGraphicFramePr>
          <p:cNvPr id="52231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46487146"/>
              </p:ext>
            </p:extLst>
          </p:nvPr>
        </p:nvGraphicFramePr>
        <p:xfrm>
          <a:off x="690563" y="3679825"/>
          <a:ext cx="789622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46500" imgH="457200" progId="Equation.3">
                  <p:embed/>
                </p:oleObj>
              </mc:Choice>
              <mc:Fallback>
                <p:oleObj name="Equation" r:id="rId3" imgW="37465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3679825"/>
                        <a:ext cx="7896225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8807EF-7FC9-4E5D-95F0-8F6C83BBBCB3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ANOVA Table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Null hypothesis: all partial regression coefficients (</a:t>
            </a:r>
            <a:r>
              <a:rPr lang="el-GR" altLang="en-US" i="1">
                <a:cs typeface="Arial" panose="020B0604020202020204" pitchFamily="34" charset="0"/>
              </a:rPr>
              <a:t>β</a:t>
            </a:r>
            <a:r>
              <a:rPr lang="en-US" altLang="en-US">
                <a:cs typeface="Arial" panose="020B0604020202020204" pitchFamily="34" charset="0"/>
              </a:rPr>
              <a:t>) equal 0.</a:t>
            </a:r>
          </a:p>
        </p:txBody>
      </p:sp>
      <p:graphicFrame>
        <p:nvGraphicFramePr>
          <p:cNvPr id="54279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1169988" y="2500313"/>
          <a:ext cx="6802437" cy="3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08400" imgH="1879600" progId="Equation.3">
                  <p:embed/>
                </p:oleObj>
              </mc:Choice>
              <mc:Fallback>
                <p:oleObj name="Equation" r:id="rId3" imgW="3708400" imgH="187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2500313"/>
                        <a:ext cx="6802437" cy="344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0" y="2489200"/>
            <a:ext cx="9144000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0" y="2828925"/>
            <a:ext cx="9144000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0" y="6000750"/>
            <a:ext cx="9144000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817CBE-B59C-4017-AE84-3D515C8342A2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ANOVA Table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If regression is significant, </a:t>
            </a:r>
            <a:r>
              <a:rPr lang="en-US" altLang="en-US" sz="2800" i="1"/>
              <a:t>t</a:t>
            </a:r>
            <a:r>
              <a:rPr lang="en-US" altLang="en-US" sz="2800"/>
              <a:t>-ratios can be used to test significance of each explanatory variable:</a:t>
            </a:r>
            <a:endParaRPr lang="en-US" altLang="en-US" sz="2800">
              <a:cs typeface="Arial" panose="020B0604020202020204" pitchFamily="34" charset="0"/>
            </a:endParaRPr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187325" y="2120900"/>
            <a:ext cx="895667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Call: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lm(formula = Richness ~ angle2 + NAP + grainsize + humus + factor(week), data = RIKZ)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Coefficients:  Estimate Std. Error t value Pr(&gt;|t|)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(Intercept)    9.298448   7.967002   1.167 0.250629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angle2         0.016760   0.042934   0.390 0.698496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NAP           -2.274093   0.529411  -4.296 0.000121 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grainsize      0.002249   0.021066   0.107 0.915570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humus          0.519686   8.703910   0.060 0.952710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factor(week)2 -7.065098   1.761492  -4.011 0.000282 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factor(week)3 -5.719055   1.827616  -3.129 0.003411 **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factor(week)4 -1.481816   2.720089  -0.545 0.589182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Residual standard error: 3.092 on 37 degrees of freedom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Multiple R-Squared: 0.679,      Adjusted R-squared: 0.6182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F-statistic: 11.18 on 7 and 37 DF,  p-value: 1.664e-07</a:t>
            </a:r>
          </a:p>
        </p:txBody>
      </p:sp>
      <p:sp>
        <p:nvSpPr>
          <p:cNvPr id="56328" name="Rectangle 6"/>
          <p:cNvSpPr>
            <a:spLocks noChangeArrowheads="1"/>
          </p:cNvSpPr>
          <p:nvPr/>
        </p:nvSpPr>
        <p:spPr bwMode="auto">
          <a:xfrm>
            <a:off x="1927225" y="4605338"/>
            <a:ext cx="1289050" cy="760412"/>
          </a:xfrm>
          <a:prstGeom prst="rect">
            <a:avLst/>
          </a:prstGeom>
          <a:solidFill>
            <a:srgbClr val="A50021">
              <a:alpha val="30196"/>
            </a:srgbClr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5837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583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DD6EA3-C4D4-494E-BF03-F24828D67D94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9144000" cy="5257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If the explanatory variables in one model (the ‘nested model,’ model 1) are a subset of those in another (the ‘full model,’ model 2),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Models can be compared with an </a:t>
            </a:r>
            <a:r>
              <a:rPr lang="en-US" altLang="en-US" sz="2800" i="1" dirty="0"/>
              <a:t>F</a:t>
            </a:r>
            <a:r>
              <a:rPr lang="en-US" altLang="en-US" sz="2800" dirty="0"/>
              <a:t> statistic based on residual sums-of-squares (</a:t>
            </a:r>
            <a:r>
              <a:rPr lang="en-US" altLang="en-US" sz="2800" i="1" dirty="0"/>
              <a:t>RSS</a:t>
            </a:r>
            <a:r>
              <a:rPr lang="en-US" altLang="en-US" sz="2800" dirty="0"/>
              <a:t>) and parameters in model 1 (</a:t>
            </a:r>
            <a:r>
              <a:rPr lang="en-US" altLang="en-US" sz="2800" i="1" dirty="0"/>
              <a:t>p</a:t>
            </a:r>
            <a:r>
              <a:rPr lang="en-US" altLang="en-US" sz="2800" dirty="0"/>
              <a:t>+1) and model 2 (</a:t>
            </a:r>
            <a:r>
              <a:rPr lang="en-US" altLang="en-US" sz="2800" i="1" dirty="0"/>
              <a:t>q</a:t>
            </a:r>
            <a:r>
              <a:rPr lang="en-US" altLang="en-US" sz="2800" dirty="0"/>
              <a:t>+1):</a:t>
            </a:r>
          </a:p>
        </p:txBody>
      </p:sp>
      <p:sp>
        <p:nvSpPr>
          <p:cNvPr id="583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Comparing Nested Models</a:t>
            </a:r>
          </a:p>
        </p:txBody>
      </p:sp>
      <p:graphicFrame>
        <p:nvGraphicFramePr>
          <p:cNvPr id="58375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77016620"/>
              </p:ext>
            </p:extLst>
          </p:nvPr>
        </p:nvGraphicFramePr>
        <p:xfrm>
          <a:off x="1946275" y="2822575"/>
          <a:ext cx="5253038" cy="374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82800" imgH="1485900" progId="Equation.3">
                  <p:embed/>
                </p:oleObj>
              </mc:Choice>
              <mc:Fallback>
                <p:oleObj name="Equation" r:id="rId3" imgW="2082800" imgH="148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2822575"/>
                        <a:ext cx="5253038" cy="374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43A844-2C22-416A-BC79-D7EFC41F0F67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Full ANOVA Table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Each </a:t>
            </a:r>
            <a:r>
              <a:rPr lang="en-US" altLang="en-US" i="1"/>
              <a:t>F</a:t>
            </a:r>
            <a:r>
              <a:rPr lang="en-US" altLang="en-US"/>
              <a:t> statistic tests the sequential significance of the additional explanatory variable:</a:t>
            </a:r>
          </a:p>
        </p:txBody>
      </p:sp>
      <p:sp>
        <p:nvSpPr>
          <p:cNvPr id="60423" name="Text Box 4"/>
          <p:cNvSpPr txBox="1">
            <a:spLocks noChangeArrowheads="1"/>
          </p:cNvSpPr>
          <p:nvPr/>
        </p:nvSpPr>
        <p:spPr bwMode="auto">
          <a:xfrm>
            <a:off x="327025" y="2386013"/>
            <a:ext cx="8405813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Analysis of Variance Table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Response: Richness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             Df Sum Sq Mean Sq F value    Pr(&gt;F)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angle2        1 124.86  124.86 13.0631 0.0008911 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NAP           1 319.32  319.32 33.4071 1.247e-06 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grainsize     1 106.76  106.76 11.1692 0.0019116 **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humus         1  19.53   19.53  2.0433 0.1612721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factor(week)  3 177.51   59.17  6.1902 0.0016200 **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Residuals    37 353.66    9.56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6246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6246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ED0E7F-BD27-4EB4-8C0F-A7293D5A12F1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Model Selection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9144000" cy="5257800"/>
          </a:xfrm>
        </p:spPr>
        <p:txBody>
          <a:bodyPr/>
          <a:lstStyle/>
          <a:p>
            <a:pPr eaLnBrk="1" hangingPunct="1"/>
            <a:r>
              <a:rPr lang="en-US" altLang="en-US" sz="2400"/>
              <a:t>Finding the best set of explanatory variables is subjective unless a criterion is specified.</a:t>
            </a:r>
          </a:p>
          <a:p>
            <a:pPr eaLnBrk="1" hangingPunct="1"/>
            <a:r>
              <a:rPr lang="en-US" altLang="en-US" sz="2400"/>
              <a:t>All criteria are functions of goodness-of-fit (e.g., residual sum-of-squares), number of parameters (e.g., explanatory variables, </a:t>
            </a:r>
            <a:r>
              <a:rPr lang="en-US" altLang="en-US" sz="2400" i="1"/>
              <a:t>p</a:t>
            </a:r>
            <a:r>
              <a:rPr lang="en-US" altLang="en-US" sz="2400"/>
              <a:t>) and sample size (</a:t>
            </a:r>
            <a:r>
              <a:rPr lang="en-US" altLang="en-US" sz="2400" i="1"/>
              <a:t>n</a:t>
            </a:r>
            <a:r>
              <a:rPr lang="en-US" altLang="en-US" sz="2400"/>
              <a:t>)</a:t>
            </a:r>
          </a:p>
          <a:p>
            <a:pPr eaLnBrk="1" hangingPunct="1"/>
            <a:r>
              <a:rPr lang="en-US" altLang="en-US" sz="2400" u="sng"/>
              <a:t>Adjusted </a:t>
            </a:r>
            <a:r>
              <a:rPr lang="en-US" altLang="en-US" sz="2400" i="1" u="sng"/>
              <a:t>R</a:t>
            </a:r>
            <a:r>
              <a:rPr lang="en-US" altLang="en-US" sz="2400" u="sng" baseline="30000"/>
              <a:t>2</a:t>
            </a:r>
            <a:r>
              <a:rPr lang="en-US" altLang="en-US" sz="2400"/>
              <a:t> (portion of explained variance; larger values are better):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 u="sng"/>
              <a:t>Akaike Information Criterion</a:t>
            </a:r>
            <a:r>
              <a:rPr lang="en-US" altLang="en-US" sz="2400"/>
              <a:t> (model dispersion; smaller values are better):</a:t>
            </a:r>
          </a:p>
          <a:p>
            <a:pPr eaLnBrk="1" hangingPunct="1"/>
            <a:endParaRPr lang="en-US" altLang="en-US" sz="2400"/>
          </a:p>
        </p:txBody>
      </p:sp>
      <p:pic>
        <p:nvPicPr>
          <p:cNvPr id="624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5265738"/>
            <a:ext cx="1731962" cy="1592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62472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690688" y="3783013"/>
          <a:ext cx="4670425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2000" imgH="1117600" progId="Equation.3">
                  <p:embed/>
                </p:oleObj>
              </mc:Choice>
              <mc:Fallback>
                <p:oleObj name="Equation" r:id="rId4" imgW="2032000" imgH="1117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3783013"/>
                        <a:ext cx="4670425" cy="256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645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67C464-64DB-4ED1-8195-8F03C0DCD4DA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Starting with the ‘full model’, AIC can judge the </a:t>
            </a:r>
            <a:r>
              <a:rPr lang="en-US" altLang="en-US" sz="2800" u="sng" dirty="0"/>
              <a:t>removal</a:t>
            </a:r>
            <a:r>
              <a:rPr lang="en-US" altLang="en-US" sz="2800" dirty="0"/>
              <a:t> of an explanatory variable: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Model is better without humus (AIC decreases from 108.78 with all variables to 106.78 without humus).</a:t>
            </a:r>
          </a:p>
        </p:txBody>
      </p:sp>
      <p:sp>
        <p:nvSpPr>
          <p:cNvPr id="645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Model Selection</a:t>
            </a:r>
          </a:p>
        </p:txBody>
      </p:sp>
      <p:sp>
        <p:nvSpPr>
          <p:cNvPr id="64519" name="Text Box 4"/>
          <p:cNvSpPr txBox="1">
            <a:spLocks noChangeArrowheads="1"/>
          </p:cNvSpPr>
          <p:nvPr/>
        </p:nvSpPr>
        <p:spPr bwMode="auto">
          <a:xfrm>
            <a:off x="14288" y="2139950"/>
            <a:ext cx="9110662" cy="347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Start:  AIC=108.78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Richness ~ angle2 + NAP + grainsize + humus + factor(week)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               Df Sum of Sq    RSS    AIC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- humus         1      0.03 353.70 106.78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- grainsize     1      0.11 353.77 106.79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- angle2        1      1.46 355.12 106.96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&lt;none&gt;                      353.66 108.78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- factor(week)  3    177.51 531.17 121.08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- NAP           1    176.37 530.03 124.98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665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0960E1-0D98-44BF-AB9E-90DCC6600ECD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Model Selection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Regression without humus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Grain size should be removed.</a:t>
            </a:r>
          </a:p>
        </p:txBody>
      </p:sp>
      <p:sp>
        <p:nvSpPr>
          <p:cNvPr id="66567" name="Text Box 4"/>
          <p:cNvSpPr txBox="1">
            <a:spLocks noChangeArrowheads="1"/>
          </p:cNvSpPr>
          <p:nvPr/>
        </p:nvSpPr>
        <p:spPr bwMode="auto">
          <a:xfrm>
            <a:off x="423863" y="2041525"/>
            <a:ext cx="7878762" cy="317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Step:  AIC=106.78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Richness ~ angle2 + NAP + grainsize + factor(week)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               Df Sum of Sq    RSS    AIC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- grainsize     1      0.12 353.82 104.80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- angle2        1      1.55 355.24 104.98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&lt;none&gt;                      353.70 106.78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- factor(week)  3    197.00 550.70 120.70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- NAP           1    180.31 534.01 123.32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126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1126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76D850-20DD-46A1-A7DC-4BF9A0B0B37F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Exploratory Approach</a:t>
            </a:r>
          </a:p>
        </p:txBody>
      </p:sp>
      <p:sp>
        <p:nvSpPr>
          <p:cNvPr id="11270" name="Rectangle 30"/>
          <p:cNvSpPr>
            <a:spLocks noGrp="1" noChangeArrowheads="1"/>
          </p:cNvSpPr>
          <p:nvPr>
            <p:ph type="body" sz="half" idx="1"/>
          </p:nvPr>
        </p:nvSpPr>
        <p:spPr>
          <a:xfrm>
            <a:off x="318497" y="1091630"/>
            <a:ext cx="4495800" cy="5257800"/>
          </a:xfrm>
        </p:spPr>
        <p:txBody>
          <a:bodyPr/>
          <a:lstStyle/>
          <a:p>
            <a:pPr marL="339725" indent="-339725" eaLnBrk="1" hangingPunct="1">
              <a:buFontTx/>
              <a:buAutoNum type="arabicPeriod"/>
            </a:pPr>
            <a:r>
              <a:rPr lang="en-US" altLang="en-US" sz="2000" dirty="0"/>
              <a:t>Inspect scatterplot</a:t>
            </a:r>
          </a:p>
          <a:p>
            <a:pPr marL="339725" indent="-339725" eaLnBrk="1" hangingPunct="1">
              <a:buFontTx/>
              <a:buAutoNum type="arabicPeriod"/>
            </a:pPr>
            <a:r>
              <a:rPr lang="en-US" altLang="en-US" sz="2000" dirty="0"/>
              <a:t>Fit a regression line</a:t>
            </a:r>
          </a:p>
          <a:p>
            <a:pPr marL="339725" indent="-339725" eaLnBrk="1" hangingPunct="1">
              <a:buFontTx/>
              <a:buAutoNum type="arabicPeriod"/>
            </a:pPr>
            <a:r>
              <a:rPr lang="en-US" altLang="en-US" sz="2000" dirty="0"/>
              <a:t>Histogram of residuals</a:t>
            </a:r>
          </a:p>
          <a:p>
            <a:pPr marL="339725" indent="-339725" eaLnBrk="1" hangingPunct="1">
              <a:buFontTx/>
              <a:buAutoNum type="arabicPeriod"/>
            </a:pPr>
            <a:r>
              <a:rPr lang="en-US" altLang="en-US" sz="2000" dirty="0"/>
              <a:t>Cook distance function</a:t>
            </a:r>
          </a:p>
          <a:p>
            <a:pPr marL="339725" indent="-339725" eaLnBrk="1" hangingPunct="1">
              <a:buFontTx/>
              <a:buAutoNum type="arabicPeriod"/>
            </a:pPr>
            <a:endParaRPr lang="en-US" altLang="en-US" sz="2800" dirty="0"/>
          </a:p>
          <a:p>
            <a:pPr marL="339725" indent="-339725" eaLnBrk="1" hangingPunct="1">
              <a:buFontTx/>
              <a:buAutoNum type="arabicPeriod"/>
            </a:pPr>
            <a:endParaRPr lang="en-US" altLang="en-US" sz="2000" dirty="0"/>
          </a:p>
        </p:txBody>
      </p:sp>
      <p:sp>
        <p:nvSpPr>
          <p:cNvPr id="11271" name="Rectangle 31"/>
          <p:cNvSpPr>
            <a:spLocks noGrp="1" noChangeArrowheads="1"/>
          </p:cNvSpPr>
          <p:nvPr>
            <p:ph type="body" sz="half" idx="2"/>
          </p:nvPr>
        </p:nvSpPr>
        <p:spPr>
          <a:xfrm>
            <a:off x="3565133" y="1101904"/>
            <a:ext cx="5578867" cy="5257800"/>
          </a:xfrm>
        </p:spPr>
        <p:txBody>
          <a:bodyPr/>
          <a:lstStyle/>
          <a:p>
            <a:pPr marL="287338" indent="-287338" eaLnBrk="1" hangingPunct="1"/>
            <a:r>
              <a:rPr lang="en-US" altLang="en-US" sz="2000" dirty="0"/>
              <a:t>GLM for non-normality</a:t>
            </a:r>
          </a:p>
          <a:p>
            <a:pPr marL="287338" indent="-287338" eaLnBrk="1" hangingPunct="1"/>
            <a:r>
              <a:rPr lang="en-US" altLang="en-US" sz="2000" dirty="0"/>
              <a:t>GAM for nonlinear patterns</a:t>
            </a:r>
          </a:p>
          <a:p>
            <a:pPr marL="287338" indent="-287338" eaLnBrk="1" hangingPunct="1"/>
            <a:r>
              <a:rPr lang="en-US" altLang="en-US" sz="2000" dirty="0"/>
              <a:t>Difficult to understand and explain</a:t>
            </a:r>
          </a:p>
          <a:p>
            <a:pPr marL="287338" indent="-287338" eaLnBrk="1" hangingPunct="1"/>
            <a:r>
              <a:rPr lang="en-US" altLang="en-US" sz="2000" dirty="0"/>
              <a:t>Principles of linear regression underpin GLM and GAM</a:t>
            </a:r>
          </a:p>
          <a:p>
            <a:pPr marL="533400" indent="-533400" eaLnBrk="1" hangingPunct="1"/>
            <a:endParaRPr lang="en-US" altLang="en-US" sz="2000" dirty="0"/>
          </a:p>
        </p:txBody>
      </p:sp>
      <p:pic>
        <p:nvPicPr>
          <p:cNvPr id="11272" name="Picture 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652713"/>
            <a:ext cx="7564438" cy="420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686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2E6FFA-830B-4BFF-BCE8-D9FEBD6FC236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Model Selection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Regression without humus or grainsize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Remove angle.</a:t>
            </a:r>
          </a:p>
          <a:p>
            <a:pPr eaLnBrk="1" hangingPunct="1"/>
            <a:endParaRPr lang="en-US" altLang="en-US"/>
          </a:p>
        </p:txBody>
      </p:sp>
      <p:sp>
        <p:nvSpPr>
          <p:cNvPr id="68615" name="Text Box 4"/>
          <p:cNvSpPr txBox="1">
            <a:spLocks noChangeArrowheads="1"/>
          </p:cNvSpPr>
          <p:nvPr/>
        </p:nvSpPr>
        <p:spPr bwMode="auto">
          <a:xfrm>
            <a:off x="439738" y="2225675"/>
            <a:ext cx="6494462" cy="286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Step:  AIC=104.8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Richness ~ angle2 + NAP + factor(week)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               Df Sum of Sq    RSS    AIC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- angle2        1      3.19 357.00 103.20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&lt;none&gt;                      353.82 104.80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- NAP           1    213.45 567.26 124.04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- factor(week)  3    303.64 657.46 126.68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706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E62091-9491-4B60-8FD3-347C4E9ACFB0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Model Selection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Regression without humus, grainsize or angle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Retain NAP and week (AIC increases when they are removed)</a:t>
            </a:r>
          </a:p>
        </p:txBody>
      </p:sp>
      <p:sp>
        <p:nvSpPr>
          <p:cNvPr id="70663" name="Text Box 4"/>
          <p:cNvSpPr txBox="1">
            <a:spLocks noChangeArrowheads="1"/>
          </p:cNvSpPr>
          <p:nvPr/>
        </p:nvSpPr>
        <p:spPr bwMode="auto">
          <a:xfrm>
            <a:off x="334963" y="1874838"/>
            <a:ext cx="6494462" cy="286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Step:  AIC=103.2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Richness ~ NAP + factor(week)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               Df Sum of Sq    RSS    AIC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&lt;none&gt;                      357.00 103.20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- NAP           1    210.33 567.33 122.04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- factor(week)  3    387.11 744.12 130.25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8E0BA7-104E-4846-81E9-916AC7C9F1BD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Model Selection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elimination results.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72711" name="Text Box 4"/>
          <p:cNvSpPr txBox="1">
            <a:spLocks noChangeArrowheads="1"/>
          </p:cNvSpPr>
          <p:nvPr/>
        </p:nvSpPr>
        <p:spPr bwMode="auto">
          <a:xfrm>
            <a:off x="0" y="1719263"/>
            <a:ext cx="91440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</a:rPr>
              <a:t>Single term deletions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</a:rPr>
              <a:t>Model: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</a:rPr>
              <a:t>Richness ~ angle2 + NAP + grainsize + humus + factor(week)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</a:rPr>
              <a:t>             Df Sum of Sq    RSS    AIC F value     Pr(F)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</a:rPr>
              <a:t>&lt;none&gt;                    353.66 108.78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</a:rPr>
              <a:t>angle2        1      1.46 355.12 106.96  0.1524 0.6984955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</a:rPr>
              <a:t>NAP           1    176.37 530.03 124.98 18.4514 0.0001211 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</a:rPr>
              <a:t>grainsize     1      0.11 353.77 106.79  0.0114 0.9155704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</a:rPr>
              <a:t>humus         1      0.03 353.70 106.78  0.0036 0.9527102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</a:rPr>
              <a:t>factor(week)  3    177.51 531.17 121.08  6.1902 0.0016200 **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747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365A0E-52A3-4372-AFB0-4A89182DF5AF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Model Selection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Just like </a:t>
            </a:r>
            <a:r>
              <a:rPr lang="en-US" altLang="en-US" i="1" dirty="0"/>
              <a:t>R</a:t>
            </a:r>
            <a:r>
              <a:rPr lang="en-US" altLang="en-US" baseline="30000" dirty="0"/>
              <a:t>2</a:t>
            </a:r>
            <a:r>
              <a:rPr lang="en-US" altLang="en-US" dirty="0"/>
              <a:t>, AIC should only be used as a general guide (e.g., can ‘accept’ non-significant effects).</a:t>
            </a:r>
          </a:p>
          <a:p>
            <a:pPr eaLnBrk="1" hangingPunct="1"/>
            <a:r>
              <a:rPr lang="en-US" altLang="en-US" i="1" dirty="0"/>
              <a:t>F</a:t>
            </a:r>
            <a:r>
              <a:rPr lang="en-US" altLang="en-US" dirty="0"/>
              <a:t>-tests, model fit, and residual patterns should also be considered.</a:t>
            </a:r>
          </a:p>
          <a:p>
            <a:pPr eaLnBrk="1" hangingPunct="1"/>
            <a:r>
              <a:rPr lang="en-US" altLang="en-US" dirty="0"/>
              <a:t>Selection criteria ignore multiple comparisons (i.e., type-I error) and co-linearity (assume independent explanatory variables).</a:t>
            </a:r>
          </a:p>
          <a:p>
            <a:pPr eaLnBrk="1" hangingPunct="1"/>
            <a:r>
              <a:rPr lang="en-US" altLang="en-US" dirty="0"/>
              <a:t>Partial linear regression can also be used to determine if an explanatory variable should be included in a  model.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013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1013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403D1B-5D08-4F2D-8B37-A20DC8A7C153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Summary</a:t>
            </a:r>
          </a:p>
        </p:txBody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Model validation: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goodness of fit (e.g., </a:t>
            </a:r>
            <a:r>
              <a:rPr lang="en-US" altLang="en-US" sz="2400" i="1" dirty="0"/>
              <a:t>R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evaluation of assumptions (equal variance, normality, linearity)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consideration of other approaches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Model selection: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model fit (e.g., </a:t>
            </a:r>
            <a:r>
              <a:rPr lang="en-US" altLang="en-US" sz="2400" i="1" dirty="0"/>
              <a:t>R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parsimony (e.g., adjusted </a:t>
            </a:r>
            <a:r>
              <a:rPr lang="en-US" altLang="en-US" sz="2400" i="1" dirty="0"/>
              <a:t>R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, AIC)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residual analyses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Effect of variables may be masked by effects of other variables.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43F871-ADC1-4AF5-B8B7-D921DC56A82C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tx1"/>
                </a:solidFill>
              </a:rPr>
              <a:t>Example Data:</a:t>
            </a:r>
            <a:br>
              <a:rPr lang="en-US" altLang="en-US" sz="4000" dirty="0">
                <a:solidFill>
                  <a:schemeClr val="tx1"/>
                </a:solidFill>
              </a:rPr>
            </a:br>
            <a:r>
              <a:rPr lang="en-US" altLang="en-US" sz="4000" dirty="0">
                <a:solidFill>
                  <a:schemeClr val="tx1"/>
                </a:solidFill>
              </a:rPr>
              <a:t>Dutch Sandy Beach Community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14990"/>
            <a:ext cx="91440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Chapter 27</a:t>
            </a:r>
          </a:p>
          <a:p>
            <a:pPr lvl="1" eaLnBrk="1" hangingPunct="1"/>
            <a:r>
              <a:rPr lang="en-US" altLang="en-US" dirty="0"/>
              <a:t>Abundance of 75 invertebrate species sampled from 45 sites</a:t>
            </a:r>
          </a:p>
          <a:p>
            <a:pPr lvl="1" eaLnBrk="1" hangingPunct="1"/>
            <a:r>
              <a:rPr lang="en-US" altLang="en-US" dirty="0"/>
              <a:t>Species diversity (richness)</a:t>
            </a:r>
          </a:p>
          <a:p>
            <a:pPr lvl="1" eaLnBrk="1" hangingPunct="1"/>
            <a:r>
              <a:rPr lang="en-US" altLang="en-US" dirty="0"/>
              <a:t>Vertical position in beach relative to sea level (i.e., NAP&lt;0 for </a:t>
            </a:r>
            <a:r>
              <a:rPr lang="en-US" altLang="en-US" dirty="0" err="1"/>
              <a:t>subtidal</a:t>
            </a:r>
            <a:r>
              <a:rPr lang="en-US" altLang="en-US" dirty="0"/>
              <a:t> zone)</a:t>
            </a:r>
          </a:p>
          <a:p>
            <a:pPr lvl="1" eaLnBrk="1" hangingPunct="1"/>
            <a:endParaRPr lang="en-US" altLang="en-US" dirty="0"/>
          </a:p>
        </p:txBody>
      </p:sp>
      <p:pic>
        <p:nvPicPr>
          <p:cNvPr id="13319" name="Picture 6" descr="https://thenetherlandsbynumbers.files.wordpress.com/2014/07/dutch-coa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9" b="32111"/>
          <a:stretch>
            <a:fillRect/>
          </a:stretch>
        </p:blipFill>
        <p:spPr bwMode="auto">
          <a:xfrm>
            <a:off x="13228" y="4412210"/>
            <a:ext cx="91440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A18E67-917A-43B0-A201-FD3AD4CC1BF6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Species Richness by Tidal Zone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497" y="1143000"/>
            <a:ext cx="375285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Scatterplot suggests a linear relationship might be reasonable.</a:t>
            </a:r>
          </a:p>
        </p:txBody>
      </p:sp>
      <p:pic>
        <p:nvPicPr>
          <p:cNvPr id="153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1054100"/>
            <a:ext cx="5343525" cy="533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A22954-810B-4BB0-B65D-FDE8ED04A55A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Species Richness by Tidal Zone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3795713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Significant linear trend fit to data.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Observations are evenly distributed around the predicted line.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Species richness decreases with elevation in the tidal zone.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  <p:pic>
        <p:nvPicPr>
          <p:cNvPr id="174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8" y="1106488"/>
            <a:ext cx="5033962" cy="502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184934" y="5472906"/>
            <a:ext cx="6831013" cy="132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Analysis of Variance Table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Response: Richness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Df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Sum 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Sq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Mean 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Sq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F value    </a:t>
            </a:r>
            <a:r>
              <a:rPr lang="en-US" altLang="en-US" sz="16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Pr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(&gt;F)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NAP        1 357.53  357.53  20.660 4.418e-05 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Residuals 43 744.12   17.31                      </a:t>
            </a:r>
          </a:p>
        </p:txBody>
      </p:sp>
      <p:sp>
        <p:nvSpPr>
          <p:cNvPr id="176135" name="Text Box 7"/>
          <p:cNvSpPr txBox="1">
            <a:spLocks noChangeArrowheads="1"/>
          </p:cNvSpPr>
          <p:nvPr/>
        </p:nvSpPr>
        <p:spPr bwMode="auto">
          <a:xfrm>
            <a:off x="5075238" y="2422525"/>
            <a:ext cx="4068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rgbClr val="A50021"/>
                </a:solidFill>
              </a:rPr>
              <a:t>… not so fast!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1945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1946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D50B6F-BAC6-465B-AEFE-5619C047EB2E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Linear regression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5868988" cy="5257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800" dirty="0"/>
              <a:t>Bivariate linear regression model of response variable (</a:t>
            </a:r>
            <a:r>
              <a:rPr lang="en-US" altLang="en-US" sz="2800" i="1" dirty="0"/>
              <a:t>Y</a:t>
            </a:r>
            <a:r>
              <a:rPr lang="en-US" altLang="en-US" sz="2800" dirty="0"/>
              <a:t>) and explanatory variable (</a:t>
            </a:r>
            <a:r>
              <a:rPr lang="en-US" altLang="en-US" sz="2800" i="1" dirty="0"/>
              <a:t>X</a:t>
            </a:r>
            <a:r>
              <a:rPr lang="en-US" altLang="en-US" sz="2800" dirty="0"/>
              <a:t>).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altLang="en-US" sz="2800" dirty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800" dirty="0"/>
              <a:t>Model is based on the entire population, but we need to use data for sample estimates, making 4 assumptions: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Fixed </a:t>
            </a:r>
            <a:r>
              <a:rPr lang="en-US" altLang="en-US" sz="2400" i="1" dirty="0"/>
              <a:t>X</a:t>
            </a:r>
            <a:r>
              <a:rPr lang="en-US" altLang="en-US" sz="2400" i="1" baseline="-25000" dirty="0"/>
              <a:t>i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i="1" dirty="0">
                <a:cs typeface="Arial" panose="020B0604020202020204" pitchFamily="34" charset="0"/>
              </a:rPr>
              <a:t> </a:t>
            </a:r>
            <a:r>
              <a:rPr lang="el-GR" altLang="en-US" sz="2400" i="1" dirty="0">
                <a:cs typeface="Arial" panose="020B0604020202020204" pitchFamily="34" charset="0"/>
              </a:rPr>
              <a:t>ε</a:t>
            </a:r>
            <a:r>
              <a:rPr lang="en-US" altLang="en-US" sz="2400" i="1" baseline="-25000" dirty="0" err="1">
                <a:cs typeface="Arial" panose="020B0604020202020204" pitchFamily="34" charset="0"/>
              </a:rPr>
              <a:t>i</a:t>
            </a:r>
            <a:r>
              <a:rPr lang="en-US" altLang="en-US" sz="2400" i="1" baseline="-25000" dirty="0">
                <a:cs typeface="Arial" panose="020B0604020202020204" pitchFamily="34" charset="0"/>
              </a:rPr>
              <a:t>  </a:t>
            </a:r>
            <a:r>
              <a:rPr lang="en-US" altLang="en-US" sz="2400" dirty="0">
                <a:cs typeface="Arial" panose="020B0604020202020204" pitchFamily="34" charset="0"/>
              </a:rPr>
              <a:t>are normally distributed</a:t>
            </a:r>
            <a:endParaRPr lang="el-GR" altLang="en-US" sz="2400" i="1" baseline="-25000" dirty="0">
              <a:cs typeface="Arial" panose="020B0604020202020204" pitchFamily="34" charset="0"/>
            </a:endParaRP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Homogeneity of variance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Independence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altLang="en-US" sz="2800" dirty="0"/>
          </a:p>
        </p:txBody>
      </p:sp>
      <p:graphicFrame>
        <p:nvGraphicFramePr>
          <p:cNvPr id="19463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107113" y="1417638"/>
          <a:ext cx="2798762" cy="470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7600" imgH="1879600" progId="Equation.3">
                  <p:embed/>
                </p:oleObj>
              </mc:Choice>
              <mc:Fallback>
                <p:oleObj name="Equation" r:id="rId3" imgW="1117600" imgH="187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3" y="1417638"/>
                        <a:ext cx="2798762" cy="470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A05B6B-0FD6-4B44-821E-281BCB24CA88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Linear regression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4400550" cy="5257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Implications of linear regression assumptions:</a:t>
            </a:r>
          </a:p>
          <a:p>
            <a:pPr lvl="1" eaLnBrk="1" hangingPunct="1"/>
            <a:r>
              <a:rPr lang="en-US" altLang="en-US" sz="2400" dirty="0">
                <a:solidFill>
                  <a:srgbClr val="000000"/>
                </a:solidFill>
              </a:rPr>
              <a:t>Species richness is expected to be zero at NAP ~2.4.</a:t>
            </a:r>
          </a:p>
          <a:p>
            <a:pPr lvl="1" eaLnBrk="1" hangingPunct="1"/>
            <a:r>
              <a:rPr lang="en-US" altLang="en-US" sz="2400" dirty="0">
                <a:solidFill>
                  <a:srgbClr val="000000"/>
                </a:solidFill>
              </a:rPr>
              <a:t>Large probability of negative richness (?) at even intermediate NAP levels.</a:t>
            </a:r>
          </a:p>
          <a:p>
            <a:pPr lvl="1" eaLnBrk="1" hangingPunct="1"/>
            <a:r>
              <a:rPr lang="en-US" altLang="en-US" sz="2400" dirty="0">
                <a:solidFill>
                  <a:srgbClr val="000000"/>
                </a:solidFill>
              </a:rPr>
              <a:t>Unequal variances (use GLM with a more appropriate distribution assumption).</a:t>
            </a:r>
          </a:p>
        </p:txBody>
      </p:sp>
      <p:pic>
        <p:nvPicPr>
          <p:cNvPr id="215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1082675"/>
            <a:ext cx="476885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740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5" t="24007" r="22266" b="13577"/>
          <a:stretch>
            <a:fillRect/>
          </a:stretch>
        </p:blipFill>
        <p:spPr bwMode="auto">
          <a:xfrm rot="5400000">
            <a:off x="4013200" y="3313113"/>
            <a:ext cx="47752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7401" name="Line 9"/>
          <p:cNvSpPr>
            <a:spLocks noChangeShapeType="1"/>
          </p:cNvSpPr>
          <p:nvPr/>
        </p:nvSpPr>
        <p:spPr bwMode="auto">
          <a:xfrm>
            <a:off x="5081588" y="4994275"/>
            <a:ext cx="4062412" cy="0"/>
          </a:xfrm>
          <a:prstGeom prst="line">
            <a:avLst/>
          </a:prstGeom>
          <a:noFill/>
          <a:ln w="28575">
            <a:solidFill>
              <a:srgbClr val="A5002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740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5" t="24007" r="22266" b="13577"/>
          <a:stretch>
            <a:fillRect/>
          </a:stretch>
        </p:blipFill>
        <p:spPr bwMode="auto">
          <a:xfrm rot="5400000">
            <a:off x="4587875" y="3565525"/>
            <a:ext cx="47752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740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5" t="24007" r="22266" b="13577"/>
          <a:stretch>
            <a:fillRect/>
          </a:stretch>
        </p:blipFill>
        <p:spPr bwMode="auto">
          <a:xfrm rot="5400000">
            <a:off x="5154613" y="3832225"/>
            <a:ext cx="47752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740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5" t="24007" r="22266" b="13577"/>
          <a:stretch>
            <a:fillRect/>
          </a:stretch>
        </p:blipFill>
        <p:spPr bwMode="auto">
          <a:xfrm rot="5400000">
            <a:off x="5754688" y="4110038"/>
            <a:ext cx="47752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740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5" t="16576" r="25345" b="13577"/>
          <a:stretch>
            <a:fillRect/>
          </a:stretch>
        </p:blipFill>
        <p:spPr bwMode="auto">
          <a:xfrm rot="5400000">
            <a:off x="6503194" y="4217194"/>
            <a:ext cx="4535487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Advanced Stats</a:t>
            </a:r>
          </a:p>
        </p:txBody>
      </p:sp>
      <p:sp>
        <p:nvSpPr>
          <p:cNvPr id="2560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Exploration</a:t>
            </a:r>
          </a:p>
        </p:txBody>
      </p:sp>
      <p:sp>
        <p:nvSpPr>
          <p:cNvPr id="2560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6340D2-E291-47B6-BD6C-4106071005CF}" type="slidenum">
              <a:rPr lang="en-US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000000"/>
                </a:solidFill>
              </a:rPr>
              <a:t>Significance of Regression Parameters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6865938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/>
              <a:t>Regression partitions total variability:</a:t>
            </a:r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927100" y="5069958"/>
            <a:ext cx="700722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Analysis of Variance Table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Response: Richness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Df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Sum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Sq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Mean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Sq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F value    </a:t>
            </a:r>
            <a:r>
              <a:rPr lang="en-US" alt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Pr</a:t>
            </a: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(&gt;F)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NAP        1 357.53  357.53  20.660 4.418e-05 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Residuals 43 744.12   17.31 </a:t>
            </a:r>
          </a:p>
        </p:txBody>
      </p:sp>
      <p:graphicFrame>
        <p:nvGraphicFramePr>
          <p:cNvPr id="25608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057275" y="1803400"/>
          <a:ext cx="7851775" cy="305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99000" imgH="1828800" progId="Equation.3">
                  <p:embed/>
                </p:oleObj>
              </mc:Choice>
              <mc:Fallback>
                <p:oleObj name="Equation" r:id="rId3" imgW="4699000" imgH="182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1803400"/>
                        <a:ext cx="7851775" cy="305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700088" y="4859338"/>
            <a:ext cx="7869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>
            <a:off x="700088" y="2111375"/>
            <a:ext cx="7869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700088" y="1741488"/>
            <a:ext cx="7869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2784</TotalTime>
  <Words>1914</Words>
  <Application>Microsoft Macintosh PowerPoint</Application>
  <PresentationFormat>On-screen Show (4:3)</PresentationFormat>
  <Paragraphs>422</Paragraphs>
  <Slides>34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Courier New</vt:lpstr>
      <vt:lpstr>Default Design</vt:lpstr>
      <vt:lpstr>Equation</vt:lpstr>
      <vt:lpstr>Linear Regression (Zuur 2007 Chapter 5)</vt:lpstr>
      <vt:lpstr>Lecture Outline</vt:lpstr>
      <vt:lpstr>Exploratory Approach</vt:lpstr>
      <vt:lpstr>Example Data: Dutch Sandy Beach Community</vt:lpstr>
      <vt:lpstr>Species Richness by Tidal Zone</vt:lpstr>
      <vt:lpstr>Species Richness by Tidal Zone</vt:lpstr>
      <vt:lpstr>Linear regression</vt:lpstr>
      <vt:lpstr>Linear regression</vt:lpstr>
      <vt:lpstr>Significance of Regression Parameters</vt:lpstr>
      <vt:lpstr>Significance of Regression Parameters</vt:lpstr>
      <vt:lpstr>Coefficient of Determination</vt:lpstr>
      <vt:lpstr>Model Validation</vt:lpstr>
      <vt:lpstr>Assessing the four assumptions</vt:lpstr>
      <vt:lpstr>Assessing the four assumptions</vt:lpstr>
      <vt:lpstr>Influential Points</vt:lpstr>
      <vt:lpstr>Influential Points</vt:lpstr>
      <vt:lpstr>Influential Points</vt:lpstr>
      <vt:lpstr>Influential Points</vt:lpstr>
      <vt:lpstr>Influential Points</vt:lpstr>
      <vt:lpstr>Model Validation</vt:lpstr>
      <vt:lpstr>Model Validation</vt:lpstr>
      <vt:lpstr>5.2. Multiple linear regression</vt:lpstr>
      <vt:lpstr>ANOVA Table</vt:lpstr>
      <vt:lpstr>ANOVA Table</vt:lpstr>
      <vt:lpstr>Comparing Nested Models</vt:lpstr>
      <vt:lpstr>Full ANOVA Table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Statistical Analysis</dc:title>
  <dc:creator>Steve Cadrin</dc:creator>
  <cp:lastModifiedBy>Gavin Fay</cp:lastModifiedBy>
  <cp:revision>148</cp:revision>
  <dcterms:created xsi:type="dcterms:W3CDTF">2008-03-09T00:17:10Z</dcterms:created>
  <dcterms:modified xsi:type="dcterms:W3CDTF">2025-02-04T12:42:21Z</dcterms:modified>
</cp:coreProperties>
</file>