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89" r:id="rId2"/>
    <p:sldId id="429" r:id="rId3"/>
    <p:sldId id="392" r:id="rId4"/>
    <p:sldId id="393" r:id="rId5"/>
    <p:sldId id="394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30" r:id="rId15"/>
    <p:sldId id="432" r:id="rId16"/>
    <p:sldId id="431" r:id="rId17"/>
    <p:sldId id="434" r:id="rId18"/>
    <p:sldId id="411" r:id="rId19"/>
    <p:sldId id="439" r:id="rId20"/>
    <p:sldId id="440" r:id="rId21"/>
    <p:sldId id="412" r:id="rId22"/>
    <p:sldId id="436" r:id="rId23"/>
    <p:sldId id="422" r:id="rId24"/>
    <p:sldId id="437" r:id="rId25"/>
    <p:sldId id="438" r:id="rId26"/>
    <p:sldId id="413" r:id="rId27"/>
    <p:sldId id="414" r:id="rId28"/>
    <p:sldId id="415" r:id="rId29"/>
    <p:sldId id="416" r:id="rId30"/>
    <p:sldId id="445" r:id="rId31"/>
    <p:sldId id="452" r:id="rId32"/>
    <p:sldId id="453" r:id="rId33"/>
    <p:sldId id="454" r:id="rId34"/>
    <p:sldId id="455" r:id="rId35"/>
    <p:sldId id="456" r:id="rId36"/>
    <p:sldId id="442" r:id="rId37"/>
    <p:sldId id="447" r:id="rId38"/>
    <p:sldId id="448" r:id="rId39"/>
    <p:sldId id="449" r:id="rId40"/>
    <p:sldId id="450" r:id="rId41"/>
    <p:sldId id="451" r:id="rId4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CC3300"/>
    <a:srgbClr val="FF9900"/>
    <a:srgbClr val="A50021"/>
    <a:srgbClr val="FFCC99"/>
    <a:srgbClr val="CCFF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3"/>
    <p:restoredTop sz="94626"/>
  </p:normalViewPr>
  <p:slideViewPr>
    <p:cSldViewPr snapToGrid="0">
      <p:cViewPr varScale="1">
        <p:scale>
          <a:sx n="116" d="100"/>
          <a:sy n="116" d="100"/>
        </p:scale>
        <p:origin x="2216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4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CE09C0CC-5970-42A1-A89A-12CAD0DC20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0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5817A248-F37E-4D28-AA3E-EF9DC77F9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449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92E85A-D20D-420A-975C-E195A2CB8F59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23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D6AC0B-6EFD-4482-9BF0-9C3E57E7ED3F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36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Proportion of presence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286B38-092C-45D4-9C57-9B075B27457A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03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1645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4B149-670E-49AE-83F5-476062AFC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92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44303-083B-4C22-9B4F-E50E3DA49A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419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495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495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06438-FC44-439E-8572-B87B66518A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862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58DEA-8A0A-4F0F-B659-4AD838664E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46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91A3F-A98F-4E5D-9096-A1FB42B773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85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B147D-4522-4104-B4EB-3A4E32D7D7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32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A391A-B3C9-4E59-B66B-3194D88AE0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70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A6BF8-AD04-45D3-8E64-D5D3E2C03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69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6823E-C652-4075-87D9-69AF8C72F2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72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219A8-9B84-4A73-B7EE-920DA84CA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54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B8FCA-B534-430A-AF9E-62CFA86018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67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2379A-BC90-40D2-B945-183AF7F43D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9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CF98FF-A981-44CC-9573-5F420B1686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</a:rPr>
              <a:t>GLMs II : Logistic Regression</a:t>
            </a:r>
            <a:br>
              <a:rPr lang="en-US" altLang="en-US" sz="4000" dirty="0">
                <a:solidFill>
                  <a:schemeClr val="tx1"/>
                </a:solidFill>
              </a:rPr>
            </a:br>
            <a:r>
              <a:rPr lang="en-US" altLang="en-US" sz="4000" dirty="0" err="1">
                <a:solidFill>
                  <a:schemeClr val="tx1"/>
                </a:solidFill>
              </a:rPr>
              <a:t>Zuur</a:t>
            </a:r>
            <a:r>
              <a:rPr lang="en-US" altLang="en-US" sz="4000" dirty="0">
                <a:solidFill>
                  <a:schemeClr val="tx1"/>
                </a:solidFill>
              </a:rPr>
              <a:t> </a:t>
            </a:r>
            <a:r>
              <a:rPr lang="en-US" altLang="en-US" sz="4000" dirty="0"/>
              <a:t>Chapter 6.2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MAR 536 Biological Statistics II</a:t>
            </a:r>
          </a:p>
          <a:p>
            <a:pPr eaLnBrk="1" hangingPunct="1"/>
            <a:r>
              <a:rPr lang="en-US" altLang="en-US" sz="3200" dirty="0"/>
              <a:t>February 13 2025</a:t>
            </a:r>
          </a:p>
          <a:p>
            <a:pPr eaLnBrk="1" hangingPunct="1"/>
            <a:r>
              <a:rPr lang="en-US" altLang="en-US" sz="2000" dirty="0"/>
              <a:t>(acknowledgements: Steve </a:t>
            </a:r>
            <a:r>
              <a:rPr lang="en-US" altLang="en-US" sz="2000" dirty="0" err="1"/>
              <a:t>Cadrin</a:t>
            </a:r>
            <a:r>
              <a:rPr lang="en-US" altLang="en-US" sz="2000"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7E552C-692F-4667-98FA-4E86EEE60BD8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Odds ratio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It is often useful to interpret odds ratios</a:t>
            </a:r>
          </a:p>
          <a:p>
            <a:pPr lvl="1"/>
            <a:r>
              <a:rPr lang="en-US" altLang="en-US" dirty="0"/>
              <a:t>e.g. , if a </a:t>
            </a:r>
            <a:r>
              <a:rPr lang="en-US" altLang="en-US" b="1" dirty="0">
                <a:solidFill>
                  <a:srgbClr val="660033"/>
                </a:solidFill>
              </a:rPr>
              <a:t>female</a:t>
            </a:r>
            <a:r>
              <a:rPr lang="en-US" altLang="en-US" dirty="0"/>
              <a:t> tilefish at 30cm has a probability of 0.25 for being mature and a </a:t>
            </a:r>
            <a:r>
              <a:rPr lang="en-US" altLang="en-US" b="1" dirty="0">
                <a:solidFill>
                  <a:srgbClr val="660033"/>
                </a:solidFill>
              </a:rPr>
              <a:t>male</a:t>
            </a:r>
            <a:r>
              <a:rPr lang="en-US" altLang="en-US" dirty="0"/>
              <a:t> at 30 cm has a probability of 0.125, then the female has an odds ratio of 2 (i.e., is twice as likely to be mature at 30 cm than the male).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teaching.sociology.ul.ie/categorical/logisticn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2850"/>
            <a:ext cx="3970338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MAR 596 - Logistic Regression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C88436-759B-42F4-981D-E4BCDE2B2D32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~ Normality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4987925"/>
          </a:xfrm>
        </p:spPr>
        <p:txBody>
          <a:bodyPr/>
          <a:lstStyle/>
          <a:p>
            <a:r>
              <a:rPr lang="en-US" altLang="en-US" sz="2800" dirty="0"/>
              <a:t>The logit has no floor or ceiling and is symmetric about the midpoint. </a:t>
            </a:r>
          </a:p>
          <a:p>
            <a:pPr lvl="1"/>
            <a:r>
              <a:rPr lang="en-US" altLang="en-US" sz="2400" dirty="0"/>
              <a:t>Probability of 0.5 </a:t>
            </a:r>
            <a:r>
              <a:rPr lang="en-US" altLang="en-US" sz="2400" dirty="0">
                <a:sym typeface="Wingdings" panose="05000000000000000000" pitchFamily="2" charset="2"/>
              </a:rPr>
              <a:t> odds of 1  logit=0 (midpoint)</a:t>
            </a:r>
            <a:endParaRPr lang="en-US" altLang="en-US" sz="2400" dirty="0"/>
          </a:p>
          <a:p>
            <a:r>
              <a:rPr lang="en-US" altLang="en-US" sz="2800" dirty="0"/>
              <a:t>… but small differences in probabilities at the tails (~0 or ~1), result in large differences in the logit</a:t>
            </a:r>
          </a:p>
        </p:txBody>
      </p:sp>
      <p:pic>
        <p:nvPicPr>
          <p:cNvPr id="1946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3752850"/>
            <a:ext cx="5173662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2048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6DF4D5-FB22-48BB-9E09-2C72E42B850D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Linearity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2344738"/>
          </a:xfrm>
        </p:spPr>
        <p:txBody>
          <a:bodyPr/>
          <a:lstStyle/>
          <a:p>
            <a:r>
              <a:rPr lang="en-US" altLang="en-US" sz="2800"/>
              <a:t>The logit is a link function</a:t>
            </a:r>
            <a:r>
              <a:rPr lang="en-US" altLang="en-US" sz="2800" i="1"/>
              <a:t> </a:t>
            </a:r>
            <a:r>
              <a:rPr lang="en-US" altLang="en-US" sz="2800"/>
              <a:t>that transforms the mean of a dichotomous variable to a normal distribution and transforms a non-linear relationship of the categorical variable with its explanatory variables into a linear one.</a:t>
            </a:r>
          </a:p>
        </p:txBody>
      </p:sp>
      <p:graphicFrame>
        <p:nvGraphicFramePr>
          <p:cNvPr id="20486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163" y="4937125"/>
          <a:ext cx="40163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228600" progId="Equation.3">
                  <p:embed/>
                </p:oleObj>
              </mc:Choice>
              <mc:Fallback>
                <p:oleObj name="Equation" r:id="rId2" imgW="1498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4937125"/>
                        <a:ext cx="40163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88" y="2952750"/>
            <a:ext cx="3813175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8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3381375"/>
            <a:ext cx="37592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9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9250" y="5627688"/>
          <a:ext cx="58737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35200" imgH="241300" progId="Equation.3">
                  <p:embed/>
                </p:oleObj>
              </mc:Choice>
              <mc:Fallback>
                <p:oleObj name="Equation" r:id="rId6" imgW="22352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5627688"/>
                        <a:ext cx="587375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057275"/>
            <a:ext cx="7519987" cy="582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A03009-B44E-4CD6-AA2E-8A1DDA491876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Chap 21: Presence/Absence of</a:t>
            </a:r>
            <a:r>
              <a:rPr lang="en-US" altLang="en-US" sz="3600" i="1"/>
              <a:t> Solea solea</a:t>
            </a:r>
          </a:p>
        </p:txBody>
      </p:sp>
      <p:sp>
        <p:nvSpPr>
          <p:cNvPr id="21509" name="TextBox 1"/>
          <p:cNvSpPr txBox="1">
            <a:spLocks noChangeArrowheads="1"/>
          </p:cNvSpPr>
          <p:nvPr/>
        </p:nvSpPr>
        <p:spPr bwMode="auto">
          <a:xfrm>
            <a:off x="1593850" y="2906713"/>
            <a:ext cx="46275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Taugus Estuary (Portugal) nursery habitat</a:t>
            </a:r>
          </a:p>
        </p:txBody>
      </p:sp>
      <p:pic>
        <p:nvPicPr>
          <p:cNvPr id="21510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1196975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Exploration - Pairplot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1120A4-0B57-46E1-AFFB-37865D98478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22533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119188"/>
            <a:ext cx="89439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88" y="5530850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Exploration - Pairplot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1CAB0A-3DC8-4C67-9F8B-16CFF872EC8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2355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2663"/>
            <a:ext cx="9144000" cy="587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496888"/>
            <a:ext cx="22225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Exploration – Design Plot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A74DC7-FAA3-407C-9B0D-F7012F724635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2458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119188"/>
            <a:ext cx="894397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343025"/>
            <a:ext cx="2103438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AE736F-9BF6-4A8C-B50F-B116E6B8462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data: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altLang="en-US" sz="1700" b="1" dirty="0">
                <a:latin typeface="Consolas" panose="020B0609020204030204" pitchFamily="49" charset="0"/>
              </a:rPr>
              <a:t>Monthly surveys of sole density (expressed as presence 1 or absence 0)</a:t>
            </a:r>
          </a:p>
        </p:txBody>
      </p:sp>
      <p:pic>
        <p:nvPicPr>
          <p:cNvPr id="27654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530850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06" y="1601787"/>
            <a:ext cx="7707909" cy="3987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40A996-8A07-4E98-AE02-E5E91A9AF03A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Presence/Absence and Salinity</a:t>
            </a:r>
          </a:p>
        </p:txBody>
      </p:sp>
      <p:pic>
        <p:nvPicPr>
          <p:cNvPr id="2867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6324600" cy="4378325"/>
          </a:xfrm>
        </p:spPr>
      </p:pic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806700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569CB7-40D6-4636-8AA6-7647BE61920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Likelihood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likelihood function can be used to estimate regression parameters for bivariate, multivariate, and nonlinear data</a:t>
            </a:r>
          </a:p>
          <a:p>
            <a:pPr lvl="1"/>
            <a:r>
              <a:rPr lang="en-US" altLang="en-US" dirty="0"/>
              <a:t>Maximum likelihood estimation finds model parameter values most likely to give rise to the data.</a:t>
            </a:r>
          </a:p>
        </p:txBody>
      </p:sp>
      <p:pic>
        <p:nvPicPr>
          <p:cNvPr id="2970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33850"/>
            <a:ext cx="37592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Lecture Outline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Logistic Regression</a:t>
            </a:r>
          </a:p>
          <a:p>
            <a:pPr lvl="1" eaLnBrk="1" hangingPunct="1"/>
            <a:r>
              <a:rPr lang="en-US" altLang="en-US" sz="2400" dirty="0"/>
              <a:t>Assumptions</a:t>
            </a:r>
          </a:p>
          <a:p>
            <a:pPr lvl="1" eaLnBrk="1" hangingPunct="1"/>
            <a:r>
              <a:rPr lang="en-US" altLang="en-US" sz="2400" dirty="0"/>
              <a:t>Probability</a:t>
            </a:r>
          </a:p>
          <a:p>
            <a:pPr lvl="1" eaLnBrk="1" hangingPunct="1"/>
            <a:r>
              <a:rPr lang="en-US" altLang="en-US" sz="2400" dirty="0"/>
              <a:t>Odds</a:t>
            </a:r>
          </a:p>
          <a:p>
            <a:pPr lvl="1" eaLnBrk="1" hangingPunct="1"/>
            <a:r>
              <a:rPr lang="en-US" altLang="en-US" sz="2400" dirty="0"/>
              <a:t>Logit transform</a:t>
            </a:r>
          </a:p>
          <a:p>
            <a:pPr eaLnBrk="1" hangingPunct="1"/>
            <a:r>
              <a:rPr lang="en-US" altLang="en-US" sz="2800" dirty="0"/>
              <a:t>Portuguese Sole Nursery Habitat</a:t>
            </a:r>
          </a:p>
          <a:p>
            <a:pPr eaLnBrk="1" hangingPunct="1"/>
            <a:r>
              <a:rPr lang="en-US" altLang="en-US" sz="2800" dirty="0"/>
              <a:t>Survival of melanoma patients</a:t>
            </a:r>
          </a:p>
          <a:p>
            <a:pPr eaLnBrk="1" hangingPunct="1"/>
            <a:r>
              <a:rPr lang="en-US" altLang="en-US" sz="2800" dirty="0"/>
              <a:t>Tilefish Maturity</a:t>
            </a:r>
          </a:p>
          <a:p>
            <a:pPr lvl="1" eaLnBrk="1" hangingPunct="1"/>
            <a:r>
              <a:rPr lang="en-US" altLang="en-US" sz="2400" dirty="0"/>
              <a:t>… with thanks to Tiffany Vidal</a:t>
            </a:r>
          </a:p>
        </p:txBody>
      </p:sp>
      <p:pic>
        <p:nvPicPr>
          <p:cNvPr id="819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r="16037"/>
          <a:stretch>
            <a:fillRect/>
          </a:stretch>
        </p:blipFill>
        <p:spPr bwMode="auto">
          <a:xfrm>
            <a:off x="6110288" y="1106488"/>
            <a:ext cx="3033712" cy="575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53" y="5550126"/>
            <a:ext cx="3414325" cy="1307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Image result for binomial likelih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2" b="12083"/>
          <a:stretch>
            <a:fillRect/>
          </a:stretch>
        </p:blipFill>
        <p:spPr bwMode="auto">
          <a:xfrm>
            <a:off x="4195763" y="2403475"/>
            <a:ext cx="4824412" cy="314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6A0BF0-9582-495E-B7B7-AD984A6C8EA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Likelihood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4210050" cy="5257800"/>
          </a:xfrm>
        </p:spPr>
        <p:txBody>
          <a:bodyPr/>
          <a:lstStyle/>
          <a:p>
            <a:r>
              <a:rPr lang="en-US" altLang="en-US" sz="2800" i="1" dirty="0"/>
              <a:t>L</a:t>
            </a:r>
            <a:r>
              <a:rPr lang="en-US" altLang="en-US" sz="2800" dirty="0"/>
              <a:t> = </a:t>
            </a:r>
            <a:r>
              <a:rPr lang="en-US" altLang="en-US" sz="2800" dirty="0">
                <a:cs typeface="Arial" panose="020B0604020202020204" pitchFamily="34" charset="0"/>
              </a:rPr>
              <a:t>∏</a:t>
            </a:r>
            <a:r>
              <a:rPr lang="en-US" altLang="en-US" sz="2800" dirty="0"/>
              <a:t> {</a:t>
            </a:r>
            <a:r>
              <a:rPr lang="en-US" altLang="en-US" sz="2800" dirty="0" err="1"/>
              <a:t>P</a:t>
            </a:r>
            <a:r>
              <a:rPr lang="en-US" altLang="en-US" sz="2800" baseline="-25000" dirty="0" err="1"/>
              <a:t>i</a:t>
            </a:r>
            <a:r>
              <a:rPr lang="en-US" altLang="en-US" sz="2800" baseline="30000" dirty="0" err="1"/>
              <a:t>Yi</a:t>
            </a:r>
            <a:r>
              <a:rPr lang="en-US" altLang="en-US" sz="2800" dirty="0"/>
              <a:t> * (1-P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)</a:t>
            </a:r>
            <a:r>
              <a:rPr lang="en-US" altLang="en-US" sz="2800" baseline="30000" dirty="0"/>
              <a:t>1-Yi</a:t>
            </a:r>
            <a:r>
              <a:rPr lang="en-US" altLang="en-US" sz="2800" dirty="0"/>
              <a:t>}</a:t>
            </a:r>
          </a:p>
          <a:p>
            <a:r>
              <a:rPr lang="en-US" altLang="en-US" sz="2800" i="1" dirty="0"/>
              <a:t>L</a:t>
            </a:r>
            <a:r>
              <a:rPr lang="en-US" altLang="en-US" sz="2800" dirty="0"/>
              <a:t>: likelihood</a:t>
            </a:r>
          </a:p>
          <a:p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en-US" sz="2800" baseline="-25000" dirty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: estimated probability values from logistic regression</a:t>
            </a:r>
          </a:p>
          <a:p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en-US" sz="2800" baseline="-25000" dirty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 = 0 or 1 (specifies event)</a:t>
            </a:r>
          </a:p>
          <a:p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Iterative search to find regression parameters that maximize likelihood.</a:t>
            </a:r>
          </a:p>
        </p:txBody>
      </p:sp>
      <p:sp>
        <p:nvSpPr>
          <p:cNvPr id="30727" name="TextBox 2"/>
          <p:cNvSpPr txBox="1">
            <a:spLocks noChangeArrowheads="1"/>
          </p:cNvSpPr>
          <p:nvPr/>
        </p:nvSpPr>
        <p:spPr bwMode="auto">
          <a:xfrm>
            <a:off x="3910013" y="3635375"/>
            <a:ext cx="357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L</a:t>
            </a:r>
          </a:p>
        </p:txBody>
      </p:sp>
      <p:sp>
        <p:nvSpPr>
          <p:cNvPr id="30728" name="TextBox 8"/>
          <p:cNvSpPr txBox="1">
            <a:spLocks noChangeArrowheads="1"/>
          </p:cNvSpPr>
          <p:nvPr/>
        </p:nvSpPr>
        <p:spPr bwMode="auto">
          <a:xfrm>
            <a:off x="6553200" y="542290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81C620-9137-4EE3-982D-61E68ED1A18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output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5611"/>
            <a:ext cx="8991600" cy="5356139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200" dirty="0"/>
              <a:t>GLM is model used for logistic regression in R</a:t>
            </a:r>
          </a:p>
          <a:p>
            <a:pPr marL="0" indent="0">
              <a:buFontTx/>
              <a:buNone/>
            </a:pPr>
            <a:endParaRPr lang="en-US" altLang="en-US" sz="18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altLang="en-US" sz="18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altLang="en-US" sz="2000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3" y="1539874"/>
            <a:ext cx="5746827" cy="5080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33C2DB-5BD4-43C6-A56C-72A370BA1DA9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Significance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Coefficient/SE =</a:t>
            </a:r>
            <a:r>
              <a:rPr lang="en-US" altLang="en-US" dirty="0">
                <a:sym typeface="Wingdings" panose="05000000000000000000" pitchFamily="2" charset="2"/>
              </a:rPr>
              <a:t> z-score (one-tailed)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(Coefficient/SE)^2 =</a:t>
            </a:r>
            <a:r>
              <a:rPr lang="en-US" altLang="en-US" dirty="0">
                <a:sym typeface="Wingdings" panose="05000000000000000000" pitchFamily="2" charset="2"/>
              </a:rPr>
              <a:t> z-</a:t>
            </a:r>
            <a:r>
              <a:rPr lang="en-US" altLang="en-US" dirty="0" err="1">
                <a:sym typeface="Wingdings" panose="05000000000000000000" pitchFamily="2" charset="2"/>
              </a:rPr>
              <a:t>sq</a:t>
            </a:r>
            <a:r>
              <a:rPr lang="en-US" altLang="en-US" dirty="0">
                <a:sym typeface="Wingdings" panose="05000000000000000000" pitchFamily="2" charset="2"/>
              </a:rPr>
              <a:t> (chi-</a:t>
            </a:r>
            <a:r>
              <a:rPr lang="en-US" altLang="en-US" dirty="0" err="1">
                <a:sym typeface="Wingdings" panose="05000000000000000000" pitchFamily="2" charset="2"/>
              </a:rPr>
              <a:t>sq</a:t>
            </a:r>
            <a:r>
              <a:rPr lang="en-US" altLang="en-US" dirty="0">
                <a:sym typeface="Wingdings" panose="05000000000000000000" pitchFamily="2" charset="2"/>
              </a:rPr>
              <a:t> distribution)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Testing significance for samples &lt;100 is risky, because the properties of logistic regression with small sample sizes are not well understood.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p-values aren’t that useful for large sample sizes; may indicate significance when relationship is not so significant.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BIC – Bayesian information criterion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BIC = z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– ln(n)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BIC&gt;0 </a:t>
            </a:r>
            <a:r>
              <a:rPr lang="en-US" altLang="en-US" sz="3200" dirty="0">
                <a:sym typeface="Wingdings" panose="05000000000000000000" pitchFamily="2" charset="2"/>
              </a:rPr>
              <a:t> significant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8729E3-B29D-4E85-B100-6594F1BD04A6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BIC scale of significance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0-2 		Weak</a:t>
            </a:r>
          </a:p>
          <a:p>
            <a:r>
              <a:rPr lang="en-US" altLang="en-US"/>
              <a:t>2-6 		Moderate</a:t>
            </a:r>
          </a:p>
          <a:p>
            <a:r>
              <a:rPr lang="en-US" altLang="en-US"/>
              <a:t>6-10 		Strong</a:t>
            </a:r>
          </a:p>
          <a:p>
            <a:r>
              <a:rPr lang="en-US" altLang="en-US"/>
              <a:t>10+               Wicked Strong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3757613"/>
            <a:ext cx="9144000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Coefficients:</a:t>
            </a:r>
          </a:p>
          <a:p>
            <a:pPr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            Estimate  Std. Error  z value  Pr(&gt;|z|)    </a:t>
            </a:r>
          </a:p>
          <a:p>
            <a:pPr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(Intercept)  </a:t>
            </a:r>
            <a:r>
              <a:rPr lang="en-US" altLang="en-US" sz="2000" b="1">
                <a:solidFill>
                  <a:srgbClr val="2A0054"/>
                </a:solidFill>
                <a:latin typeface="Consolas" panose="020B0609020204030204" pitchFamily="49" charset="0"/>
              </a:rPr>
              <a:t>2.66071</a:t>
            </a:r>
            <a:r>
              <a:rPr lang="en-US" altLang="en-US" sz="2000">
                <a:latin typeface="Consolas" panose="020B0609020204030204" pitchFamily="49" charset="0"/>
              </a:rPr>
              <a:t>     0.90167    2.951  0.003169 ** </a:t>
            </a:r>
          </a:p>
          <a:p>
            <a:pPr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salinity    </a:t>
            </a:r>
            <a:r>
              <a:rPr lang="en-US" altLang="en-US" sz="2000" b="1">
                <a:solidFill>
                  <a:srgbClr val="2A0054"/>
                </a:solidFill>
                <a:latin typeface="Consolas" panose="020B0609020204030204" pitchFamily="49" charset="0"/>
              </a:rPr>
              <a:t>-0.12985</a:t>
            </a:r>
            <a:r>
              <a:rPr lang="en-US" altLang="en-US" sz="2000">
                <a:latin typeface="Consolas" panose="020B0609020204030204" pitchFamily="49" charset="0"/>
              </a:rPr>
              <a:t>     0.03494   -3.716  0.000202 ***</a:t>
            </a:r>
          </a:p>
        </p:txBody>
      </p:sp>
      <p:sp>
        <p:nvSpPr>
          <p:cNvPr id="33799" name="Line 10"/>
          <p:cNvSpPr>
            <a:spLocks noChangeShapeType="1"/>
          </p:cNvSpPr>
          <p:nvPr/>
        </p:nvSpPr>
        <p:spPr bwMode="auto">
          <a:xfrm flipV="1">
            <a:off x="5424488" y="2876550"/>
            <a:ext cx="900112" cy="1847850"/>
          </a:xfrm>
          <a:prstGeom prst="line">
            <a:avLst/>
          </a:prstGeom>
          <a:noFill/>
          <a:ln w="22225">
            <a:solidFill>
              <a:srgbClr val="660033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Text Box 11"/>
          <p:cNvSpPr txBox="1">
            <a:spLocks noChangeArrowheads="1"/>
          </p:cNvSpPr>
          <p:nvPr/>
        </p:nvSpPr>
        <p:spPr bwMode="auto">
          <a:xfrm>
            <a:off x="5568950" y="2600325"/>
            <a:ext cx="34385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808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BIC=-3.716^2 – ln(61) = 9.7</a:t>
            </a:r>
          </a:p>
        </p:txBody>
      </p:sp>
      <p:pic>
        <p:nvPicPr>
          <p:cNvPr id="33801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5302250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685B5D-0199-46C6-AEFF-0474D94AF6E2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Interpreting regression coefficients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915400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Logged odds: a one unit change in the explanatory variable has a change in the logged odds of one coefficient value.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Odds: </a:t>
            </a:r>
            <a:r>
              <a:rPr lang="en-US" altLang="en-US" dirty="0" err="1"/>
              <a:t>exponentiate</a:t>
            </a:r>
            <a:r>
              <a:rPr lang="en-US" altLang="en-US" dirty="0"/>
              <a:t> the coefficients – then a one unit change in the X variable has a multiplicative effect of </a:t>
            </a:r>
            <a:r>
              <a:rPr lang="en-US" altLang="en-US" dirty="0" err="1">
                <a:solidFill>
                  <a:srgbClr val="0000FF"/>
                </a:solidFill>
              </a:rPr>
              <a:t>exp</a:t>
            </a:r>
            <a:r>
              <a:rPr lang="en-US" altLang="en-US" dirty="0">
                <a:solidFill>
                  <a:srgbClr val="0000FF"/>
                </a:solidFill>
              </a:rPr>
              <a:t>(coefficient)</a:t>
            </a:r>
            <a:r>
              <a:rPr lang="en-US" altLang="en-US" dirty="0"/>
              <a:t> change in the odds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coefficient of 0 doesn’t change the odds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coefficient &gt; 0 increases the odds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coefficient &lt; 0 decreases the odds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AC9776-AAAB-4C31-85EF-F552111771C3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Interpretation- example</a:t>
            </a:r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217613"/>
            <a:ext cx="9144000" cy="1252537"/>
          </a:xfrm>
          <a:noFill/>
          <a:extLst>
            <a:ext uri="{91240B29-F687-4F45-9708-019B960494DF}">
              <a14:hiddenLine xmlns:a14="http://schemas.microsoft.com/office/drawing/2010/main" w="22225" cap="flat" cmpd="sng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            Estimate  Std. Error  z value  Pr(&gt;|z|)    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(Intercept)  </a:t>
            </a:r>
            <a:r>
              <a:rPr lang="en-US" altLang="en-US" sz="2000" b="1">
                <a:solidFill>
                  <a:srgbClr val="2A0054"/>
                </a:solidFill>
                <a:latin typeface="Consolas" panose="020B0609020204030204" pitchFamily="49" charset="0"/>
              </a:rPr>
              <a:t>2.66071</a:t>
            </a:r>
            <a:r>
              <a:rPr lang="en-US" altLang="en-US" sz="2000">
                <a:latin typeface="Consolas" panose="020B0609020204030204" pitchFamily="49" charset="0"/>
              </a:rPr>
              <a:t>     0.90167    2.951  0.003169 ** 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salinity    </a:t>
            </a:r>
            <a:r>
              <a:rPr lang="en-US" altLang="en-US" sz="2000" b="1">
                <a:solidFill>
                  <a:srgbClr val="2A0054"/>
                </a:solidFill>
                <a:latin typeface="Consolas" panose="020B0609020204030204" pitchFamily="49" charset="0"/>
              </a:rPr>
              <a:t>-0.12985</a:t>
            </a:r>
            <a:r>
              <a:rPr lang="en-US" altLang="en-US" sz="2000">
                <a:latin typeface="Consolas" panose="020B0609020204030204" pitchFamily="49" charset="0"/>
              </a:rPr>
              <a:t>     0.03494   -3.716  0.000202 ***</a:t>
            </a:r>
          </a:p>
          <a:p>
            <a:pPr marL="0" indent="0">
              <a:buFontTx/>
              <a:buNone/>
            </a:pPr>
            <a:endParaRPr lang="en-US" altLang="en-US" sz="200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Signif. codes:  0 ‘***’ 0.001 ‘**’ 0.01 ‘*’ 0.05 ‘.’ 0.1 ‘ ’ 1</a:t>
            </a:r>
          </a:p>
        </p:txBody>
      </p:sp>
      <p:sp>
        <p:nvSpPr>
          <p:cNvPr id="35846" name="Text Box 11"/>
          <p:cNvSpPr txBox="1">
            <a:spLocks noChangeArrowheads="1"/>
          </p:cNvSpPr>
          <p:nvPr/>
        </p:nvSpPr>
        <p:spPr bwMode="auto">
          <a:xfrm>
            <a:off x="0" y="3517900"/>
            <a:ext cx="9144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808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A one unit increase in salinity decreases the probability of catching sole by 12% (1- e</a:t>
            </a:r>
            <a:r>
              <a:rPr lang="en-US" altLang="en-US" sz="2400" baseline="30000" dirty="0"/>
              <a:t>-0.12985</a:t>
            </a:r>
            <a:r>
              <a:rPr lang="en-US" altLang="en-US" sz="2400" dirty="0"/>
              <a:t>).</a:t>
            </a:r>
          </a:p>
        </p:txBody>
      </p:sp>
      <p:pic>
        <p:nvPicPr>
          <p:cNvPr id="3584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4730750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C0A1FA-7C8D-4AF6-86AF-789183DAAD7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dirty="0">
              <a:solidFill>
                <a:schemeClr val="bg1"/>
              </a:solidFill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838200" y="2571750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i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&lt;- (</a:t>
            </a:r>
            <a:r>
              <a:rPr lang="en-US" altLang="en-US" sz="2000" dirty="0" err="1"/>
              <a:t>exp</a:t>
            </a:r>
            <a:r>
              <a:rPr lang="en-US" altLang="en-US" sz="2000" dirty="0"/>
              <a:t>(2.66 -0.13*</a:t>
            </a:r>
            <a:r>
              <a:rPr lang="en-US" altLang="en-US" sz="2000" dirty="0" err="1"/>
              <a:t>salinity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))/1+(</a:t>
            </a:r>
            <a:r>
              <a:rPr lang="en-US" altLang="en-US" sz="2000" dirty="0" err="1"/>
              <a:t>exp</a:t>
            </a:r>
            <a:r>
              <a:rPr lang="en-US" altLang="en-US" sz="2000" dirty="0"/>
              <a:t>(2.66 -0.13*</a:t>
            </a:r>
            <a:r>
              <a:rPr lang="en-US" altLang="en-US" sz="2000" dirty="0" err="1"/>
              <a:t>salinity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))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3036888"/>
            <a:ext cx="9144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Coefficients:</a:t>
            </a:r>
          </a:p>
          <a:p>
            <a:pPr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            Estimate  Std. Error  z value  Pr(&gt;|z|)    </a:t>
            </a:r>
          </a:p>
          <a:p>
            <a:pPr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(Intercept)  </a:t>
            </a:r>
            <a:r>
              <a:rPr lang="en-US" altLang="en-US" sz="1800" b="1">
                <a:solidFill>
                  <a:srgbClr val="2A0054"/>
                </a:solidFill>
                <a:latin typeface="Consolas" panose="020B0609020204030204" pitchFamily="49" charset="0"/>
              </a:rPr>
              <a:t>2.66071</a:t>
            </a:r>
            <a:r>
              <a:rPr lang="en-US" altLang="en-US" sz="1800">
                <a:latin typeface="Consolas" panose="020B0609020204030204" pitchFamily="49" charset="0"/>
              </a:rPr>
              <a:t>     0.90167    2.951  0.003169 ** </a:t>
            </a:r>
          </a:p>
          <a:p>
            <a:pPr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salinity    </a:t>
            </a:r>
            <a:r>
              <a:rPr lang="en-US" altLang="en-US" sz="1800" b="1">
                <a:solidFill>
                  <a:srgbClr val="2A0054"/>
                </a:solidFill>
                <a:latin typeface="Consolas" panose="020B0609020204030204" pitchFamily="49" charset="0"/>
              </a:rPr>
              <a:t>-0.12985</a:t>
            </a:r>
            <a:r>
              <a:rPr lang="en-US" altLang="en-US" sz="1800">
                <a:latin typeface="Consolas" panose="020B0609020204030204" pitchFamily="49" charset="0"/>
              </a:rPr>
              <a:t>     0.03494   -3.716  0.000202 ***</a:t>
            </a:r>
          </a:p>
          <a:p>
            <a:pPr>
              <a:buFontTx/>
              <a:buNone/>
            </a:pPr>
            <a:endParaRPr lang="en-US" altLang="en-US" sz="1800">
              <a:latin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Signif. codes:  0 ‘***’ 0.001 ‘**’ 0.01 ‘*’ 0.05 ‘.’ 0.1 ‘ ’ 1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0" y="4972050"/>
            <a:ext cx="91440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/>
              <a:t>The expected number of sole is given by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i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i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for every salinity value, with a variance = 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i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(1-P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i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= # of samples with the same salinity value</a:t>
            </a:r>
          </a:p>
        </p:txBody>
      </p:sp>
      <p:sp>
        <p:nvSpPr>
          <p:cNvPr id="3687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Predicting the relationship</a:t>
            </a:r>
          </a:p>
        </p:txBody>
      </p:sp>
      <p:pic>
        <p:nvPicPr>
          <p:cNvPr id="36872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1174750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285875"/>
            <a:ext cx="30257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7" y="436821"/>
            <a:ext cx="6562725" cy="4257675"/>
          </a:xfrm>
          <a:prstGeom prst="rect">
            <a:avLst/>
          </a:prstGeom>
        </p:spPr>
      </p:pic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E2195B-4818-47B5-9BBE-3873E36E8BB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Observed and Fitted values</a:t>
            </a:r>
          </a:p>
        </p:txBody>
      </p:sp>
      <p:pic>
        <p:nvPicPr>
          <p:cNvPr id="3789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5361954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9" y="4694496"/>
            <a:ext cx="5324475" cy="2000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6D3A3D-4C46-41EF-899E-FB2616F54011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Variance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Variance is calculated as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err="1"/>
              <a:t>Var</a:t>
            </a:r>
            <a:r>
              <a:rPr lang="en-US" altLang="en-US" dirty="0"/>
              <a:t>(Y</a:t>
            </a:r>
            <a:r>
              <a:rPr lang="en-US" altLang="en-US" baseline="-25000" dirty="0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i</a:t>
            </a:r>
            <a:r>
              <a:rPr lang="en-US" altLang="en-US" dirty="0"/>
              <a:t>(1-P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Where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i</a:t>
            </a:r>
            <a:r>
              <a:rPr lang="en-US" altLang="en-US" dirty="0"/>
              <a:t> = sample size for given X variable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P</a:t>
            </a:r>
            <a:r>
              <a:rPr lang="en-US" altLang="en-US" baseline="-25000" dirty="0"/>
              <a:t>i</a:t>
            </a:r>
            <a:r>
              <a:rPr lang="en-US" altLang="en-US" dirty="0"/>
              <a:t> is the probability of an event occurring at the given X value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err="1"/>
              <a:t>Overdispersion</a:t>
            </a:r>
            <a:r>
              <a:rPr lang="en-US" altLang="en-US" dirty="0"/>
              <a:t> can occur if the observed variance is greater than the predicted variance.  In this case a dispersion parameter must be used to correct for this bias.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08200" y="6381750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596 - Logistic Regression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7200" y="6381750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DC4F49-9522-422D-AFBB-B5747392073B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Validation Plots</a:t>
            </a:r>
          </a:p>
        </p:txBody>
      </p:sp>
      <p:pic>
        <p:nvPicPr>
          <p:cNvPr id="39941" name="Picture 6" descr="q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919163"/>
            <a:ext cx="3106738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9" descr="resid_fit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919163"/>
            <a:ext cx="3241675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2" descr="scale_lo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3775075"/>
            <a:ext cx="3535362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13" descr="cook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3957638"/>
            <a:ext cx="3408363" cy="290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1806575"/>
            <a:ext cx="2413000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D6568C-529A-40F5-AC94-F364395EC7C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logistic regression?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r>
              <a:rPr lang="en-GB" altLang="en-US" sz="2800" dirty="0"/>
              <a:t>Type of generalized linear model.</a:t>
            </a:r>
          </a:p>
          <a:p>
            <a:r>
              <a:rPr lang="en-GB" altLang="en-US" sz="2800" dirty="0"/>
              <a:t>Regression with a response (dependent) variable that is dichotomous categorical (0 or 1) and explanatory variables that can be either continuous or discrete.</a:t>
            </a:r>
          </a:p>
          <a:p>
            <a:pPr marL="0" indent="0">
              <a:buNone/>
            </a:pPr>
            <a:r>
              <a:rPr lang="en-GB" altLang="en-US" sz="2800" b="1" dirty="0"/>
              <a:t>Examples:</a:t>
            </a:r>
          </a:p>
          <a:p>
            <a:r>
              <a:rPr lang="en-GB" altLang="en-US" sz="2800" dirty="0"/>
              <a:t>Whether a gene is turned off (=0) or on (=1) as a function of levels of various proteins</a:t>
            </a:r>
          </a:p>
          <a:p>
            <a:r>
              <a:rPr lang="en-GB" altLang="en-US" sz="2800" dirty="0"/>
              <a:t>Whether an individual died (=0) or survived (=1) some event as a function of behaviour, morphology, etc.</a:t>
            </a:r>
          </a:p>
          <a:p>
            <a:r>
              <a:rPr lang="en-GB" altLang="en-US" sz="2800" dirty="0"/>
              <a:t>Presence (=1) or absence (=0) of a species at a sampling location as a function of environmental variables.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596 - Logistic Regression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5956C6-676E-4969-9FFE-10384F0BFF2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to Logistic Regression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If the distributional assumptions are met,  discriminant function analysis of two groups (0,1) may be more powerful, but it often overestimates the association using discrete predictors.</a:t>
            </a:r>
          </a:p>
          <a:p>
            <a:endParaRPr lang="en-US" altLang="en-US" sz="2400"/>
          </a:p>
        </p:txBody>
      </p:sp>
      <p:pic>
        <p:nvPicPr>
          <p:cNvPr id="471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3571875"/>
            <a:ext cx="48260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97" y="682927"/>
            <a:ext cx="6629400" cy="4295775"/>
          </a:xfrm>
          <a:prstGeom prst="rect">
            <a:avLst/>
          </a:prstGeom>
        </p:spPr>
      </p:pic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E2195B-4818-47B5-9BBE-3873E36E8BB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Binomial GLM with </a:t>
            </a:r>
            <a:r>
              <a:rPr lang="en-US" altLang="en-US" sz="2800" dirty="0" err="1"/>
              <a:t>probit</a:t>
            </a:r>
            <a:r>
              <a:rPr lang="en-US" altLang="en-US" sz="2800" dirty="0"/>
              <a:t> link</a:t>
            </a:r>
          </a:p>
        </p:txBody>
      </p:sp>
      <p:pic>
        <p:nvPicPr>
          <p:cNvPr id="3789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5361954"/>
            <a:ext cx="30384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5361954"/>
            <a:ext cx="53340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23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boot::melanoma</a:t>
            </a:r>
            <a:r>
              <a:rPr lang="en-US" dirty="0"/>
              <a:t>  dataset</a:t>
            </a:r>
          </a:p>
          <a:p>
            <a:r>
              <a:rPr lang="en-US" dirty="0"/>
              <a:t>Survival outcomes of patients that had surgery to remove malignant melanomas.</a:t>
            </a:r>
          </a:p>
          <a:p>
            <a:r>
              <a:rPr lang="en-US" dirty="0"/>
              <a:t>Status at end of study: Alive / Dead</a:t>
            </a:r>
          </a:p>
          <a:p>
            <a:r>
              <a:rPr lang="en-US" dirty="0"/>
              <a:t>Measurements included: thickness of </a:t>
            </a:r>
            <a:r>
              <a:rPr lang="en-US" dirty="0" err="1"/>
              <a:t>tumour</a:t>
            </a:r>
            <a:r>
              <a:rPr lang="en-US" dirty="0"/>
              <a:t>, whether </a:t>
            </a:r>
            <a:r>
              <a:rPr lang="en-US" dirty="0" err="1"/>
              <a:t>tumour</a:t>
            </a:r>
            <a:r>
              <a:rPr lang="en-US" dirty="0"/>
              <a:t> was ulcerated, sex of patient, age, etc.</a:t>
            </a:r>
          </a:p>
          <a:p>
            <a:r>
              <a:rPr lang="en-US" dirty="0"/>
              <a:t>thickness of </a:t>
            </a:r>
            <a:r>
              <a:rPr lang="en-US" dirty="0" err="1"/>
              <a:t>tumour</a:t>
            </a:r>
            <a:r>
              <a:rPr lang="en-US" dirty="0"/>
              <a:t> &amp; presence of ulceration thought to be important prognostic variables.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91A3F-A98F-4E5D-9096-A1FB42B7736E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941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91A3F-A98F-4E5D-9096-A1FB42B7736E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0" y="1649627"/>
            <a:ext cx="5926070" cy="37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67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91A3F-A98F-4E5D-9096-A1FB42B7736E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" y="322786"/>
            <a:ext cx="6196013" cy="62970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5254" y="914401"/>
            <a:ext cx="3558745" cy="5705474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/>
              <a:t>Model with sex, ulcer, &amp; thickness (stage) as factors.</a:t>
            </a:r>
          </a:p>
          <a:p>
            <a:r>
              <a:rPr lang="en-US" dirty="0"/>
              <a:t>Ulceration of </a:t>
            </a:r>
            <a:r>
              <a:rPr lang="en-US" dirty="0" err="1"/>
              <a:t>tumour</a:t>
            </a:r>
            <a:r>
              <a:rPr lang="en-US" dirty="0"/>
              <a:t> moderately associated with patients dying.</a:t>
            </a:r>
          </a:p>
          <a:p>
            <a:pPr marL="0" indent="0">
              <a:buNone/>
            </a:pPr>
            <a:r>
              <a:rPr lang="en-US" dirty="0"/>
              <a:t>   (BIC = 3.25)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41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Odds ratios via Forest plot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91A3F-A98F-4E5D-9096-A1FB42B7736E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25" y="1143000"/>
            <a:ext cx="544659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38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4813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Logistic Regression is a form of Generalized Linear Model that uses a logit function to a allow linear prediction of a binary response variable.</a:t>
            </a:r>
          </a:p>
          <a:p>
            <a:r>
              <a:rPr lang="en-US" altLang="en-US" sz="2800" dirty="0"/>
              <a:t>Observations at tails (P~0 or P~1) have greater influence on estimates.</a:t>
            </a:r>
          </a:p>
          <a:p>
            <a:r>
              <a:rPr lang="en-US" altLang="en-US" sz="2800" dirty="0"/>
              <a:t>Interpretation of effect size and significance requires an understanding of the odds ratio.</a:t>
            </a:r>
          </a:p>
          <a:p>
            <a:r>
              <a:rPr lang="en-US" altLang="en-US" sz="2800" dirty="0"/>
              <a:t>Bayesian Information Criterion is useful for evaluating strength of relationship and model comparison.</a:t>
            </a:r>
          </a:p>
          <a:p>
            <a:r>
              <a:rPr lang="en-US" altLang="en-US" sz="2800" dirty="0"/>
              <a:t>Data exploration and model validation techniques can be applied with the binary distribution.</a:t>
            </a:r>
          </a:p>
        </p:txBody>
      </p:sp>
      <p:sp>
        <p:nvSpPr>
          <p:cNvPr id="4813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813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481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372A31-71AD-4023-84F1-82E3CFA813B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806BDB-43C3-4A49-9F07-E239B274BC5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Tilefish Maturity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6868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 group length response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   F     30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2   F     35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3   F     35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4   F     35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5 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6 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7 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8 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9 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10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11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12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13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14  F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15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16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17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18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19  F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20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21  F     40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22  F     45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23  F     45        0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355 F     85        1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356 F     85        1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357 F     85        1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358 F     85        1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359 F     95        1</a:t>
            </a:r>
          </a:p>
          <a:p>
            <a:pPr>
              <a:lnSpc>
                <a:spcPct val="80000"/>
              </a:lnSpc>
            </a:pPr>
            <a:r>
              <a:rPr lang="da-DK" altLang="en-US" sz="1200">
                <a:latin typeface="Consolas" panose="020B0609020204030204" pitchFamily="49" charset="0"/>
              </a:rPr>
              <a:t>360 F    100       1</a:t>
            </a:r>
            <a:endParaRPr lang="en-US" altLang="en-US" sz="1200">
              <a:latin typeface="Consolas" panose="020B0609020204030204" pitchFamily="49" charset="0"/>
            </a:endParaRP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762000" y="5756275"/>
            <a:ext cx="4572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808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100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2754313" y="1169988"/>
            <a:ext cx="6161087" cy="101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808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nsolas" panose="020B0609020204030204" pitchFamily="49" charset="0"/>
              </a:rPr>
              <a:t>plot(jitter(tile_fem$length), tile_fem$response,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nsolas" panose="020B0609020204030204" pitchFamily="49" charset="0"/>
              </a:rPr>
              <a:t>	 xlab = "Length", ylab = "Maturity")</a:t>
            </a:r>
          </a:p>
        </p:txBody>
      </p:sp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211388"/>
            <a:ext cx="4733925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808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3517900"/>
            <a:ext cx="2971800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953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60D01C-F299-4C21-87CB-24FDDCFAEB28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Tilefish Maturity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590800"/>
            <a:ext cx="9144000" cy="1600200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             Estimate  Std. Error  z value  Pr(&gt;|z|)   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(Intercept) -24.01847     2.90163   -8.278  &lt; 2e-16 ***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nsolas" panose="020B0609020204030204" pitchFamily="49" charset="0"/>
              </a:rPr>
              <a:t>length        0.45909     0.05601    8.197 2.47e-16 ***</a:t>
            </a:r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207963" y="1885950"/>
            <a:ext cx="80772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808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nsolas" panose="020B0609020204030204" pitchFamily="49" charset="0"/>
              </a:rPr>
              <a:t>tile_logist &lt;- glm(response ~ length, data = tile_fem, family = binomial)</a:t>
            </a:r>
          </a:p>
        </p:txBody>
      </p:sp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4500563"/>
            <a:ext cx="2971800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561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5672138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Tilefish Maturity</a:t>
            </a: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ED194F-D63E-45DE-A00C-D5B2344C9175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5" y="3062288"/>
            <a:ext cx="2971800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5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3" y="881063"/>
            <a:ext cx="3233737" cy="597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TextBox 3"/>
          <p:cNvSpPr txBox="1">
            <a:spLocks noChangeArrowheads="1"/>
          </p:cNvSpPr>
          <p:nvPr/>
        </p:nvSpPr>
        <p:spPr bwMode="auto">
          <a:xfrm>
            <a:off x="6457950" y="996950"/>
            <a:ext cx="969963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Females</a:t>
            </a:r>
          </a:p>
        </p:txBody>
      </p:sp>
      <p:sp>
        <p:nvSpPr>
          <p:cNvPr id="43017" name="TextBox 8"/>
          <p:cNvSpPr txBox="1">
            <a:spLocks noChangeArrowheads="1"/>
          </p:cNvSpPr>
          <p:nvPr/>
        </p:nvSpPr>
        <p:spPr bwMode="auto">
          <a:xfrm>
            <a:off x="6610350" y="3943350"/>
            <a:ext cx="73025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Males</a:t>
            </a:r>
          </a:p>
        </p:txBody>
      </p:sp>
    </p:spTree>
    <p:extLst>
      <p:ext uri="{BB962C8B-B14F-4D97-AF65-F5344CB8AC3E}">
        <p14:creationId xmlns:p14="http://schemas.microsoft.com/office/powerpoint/2010/main" val="439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596 - Logistic Regression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58E1B8-F485-485E-B1D7-AE14D171994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use logistic regression?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Logistic regression is often used because the relationship between the dependent variable and a predictor is non-linear.</a:t>
            </a:r>
          </a:p>
          <a:p>
            <a:r>
              <a:rPr lang="en-US" altLang="en-US" sz="2800" dirty="0"/>
              <a:t>Some times data quality necessitates reduction to binary outcome (e.g. presence/absence)</a:t>
            </a:r>
          </a:p>
          <a:p>
            <a:endParaRPr lang="en-US" altLang="en-US" sz="2800" dirty="0"/>
          </a:p>
        </p:txBody>
      </p:sp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3889375"/>
            <a:ext cx="4357687" cy="296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Tilefish Maturity</a:t>
            </a:r>
          </a:p>
        </p:txBody>
      </p:sp>
      <p:sp>
        <p:nvSpPr>
          <p:cNvPr id="44035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606AA9-CD0F-4740-8323-8D0B72C490A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4403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5764213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4050"/>
            <a:ext cx="235267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938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E37AC3-0C5A-4C79-852D-59FEAC5040E6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5060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bg1"/>
                </a:solidFill>
              </a:rPr>
              <a:t>Tilefish Maturity</a:t>
            </a:r>
          </a:p>
        </p:txBody>
      </p:sp>
      <p:pic>
        <p:nvPicPr>
          <p:cNvPr id="4506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1296988"/>
            <a:ext cx="6584950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92463"/>
            <a:ext cx="2971800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98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596 - Logistic Regression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C78FF3-D5D7-4AAC-A791-543F7EE01BC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Assumptions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The outcome must be discrete (0,1).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Linearity in the logit – the regression equation should have a linear relationship with the logit form of the response variable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Logit: this is the natural log of the odds ratio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L</a:t>
            </a:r>
            <a:r>
              <a:rPr lang="en-US" altLang="en-US" baseline="-25000" dirty="0"/>
              <a:t>i</a:t>
            </a:r>
            <a:r>
              <a:rPr lang="en-US" altLang="en-US" dirty="0"/>
              <a:t>=Ln(P</a:t>
            </a:r>
            <a:r>
              <a:rPr lang="en-US" altLang="en-US" baseline="-25000" dirty="0"/>
              <a:t>i</a:t>
            </a:r>
            <a:r>
              <a:rPr lang="en-US" altLang="en-US" dirty="0"/>
              <a:t>/1-P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defRPr/>
            </a:pPr>
            <a:endParaRPr lang="en-US" altLang="en-US" sz="3200" dirty="0"/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altLang="en-US" dirty="0"/>
          </a:p>
        </p:txBody>
      </p:sp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3711575"/>
            <a:ext cx="4618037" cy="314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596 - Logistic Regression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3AF8FF-4663-4682-932C-1D0E51BDA49B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Probability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Probability has a floor and a ceiling (0,1)</a:t>
            </a:r>
          </a:p>
          <a:p>
            <a:r>
              <a:rPr lang="en-US" altLang="en-US" sz="2800"/>
              <a:t>As a result the same change in X has a different effect on Y depending on how close the curve corresponding to any X value comes to the minimum or maximum Y value</a:t>
            </a:r>
          </a:p>
          <a:p>
            <a:r>
              <a:rPr lang="en-US" altLang="en-US" sz="2800"/>
              <a:t>So, the relationship is non-linear and non-additive.</a:t>
            </a:r>
          </a:p>
        </p:txBody>
      </p:sp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3889375"/>
            <a:ext cx="4357687" cy="296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596 - Logistic Regression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2F978C-0DF4-4DBD-B3D9-C219A5DA2199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Tilefish Maturity Example</a:t>
            </a:r>
          </a:p>
        </p:txBody>
      </p:sp>
      <p:pic>
        <p:nvPicPr>
          <p:cNvPr id="1536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5" r="5061"/>
          <a:stretch>
            <a:fillRect/>
          </a:stretch>
        </p:blipFill>
        <p:spPr>
          <a:xfrm>
            <a:off x="1285875" y="1198563"/>
            <a:ext cx="6554788" cy="5659437"/>
          </a:xfrm>
          <a:noFill/>
        </p:spPr>
      </p:pic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3221038"/>
            <a:ext cx="3990975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7" name="TextBox 1"/>
          <p:cNvSpPr txBox="1">
            <a:spLocks noChangeArrowheads="1"/>
          </p:cNvSpPr>
          <p:nvPr/>
        </p:nvSpPr>
        <p:spPr bwMode="auto">
          <a:xfrm>
            <a:off x="2770188" y="2074863"/>
            <a:ext cx="287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A50021"/>
                </a:solidFill>
              </a:rPr>
              <a:t>2008                   </a:t>
            </a:r>
            <a:r>
              <a:rPr lang="en-US" altLang="en-US" sz="1800">
                <a:solidFill>
                  <a:srgbClr val="0000FF"/>
                </a:solidFill>
              </a:rPr>
              <a:t>1982</a:t>
            </a:r>
            <a:r>
              <a:rPr lang="en-US" altLang="en-US" sz="1800"/>
              <a:t>       </a:t>
            </a:r>
            <a:endParaRPr lang="en-US" altLang="en-US" sz="18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3C5226-823F-438B-B609-EA672830453E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Odd Ratios &amp; Logits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Probabilities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P=0.6 (i.e. there is a 60% probability, or 60% ‘odds’, that a 45cm tilefish is mature).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Odds Ratio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=(P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/1-P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)=0.60/0.40 = 1.5 (i.e., 1.5 times more likely that a 30cm tilefish is mature than immature).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Unlike probabilities, odds have </a:t>
            </a:r>
            <a:r>
              <a:rPr lang="en-US" altLang="en-US" sz="2400" i="1" dirty="0">
                <a:solidFill>
                  <a:srgbClr val="660033"/>
                </a:solidFill>
              </a:rPr>
              <a:t>no ceiling</a:t>
            </a:r>
            <a:r>
              <a:rPr lang="en-US" altLang="en-US" sz="2400" dirty="0"/>
              <a:t>, so odds increase greatly with small changes at the upper ceiling.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Logistic regression tests the effect of explanatory variables on the odds ratio.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Logit = natural logarithm of the odds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=Ln(P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/1-P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Log odds have </a:t>
            </a:r>
            <a:r>
              <a:rPr lang="en-US" altLang="en-US" sz="2400" i="1" dirty="0">
                <a:solidFill>
                  <a:srgbClr val="660033"/>
                </a:solidFill>
              </a:rPr>
              <a:t>no floor or ceiling.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Odds Ratios &amp; Logits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MAR 536 - Logistic Regression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CC139C-76E0-49B2-99B6-A178B36B12C3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1741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217613"/>
            <a:ext cx="8605838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3"/>
          <p:cNvSpPr txBox="1">
            <a:spLocks noChangeArrowheads="1"/>
          </p:cNvSpPr>
          <p:nvPr/>
        </p:nvSpPr>
        <p:spPr bwMode="auto">
          <a:xfrm>
            <a:off x="4208463" y="2881313"/>
            <a:ext cx="13398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3300"/>
                </a:solidFill>
              </a:rPr>
              <a:t>Logit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99FF"/>
                </a:solidFill>
              </a:rPr>
              <a:t>Odds Ratio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4696</TotalTime>
  <Words>1858</Words>
  <Application>Microsoft Macintosh PowerPoint</Application>
  <PresentationFormat>On-screen Show (4:3)</PresentationFormat>
  <Paragraphs>290</Paragraphs>
  <Slides>41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Consolas</vt:lpstr>
      <vt:lpstr>Wingdings</vt:lpstr>
      <vt:lpstr>Default Design</vt:lpstr>
      <vt:lpstr>Equation</vt:lpstr>
      <vt:lpstr>GLMs II : Logistic Regression Zuur Chapter 6.2</vt:lpstr>
      <vt:lpstr>Lecture Outline</vt:lpstr>
      <vt:lpstr>What is logistic regression?</vt:lpstr>
      <vt:lpstr>Why use logistic regression?</vt:lpstr>
      <vt:lpstr>Assumptions</vt:lpstr>
      <vt:lpstr>Probability</vt:lpstr>
      <vt:lpstr>Tilefish Maturity Example</vt:lpstr>
      <vt:lpstr>Odd Ratios &amp; Logits</vt:lpstr>
      <vt:lpstr>Odds Ratios &amp; Logits</vt:lpstr>
      <vt:lpstr>Odds ratio</vt:lpstr>
      <vt:lpstr>~ Normality</vt:lpstr>
      <vt:lpstr>Linearity</vt:lpstr>
      <vt:lpstr>Chap 21: Presence/Absence of Solea solea</vt:lpstr>
      <vt:lpstr>Exploration - Pairplot</vt:lpstr>
      <vt:lpstr>Exploration - Pairplot</vt:lpstr>
      <vt:lpstr>Exploration – Design Plot</vt:lpstr>
      <vt:lpstr>The data:</vt:lpstr>
      <vt:lpstr>Presence/Absence and Salinity</vt:lpstr>
      <vt:lpstr>Maximum Likelihood</vt:lpstr>
      <vt:lpstr>Maximum Likelihood</vt:lpstr>
      <vt:lpstr>Regression output</vt:lpstr>
      <vt:lpstr>Significance</vt:lpstr>
      <vt:lpstr>BIC scale of significance</vt:lpstr>
      <vt:lpstr>Interpreting regression coefficients</vt:lpstr>
      <vt:lpstr>Interpretation- example</vt:lpstr>
      <vt:lpstr>Predicting the relationship</vt:lpstr>
      <vt:lpstr>Observed and Fitted values</vt:lpstr>
      <vt:lpstr>Variance</vt:lpstr>
      <vt:lpstr>Validation Plots</vt:lpstr>
      <vt:lpstr>Alternative to Logistic Regression</vt:lpstr>
      <vt:lpstr>Binomial GLM with probit link</vt:lpstr>
      <vt:lpstr>melanoma example</vt:lpstr>
      <vt:lpstr>The data…</vt:lpstr>
      <vt:lpstr>PowerPoint Presentation</vt:lpstr>
      <vt:lpstr>Odds ratios via Forest plot </vt:lpstr>
      <vt:lpstr>Summary</vt:lpstr>
      <vt:lpstr>Tilefish Maturity</vt:lpstr>
      <vt:lpstr>Tilefish Maturity</vt:lpstr>
      <vt:lpstr>Tilefish Maturity</vt:lpstr>
      <vt:lpstr>Tilefish Maturity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Statistical Analysis</dc:title>
  <dc:creator>Steve Cadrin</dc:creator>
  <cp:lastModifiedBy>Gavin Fay</cp:lastModifiedBy>
  <cp:revision>224</cp:revision>
  <dcterms:created xsi:type="dcterms:W3CDTF">2008-03-09T00:17:10Z</dcterms:created>
  <dcterms:modified xsi:type="dcterms:W3CDTF">2025-02-08T19:01:46Z</dcterms:modified>
</cp:coreProperties>
</file>