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b5a1df78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b5a1df78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5a1df78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b5a1df78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b5a1df78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b5a1df7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5f60f7f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5f60f7f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5f60f7f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5f60f7f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b5a1df78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b5a1df78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b5a1df78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b5a1df78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b5a1df78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b5a1df78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61546470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61546470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b5a1df78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b5a1df78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b5a1df7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b5a1df7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b5a1df78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b5a1df78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b5a1df78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b5a1df78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b5a1df7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b5a1df7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b5a1df7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b5a1df7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b5a1df78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b5a1df78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5a1df78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b5a1df78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a989384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a989384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b5a1df7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b5a1df7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b5a1df7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b5a1df7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6.gif"/><Relationship Id="rId5" Type="http://schemas.openxmlformats.org/officeDocument/2006/relationships/image" Target="../media/image30.gif"/><Relationship Id="rId6" Type="http://schemas.openxmlformats.org/officeDocument/2006/relationships/image" Target="../media/image33.gif"/><Relationship Id="rId7" Type="http://schemas.openxmlformats.org/officeDocument/2006/relationships/image" Target="../media/image3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6.gif"/><Relationship Id="rId9" Type="http://schemas.openxmlformats.org/officeDocument/2006/relationships/image" Target="../media/image36.png"/><Relationship Id="rId5" Type="http://schemas.openxmlformats.org/officeDocument/2006/relationships/image" Target="../media/image30.gif"/><Relationship Id="rId6" Type="http://schemas.openxmlformats.org/officeDocument/2006/relationships/image" Target="../media/image33.gif"/><Relationship Id="rId7" Type="http://schemas.openxmlformats.org/officeDocument/2006/relationships/image" Target="../media/image32.gif"/><Relationship Id="rId8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6.gif"/><Relationship Id="rId10" Type="http://schemas.openxmlformats.org/officeDocument/2006/relationships/image" Target="../media/image39.png"/><Relationship Id="rId9" Type="http://schemas.openxmlformats.org/officeDocument/2006/relationships/image" Target="../media/image36.png"/><Relationship Id="rId5" Type="http://schemas.openxmlformats.org/officeDocument/2006/relationships/image" Target="../media/image30.gif"/><Relationship Id="rId6" Type="http://schemas.openxmlformats.org/officeDocument/2006/relationships/image" Target="../media/image33.gif"/><Relationship Id="rId7" Type="http://schemas.openxmlformats.org/officeDocument/2006/relationships/image" Target="../media/image32.gif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Relationship Id="rId4" Type="http://schemas.openxmlformats.org/officeDocument/2006/relationships/image" Target="../media/image3.gif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gif"/><Relationship Id="rId4" Type="http://schemas.openxmlformats.org/officeDocument/2006/relationships/image" Target="../media/image37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2.gif"/><Relationship Id="rId7" Type="http://schemas.openxmlformats.org/officeDocument/2006/relationships/image" Target="../media/image14.gif"/><Relationship Id="rId8" Type="http://schemas.openxmlformats.org/officeDocument/2006/relationships/image" Target="../media/image1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gif"/><Relationship Id="rId4" Type="http://schemas.openxmlformats.org/officeDocument/2006/relationships/image" Target="../media/image20.gif"/><Relationship Id="rId9" Type="http://schemas.openxmlformats.org/officeDocument/2006/relationships/image" Target="../media/image21.gif"/><Relationship Id="rId5" Type="http://schemas.openxmlformats.org/officeDocument/2006/relationships/image" Target="../media/image18.gif"/><Relationship Id="rId6" Type="http://schemas.openxmlformats.org/officeDocument/2006/relationships/image" Target="../media/image15.gif"/><Relationship Id="rId7" Type="http://schemas.openxmlformats.org/officeDocument/2006/relationships/image" Target="../media/image22.gif"/><Relationship Id="rId8" Type="http://schemas.openxmlformats.org/officeDocument/2006/relationships/image" Target="../media/image1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Introduction to </a:t>
            </a:r>
            <a:r>
              <a:rPr lang="en" sz="3080"/>
              <a:t>State Space Models for Ecology and Quantitative Fisheries Management </a:t>
            </a:r>
            <a:endParaRPr sz="3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6928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Britten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11/01/2022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020"/>
              <a:t>Do you believe the model or the data more?</a:t>
            </a:r>
            <a:endParaRPr sz="202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34125" y="54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State space models allow stochastic error in the model - but the relative amount of process vs. observation error matters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" y="1338000"/>
            <a:ext cx="4162475" cy="34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4811" l="1306" r="6654" t="5421"/>
          <a:stretch/>
        </p:blipFill>
        <p:spPr>
          <a:xfrm>
            <a:off x="4546650" y="1212750"/>
            <a:ext cx="3973950" cy="374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Do you believe the model or the data more?</a:t>
            </a:r>
            <a:endParaRPr sz="202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134125" y="54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State space models allow stochastic error in the model - but the relative amount of process vs. observation error matters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" y="1338000"/>
            <a:ext cx="4162475" cy="34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4811" l="1306" r="6654" t="5421"/>
          <a:stretch/>
        </p:blipFill>
        <p:spPr>
          <a:xfrm>
            <a:off x="4546650" y="1212750"/>
            <a:ext cx="3973950" cy="37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 rot="146">
            <a:off x="716398" y="805524"/>
            <a:ext cx="7087800" cy="298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2154825" y="1361875"/>
            <a:ext cx="4347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Separating process and observation error is often the most challenging aspect of state space modeling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Extremely helpful to have prior information about one, both, or the ratio of the two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Connection to </a:t>
            </a:r>
            <a:r>
              <a:rPr i="1" lang="en" sz="2220" u="sng"/>
              <a:t>sequential</a:t>
            </a:r>
            <a:r>
              <a:rPr lang="en" sz="2220"/>
              <a:t> data </a:t>
            </a:r>
            <a:r>
              <a:rPr lang="en" sz="2220"/>
              <a:t>assimilation</a:t>
            </a:r>
            <a:endParaRPr sz="2220"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models can also be solved sequentially by updating forecasts at individual time points where there are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 numerical weather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Simplified Kalman filter equations: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125" y="1479050"/>
            <a:ext cx="3800475" cy="131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t+1} = Dx_{t} + e^{proc}_t"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00" y="2385025"/>
            <a:ext cx="2101240" cy="31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t} = x_{t} + e^{obs}_t"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25" y="2843675"/>
            <a:ext cx="1842525" cy="41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x}_t = x_t + K_t(y_t - x_t)" id="171" name="Google Shape;17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025" y="3491925"/>
            <a:ext cx="2788790" cy="31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_t = \frac{\Sigma_{x}}{\Sigma_x + \Sigma_y}" id="172" name="Google Shape;17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458" y="3032911"/>
            <a:ext cx="1586491" cy="641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287650" y="4114375"/>
            <a:ext cx="861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‘gain matrix’ Kt take a weighted average of the model and observations according to the ratio of state and observation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pplication</a:t>
            </a:r>
            <a:r>
              <a:rPr lang="en"/>
              <a:t> of Bayes </a:t>
            </a:r>
            <a:r>
              <a:rPr lang="en"/>
              <a:t>theorem</a:t>
            </a:r>
            <a:r>
              <a:rPr lang="en"/>
              <a:t> to individual state transitions for linear, Gaussian 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Connection to </a:t>
            </a:r>
            <a:r>
              <a:rPr i="1" lang="en" sz="2220" u="sng"/>
              <a:t>sequential</a:t>
            </a:r>
            <a:r>
              <a:rPr lang="en" sz="2220"/>
              <a:t> data assimilation</a:t>
            </a:r>
            <a:endParaRPr sz="222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models can also be solved sequentially by updating forecasts at individual time points where there are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 numerical weather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Simplified Kalman filter equations: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125" y="1479050"/>
            <a:ext cx="3800475" cy="131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t+1} = Dx_{t} + e^{proc}_t"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00" y="2385025"/>
            <a:ext cx="2101240" cy="31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t} = x_{t} + e^{obs}_t"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25" y="2843675"/>
            <a:ext cx="1842525" cy="41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x}_t = x_t + K_t(y_t - x_t)" id="183" name="Google Shape;1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025" y="3491925"/>
            <a:ext cx="2788790" cy="31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_t = \frac{\Sigma_{x}}{\Sigma_x + \Sigma_y}" id="184" name="Google Shape;18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458" y="3032911"/>
            <a:ext cx="1586491" cy="641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287650" y="4114375"/>
            <a:ext cx="861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‘gain matrix’ Kt take a weighted average of the model and observations according to the ratio of state and observation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Bayes theorem to individual state transitions for linear, Gaussian systems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026" y="324975"/>
            <a:ext cx="4866150" cy="25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1148" y="2005088"/>
            <a:ext cx="4866151" cy="280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Connection to </a:t>
            </a:r>
            <a:r>
              <a:rPr i="1" lang="en" sz="2220" u="sng"/>
              <a:t>sequential</a:t>
            </a:r>
            <a:r>
              <a:rPr lang="en" sz="2220"/>
              <a:t> data assimilation</a:t>
            </a:r>
            <a:endParaRPr sz="2220"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models can also be solved sequentially by updating forecasts at individual time points where there are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 numerical weather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Simplified Kalman filter equations: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125" y="1479050"/>
            <a:ext cx="3800475" cy="131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t+1} = Dx_{t} + e^{proc}_t"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00" y="2385025"/>
            <a:ext cx="2101240" cy="31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t} = x_{t} + e^{obs}_t"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25" y="2843675"/>
            <a:ext cx="1842525" cy="41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x}_t = x_t + K_t(y_t - x_t)" id="197" name="Google Shape;19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025" y="3491925"/>
            <a:ext cx="2788790" cy="31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_t = \frac{\Sigma_{x}}{\Sigma_x + \Sigma_y}" id="198" name="Google Shape;19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458" y="3032911"/>
            <a:ext cx="1586491" cy="6414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287650" y="4114375"/>
            <a:ext cx="861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‘gain matrix’ Kt take a weighted average of the model and observations according to the ratio of state and observation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Bayes theorem to individual state transitions for linear, Gaussian systems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026" y="324975"/>
            <a:ext cx="4866150" cy="25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1148" y="2005088"/>
            <a:ext cx="4866151" cy="280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05675" y="1004700"/>
            <a:ext cx="2910850" cy="218313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4616525" y="1004700"/>
            <a:ext cx="3857400" cy="20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Rudy Kalman received National Medal of Science in 2009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/>
            </a:br>
            <a:r>
              <a:rPr lang="en" sz="1100"/>
              <a:t>“</a:t>
            </a:r>
            <a:r>
              <a:rPr lang="en" sz="1100"/>
              <a:t>For his fundamental contributions to modern system theory, which provided rigorous mathematical tools for engineering, econometrics, and statistics, and in particular for his invention of the Kalman filter … which is an algorithm that removes “noise” from streams of data and increases accuracy.”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nationalmedals.org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Extensions</a:t>
            </a:r>
            <a:r>
              <a:rPr lang="en" sz="2120"/>
              <a:t> to the sequential approach</a:t>
            </a:r>
            <a:endParaRPr sz="2120"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0050" y="572700"/>
            <a:ext cx="911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 equations require matrix inversions which are computationally in</a:t>
            </a:r>
            <a:r>
              <a:rPr lang="en"/>
              <a:t>feasible</a:t>
            </a:r>
            <a:r>
              <a:rPr lang="en"/>
              <a:t> for large systems (like modern weather models)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Sample-based ‘ensemble’ Kalman filters are used where model ensemble is used to approximate some of the underlying covariance matrix calculations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Kalman filter equations based on linearity and normality assumptions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Nonlinear systems can be locally linearized to apply the Kalman filter equations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Particle filters propagate an ensemble of models using fully nonlinear equations and cull/resample ensemble members at each timestep based on the likelihood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8"/>
              <a:t>Time-variation in parameters</a:t>
            </a:r>
            <a:endParaRPr sz="2188"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0" y="52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Temporal variation in system parameters is an important source of model error that can be described with state space models 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925" y="1663900"/>
            <a:ext cx="2885124" cy="25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b="6432" l="3664" r="9920" t="13765"/>
          <a:stretch/>
        </p:blipFill>
        <p:spPr>
          <a:xfrm>
            <a:off x="6073675" y="1663900"/>
            <a:ext cx="3006750" cy="19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4" y="1627174"/>
            <a:ext cx="2800500" cy="14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Forecasting</a:t>
            </a:r>
            <a:endParaRPr sz="2220"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0" y="572700"/>
            <a:ext cx="89331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models allow for probabilistic forecasting under multiple sources of uncertainty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Stochasticity in state/time-varying parameter naturally propagated into the future for uncertainty quantification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Sequential methods are algorithmically well suited for forecasting as one simply skips the update/analysis step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State vs. parameter estimation</a:t>
            </a:r>
            <a:endParaRPr sz="2020"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0" y="535525"/>
            <a:ext cx="9144000" cy="4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subtle but important distinction between states and parameters in state space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state is dynamically specified via the state equation</a:t>
            </a:r>
            <a:br>
              <a:rPr lang="en"/>
            </a:br>
            <a:r>
              <a:rPr lang="en"/>
              <a:t>A parameter is conditioned upon in the state equation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Ecological and statistical parameters are contained in theta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 estimation generally much more challenging than state estimation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update step in Kalman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E.g. growth rate ‘r’ treated as both parameter and state in examples above</a:t>
            </a:r>
            <a:endParaRPr/>
          </a:p>
        </p:txBody>
      </p:sp>
      <p:pic>
        <p:nvPicPr>
          <p:cNvPr descr="x_{t+1}|x_t \sim p(x_{t+1}|x_t,\theta)"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625" y="1971165"/>
            <a:ext cx="3433795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Software for estimation of state space models</a:t>
            </a:r>
            <a:endParaRPr sz="2320"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0" y="650375"/>
            <a:ext cx="9144000" cy="4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MCMC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Stan, BUGS/JAGS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Maximum marginal likelihood</a:t>
            </a:r>
            <a:br>
              <a:rPr b="1" lang="en"/>
            </a:br>
            <a:r>
              <a:rPr b="1" lang="en" sz="1200"/>
              <a:t>(more on this next day)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 Model Builder, TMB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Sequential filters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pomp, statespacer, KFAS, dlm</a:t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4524500" y="7991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Simple starting point</a:t>
            </a:r>
            <a:endParaRPr sz="2320"/>
          </a:p>
        </p:txBody>
      </p:sp>
      <p:pic>
        <p:nvPicPr>
          <p:cNvPr descr="x_{t+1} = x_t + rx_t\left(1 - \frac{x_t}{K} \right )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2474"/>
            <a:ext cx="4182099" cy="74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 = \lbrace x_0, r, K\rbrace"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125" y="824675"/>
            <a:ext cx="2705876" cy="4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4875" y="1952573"/>
            <a:ext cx="4865725" cy="21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200" y="1952574"/>
            <a:ext cx="3350076" cy="252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Software for estimation of state space models</a:t>
            </a:r>
            <a:endParaRPr sz="2320"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0" y="650375"/>
            <a:ext cx="9144000" cy="4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MCMC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Stan, BUGS/JAGS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Maximum marginal likelihood</a:t>
            </a:r>
            <a:br>
              <a:rPr b="1" lang="en"/>
            </a:br>
            <a:r>
              <a:rPr b="1" lang="en" sz="1200"/>
              <a:t>(more on this next day)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 Model Builder, TMB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Sequential filters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pomp, statespacer, KFAS, dlm</a:t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3942800" y="707325"/>
            <a:ext cx="361200" cy="2510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4524500" y="7991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4476100" y="923225"/>
            <a:ext cx="44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Likelihood/posterior using full data vector is the target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3942800" y="3355275"/>
            <a:ext cx="361200" cy="127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4628600" y="3271575"/>
            <a:ext cx="44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state transition is the target</a:t>
            </a:r>
            <a:br>
              <a:rPr lang="en"/>
            </a:br>
            <a:r>
              <a:rPr lang="en"/>
              <a:t>Full likelihood/posterior built up recursively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79050" y="4656800"/>
            <a:ext cx="90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theory both are mathematically equivalent, but some approximations can be introduced depending on method</a:t>
            </a:r>
            <a:endParaRPr/>
          </a:p>
        </p:txBody>
      </p:sp>
      <p:pic>
        <p:nvPicPr>
          <p:cNvPr descr="L(\theta|y,x,\theta) = p(x_0) \prod p(y_t|x_t,\theta)p(x_{t+1}|x_t,\theta)"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5858"/>
            <a:ext cx="4434646" cy="3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(\theta|y,x,\theta) = p(x_0) \prod \color{red}p(y_t|x_t,\theta)p(x_{t+1}|x_t,\theta)"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825" y="3960633"/>
            <a:ext cx="4434646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0" y="625875"/>
            <a:ext cx="9074100" cy="44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 </a:t>
            </a:r>
            <a:r>
              <a:rPr i="1" lang="en"/>
              <a:t>state space models allow error in the underlying process model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Separating process and observation error allows us to better model the error processes and thereby better resolve underlying ecological dynamics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Specifying/estimating process and observation error contributions can be challenging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applications include modeling underlying time-variability in system parameters and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Several excellent software packages available for estimation of state space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Add some observational noise</a:t>
            </a:r>
            <a:endParaRPr sz="2320"/>
          </a:p>
        </p:txBody>
      </p:sp>
      <p:pic>
        <p:nvPicPr>
          <p:cNvPr descr="x_{t+1} = x_t + rx_t\left(1 - \frac{x_t}{K} \right )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2474"/>
            <a:ext cx="4182099" cy="74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 = \lbrace x_0, r, K\rbrace"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125" y="824675"/>
            <a:ext cx="2705876" cy="4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576" y="1971237"/>
            <a:ext cx="5317925" cy="243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50" y="1807300"/>
            <a:ext cx="374641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Traditional model fitting</a:t>
            </a:r>
            <a:endParaRPr sz="232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275350" y="681000"/>
            <a:ext cx="5688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Maximize the likelihood assuming the model is perfect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5" y="625871"/>
            <a:ext cx="2813925" cy="435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025" y="2733050"/>
            <a:ext cx="4404100" cy="206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(\theta|y) = \frac{1}{2\pi \sigma^2}\exp{\frac{-\sum (y_t - x_t)^2}{2\sigma^2}}"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00" y="1544750"/>
            <a:ext cx="3738051" cy="6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State space models do not assume the model is perfect</a:t>
            </a:r>
            <a:endParaRPr sz="2320"/>
          </a:p>
        </p:txBody>
      </p:sp>
      <p:pic>
        <p:nvPicPr>
          <p:cNvPr descr="x_{t+1} = x_t + rx_t \left(1 - \frac{x_t}{K} \right) \color{red}} +  e^{proc}_t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75" y="933875"/>
            <a:ext cx="3771474" cy="5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75" y="1651800"/>
            <a:ext cx="4200650" cy="19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350" y="3014350"/>
            <a:ext cx="4356874" cy="20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297200" y="2746350"/>
            <a:ext cx="484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Stochastic observation error added on top of stochastic state space</a:t>
            </a:r>
            <a:endParaRPr sz="1200"/>
          </a:p>
        </p:txBody>
      </p:sp>
      <p:sp>
        <p:nvSpPr>
          <p:cNvPr id="92" name="Google Shape;92;p17"/>
          <p:cNvSpPr txBox="1"/>
          <p:nvPr/>
        </p:nvSpPr>
        <p:spPr>
          <a:xfrm>
            <a:off x="4921225" y="782575"/>
            <a:ext cx="26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r>
              <a:rPr lang="en"/>
              <a:t> probability</a:t>
            </a:r>
            <a:endParaRPr/>
          </a:p>
        </p:txBody>
      </p:sp>
      <p:pic>
        <p:nvPicPr>
          <p:cNvPr descr="x_{t+1}|x_t \sim p(x_{t+1}|x_t,\theta)"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3700" y="1239740"/>
            <a:ext cx="3433795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921225" y="1773175"/>
            <a:ext cx="26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probability (likelihood)</a:t>
            </a:r>
            <a:endParaRPr/>
          </a:p>
        </p:txBody>
      </p:sp>
      <p:pic>
        <p:nvPicPr>
          <p:cNvPr descr="y_t|x_t \sim p(y_t|x_t,\theta)"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7438" y="2208325"/>
            <a:ext cx="2652569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(\theta|y,x) = p(x_0)\prod p(y_t|x_t,\theta)p(x_{t+1}|x_t,\theta)" id="96" name="Google Shape;9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075" y="4140825"/>
            <a:ext cx="4356873" cy="344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State space models do not assume the model is perfect</a:t>
            </a:r>
            <a:endParaRPr sz="2320"/>
          </a:p>
        </p:txBody>
      </p:sp>
      <p:sp>
        <p:nvSpPr>
          <p:cNvPr id="102" name="Google Shape;102;p18"/>
          <p:cNvSpPr/>
          <p:nvPr/>
        </p:nvSpPr>
        <p:spPr>
          <a:xfrm>
            <a:off x="1545225" y="3217825"/>
            <a:ext cx="875700" cy="64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907425" y="3217825"/>
            <a:ext cx="875700" cy="64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269625" y="3217825"/>
            <a:ext cx="875700" cy="64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>
            <a:stCxn id="102" idx="0"/>
          </p:cNvCxnSpPr>
          <p:nvPr/>
        </p:nvCxnSpPr>
        <p:spPr>
          <a:xfrm flipH="1" rot="10800000">
            <a:off x="1983075" y="2476225"/>
            <a:ext cx="300" cy="7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 flipH="1" rot="10800000">
            <a:off x="4345275" y="2476225"/>
            <a:ext cx="300" cy="7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 flipH="1" rot="10800000">
            <a:off x="6707475" y="2476225"/>
            <a:ext cx="300" cy="7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2516475" y="3542425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4878675" y="3542425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x_{t-1}"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50" y="3450988"/>
            <a:ext cx="507675" cy="18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t}"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687" y="3450998"/>
            <a:ext cx="237179" cy="18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t+1}"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0616" y="3451000"/>
            <a:ext cx="459727" cy="1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1640325" y="1827025"/>
            <a:ext cx="685800" cy="64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002525" y="1827025"/>
            <a:ext cx="685800" cy="64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364725" y="1827025"/>
            <a:ext cx="685800" cy="64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y_{t+1}"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7775" y="2078889"/>
            <a:ext cx="459725" cy="191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t}" id="117" name="Google Shape;1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8575" y="2088040"/>
            <a:ext cx="193689" cy="17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t-1}" id="118" name="Google Shape;11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3350" y="2088032"/>
            <a:ext cx="459725" cy="17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83175" y="4283275"/>
            <a:ext cx="811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Conditional independence structure allows us to write down the joint likelihood</a:t>
            </a:r>
            <a:endParaRPr sz="1700"/>
          </a:p>
        </p:txBody>
      </p:sp>
      <p:pic>
        <p:nvPicPr>
          <p:cNvPr descr="L(\theta|y,x,\theta) = p(x_0) \prod p(y_t|x_t,\theta)p(x_{t+1}|x_t,\theta)" id="120" name="Google Shape;12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539" y="729126"/>
            <a:ext cx="76187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Stan: a language for specifying Bayesian statistical models</a:t>
            </a:r>
            <a:endParaRPr sz="232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5225" y="72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Stan outside scope of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Briefly, Stan performs fast </a:t>
            </a:r>
            <a:r>
              <a:rPr b="1" i="1" lang="en"/>
              <a:t>Markov-Chain Monte Carlo</a:t>
            </a:r>
            <a:r>
              <a:rPr lang="en"/>
              <a:t> which using random number generation to approximate the posterior </a:t>
            </a:r>
            <a:r>
              <a:rPr lang="en"/>
              <a:t>probability</a:t>
            </a:r>
            <a:r>
              <a:rPr lang="en"/>
              <a:t> distributions of a Bayesian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 performs particularly fast calculations using </a:t>
            </a:r>
            <a:r>
              <a:rPr b="1" i="1" lang="en"/>
              <a:t>Hamiltonian Monte Carlo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Bayesian vs. classical approach are just (slightly) different ways to estimate the parameters of the model - all other state space model concepts are Bayesian/classical agnostic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521" y="4027200"/>
            <a:ext cx="2471775" cy="7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481425" y="4436725"/>
            <a:ext cx="18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mc-stan.org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Stan codes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3821"/>
            <a:ext cx="3715126" cy="31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850" y="1063825"/>
            <a:ext cx="3810154" cy="31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11700" y="6636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process model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4502700" y="6636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225" y="829025"/>
            <a:ext cx="6633601" cy="40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Stan codes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