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2" r:id="rId2"/>
    <p:sldMasterId id="2147483688" r:id="rId3"/>
  </p:sldMasterIdLst>
  <p:notesMasterIdLst>
    <p:notesMasterId r:id="rId10"/>
  </p:notesMasterIdLst>
  <p:handoutMasterIdLst>
    <p:handoutMasterId r:id="rId11"/>
  </p:handoutMasterIdLst>
  <p:sldIdLst>
    <p:sldId id="530" r:id="rId4"/>
    <p:sldId id="531" r:id="rId5"/>
    <p:sldId id="542" r:id="rId6"/>
    <p:sldId id="545" r:id="rId7"/>
    <p:sldId id="546" r:id="rId8"/>
    <p:sldId id="54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5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E5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88" autoAdjust="0"/>
    <p:restoredTop sz="99048" autoAdjust="0"/>
  </p:normalViewPr>
  <p:slideViewPr>
    <p:cSldViewPr snapToGrid="0" snapToObjects="1">
      <p:cViewPr varScale="1">
        <p:scale>
          <a:sx n="113" d="100"/>
          <a:sy n="113" d="100"/>
        </p:scale>
        <p:origin x="648" y="176"/>
      </p:cViewPr>
      <p:guideLst>
        <p:guide orient="horz" pos="1885"/>
        <p:guide orient="horz" pos="758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5BF4A-9CB1-5747-B319-707DA98CEC20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2459-1A81-CA4B-89BB-FCE38A3AE1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0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C7567-D5EA-874F-8815-73DC5E77631E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C0E-7DBF-7C4A-B104-25FE08E3B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3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1E5C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flipH="1" flipV="1">
            <a:off x="-1" y="-24487"/>
            <a:ext cx="9138586" cy="2515079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  <a:gd name="connsiteX0" fmla="*/ 2887 w 9170673"/>
              <a:gd name="connsiteY0" fmla="*/ 2375696 h 2508024"/>
              <a:gd name="connsiteX1" fmla="*/ 9170673 w 9170673"/>
              <a:gd name="connsiteY1" fmla="*/ 0 h 2508024"/>
              <a:gd name="connsiteX2" fmla="*/ 9169295 w 9170673"/>
              <a:gd name="connsiteY2" fmla="*/ 2508024 h 2508024"/>
              <a:gd name="connsiteX3" fmla="*/ 0 w 9170673"/>
              <a:gd name="connsiteY3" fmla="*/ 2457785 h 2508024"/>
              <a:gd name="connsiteX4" fmla="*/ 2887 w 9170673"/>
              <a:gd name="connsiteY4" fmla="*/ 2375696 h 2508024"/>
              <a:gd name="connsiteX0" fmla="*/ 0 w 9167786"/>
              <a:gd name="connsiteY0" fmla="*/ 2375696 h 2508024"/>
              <a:gd name="connsiteX1" fmla="*/ 9167786 w 9167786"/>
              <a:gd name="connsiteY1" fmla="*/ 0 h 2508024"/>
              <a:gd name="connsiteX2" fmla="*/ 9166408 w 9167786"/>
              <a:gd name="connsiteY2" fmla="*/ 2508024 h 2508024"/>
              <a:gd name="connsiteX3" fmla="*/ 4169 w 9167786"/>
              <a:gd name="connsiteY3" fmla="*/ 2500118 h 2508024"/>
              <a:gd name="connsiteX4" fmla="*/ 0 w 9167786"/>
              <a:gd name="connsiteY4" fmla="*/ 2375696 h 2508024"/>
              <a:gd name="connsiteX0" fmla="*/ 0 w 9166452"/>
              <a:gd name="connsiteY0" fmla="*/ 2375696 h 2508024"/>
              <a:gd name="connsiteX1" fmla="*/ 9061952 w 9166452"/>
              <a:gd name="connsiteY1" fmla="*/ 0 h 2508024"/>
              <a:gd name="connsiteX2" fmla="*/ 9166408 w 9166452"/>
              <a:gd name="connsiteY2" fmla="*/ 2508024 h 2508024"/>
              <a:gd name="connsiteX3" fmla="*/ 4169 w 9166452"/>
              <a:gd name="connsiteY3" fmla="*/ 2500118 h 2508024"/>
              <a:gd name="connsiteX4" fmla="*/ 0 w 9166452"/>
              <a:gd name="connsiteY4" fmla="*/ 2375696 h 2508024"/>
              <a:gd name="connsiteX0" fmla="*/ 0 w 9166808"/>
              <a:gd name="connsiteY0" fmla="*/ 2382751 h 2515079"/>
              <a:gd name="connsiteX1" fmla="*/ 9160729 w 9166808"/>
              <a:gd name="connsiteY1" fmla="*/ 0 h 2515079"/>
              <a:gd name="connsiteX2" fmla="*/ 9166408 w 9166808"/>
              <a:gd name="connsiteY2" fmla="*/ 2515079 h 2515079"/>
              <a:gd name="connsiteX3" fmla="*/ 4169 w 9166808"/>
              <a:gd name="connsiteY3" fmla="*/ 2507173 h 2515079"/>
              <a:gd name="connsiteX4" fmla="*/ 0 w 9166808"/>
              <a:gd name="connsiteY4" fmla="*/ 2382751 h 2515079"/>
              <a:gd name="connsiteX0" fmla="*/ 9943 w 9162640"/>
              <a:gd name="connsiteY0" fmla="*/ 2382751 h 2515079"/>
              <a:gd name="connsiteX1" fmla="*/ 9156561 w 9162640"/>
              <a:gd name="connsiteY1" fmla="*/ 0 h 2515079"/>
              <a:gd name="connsiteX2" fmla="*/ 9162240 w 9162640"/>
              <a:gd name="connsiteY2" fmla="*/ 2515079 h 2515079"/>
              <a:gd name="connsiteX3" fmla="*/ 1 w 9162640"/>
              <a:gd name="connsiteY3" fmla="*/ 2507173 h 2515079"/>
              <a:gd name="connsiteX4" fmla="*/ 9943 w 9162640"/>
              <a:gd name="connsiteY4" fmla="*/ 2382751 h 2515079"/>
              <a:gd name="connsiteX0" fmla="*/ 0 w 9152697"/>
              <a:gd name="connsiteY0" fmla="*/ 2382751 h 2515079"/>
              <a:gd name="connsiteX1" fmla="*/ 9146618 w 9152697"/>
              <a:gd name="connsiteY1" fmla="*/ 0 h 2515079"/>
              <a:gd name="connsiteX2" fmla="*/ 9152297 w 9152697"/>
              <a:gd name="connsiteY2" fmla="*/ 2515079 h 2515079"/>
              <a:gd name="connsiteX3" fmla="*/ 187614 w 9152697"/>
              <a:gd name="connsiteY3" fmla="*/ 2507173 h 2515079"/>
              <a:gd name="connsiteX4" fmla="*/ 0 w 9152697"/>
              <a:gd name="connsiteY4" fmla="*/ 2382751 h 2515079"/>
              <a:gd name="connsiteX0" fmla="*/ 0 w 9068030"/>
              <a:gd name="connsiteY0" fmla="*/ 2382751 h 2515079"/>
              <a:gd name="connsiteX1" fmla="*/ 9061951 w 9068030"/>
              <a:gd name="connsiteY1" fmla="*/ 0 h 2515079"/>
              <a:gd name="connsiteX2" fmla="*/ 9067630 w 9068030"/>
              <a:gd name="connsiteY2" fmla="*/ 2515079 h 2515079"/>
              <a:gd name="connsiteX3" fmla="*/ 102947 w 9068030"/>
              <a:gd name="connsiteY3" fmla="*/ 2507173 h 2515079"/>
              <a:gd name="connsiteX4" fmla="*/ 0 w 9068030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173503 w 9138586"/>
              <a:gd name="connsiteY3" fmla="*/ 2507173 h 2515079"/>
              <a:gd name="connsiteX4" fmla="*/ 0 w 9138586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4170 w 9138586"/>
              <a:gd name="connsiteY3" fmla="*/ 2507173 h 2515079"/>
              <a:gd name="connsiteX4" fmla="*/ 0 w 9138586"/>
              <a:gd name="connsiteY4" fmla="*/ 2382751 h 251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8586" h="2515079">
                <a:moveTo>
                  <a:pt x="0" y="2382751"/>
                </a:moveTo>
                <a:cubicBezTo>
                  <a:pt x="20661" y="2379422"/>
                  <a:pt x="7306149" y="2502055"/>
                  <a:pt x="9132507" y="0"/>
                </a:cubicBezTo>
                <a:cubicBezTo>
                  <a:pt x="9129925" y="819774"/>
                  <a:pt x="9140768" y="1695305"/>
                  <a:pt x="9138186" y="2515079"/>
                </a:cubicBezTo>
                <a:lnTo>
                  <a:pt x="4170" y="2507173"/>
                </a:lnTo>
                <a:cubicBezTo>
                  <a:pt x="4169" y="2465011"/>
                  <a:pt x="1" y="2424913"/>
                  <a:pt x="0" y="23827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57169"/>
            <a:ext cx="8229600" cy="772250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22"/>
            <a:ext cx="82296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U.S. Department of Commerce | National Oceanic and Atmospheric Administration | NOAA Fisheries | Page </a:t>
            </a:r>
            <a:fld id="{632D3AEB-7CBE-3049-91AC-335C6B4F5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01988" y="3360605"/>
            <a:ext cx="5484812" cy="1224439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umass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85" y="5658757"/>
            <a:ext cx="4953000" cy="1270000"/>
          </a:xfrm>
          <a:prstGeom prst="rect">
            <a:avLst/>
          </a:prstGeom>
        </p:spPr>
      </p:pic>
      <p:pic>
        <p:nvPicPr>
          <p:cNvPr id="12" name="Picture 11" descr="smast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28575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01682" y="1613384"/>
            <a:ext cx="5485118" cy="139847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1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923"/>
            <a:ext cx="8229600" cy="68835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870"/>
            <a:ext cx="8229600" cy="55884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192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3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4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5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9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flipH="1" flipV="1">
            <a:off x="-19068" y="-30696"/>
            <a:ext cx="9170673" cy="2457785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57200"/>
            <a:ext cx="8229600" cy="772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53"/>
            <a:ext cx="8229600" cy="15001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U.S. Department of Commerce | National Oceanic and Atmospheric Administration | NOAA Fisheries | Page </a:t>
            </a:r>
            <a:fld id="{632D3AEB-7CBE-3049-91AC-335C6B4F5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36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July 19, 2012</a:t>
            </a:r>
          </a:p>
        </p:txBody>
      </p:sp>
    </p:spTree>
    <p:extLst>
      <p:ext uri="{BB962C8B-B14F-4D97-AF65-F5344CB8AC3E}">
        <p14:creationId xmlns:p14="http://schemas.microsoft.com/office/powerpoint/2010/main" val="218610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oat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Regional Unit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July 19, 2012</a:t>
            </a:r>
          </a:p>
        </p:txBody>
      </p:sp>
    </p:spTree>
    <p:extLst>
      <p:ext uri="{BB962C8B-B14F-4D97-AF65-F5344CB8AC3E}">
        <p14:creationId xmlns:p14="http://schemas.microsoft.com/office/powerpoint/2010/main" val="41553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ur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Regional Unit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July 19, 2012</a:t>
            </a:r>
          </a:p>
        </p:txBody>
      </p:sp>
    </p:spTree>
    <p:extLst>
      <p:ext uri="{BB962C8B-B14F-4D97-AF65-F5344CB8AC3E}">
        <p14:creationId xmlns:p14="http://schemas.microsoft.com/office/powerpoint/2010/main" val="204455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eafoo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Regional Unit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July 19, 2012</a:t>
            </a:r>
          </a:p>
        </p:txBody>
      </p:sp>
    </p:spTree>
    <p:extLst>
      <p:ext uri="{BB962C8B-B14F-4D97-AF65-F5344CB8AC3E}">
        <p14:creationId xmlns:p14="http://schemas.microsoft.com/office/powerpoint/2010/main" val="28176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ish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Regional Unit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July 19, 2012</a:t>
            </a:r>
          </a:p>
        </p:txBody>
      </p:sp>
    </p:spTree>
    <p:extLst>
      <p:ext uri="{BB962C8B-B14F-4D97-AF65-F5344CB8AC3E}">
        <p14:creationId xmlns:p14="http://schemas.microsoft.com/office/powerpoint/2010/main" val="41051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Regional Unit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July 19, 2012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-9190" y="4417160"/>
            <a:ext cx="9170673" cy="2457785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760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729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5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FFFFFF"/>
          </a:solidFill>
          <a:latin typeface="+mj-lt"/>
          <a:ea typeface="+mj-ea"/>
          <a:cs typeface="Arial Narrow Bold"/>
        </a:defRPr>
      </a:lvl1pPr>
    </p:titleStyle>
    <p:bodyStyle>
      <a:lvl1pPr marL="0" indent="0" algn="r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1682" y="2631403"/>
            <a:ext cx="5485117" cy="127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4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8" r:id="rId6"/>
  </p:sldLayoutIdLst>
  <p:hf hdr="0"/>
  <p:txStyles>
    <p:titleStyle>
      <a:lvl1pPr algn="r" defTabSz="457200" rtl="0" eaLnBrk="1" latinLnBrk="0" hangingPunct="1">
        <a:lnSpc>
          <a:spcPct val="80000"/>
        </a:lnSpc>
        <a:spcBef>
          <a:spcPct val="0"/>
        </a:spcBef>
        <a:buNone/>
        <a:defRPr sz="4400" b="1" i="0" kern="1200">
          <a:solidFill>
            <a:schemeClr val="accent1"/>
          </a:solidFill>
          <a:latin typeface="+mj-lt"/>
          <a:ea typeface="+mj-ea"/>
          <a:cs typeface="Arial Narrow Bold"/>
        </a:defRPr>
      </a:lvl1pPr>
    </p:titleStyle>
    <p:bodyStyle>
      <a:lvl1pPr marL="0" indent="0" algn="r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1CB0-951D-8740-94E3-4A6F7DDA25E2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askr.github.io/adcomp/matrix_arrays_8cpp-example.html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TMB_contrib_R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wiki/Code--snippets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570"/>
            <a:ext cx="8229600" cy="688359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bits</a:t>
            </a:r>
            <a:br>
              <a:rPr lang="en-US" dirty="0"/>
            </a:br>
            <a:r>
              <a:rPr lang="en-US" dirty="0"/>
              <a:t>(The “if” statement)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1"/>
                </a:solidFill>
              </a:rPr>
              <a:t>if</a:t>
            </a:r>
            <a:r>
              <a:rPr lang="en-US" altLang="en-US" dirty="0"/>
              <a:t> statement:</a:t>
            </a:r>
          </a:p>
          <a:p>
            <a:pPr lvl="1">
              <a:buNone/>
            </a:pPr>
            <a:r>
              <a:rPr lang="en-US" altLang="en-US" sz="1800" dirty="0"/>
              <a:t>			if (condition)</a:t>
            </a:r>
          </a:p>
          <a:p>
            <a:pPr lvl="2">
              <a:buNone/>
            </a:pPr>
            <a:r>
              <a:rPr lang="en-US" altLang="en-US" sz="1800" dirty="0"/>
              <a:t>		   Statements-1;</a:t>
            </a:r>
          </a:p>
          <a:p>
            <a:pPr lvl="1">
              <a:buNone/>
            </a:pPr>
            <a:r>
              <a:rPr lang="en-US" altLang="en-US" sz="1800" dirty="0"/>
              <a:t>			else</a:t>
            </a:r>
          </a:p>
          <a:p>
            <a:pPr lvl="2">
              <a:buNone/>
            </a:pPr>
            <a:r>
              <a:rPr lang="en-US" altLang="en-US" sz="1800" dirty="0"/>
              <a:t>		   Statements-2;</a:t>
            </a:r>
            <a:endParaRPr lang="en-US" altLang="en-US" dirty="0"/>
          </a:p>
          <a:p>
            <a:r>
              <a:rPr lang="en-US" altLang="en-US" dirty="0"/>
              <a:t>Combining statements:</a:t>
            </a:r>
          </a:p>
          <a:p>
            <a:pPr lvl="1">
              <a:buNone/>
            </a:pPr>
            <a:r>
              <a:rPr lang="en-US" altLang="en-US" sz="1800" dirty="0"/>
              <a:t>			 { statement; statement; }</a:t>
            </a:r>
            <a:endParaRPr lang="en-US" altLang="en-US" sz="2000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RELATIONAL OPERATORS:</a:t>
            </a:r>
          </a:p>
          <a:p>
            <a:pPr marL="457200" lvl="1" indent="0">
              <a:buNone/>
            </a:pPr>
            <a:r>
              <a:rPr lang="en-US" dirty="0"/>
              <a:t>==	Equal to (NOT =)</a:t>
            </a:r>
          </a:p>
          <a:p>
            <a:pPr marL="457200" lvl="1" indent="0">
              <a:buNone/>
            </a:pPr>
            <a:r>
              <a:rPr lang="en-US" dirty="0"/>
              <a:t>&lt;=	Less than or equal to</a:t>
            </a:r>
          </a:p>
          <a:p>
            <a:pPr marL="457200" lvl="1" indent="0">
              <a:buNone/>
            </a:pPr>
            <a:r>
              <a:rPr lang="en-US" dirty="0"/>
              <a:t>&gt;=	Greater than or equal to</a:t>
            </a:r>
          </a:p>
          <a:p>
            <a:pPr marL="457200" lvl="1" indent="0">
              <a:buNone/>
            </a:pPr>
            <a:r>
              <a:rPr lang="en-US" dirty="0"/>
              <a:t>&lt;	Less than</a:t>
            </a:r>
          </a:p>
          <a:p>
            <a:pPr marL="457200" lvl="1" indent="0">
              <a:buNone/>
            </a:pPr>
            <a:r>
              <a:rPr lang="en-US" dirty="0"/>
              <a:t>&gt;     Greater than</a:t>
            </a:r>
          </a:p>
          <a:p>
            <a:pPr marL="457200" lvl="1" indent="0">
              <a:buNone/>
            </a:pPr>
            <a:r>
              <a:rPr lang="en-US" dirty="0"/>
              <a:t>!=	Not equal to</a:t>
            </a:r>
          </a:p>
          <a:p>
            <a:endParaRPr lang="en-US" dirty="0"/>
          </a:p>
          <a:p>
            <a:r>
              <a:rPr lang="en-US" dirty="0"/>
              <a:t>LOGICAL OPERATORS:</a:t>
            </a:r>
          </a:p>
          <a:p>
            <a:pPr marL="457200" lvl="1" indent="0">
              <a:buNone/>
            </a:pPr>
            <a:r>
              <a:rPr lang="en-US" dirty="0"/>
              <a:t>&amp;&amp; 	Condition is true if both sub-conditions are true</a:t>
            </a:r>
          </a:p>
          <a:p>
            <a:pPr marL="457200" lvl="1" indent="0">
              <a:buNone/>
            </a:pPr>
            <a:r>
              <a:rPr lang="en-US" dirty="0"/>
              <a:t>||	Condition is true if one of the sub-conditions is true</a:t>
            </a:r>
          </a:p>
          <a:p>
            <a:pPr marL="457200" lvl="1" indent="0">
              <a:buNone/>
            </a:pPr>
            <a:r>
              <a:rPr lang="en-US" dirty="0"/>
              <a:t>!	Condition is true if sub-condition is false</a:t>
            </a:r>
          </a:p>
          <a:p>
            <a:endParaRPr lang="en-US" dirty="0"/>
          </a:p>
          <a:p>
            <a:r>
              <a:rPr lang="en-US" dirty="0"/>
              <a:t>Note: TMB may not work if a parameter or derived variable appears in a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2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“for”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307"/>
            <a:ext cx="8229600" cy="55884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(initial state; terminal condition; increment)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statements;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Initial state: Usually involves setting a “loop control variable” to some initial value.</a:t>
            </a:r>
          </a:p>
          <a:p>
            <a:r>
              <a:rPr lang="en-US" dirty="0"/>
              <a:t>Terminal condition: The loop will run until this condition is TRUE (note it need not involve the “loop control variable”).</a:t>
            </a:r>
          </a:p>
          <a:p>
            <a:r>
              <a:rPr lang="en-US" dirty="0"/>
              <a:t>Increment: This usually involves updating the “loop control variable” (e.g. X++; X--).</a:t>
            </a:r>
          </a:p>
          <a:p>
            <a:r>
              <a:rPr lang="en-US" dirty="0"/>
              <a:t>Parameters and derived variables should not appear in the terminal condition.</a:t>
            </a:r>
          </a:p>
          <a:p>
            <a:endParaRPr lang="en-US" dirty="0"/>
          </a:p>
          <a:p>
            <a:pPr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biomass(1) = 1;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(year=0; year&lt;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nyear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year++)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biomass(year+1)=biomass(year)*r;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3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923"/>
            <a:ext cx="8229600" cy="688359"/>
          </a:xfrm>
        </p:spPr>
        <p:txBody>
          <a:bodyPr>
            <a:normAutofit/>
          </a:bodyPr>
          <a:lstStyle/>
          <a:p>
            <a:r>
              <a:rPr lang="en-US" dirty="0"/>
              <a:t>Vector &amp; matrix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hlinkClick r:id="rId2"/>
              </a:rPr>
              <a:t>http://kaskr.github.io/adcomp/matrix_arrays_8cpp-example.html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Extracting from arrays and matrices:</a:t>
            </a:r>
          </a:p>
          <a:p>
            <a:pPr>
              <a:buNone/>
            </a:pPr>
            <a:r>
              <a:rPr lang="en-US" altLang="en-US" sz="3600" dirty="0"/>
              <a:t>                    </a:t>
            </a:r>
            <a:r>
              <a:rPr lang="en-US" altLang="en-US" dirty="0">
                <a:solidFill>
                  <a:schemeClr val="hlink"/>
                </a:solidFill>
              </a:rPr>
              <a:t>vector = </a:t>
            </a:r>
            <a:r>
              <a:rPr lang="en-US" altLang="en-US" dirty="0" err="1">
                <a:solidFill>
                  <a:schemeClr val="hlink"/>
                </a:solidFill>
              </a:rPr>
              <a:t>matrix.col</a:t>
            </a:r>
            <a:r>
              <a:rPr lang="en-US" altLang="en-US" dirty="0">
                <a:solidFill>
                  <a:schemeClr val="hlink"/>
                </a:solidFill>
              </a:rPr>
              <a:t>(index)</a:t>
            </a:r>
          </a:p>
          <a:p>
            <a:pPr>
              <a:buNone/>
            </a:pPr>
            <a:r>
              <a:rPr lang="en-US" altLang="en-US" dirty="0">
                <a:solidFill>
                  <a:schemeClr val="hlink"/>
                </a:solidFill>
              </a:rPr>
              <a:t>                       vector = </a:t>
            </a:r>
            <a:r>
              <a:rPr lang="en-US" altLang="en-US" dirty="0" err="1">
                <a:solidFill>
                  <a:schemeClr val="hlink"/>
                </a:solidFill>
              </a:rPr>
              <a:t>matrix.row</a:t>
            </a:r>
            <a:r>
              <a:rPr lang="en-US" altLang="en-US" dirty="0">
                <a:solidFill>
                  <a:schemeClr val="hlink"/>
                </a:solidFill>
              </a:rPr>
              <a:t>(index)</a:t>
            </a:r>
          </a:p>
          <a:p>
            <a:pPr>
              <a:buNone/>
            </a:pPr>
            <a:r>
              <a:rPr lang="en-US" altLang="en-US" dirty="0">
                <a:solidFill>
                  <a:schemeClr val="hlink"/>
                </a:solidFill>
              </a:rPr>
              <a:t>                       vector = </a:t>
            </a:r>
            <a:r>
              <a:rPr lang="en-US" altLang="en-US" dirty="0" err="1">
                <a:solidFill>
                  <a:schemeClr val="hlink"/>
                </a:solidFill>
              </a:rPr>
              <a:t>matrix.diagonal</a:t>
            </a:r>
            <a:r>
              <a:rPr lang="en-US" altLang="en-US" dirty="0">
                <a:solidFill>
                  <a:schemeClr val="hlink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en-US" dirty="0" err="1"/>
              <a:t>Subvectors</a:t>
            </a:r>
            <a:r>
              <a:rPr lang="en-US" altLang="en-US" dirty="0"/>
              <a:t>: extract a subset of a vector:</a:t>
            </a:r>
          </a:p>
          <a:p>
            <a:pPr>
              <a:buNone/>
            </a:pPr>
            <a:r>
              <a:rPr lang="en-US" altLang="en-US" dirty="0">
                <a:solidFill>
                  <a:schemeClr val="hlink"/>
                </a:solidFill>
              </a:rPr>
              <a:t>                       vector2 = vector1(index1,index2)</a:t>
            </a:r>
          </a:p>
          <a:p>
            <a:pPr>
              <a:buNone/>
            </a:pPr>
            <a:r>
              <a:rPr lang="en-US" altLang="en-US" dirty="0">
                <a:solidFill>
                  <a:schemeClr val="hlink"/>
                </a:solidFill>
              </a:rPr>
              <a:t>NB: arrays start at 0,  so index1=2 is element 3!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151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0C5E-6931-2B4A-8B16-7BFD472E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TMBhelper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7104-1D98-4240-B731-253FD2F1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AICTMB() function.</a:t>
            </a:r>
          </a:p>
          <a:p>
            <a:pPr marL="0" indent="0">
              <a:buNone/>
            </a:pPr>
            <a:r>
              <a:rPr lang="en-US" sz="2400" dirty="0" err="1"/>
              <a:t>devtools</a:t>
            </a:r>
            <a:r>
              <a:rPr lang="en-US" sz="2400" dirty="0"/>
              <a:t>::</a:t>
            </a:r>
            <a:r>
              <a:rPr lang="en-US" sz="2400" dirty="0" err="1"/>
              <a:t>install_github</a:t>
            </a:r>
            <a:r>
              <a:rPr lang="en-US" sz="2400" dirty="0"/>
              <a:t>("</a:t>
            </a:r>
            <a:r>
              <a:rPr lang="en-US" sz="2400" dirty="0" err="1"/>
              <a:t>kaskr</a:t>
            </a:r>
            <a:r>
              <a:rPr lang="en-US" sz="2400" dirty="0"/>
              <a:t>/</a:t>
            </a:r>
            <a:r>
              <a:rPr lang="en-US" sz="2400" dirty="0" err="1"/>
              <a:t>TMB_contrib_R</a:t>
            </a:r>
            <a:r>
              <a:rPr lang="en-US" sz="2400" dirty="0"/>
              <a:t>/</a:t>
            </a:r>
            <a:r>
              <a:rPr lang="en-US" sz="2400" dirty="0" err="1"/>
              <a:t>TMBhelper</a:t>
            </a:r>
            <a:r>
              <a:rPr lang="en-US" sz="2400" dirty="0"/>
              <a:t>")</a:t>
            </a:r>
          </a:p>
          <a:p>
            <a:endParaRPr lang="en-US" dirty="0"/>
          </a:p>
          <a:p>
            <a:r>
              <a:rPr lang="en-US" dirty="0"/>
              <a:t>Additional TMB contributed R packages available at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https://github.com/kaskr/TMB_contrib_R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(includes </a:t>
            </a:r>
            <a:r>
              <a:rPr lang="en-US" dirty="0" err="1"/>
              <a:t>TMBphase</a:t>
            </a:r>
            <a:r>
              <a:rPr lang="en-US" dirty="0"/>
              <a:t> to do phased estimation a la ADMB, and </a:t>
            </a:r>
            <a:r>
              <a:rPr lang="en-US" dirty="0" err="1"/>
              <a:t>TMBdebug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130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6ED7-2F65-904F-B6DF-C64509C8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</a:t>
            </a:r>
            <a:r>
              <a:rPr lang="en-US" dirty="0" err="1"/>
              <a:t>Rstudio</a:t>
            </a:r>
            <a:r>
              <a:rPr lang="en-US" dirty="0"/>
              <a:t> integration &amp; code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36B3-4A77-854F-AF00-4D62DDDD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helpful code chunks: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https://github.com/kaskr/adcomp/wiki/Code--snippets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tmb</a:t>
            </a:r>
            <a:r>
              <a:rPr lang="en-US" dirty="0"/>
              <a:t> snippets, and static code analyzer &amp; more, use:</a:t>
            </a:r>
          </a:p>
          <a:p>
            <a:pPr marL="0" indent="0">
              <a:buNone/>
            </a:pPr>
            <a:r>
              <a:rPr lang="en-US" dirty="0"/>
              <a:t>TMB:::</a:t>
            </a:r>
            <a:r>
              <a:rPr lang="en-US" dirty="0" err="1"/>
              <a:t>setupRStudio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restart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46030"/>
      </p:ext>
    </p:extLst>
  </p:cSld>
  <p:clrMapOvr>
    <a:masterClrMapping/>
  </p:clrMapOvr>
</p:sld>
</file>

<file path=ppt/theme/theme1.xml><?xml version="1.0" encoding="utf-8"?>
<a:theme xmlns:a="http://schemas.openxmlformats.org/drawingml/2006/main" name="NOAA Divider Slide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AA Title Option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FAY_Cust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noaa_fisheries_presentation_template_final</Template>
  <TotalTime>7016</TotalTime>
  <Words>453</Words>
  <Application>Microsoft Macintosh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Times New Roman</vt:lpstr>
      <vt:lpstr>NOAA Divider Slides</vt:lpstr>
      <vt:lpstr>NOAA Title Options</vt:lpstr>
      <vt:lpstr>GFAY_Custom</vt:lpstr>
      <vt:lpstr>Programming bits (The “if” statement)</vt:lpstr>
      <vt:lpstr>Constructing conditions</vt:lpstr>
      <vt:lpstr>The “for” statement</vt:lpstr>
      <vt:lpstr>Vector &amp; matrix functions</vt:lpstr>
      <vt:lpstr>TMBhelper package</vt:lpstr>
      <vt:lpstr>TMB Rstudio integration &amp; code chunks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mar530:EBFM Lecture 1</dc:title>
  <dc:subject>Introduction, Course Mechanics, What is EBFM?</dc:subject>
  <dc:creator>Gavin Fay</dc:creator>
  <cp:keywords/>
  <dc:description/>
  <cp:lastModifiedBy>Gavin Fay</cp:lastModifiedBy>
  <cp:revision>308</cp:revision>
  <dcterms:created xsi:type="dcterms:W3CDTF">2014-06-04T00:44:42Z</dcterms:created>
  <dcterms:modified xsi:type="dcterms:W3CDTF">2022-09-05T21:47:48Z</dcterms:modified>
  <cp:category/>
</cp:coreProperties>
</file>