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662" r:id="rId2"/>
    <p:sldMasterId id="2147483688" r:id="rId3"/>
  </p:sldMasterIdLst>
  <p:notesMasterIdLst>
    <p:notesMasterId r:id="rId15"/>
  </p:notesMasterIdLst>
  <p:handoutMasterIdLst>
    <p:handoutMasterId r:id="rId16"/>
  </p:handoutMasterIdLst>
  <p:sldIdLst>
    <p:sldId id="326" r:id="rId4"/>
    <p:sldId id="568" r:id="rId5"/>
    <p:sldId id="569" r:id="rId6"/>
    <p:sldId id="571" r:id="rId7"/>
    <p:sldId id="572" r:id="rId8"/>
    <p:sldId id="799" r:id="rId9"/>
    <p:sldId id="800" r:id="rId10"/>
    <p:sldId id="801" r:id="rId11"/>
    <p:sldId id="797" r:id="rId12"/>
    <p:sldId id="798" r:id="rId13"/>
    <p:sldId id="5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5">
          <p15:clr>
            <a:srgbClr val="A4A3A4"/>
          </p15:clr>
        </p15:guide>
        <p15:guide id="2" orient="horz" pos="758">
          <p15:clr>
            <a:srgbClr val="A4A3A4"/>
          </p15:clr>
        </p15:guide>
        <p15:guide id="3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E5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7" autoAdjust="0"/>
    <p:restoredTop sz="99048" autoAdjust="0"/>
  </p:normalViewPr>
  <p:slideViewPr>
    <p:cSldViewPr snapToGrid="0" snapToObjects="1">
      <p:cViewPr varScale="1">
        <p:scale>
          <a:sx n="113" d="100"/>
          <a:sy n="113" d="100"/>
        </p:scale>
        <p:origin x="1600" y="176"/>
      </p:cViewPr>
      <p:guideLst>
        <p:guide orient="horz" pos="1885"/>
        <p:guide orient="horz" pos="758"/>
        <p:guide pos="2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5BF4A-9CB1-5747-B319-707DA98CEC20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22459-1A81-CA4B-89BB-FCE38A3AE1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30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C7567-D5EA-874F-8815-73DC5E77631E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C0E-7DBF-7C4A-B104-25FE08E3BB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234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DCC0E-7DBF-7C4A-B104-25FE08E3BB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16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rgbClr val="1E5C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 flipH="1" flipV="1">
            <a:off x="-1" y="-24487"/>
            <a:ext cx="9138586" cy="2515079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  <a:gd name="connsiteX0" fmla="*/ 2887 w 9170673"/>
              <a:gd name="connsiteY0" fmla="*/ 2375696 h 2508024"/>
              <a:gd name="connsiteX1" fmla="*/ 9170673 w 9170673"/>
              <a:gd name="connsiteY1" fmla="*/ 0 h 2508024"/>
              <a:gd name="connsiteX2" fmla="*/ 9169295 w 9170673"/>
              <a:gd name="connsiteY2" fmla="*/ 2508024 h 2508024"/>
              <a:gd name="connsiteX3" fmla="*/ 0 w 9170673"/>
              <a:gd name="connsiteY3" fmla="*/ 2457785 h 2508024"/>
              <a:gd name="connsiteX4" fmla="*/ 2887 w 9170673"/>
              <a:gd name="connsiteY4" fmla="*/ 2375696 h 2508024"/>
              <a:gd name="connsiteX0" fmla="*/ 0 w 9167786"/>
              <a:gd name="connsiteY0" fmla="*/ 2375696 h 2508024"/>
              <a:gd name="connsiteX1" fmla="*/ 9167786 w 9167786"/>
              <a:gd name="connsiteY1" fmla="*/ 0 h 2508024"/>
              <a:gd name="connsiteX2" fmla="*/ 9166408 w 9167786"/>
              <a:gd name="connsiteY2" fmla="*/ 2508024 h 2508024"/>
              <a:gd name="connsiteX3" fmla="*/ 4169 w 9167786"/>
              <a:gd name="connsiteY3" fmla="*/ 2500118 h 2508024"/>
              <a:gd name="connsiteX4" fmla="*/ 0 w 9167786"/>
              <a:gd name="connsiteY4" fmla="*/ 2375696 h 2508024"/>
              <a:gd name="connsiteX0" fmla="*/ 0 w 9166452"/>
              <a:gd name="connsiteY0" fmla="*/ 2375696 h 2508024"/>
              <a:gd name="connsiteX1" fmla="*/ 9061952 w 9166452"/>
              <a:gd name="connsiteY1" fmla="*/ 0 h 2508024"/>
              <a:gd name="connsiteX2" fmla="*/ 9166408 w 9166452"/>
              <a:gd name="connsiteY2" fmla="*/ 2508024 h 2508024"/>
              <a:gd name="connsiteX3" fmla="*/ 4169 w 9166452"/>
              <a:gd name="connsiteY3" fmla="*/ 2500118 h 2508024"/>
              <a:gd name="connsiteX4" fmla="*/ 0 w 9166452"/>
              <a:gd name="connsiteY4" fmla="*/ 2375696 h 2508024"/>
              <a:gd name="connsiteX0" fmla="*/ 0 w 9166808"/>
              <a:gd name="connsiteY0" fmla="*/ 2382751 h 2515079"/>
              <a:gd name="connsiteX1" fmla="*/ 9160729 w 9166808"/>
              <a:gd name="connsiteY1" fmla="*/ 0 h 2515079"/>
              <a:gd name="connsiteX2" fmla="*/ 9166408 w 9166808"/>
              <a:gd name="connsiteY2" fmla="*/ 2515079 h 2515079"/>
              <a:gd name="connsiteX3" fmla="*/ 4169 w 9166808"/>
              <a:gd name="connsiteY3" fmla="*/ 2507173 h 2515079"/>
              <a:gd name="connsiteX4" fmla="*/ 0 w 9166808"/>
              <a:gd name="connsiteY4" fmla="*/ 2382751 h 2515079"/>
              <a:gd name="connsiteX0" fmla="*/ 9943 w 9162640"/>
              <a:gd name="connsiteY0" fmla="*/ 2382751 h 2515079"/>
              <a:gd name="connsiteX1" fmla="*/ 9156561 w 9162640"/>
              <a:gd name="connsiteY1" fmla="*/ 0 h 2515079"/>
              <a:gd name="connsiteX2" fmla="*/ 9162240 w 9162640"/>
              <a:gd name="connsiteY2" fmla="*/ 2515079 h 2515079"/>
              <a:gd name="connsiteX3" fmla="*/ 1 w 9162640"/>
              <a:gd name="connsiteY3" fmla="*/ 2507173 h 2515079"/>
              <a:gd name="connsiteX4" fmla="*/ 9943 w 9162640"/>
              <a:gd name="connsiteY4" fmla="*/ 2382751 h 2515079"/>
              <a:gd name="connsiteX0" fmla="*/ 0 w 9152697"/>
              <a:gd name="connsiteY0" fmla="*/ 2382751 h 2515079"/>
              <a:gd name="connsiteX1" fmla="*/ 9146618 w 9152697"/>
              <a:gd name="connsiteY1" fmla="*/ 0 h 2515079"/>
              <a:gd name="connsiteX2" fmla="*/ 9152297 w 9152697"/>
              <a:gd name="connsiteY2" fmla="*/ 2515079 h 2515079"/>
              <a:gd name="connsiteX3" fmla="*/ 187614 w 9152697"/>
              <a:gd name="connsiteY3" fmla="*/ 2507173 h 2515079"/>
              <a:gd name="connsiteX4" fmla="*/ 0 w 9152697"/>
              <a:gd name="connsiteY4" fmla="*/ 2382751 h 2515079"/>
              <a:gd name="connsiteX0" fmla="*/ 0 w 9068030"/>
              <a:gd name="connsiteY0" fmla="*/ 2382751 h 2515079"/>
              <a:gd name="connsiteX1" fmla="*/ 9061951 w 9068030"/>
              <a:gd name="connsiteY1" fmla="*/ 0 h 2515079"/>
              <a:gd name="connsiteX2" fmla="*/ 9067630 w 9068030"/>
              <a:gd name="connsiteY2" fmla="*/ 2515079 h 2515079"/>
              <a:gd name="connsiteX3" fmla="*/ 102947 w 9068030"/>
              <a:gd name="connsiteY3" fmla="*/ 2507173 h 2515079"/>
              <a:gd name="connsiteX4" fmla="*/ 0 w 9068030"/>
              <a:gd name="connsiteY4" fmla="*/ 2382751 h 2515079"/>
              <a:gd name="connsiteX0" fmla="*/ 0 w 9138586"/>
              <a:gd name="connsiteY0" fmla="*/ 2382751 h 2515079"/>
              <a:gd name="connsiteX1" fmla="*/ 9132507 w 9138586"/>
              <a:gd name="connsiteY1" fmla="*/ 0 h 2515079"/>
              <a:gd name="connsiteX2" fmla="*/ 9138186 w 9138586"/>
              <a:gd name="connsiteY2" fmla="*/ 2515079 h 2515079"/>
              <a:gd name="connsiteX3" fmla="*/ 173503 w 9138586"/>
              <a:gd name="connsiteY3" fmla="*/ 2507173 h 2515079"/>
              <a:gd name="connsiteX4" fmla="*/ 0 w 9138586"/>
              <a:gd name="connsiteY4" fmla="*/ 2382751 h 2515079"/>
              <a:gd name="connsiteX0" fmla="*/ 0 w 9138586"/>
              <a:gd name="connsiteY0" fmla="*/ 2382751 h 2515079"/>
              <a:gd name="connsiteX1" fmla="*/ 9132507 w 9138586"/>
              <a:gd name="connsiteY1" fmla="*/ 0 h 2515079"/>
              <a:gd name="connsiteX2" fmla="*/ 9138186 w 9138586"/>
              <a:gd name="connsiteY2" fmla="*/ 2515079 h 2515079"/>
              <a:gd name="connsiteX3" fmla="*/ 4170 w 9138586"/>
              <a:gd name="connsiteY3" fmla="*/ 2507173 h 2515079"/>
              <a:gd name="connsiteX4" fmla="*/ 0 w 9138586"/>
              <a:gd name="connsiteY4" fmla="*/ 2382751 h 251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8586" h="2515079">
                <a:moveTo>
                  <a:pt x="0" y="2382751"/>
                </a:moveTo>
                <a:cubicBezTo>
                  <a:pt x="20661" y="2379422"/>
                  <a:pt x="7306149" y="2502055"/>
                  <a:pt x="9132507" y="0"/>
                </a:cubicBezTo>
                <a:cubicBezTo>
                  <a:pt x="9129925" y="819774"/>
                  <a:pt x="9140768" y="1695305"/>
                  <a:pt x="9138186" y="2515079"/>
                </a:cubicBezTo>
                <a:lnTo>
                  <a:pt x="4170" y="2507173"/>
                </a:lnTo>
                <a:cubicBezTo>
                  <a:pt x="4169" y="2465011"/>
                  <a:pt x="1" y="2424913"/>
                  <a:pt x="0" y="238275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57169"/>
            <a:ext cx="8229600" cy="772250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5622"/>
            <a:ext cx="8229600" cy="1500187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U.S. Department of Commerce | National Oceanic and Atmospheric Administration | NOAA Fisheries | Page </a:t>
            </a:r>
            <a:fld id="{632D3AEB-7CBE-3049-91AC-335C6B4F5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01988" y="3360605"/>
            <a:ext cx="5484812" cy="1224439"/>
          </a:xfrm>
        </p:spPr>
        <p:txBody>
          <a:bodyPr/>
          <a:lstStyle>
            <a:lvl1pPr marL="0" indent="0" algn="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 descr="umasslogo.gif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85" y="5658757"/>
            <a:ext cx="4953000" cy="1270000"/>
          </a:xfrm>
          <a:prstGeom prst="rect">
            <a:avLst/>
          </a:prstGeom>
        </p:spPr>
      </p:pic>
      <p:pic>
        <p:nvPicPr>
          <p:cNvPr id="12" name="Picture 11" descr="smast-logo.jpg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28575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201682" y="1613384"/>
            <a:ext cx="5485118" cy="139847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618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923"/>
            <a:ext cx="8229600" cy="68835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1870"/>
            <a:ext cx="8229600" cy="55884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1924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63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14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0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25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89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 flipH="1" flipV="1">
            <a:off x="-19068" y="-30696"/>
            <a:ext cx="9170673" cy="2457785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673" h="2457785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57200"/>
            <a:ext cx="8229600" cy="7722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5653"/>
            <a:ext cx="8229600" cy="15001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U.S. Department of Commerce | National Oceanic and Atmospheric Administration | NOAA Fisheries | Page </a:t>
            </a:r>
            <a:fld id="{632D3AEB-7CBE-3049-91AC-335C6B4F5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36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0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July 19, 2012</a:t>
            </a:r>
          </a:p>
        </p:txBody>
      </p:sp>
    </p:spTree>
    <p:extLst>
      <p:ext uri="{BB962C8B-B14F-4D97-AF65-F5344CB8AC3E}">
        <p14:creationId xmlns:p14="http://schemas.microsoft.com/office/powerpoint/2010/main" val="218610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oats">
    <p:bg>
      <p:bgPr>
        <a:blipFill rotWithShape="1">
          <a:blip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Regional Unit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July 19, 2012</a:t>
            </a:r>
          </a:p>
        </p:txBody>
      </p:sp>
    </p:spTree>
    <p:extLst>
      <p:ext uri="{BB962C8B-B14F-4D97-AF65-F5344CB8AC3E}">
        <p14:creationId xmlns:p14="http://schemas.microsoft.com/office/powerpoint/2010/main" val="415532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Turtle">
    <p:bg>
      <p:bgPr>
        <a:blipFill rotWithShape="1">
          <a:blip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Regional Unit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July 19, 2012</a:t>
            </a:r>
          </a:p>
        </p:txBody>
      </p:sp>
    </p:spTree>
    <p:extLst>
      <p:ext uri="{BB962C8B-B14F-4D97-AF65-F5344CB8AC3E}">
        <p14:creationId xmlns:p14="http://schemas.microsoft.com/office/powerpoint/2010/main" val="204455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eafood">
    <p:bg>
      <p:bgPr>
        <a:blipFill rotWithShape="1">
          <a:blip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Regional Unit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July 19, 2012</a:t>
            </a:r>
          </a:p>
        </p:txBody>
      </p:sp>
    </p:spTree>
    <p:extLst>
      <p:ext uri="{BB962C8B-B14F-4D97-AF65-F5344CB8AC3E}">
        <p14:creationId xmlns:p14="http://schemas.microsoft.com/office/powerpoint/2010/main" val="281763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ish">
    <p:bg>
      <p:bgPr>
        <a:blipFill rotWithShape="1">
          <a:blip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Regional Unit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July 19, 2012</a:t>
            </a:r>
          </a:p>
        </p:txBody>
      </p:sp>
    </p:spTree>
    <p:extLst>
      <p:ext uri="{BB962C8B-B14F-4D97-AF65-F5344CB8AC3E}">
        <p14:creationId xmlns:p14="http://schemas.microsoft.com/office/powerpoint/2010/main" val="41051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Dark">
    <p:bg>
      <p:bgPr>
        <a:blipFill rotWithShape="1">
          <a:blip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Regional Unit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July 19, 2012</a:t>
            </a:r>
          </a:p>
        </p:txBody>
      </p:sp>
      <p:sp>
        <p:nvSpPr>
          <p:cNvPr id="7" name="Freeform 6"/>
          <p:cNvSpPr/>
          <p:nvPr userDrawn="1"/>
        </p:nvSpPr>
        <p:spPr>
          <a:xfrm>
            <a:off x="-9190" y="4417160"/>
            <a:ext cx="9170673" cy="2457785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673" h="2457785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760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729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58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7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rgbClr val="FFFFFF"/>
          </a:solidFill>
          <a:latin typeface="+mj-lt"/>
          <a:ea typeface="+mj-ea"/>
          <a:cs typeface="Arial Narrow Bold"/>
        </a:defRPr>
      </a:lvl1pPr>
    </p:titleStyle>
    <p:bodyStyle>
      <a:lvl1pPr marL="0" indent="0" algn="r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1682" y="1141666"/>
            <a:ext cx="5485118" cy="13984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1682" y="2631403"/>
            <a:ext cx="5485117" cy="127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46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8" r:id="rId6"/>
  </p:sldLayoutIdLst>
  <p:hf hdr="0"/>
  <p:txStyles>
    <p:titleStyle>
      <a:lvl1pPr algn="r" defTabSz="457200" rtl="0" eaLnBrk="1" latinLnBrk="0" hangingPunct="1">
        <a:lnSpc>
          <a:spcPct val="80000"/>
        </a:lnSpc>
        <a:spcBef>
          <a:spcPct val="0"/>
        </a:spcBef>
        <a:buNone/>
        <a:defRPr sz="4400" b="1" i="0" kern="1200">
          <a:solidFill>
            <a:schemeClr val="accent1"/>
          </a:solidFill>
          <a:latin typeface="+mj-lt"/>
          <a:ea typeface="+mj-ea"/>
          <a:cs typeface="Arial Narrow Bold"/>
        </a:defRPr>
      </a:lvl1pPr>
    </p:titleStyle>
    <p:bodyStyle>
      <a:lvl1pPr marL="0" indent="0" algn="r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F1CB0-951D-8740-94E3-4A6F7DDA25E2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7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869244" y="3487606"/>
            <a:ext cx="7817556" cy="2517681"/>
          </a:xfrm>
        </p:spPr>
        <p:txBody>
          <a:bodyPr>
            <a:normAutofit/>
          </a:bodyPr>
          <a:lstStyle/>
          <a:p>
            <a:r>
              <a:rPr lang="en-US" sz="2800" b="1" dirty="0"/>
              <a:t>TMB workshop</a:t>
            </a:r>
          </a:p>
          <a:p>
            <a:r>
              <a:rPr lang="en-US" sz="2800" b="1" dirty="0"/>
              <a:t>Session IV</a:t>
            </a:r>
          </a:p>
          <a:p>
            <a:endParaRPr lang="en-US" sz="2500" dirty="0"/>
          </a:p>
          <a:p>
            <a:r>
              <a:rPr lang="en-US" sz="2500" dirty="0"/>
              <a:t>(Acknowledgements: Mollie Brooks, Kasper Kristensen, </a:t>
            </a:r>
            <a:r>
              <a:rPr lang="en-US" sz="2500" dirty="0" err="1"/>
              <a:t>Arni</a:t>
            </a:r>
            <a:r>
              <a:rPr lang="en-US" sz="2500" dirty="0"/>
              <a:t> Magnusson, Anders Nielsen, André Punt)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1988" y="1431963"/>
            <a:ext cx="5485118" cy="1398472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MAR 580: Models for Marine Ecosystem-Based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49769" y="6295575"/>
            <a:ext cx="362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08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89033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BA7B-0FFA-AF4C-995E-0D7C3C46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00FA-A7F9-6A48-9328-3B99A50D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1870"/>
            <a:ext cx="4114800" cy="55884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Parameters:</a:t>
            </a:r>
          </a:p>
          <a:p>
            <a:r>
              <a:rPr lang="en-US" dirty="0"/>
              <a:t>VBK</a:t>
            </a:r>
            <a:br>
              <a:rPr lang="en-US" dirty="0"/>
            </a:br>
            <a:r>
              <a:rPr lang="en-US" dirty="0" err="1"/>
              <a:t>Linf_mu</a:t>
            </a:r>
            <a:endParaRPr lang="en-US" dirty="0"/>
          </a:p>
          <a:p>
            <a:r>
              <a:rPr lang="en-US" dirty="0" err="1"/>
              <a:t>sigma_Linf</a:t>
            </a:r>
            <a:endParaRPr lang="en-US" dirty="0"/>
          </a:p>
          <a:p>
            <a:r>
              <a:rPr lang="en-US" dirty="0" err="1"/>
              <a:t>Sigma_obs</a:t>
            </a:r>
            <a:endParaRPr lang="en-US" dirty="0"/>
          </a:p>
          <a:p>
            <a:r>
              <a:rPr lang="en-US" dirty="0" err="1"/>
              <a:t>A_i</a:t>
            </a:r>
            <a:r>
              <a:rPr lang="en-US" dirty="0"/>
              <a:t> (random effect)</a:t>
            </a:r>
          </a:p>
          <a:p>
            <a:r>
              <a:rPr lang="en-US" dirty="0" err="1"/>
              <a:t>Sigma_A</a:t>
            </a:r>
            <a:endParaRPr lang="en-US" dirty="0"/>
          </a:p>
          <a:p>
            <a:r>
              <a:rPr lang="en-US" dirty="0" err="1"/>
              <a:t>Mu_A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</a:t>
            </a:r>
          </a:p>
          <a:p>
            <a:pPr marL="0" indent="0">
              <a:buNone/>
            </a:pPr>
            <a:r>
              <a:rPr lang="en-US" dirty="0"/>
              <a:t>Length 1</a:t>
            </a:r>
          </a:p>
          <a:p>
            <a:pPr marL="0" indent="0">
              <a:buNone/>
            </a:pPr>
            <a:r>
              <a:rPr lang="en-US" dirty="0"/>
              <a:t>Length 2</a:t>
            </a:r>
          </a:p>
          <a:p>
            <a:pPr marL="0" indent="0">
              <a:buNone/>
            </a:pPr>
            <a:r>
              <a:rPr lang="en-US" dirty="0"/>
              <a:t>dt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575E5B-58C7-AE4E-8B5C-CA20075F3470}"/>
              </a:ext>
            </a:extLst>
          </p:cNvPr>
          <p:cNvSpPr txBox="1">
            <a:spLocks/>
          </p:cNvSpPr>
          <p:nvPr/>
        </p:nvSpPr>
        <p:spPr>
          <a:xfrm>
            <a:off x="4480560" y="1051869"/>
            <a:ext cx="4114800" cy="5588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For each fish:</a:t>
            </a:r>
          </a:p>
          <a:p>
            <a:pPr marL="0" indent="0">
              <a:buFont typeface="Arial"/>
              <a:buNone/>
            </a:pPr>
            <a:r>
              <a:rPr lang="en-US" b="1" dirty="0"/>
              <a:t>Mu_L1 (eq 3.5a)</a:t>
            </a:r>
          </a:p>
          <a:p>
            <a:pPr marL="0" indent="0">
              <a:buNone/>
            </a:pPr>
            <a:r>
              <a:rPr lang="en-US" b="1" dirty="0"/>
              <a:t>Mu_L2 (eq 3.5b)</a:t>
            </a:r>
          </a:p>
          <a:p>
            <a:pPr marL="0" indent="0">
              <a:buNone/>
            </a:pPr>
            <a:r>
              <a:rPr lang="en-US" b="1" dirty="0"/>
              <a:t>Sigma_L1 (eq 3.5c)</a:t>
            </a:r>
          </a:p>
          <a:p>
            <a:pPr marL="0" indent="0">
              <a:buNone/>
            </a:pPr>
            <a:r>
              <a:rPr lang="en-US" b="1" dirty="0"/>
              <a:t>Sigma_L2 (eq 3.5d)</a:t>
            </a:r>
          </a:p>
          <a:p>
            <a:pPr marL="0" indent="0">
              <a:buNone/>
            </a:pPr>
            <a:r>
              <a:rPr lang="en-US" b="1" dirty="0"/>
              <a:t>Cov_L1L2 (eq 3.5e)</a:t>
            </a:r>
          </a:p>
          <a:p>
            <a:pPr marL="0" indent="0">
              <a:buFont typeface="Arial"/>
              <a:buNone/>
            </a:pPr>
            <a:endParaRPr lang="en-US" b="1" dirty="0"/>
          </a:p>
          <a:p>
            <a:pPr marL="0" indent="0">
              <a:buFont typeface="Arial"/>
              <a:buNone/>
            </a:pPr>
            <a:r>
              <a:rPr lang="en-US" b="1" dirty="0"/>
              <a:t>MVNORM LIKELIHOOD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3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9B6C-BB73-C444-A7F4-CACBF777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Exercise: fitting population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8674-9F42-1E45-AFA5-D755960A8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Fit a dynamic Schaefer model to the Catch and Survey abundance data for </a:t>
            </a:r>
            <a:r>
              <a:rPr lang="en-US" i="1" dirty="0" err="1"/>
              <a:t>Pleuronectes</a:t>
            </a:r>
            <a:r>
              <a:rPr lang="en-US" i="1" dirty="0"/>
              <a:t> electronica</a:t>
            </a:r>
          </a:p>
          <a:p>
            <a:r>
              <a:rPr lang="en-US" i="1" dirty="0"/>
              <a:t>Step 1: Draw the model graph with relationships between variables</a:t>
            </a:r>
          </a:p>
          <a:p>
            <a:r>
              <a:rPr lang="en-US" i="1" dirty="0"/>
              <a:t>Step 2: Create a TMB model to fit to the available data</a:t>
            </a:r>
          </a:p>
          <a:p>
            <a:pPr lvl="1"/>
            <a:r>
              <a:rPr lang="en-US" i="1" dirty="0"/>
              <a:t>Assume the logs of both the catch data and survey indices are normally distributed with respect to their mean (model-predicted) value.</a:t>
            </a:r>
            <a:endParaRPr lang="en-US" dirty="0"/>
          </a:p>
          <a:p>
            <a:r>
              <a:rPr lang="en-US" i="1" dirty="0"/>
              <a:t>3: Fit the model, plot the model fits, population trajectory</a:t>
            </a:r>
          </a:p>
          <a:p>
            <a:r>
              <a:rPr lang="en-US" i="1" dirty="0"/>
              <a:t>4: Compute a likelihood profile for the growth rate r</a:t>
            </a:r>
          </a:p>
        </p:txBody>
      </p:sp>
    </p:spTree>
    <p:extLst>
      <p:ext uri="{BB962C8B-B14F-4D97-AF65-F5344CB8AC3E}">
        <p14:creationId xmlns:p14="http://schemas.microsoft.com/office/powerpoint/2010/main" val="85920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5D8E-C0B6-2E49-A229-CF161000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552C3-281B-E14B-A30D-67E64C70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sometimes like to re-use chunks of our own code that perform a common task</a:t>
            </a:r>
          </a:p>
          <a:p>
            <a:r>
              <a:rPr lang="en-US" dirty="0"/>
              <a:t>Solution: put this code in a function!</a:t>
            </a:r>
          </a:p>
          <a:p>
            <a:r>
              <a:rPr lang="en-US" dirty="0"/>
              <a:t>Call the function rather than writing the code each time.</a:t>
            </a:r>
          </a:p>
          <a:p>
            <a:r>
              <a:rPr lang="en-US" dirty="0"/>
              <a:t>In TMB, we can add functions via separate files (that we point to), or include them before the objective function object definition.</a:t>
            </a:r>
          </a:p>
          <a:p>
            <a:pPr marL="0" indent="0">
              <a:buNone/>
            </a:pPr>
            <a:r>
              <a:rPr lang="en-US" dirty="0"/>
              <a:t>e.g.  ‘square()’</a:t>
            </a:r>
          </a:p>
          <a:p>
            <a:pPr marL="0" indent="0">
              <a:buNone/>
            </a:pPr>
            <a:r>
              <a:rPr lang="en-AU" altLang="en-US" sz="2800" dirty="0">
                <a:solidFill>
                  <a:srgbClr val="FF0000"/>
                </a:solidFill>
              </a:rPr>
              <a:t>template &lt;class Type&gt; Type square(Type x){return x*x;}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0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6113-9D40-414F-9BF5-14D12921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posfun</a:t>
            </a:r>
            <a:r>
              <a:rPr lang="en-US" dirty="0"/>
              <a:t>(). (constrain a quantity to be positive)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4025-CCCB-5B46-B061-34118E62B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56" y="1051870"/>
            <a:ext cx="8997244" cy="5588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Type </a:t>
            </a:r>
            <a:r>
              <a:rPr lang="en-US" sz="2400" dirty="0" err="1"/>
              <a:t>posfun</a:t>
            </a:r>
            <a:r>
              <a:rPr lang="en-US" sz="2400" dirty="0"/>
              <a:t>(Type x, Type eps, Type &amp;pen){</a:t>
            </a:r>
          </a:p>
          <a:p>
            <a:pPr marL="0" indent="0">
              <a:buNone/>
            </a:pPr>
            <a:r>
              <a:rPr lang="en-US" sz="2400" dirty="0"/>
              <a:t>  pen += </a:t>
            </a:r>
            <a:r>
              <a:rPr lang="en-US" sz="2400" dirty="0" err="1"/>
              <a:t>CppAD</a:t>
            </a:r>
            <a:r>
              <a:rPr lang="en-US" sz="2400" dirty="0"/>
              <a:t>::</a:t>
            </a:r>
            <a:r>
              <a:rPr lang="en-US" sz="2400" dirty="0" err="1"/>
              <a:t>CondExpLt</a:t>
            </a:r>
            <a:r>
              <a:rPr lang="en-US" sz="2400" dirty="0"/>
              <a:t>(x, eps, Type(0.01) * pow(x-eps,2), Type(0));</a:t>
            </a:r>
          </a:p>
          <a:p>
            <a:pPr marL="0" indent="0">
              <a:buNone/>
            </a:pPr>
            <a:r>
              <a:rPr lang="en-US" sz="2400" dirty="0"/>
              <a:t>  return </a:t>
            </a:r>
            <a:r>
              <a:rPr lang="en-US" sz="2400" dirty="0" err="1"/>
              <a:t>CppAD</a:t>
            </a:r>
            <a:r>
              <a:rPr lang="en-US" sz="2400" dirty="0"/>
              <a:t>::</a:t>
            </a:r>
            <a:r>
              <a:rPr lang="en-US" sz="2400" dirty="0" err="1"/>
              <a:t>CondExpGe</a:t>
            </a:r>
            <a:r>
              <a:rPr lang="en-US" sz="2400" dirty="0"/>
              <a:t>(x, eps, x, eps/(Type(2)-x/eps));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Using it in the model: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number&lt;Type&gt; </a:t>
            </a:r>
            <a:r>
              <a:rPr lang="en-US" sz="2400" dirty="0" err="1"/>
              <a:t>bpen</a:t>
            </a:r>
            <a:r>
              <a:rPr lang="en-US" sz="2400" dirty="0"/>
              <a:t> = 0.;</a:t>
            </a:r>
          </a:p>
          <a:p>
            <a:pPr marL="0" indent="0">
              <a:buNone/>
            </a:pPr>
            <a:r>
              <a:rPr lang="en-US" sz="2400" dirty="0"/>
              <a:t>biomass(year) = biomass(year-1) + </a:t>
            </a:r>
            <a:r>
              <a:rPr lang="en-US" sz="2400" dirty="0" err="1"/>
              <a:t>posfun</a:t>
            </a:r>
            <a:r>
              <a:rPr lang="en-US" sz="2400" dirty="0"/>
              <a:t>(biomass(year-1)*r*(1.-													biomass(year-1)/K),0.1,bpen);</a:t>
            </a:r>
          </a:p>
          <a:p>
            <a:pPr marL="0" indent="0">
              <a:buNone/>
            </a:pPr>
            <a:r>
              <a:rPr lang="en-US" sz="2400" dirty="0" err="1"/>
              <a:t>nll</a:t>
            </a:r>
            <a:r>
              <a:rPr lang="en-US" sz="2400" dirty="0"/>
              <a:t> += 1000*</a:t>
            </a:r>
            <a:r>
              <a:rPr lang="en-US" sz="2400" dirty="0" err="1"/>
              <a:t>bpen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464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1EC3-C4E6-7444-A7C3-CF82AAF5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F63D-0A7B-8A4D-9D33-0C9FF526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obtained estimates of variance this morning by asymptotic methods</a:t>
            </a:r>
          </a:p>
          <a:p>
            <a:r>
              <a:rPr lang="en-US" dirty="0"/>
              <a:t>TMB can also do likelihood profiles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prof &lt;- </a:t>
            </a:r>
            <a:r>
              <a:rPr lang="en-US" dirty="0" err="1"/>
              <a:t>tmbprofile</a:t>
            </a:r>
            <a:r>
              <a:rPr lang="en-US" dirty="0"/>
              <a:t>(</a:t>
            </a:r>
            <a:r>
              <a:rPr lang="en-US" dirty="0" err="1"/>
              <a:t>model,”par</a:t>
            </a:r>
            <a:r>
              <a:rPr lang="en-US" dirty="0"/>
              <a:t>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 </a:t>
            </a:r>
            <a:r>
              <a:rPr lang="en-US" dirty="0" err="1"/>
              <a:t>confint</a:t>
            </a:r>
            <a:r>
              <a:rPr lang="en-US" dirty="0"/>
              <a:t>(prof, level = 0.95)</a:t>
            </a:r>
          </a:p>
        </p:txBody>
      </p:sp>
    </p:spTree>
    <p:extLst>
      <p:ext uri="{BB962C8B-B14F-4D97-AF65-F5344CB8AC3E}">
        <p14:creationId xmlns:p14="http://schemas.microsoft.com/office/powerpoint/2010/main" val="116554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A6A0-F457-5D42-A2F6-16893BD4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namespaces,  Multivariate normal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A742-FD39-F848-87C4-01000E59B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TMB comes with many probability distributions</a:t>
            </a:r>
          </a:p>
          <a:p>
            <a:endParaRPr lang="en-US" dirty="0"/>
          </a:p>
          <a:p>
            <a:r>
              <a:rPr lang="en-US" dirty="0"/>
              <a:t>However there are others we can use by loading different namespaces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multivariate normal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namespace density;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MVNORM_t</a:t>
            </a:r>
            <a:r>
              <a:rPr lang="en-US" dirty="0"/>
              <a:t>&lt;Type&gt; </a:t>
            </a:r>
            <a:r>
              <a:rPr lang="en-US" dirty="0" err="1"/>
              <a:t>neg_log_dmvnorm</a:t>
            </a:r>
            <a:r>
              <a:rPr lang="en-US" dirty="0"/>
              <a:t>(Sigma);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 err="1"/>
              <a:t>nll</a:t>
            </a:r>
            <a:r>
              <a:rPr lang="en-US" dirty="0"/>
              <a:t> += </a:t>
            </a:r>
            <a:r>
              <a:rPr lang="en-US" dirty="0" err="1"/>
              <a:t>neg_log_dmvnorm</a:t>
            </a:r>
            <a:r>
              <a:rPr lang="en-US" dirty="0"/>
              <a:t>(residual);</a:t>
            </a:r>
          </a:p>
        </p:txBody>
      </p:sp>
    </p:spTree>
    <p:extLst>
      <p:ext uri="{BB962C8B-B14F-4D97-AF65-F5344CB8AC3E}">
        <p14:creationId xmlns:p14="http://schemas.microsoft.com/office/powerpoint/2010/main" val="23848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71F7-94A4-0F74-B297-9B443796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MVNORM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428D-6CAF-5C0B-2CEF-6911B28C5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3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1E48-DC53-8C28-BA36-8C575D70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random effects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F17-1743-C6C6-6EA1-CF124B0EA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Extending the Poisson GLMM</a:t>
            </a:r>
          </a:p>
          <a:p>
            <a:r>
              <a:rPr lang="en-US" dirty="0"/>
              <a:t>We might expect summer flounder catch rates to be spatially correlated</a:t>
            </a:r>
          </a:p>
          <a:p>
            <a:pPr lvl="1"/>
            <a:r>
              <a:rPr lang="en-US" dirty="0"/>
              <a:t>e.g. neighboring states have similar catch rates</a:t>
            </a:r>
          </a:p>
          <a:p>
            <a:r>
              <a:rPr lang="en-US" dirty="0"/>
              <a:t>Add simple neighborhood-based correlation structure to our Poisson GLMM</a:t>
            </a:r>
          </a:p>
          <a:p>
            <a:r>
              <a:rPr lang="en-US" dirty="0"/>
              <a:t>e.g.  </a:t>
            </a:r>
            <a:r>
              <a:rPr lang="en-US" dirty="0" err="1"/>
              <a:t>Corr</a:t>
            </a:r>
            <a:r>
              <a:rPr lang="en-US" dirty="0"/>
              <a:t>(</a:t>
            </a:r>
            <a:r>
              <a:rPr lang="en-US" dirty="0" err="1"/>
              <a:t>i,j</a:t>
            </a:r>
            <a:r>
              <a:rPr lang="en-US" dirty="0"/>
              <a:t>) = e</a:t>
            </a:r>
            <a:r>
              <a:rPr lang="en-US" baseline="30000" dirty="0"/>
              <a:t>-⍺d(</a:t>
            </a:r>
            <a:r>
              <a:rPr lang="en-US" baseline="30000" dirty="0" err="1"/>
              <a:t>i,j</a:t>
            </a:r>
            <a:r>
              <a:rPr lang="en-US" baseline="30000" dirty="0"/>
              <a:t>)</a:t>
            </a:r>
            <a:endParaRPr lang="en-US" baseline="-25000" dirty="0"/>
          </a:p>
          <a:p>
            <a:r>
              <a:rPr lang="en-US" dirty="0"/>
              <a:t>Distance matrix: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coords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&lt;-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tibble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(x = rep(1,9), y = 1:9)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dd &lt;-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as.matrix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dist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coords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                 upper = TRUE,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               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diag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= TRUE),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nrow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=9)</a:t>
            </a:r>
          </a:p>
        </p:txBody>
      </p:sp>
    </p:spTree>
    <p:extLst>
      <p:ext uri="{BB962C8B-B14F-4D97-AF65-F5344CB8AC3E}">
        <p14:creationId xmlns:p14="http://schemas.microsoft.com/office/powerpoint/2010/main" val="421331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9106-23BD-A77F-2B7D-E1758E5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random effects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B2FC-85A7-DC9A-1C0F-5BA216A11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Modifying the GLMM</a:t>
            </a:r>
          </a:p>
          <a:p>
            <a:r>
              <a:rPr lang="en-US" dirty="0"/>
              <a:t>.R: </a:t>
            </a:r>
          </a:p>
          <a:p>
            <a:pPr lvl="1"/>
            <a:r>
              <a:rPr lang="en-US" dirty="0"/>
              <a:t>Need to add the distance matrix to our data object</a:t>
            </a:r>
          </a:p>
          <a:p>
            <a:pPr lvl="1"/>
            <a:r>
              <a:rPr lang="en-US" dirty="0"/>
              <a:t>Add correlation and spatial variance parameters</a:t>
            </a:r>
          </a:p>
          <a:p>
            <a:r>
              <a:rPr lang="en-US" dirty="0"/>
              <a:t>.</a:t>
            </a:r>
            <a:r>
              <a:rPr lang="en-US" dirty="0" err="1"/>
              <a:t>cpp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 code to calculate the Variance Covariance matrix given the distance matrix and the correlation/variance parameters</a:t>
            </a:r>
          </a:p>
          <a:p>
            <a:pPr lvl="1"/>
            <a:r>
              <a:rPr lang="en-US" dirty="0"/>
              <a:t>Include the contribution for the spatial random effects (using the multivariate normal)</a:t>
            </a:r>
          </a:p>
        </p:txBody>
      </p:sp>
    </p:spTree>
    <p:extLst>
      <p:ext uri="{BB962C8B-B14F-4D97-AF65-F5344CB8AC3E}">
        <p14:creationId xmlns:p14="http://schemas.microsoft.com/office/powerpoint/2010/main" val="17059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F49D-2B5B-604A-91F4-E6B3CC7C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3923"/>
            <a:ext cx="8229600" cy="1671381"/>
          </a:xfrm>
        </p:spPr>
        <p:txBody>
          <a:bodyPr/>
          <a:lstStyle/>
          <a:p>
            <a:r>
              <a:rPr lang="en-US" dirty="0"/>
              <a:t>Exercise: Growth estimation from lengths at release and recapture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0352-0926-A142-AD83-71C70615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74574"/>
            <a:ext cx="8229600" cy="46657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set of bluegill recapture lengths</a:t>
            </a:r>
          </a:p>
          <a:p>
            <a:r>
              <a:rPr lang="en-US" dirty="0"/>
              <a:t>head(</a:t>
            </a:r>
            <a:r>
              <a:rPr lang="en-US" dirty="0" err="1"/>
              <a:t>FSAdata</a:t>
            </a:r>
            <a:r>
              <a:rPr lang="en-US" dirty="0"/>
              <a:t>::</a:t>
            </a:r>
            <a:r>
              <a:rPr lang="en-US" dirty="0" err="1"/>
              <a:t>BluegillIL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Laslett</a:t>
            </a:r>
            <a:r>
              <a:rPr lang="en-US" dirty="0"/>
              <a:t> et al. (2002, CJFAS)</a:t>
            </a:r>
          </a:p>
          <a:p>
            <a:pPr lvl="1"/>
            <a:r>
              <a:rPr lang="en-US" dirty="0"/>
              <a:t>‘LEP’ method of estimating growth</a:t>
            </a:r>
          </a:p>
          <a:p>
            <a:pPr lvl="1"/>
            <a:r>
              <a:rPr lang="en-US" dirty="0"/>
              <a:t>Fit to Lengths at release/recapture instead of growth increment, time at liberty</a:t>
            </a:r>
          </a:p>
          <a:p>
            <a:pPr lvl="1"/>
            <a:r>
              <a:rPr lang="en-US" dirty="0"/>
              <a:t>Challenge: Growth models include Age, but these are not known!</a:t>
            </a:r>
          </a:p>
          <a:p>
            <a:pPr lvl="1"/>
            <a:r>
              <a:rPr lang="en-US" dirty="0"/>
              <a:t>Solution: Integrate across the age at release using random effects!</a:t>
            </a:r>
          </a:p>
        </p:txBody>
      </p:sp>
    </p:spTree>
    <p:extLst>
      <p:ext uri="{BB962C8B-B14F-4D97-AF65-F5344CB8AC3E}">
        <p14:creationId xmlns:p14="http://schemas.microsoft.com/office/powerpoint/2010/main" val="2910826811"/>
      </p:ext>
    </p:extLst>
  </p:cSld>
  <p:clrMapOvr>
    <a:masterClrMapping/>
  </p:clrMapOvr>
</p:sld>
</file>

<file path=ppt/theme/theme1.xml><?xml version="1.0" encoding="utf-8"?>
<a:theme xmlns:a="http://schemas.openxmlformats.org/drawingml/2006/main" name="NOAA Divider Slides">
  <a:themeElements>
    <a:clrScheme name="Custom 11">
      <a:dk1>
        <a:sysClr val="windowText" lastClr="000000"/>
      </a:dk1>
      <a:lt1>
        <a:sysClr val="window" lastClr="FFFFFF"/>
      </a:lt1>
      <a:dk2>
        <a:srgbClr val="00467F"/>
      </a:dk2>
      <a:lt2>
        <a:srgbClr val="CCE7EA"/>
      </a:lt2>
      <a:accent1>
        <a:srgbClr val="008998"/>
      </a:accent1>
      <a:accent2>
        <a:srgbClr val="CC9C4A"/>
      </a:accent2>
      <a:accent3>
        <a:srgbClr val="EA7125"/>
      </a:accent3>
      <a:accent4>
        <a:srgbClr val="738539"/>
      </a:accent4>
      <a:accent5>
        <a:srgbClr val="9C552D"/>
      </a:accent5>
      <a:accent6>
        <a:srgbClr val="C0311A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AA Title Options">
  <a:themeElements>
    <a:clrScheme name="Custom 11">
      <a:dk1>
        <a:sysClr val="windowText" lastClr="000000"/>
      </a:dk1>
      <a:lt1>
        <a:sysClr val="window" lastClr="FFFFFF"/>
      </a:lt1>
      <a:dk2>
        <a:srgbClr val="00467F"/>
      </a:dk2>
      <a:lt2>
        <a:srgbClr val="CCE7EA"/>
      </a:lt2>
      <a:accent1>
        <a:srgbClr val="008998"/>
      </a:accent1>
      <a:accent2>
        <a:srgbClr val="CC9C4A"/>
      </a:accent2>
      <a:accent3>
        <a:srgbClr val="EA7125"/>
      </a:accent3>
      <a:accent4>
        <a:srgbClr val="738539"/>
      </a:accent4>
      <a:accent5>
        <a:srgbClr val="9C552D"/>
      </a:accent5>
      <a:accent6>
        <a:srgbClr val="C0311A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GFAY_Cust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noaa_fisheries_presentation_template_final</Template>
  <TotalTime>8727</TotalTime>
  <Words>751</Words>
  <Application>Microsoft Macintosh PowerPoint</Application>
  <PresentationFormat>On-screen Show (4:3)</PresentationFormat>
  <Paragraphs>99</Paragraphs>
  <Slides>11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Calibri</vt:lpstr>
      <vt:lpstr>NOAA Divider Slides</vt:lpstr>
      <vt:lpstr>NOAA Title Options</vt:lpstr>
      <vt:lpstr>GFAY_Custom</vt:lpstr>
      <vt:lpstr>MAR 580: Models for Marine Ecosystem-Based Management</vt:lpstr>
      <vt:lpstr>Functions</vt:lpstr>
      <vt:lpstr>posfun(). (constrain a quantity to be positive)</vt:lpstr>
      <vt:lpstr>Likelihood profile</vt:lpstr>
      <vt:lpstr>namespaces,  Multivariate normal</vt:lpstr>
      <vt:lpstr>simple MVNORM example</vt:lpstr>
      <vt:lpstr>Spatial random effects example</vt:lpstr>
      <vt:lpstr>Spatial random effects example</vt:lpstr>
      <vt:lpstr>Exercise: Growth estimation from lengths at release and recapture </vt:lpstr>
      <vt:lpstr>PowerPoint Presentation</vt:lpstr>
      <vt:lpstr>Exercise: fitting population model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mar530:EBFM Lecture 1</dc:title>
  <dc:subject>Introduction, Course Mechanics, What is EBFM?</dc:subject>
  <dc:creator>Gavin Fay</dc:creator>
  <cp:keywords/>
  <dc:description/>
  <cp:lastModifiedBy>Gavin Fay</cp:lastModifiedBy>
  <cp:revision>327</cp:revision>
  <dcterms:created xsi:type="dcterms:W3CDTF">2014-06-04T00:44:42Z</dcterms:created>
  <dcterms:modified xsi:type="dcterms:W3CDTF">2022-09-07T21:58:00Z</dcterms:modified>
  <cp:category/>
</cp:coreProperties>
</file>