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1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3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3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3750-F22B-4E7D-BCCE-8D9C8E191F2D}" type="datetimeFigureOut">
              <a:rPr lang="en-GB" smtClean="0"/>
              <a:pPr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BDE1-EB65-47D1-8AB5-509AA27E389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C# Mentoring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25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- 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Whenever a class is created, a constructor is called.</a:t>
            </a:r>
          </a:p>
          <a:p>
            <a:r>
              <a:rPr lang="en-GB" dirty="0" smtClean="0"/>
              <a:t>There can be more than one constructor</a:t>
            </a:r>
          </a:p>
          <a:p>
            <a:r>
              <a:rPr lang="en-GB" dirty="0" smtClean="0"/>
              <a:t>A default constructor is created if explicit constructor not provided.</a:t>
            </a:r>
          </a:p>
          <a:p>
            <a:r>
              <a:rPr lang="en-GB" dirty="0" smtClean="0"/>
              <a:t>Name of the constructor method is same as class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</a:t>
            </a:r>
            <a:r>
              <a:rPr lang="en-GB" dirty="0" smtClean="0"/>
              <a:t>– object initialization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Rather than create a new object, and then set its properties, or create a new object and pass all the values the properties in the constructor, we can use an object initializer. </a:t>
            </a:r>
          </a:p>
          <a:p>
            <a:r>
              <a:rPr lang="en-GB" dirty="0" smtClean="0"/>
              <a:t>Allows you set a variable number of properties in a single statement. 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patient = new Patient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{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	Name = “John”,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	Surname = “Smith”</a:t>
            </a:r>
          </a:p>
          <a:p>
            <a:pPr marL="457200" lvl="1" indent="0">
              <a:buNone/>
            </a:pPr>
            <a:r>
              <a:rPr lang="en-GB" smtClean="0">
                <a:solidFill>
                  <a:schemeClr val="accent1">
                    <a:lumMod val="75000"/>
                  </a:schemeClr>
                </a:solidFill>
              </a:rPr>
              <a:t>		}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1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 has a access modifier, return type, name and arguments</a:t>
            </a:r>
          </a:p>
          <a:p>
            <a:pPr>
              <a:buNone/>
            </a:pPr>
            <a:r>
              <a:rPr lang="en-GB" dirty="0" smtClean="0"/>
              <a:t>e.g. public </a:t>
            </a:r>
            <a:r>
              <a:rPr lang="en-GB" dirty="0" err="1" smtClean="0"/>
              <a:t>int</a:t>
            </a:r>
            <a:r>
              <a:rPr lang="en-GB" dirty="0" smtClean="0"/>
              <a:t> Add (</a:t>
            </a:r>
            <a:r>
              <a:rPr lang="en-GB" dirty="0" err="1" smtClean="0"/>
              <a:t>int</a:t>
            </a:r>
            <a:r>
              <a:rPr lang="en-GB" dirty="0" smtClean="0"/>
              <a:t> a, </a:t>
            </a:r>
            <a:r>
              <a:rPr lang="en-GB" dirty="0" err="1" smtClean="0"/>
              <a:t>int</a:t>
            </a:r>
            <a:r>
              <a:rPr lang="en-GB" dirty="0" smtClean="0"/>
              <a:t> b)</a:t>
            </a:r>
          </a:p>
          <a:p>
            <a:r>
              <a:rPr lang="en-GB" dirty="0" smtClean="0"/>
              <a:t>Access modifiers:</a:t>
            </a:r>
          </a:p>
          <a:p>
            <a:r>
              <a:rPr lang="en-GB" dirty="0" smtClean="0"/>
              <a:t>private -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only </a:t>
            </a:r>
          </a:p>
          <a:p>
            <a:r>
              <a:rPr lang="en-GB" dirty="0" smtClean="0"/>
              <a:t>protected – accessible in the class/</a:t>
            </a:r>
            <a:r>
              <a:rPr lang="en-GB" dirty="0" err="1" smtClean="0"/>
              <a:t>struct</a:t>
            </a:r>
            <a:r>
              <a:rPr lang="en-GB" dirty="0" smtClean="0"/>
              <a:t> and any derived classes</a:t>
            </a:r>
          </a:p>
          <a:p>
            <a:r>
              <a:rPr lang="en-GB" dirty="0" smtClean="0"/>
              <a:t>Internal – accessible anywhere within the assembly</a:t>
            </a:r>
          </a:p>
          <a:p>
            <a:r>
              <a:rPr lang="en-GB" dirty="0" smtClean="0"/>
              <a:t>Public – accessible anywhere within the assembly and any other assemblies referencing the assembly.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ref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an argument passed into a method remains unchanged</a:t>
            </a:r>
          </a:p>
          <a:p>
            <a:r>
              <a:rPr lang="en-GB" dirty="0" smtClean="0"/>
              <a:t>A ref keyword allows you to change the value of the argument – the argument is passed by reference rather than by value</a:t>
            </a:r>
          </a:p>
          <a:p>
            <a:r>
              <a:rPr lang="en-GB" dirty="0" smtClean="0"/>
              <a:t>Tends not to be used much as can become an unpredictable and difficult to understand side effect.  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out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Normally a method will return a single result, but sometimes you may want it to return something else</a:t>
            </a:r>
          </a:p>
          <a:p>
            <a:r>
              <a:rPr lang="en-GB" dirty="0" smtClean="0"/>
              <a:t>Out keyword lets you define an argument which will get set within the method, but is not its return value</a:t>
            </a:r>
          </a:p>
          <a:p>
            <a:r>
              <a:rPr lang="en-GB" dirty="0" smtClean="0"/>
              <a:t>Tends not to be used much any more as it suggests more the method has more than one responsibility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public static </a:t>
            </a:r>
            <a:r>
              <a:rPr lang="en-GB" dirty="0" err="1" smtClean="0"/>
              <a:t>bool</a:t>
            </a:r>
            <a:r>
              <a:rPr lang="en-GB" dirty="0" smtClean="0"/>
              <a:t> </a:t>
            </a:r>
            <a:r>
              <a:rPr lang="en-GB" dirty="0" err="1" smtClean="0"/>
              <a:t>TryParse</a:t>
            </a:r>
            <a:r>
              <a:rPr lang="en-GB" dirty="0" smtClean="0"/>
              <a:t>( string s, out </a:t>
            </a:r>
            <a:r>
              <a:rPr lang="en-GB" dirty="0" err="1" smtClean="0"/>
              <a:t>int</a:t>
            </a:r>
            <a:r>
              <a:rPr lang="en-GB" dirty="0" smtClean="0"/>
              <a:t> result )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</a:t>
            </a:r>
            <a:r>
              <a:rPr lang="en-GB" dirty="0" err="1" smtClean="0"/>
              <a:t>params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Params</a:t>
            </a:r>
            <a:r>
              <a:rPr lang="en-GB" dirty="0" smtClean="0"/>
              <a:t> allows a variable number of parameters to be passed into a method</a:t>
            </a:r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Solution (*.</a:t>
            </a:r>
            <a:r>
              <a:rPr lang="en-GB" sz="2000" dirty="0" err="1" smtClean="0"/>
              <a:t>sln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Contains all the items needed to create an application. </a:t>
            </a:r>
          </a:p>
          <a:p>
            <a:r>
              <a:rPr lang="en-GB" sz="2000" dirty="0" smtClean="0"/>
              <a:t>Includes one or more projects</a:t>
            </a:r>
          </a:p>
          <a:p>
            <a:r>
              <a:rPr lang="en-GB" sz="2000" dirty="0" smtClean="0"/>
              <a:t>Can also include other files and metadata</a:t>
            </a:r>
          </a:p>
          <a:p>
            <a:r>
              <a:rPr lang="en-GB" sz="2000" dirty="0" smtClean="0"/>
              <a:t>Automatically created by visual studio when you create a project</a:t>
            </a:r>
          </a:p>
          <a:p>
            <a:r>
              <a:rPr lang="en-GB" sz="2000" dirty="0" smtClean="0"/>
              <a:t>Metadata includes </a:t>
            </a:r>
          </a:p>
          <a:p>
            <a:pPr lvl="1"/>
            <a:r>
              <a:rPr lang="en-GB" sz="1600" dirty="0" smtClean="0"/>
              <a:t>The projects associated with the solution, </a:t>
            </a:r>
          </a:p>
          <a:p>
            <a:pPr lvl="1"/>
            <a:r>
              <a:rPr lang="en-GB" sz="1600" dirty="0" smtClean="0"/>
              <a:t>other items not associated with the projects</a:t>
            </a:r>
          </a:p>
          <a:p>
            <a:pPr lvl="1"/>
            <a:r>
              <a:rPr lang="en-GB" sz="1600" dirty="0" smtClean="0"/>
              <a:t>Build configurations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58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Project(*.</a:t>
            </a:r>
            <a:r>
              <a:rPr lang="en-GB" sz="2000" dirty="0" err="1" smtClean="0"/>
              <a:t>csproj</a:t>
            </a:r>
            <a:r>
              <a:rPr lang="en-GB" sz="2000" dirty="0" smtClean="0"/>
              <a:t>)</a:t>
            </a:r>
          </a:p>
          <a:p>
            <a:r>
              <a:rPr lang="en-GB" sz="1600" dirty="0" smtClean="0"/>
              <a:t>Allows a solution to be broken down into modules that can be build and executed.</a:t>
            </a:r>
          </a:p>
          <a:p>
            <a:r>
              <a:rPr lang="en-GB" sz="1600" dirty="0" smtClean="0"/>
              <a:t>Generates a </a:t>
            </a:r>
            <a:r>
              <a:rPr lang="en-GB" sz="1600" dirty="0" err="1" smtClean="0"/>
              <a:t>dll</a:t>
            </a:r>
            <a:r>
              <a:rPr lang="en-GB" sz="1600" dirty="0" smtClean="0"/>
              <a:t> (*.</a:t>
            </a:r>
            <a:r>
              <a:rPr lang="en-GB" sz="1600" dirty="0" err="1" smtClean="0"/>
              <a:t>dll</a:t>
            </a:r>
            <a:r>
              <a:rPr lang="en-GB" sz="1600" dirty="0" smtClean="0"/>
              <a:t> - dynamic link library) or an executable program (*.exe)</a:t>
            </a:r>
          </a:p>
          <a:p>
            <a:r>
              <a:rPr lang="en-GB" sz="1600" dirty="0" smtClean="0"/>
              <a:t>There are several pre-defined project types – some examples are shown below:</a:t>
            </a:r>
          </a:p>
          <a:p>
            <a:pPr lvl="1"/>
            <a:r>
              <a:rPr lang="en-GB" sz="1400" dirty="0" smtClean="0"/>
              <a:t>Console application (generates an exe that opens the console.</a:t>
            </a:r>
          </a:p>
          <a:p>
            <a:pPr lvl="1"/>
            <a:r>
              <a:rPr lang="en-GB" sz="1400" dirty="0" smtClean="0"/>
              <a:t>Class library (the simplest project type that simply acts as a library of classes – generates a </a:t>
            </a:r>
            <a:r>
              <a:rPr lang="en-GB" sz="1400" dirty="0" err="1" smtClean="0"/>
              <a:t>dll</a:t>
            </a:r>
            <a:r>
              <a:rPr lang="en-GB" sz="1400" dirty="0" smtClean="0"/>
              <a:t>)</a:t>
            </a:r>
          </a:p>
          <a:p>
            <a:pPr lvl="1"/>
            <a:r>
              <a:rPr lang="en-GB" sz="1400" dirty="0" smtClean="0"/>
              <a:t>Windows Forms Application (Used for windows forms UI)</a:t>
            </a:r>
          </a:p>
          <a:p>
            <a:pPr lvl="1"/>
            <a:r>
              <a:rPr lang="en-GB" sz="1400" dirty="0" smtClean="0"/>
              <a:t>Unit test (predefined with appropriate references for unit testing)</a:t>
            </a:r>
          </a:p>
          <a:p>
            <a:pPr lvl="1"/>
            <a:r>
              <a:rPr lang="en-GB" sz="1400" dirty="0" err="1" smtClean="0"/>
              <a:t>ASP.Net</a:t>
            </a:r>
            <a:r>
              <a:rPr lang="en-GB" sz="1400" dirty="0" smtClean="0"/>
              <a:t> Web Application (Used for building web applications)</a:t>
            </a:r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545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development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References</a:t>
            </a:r>
          </a:p>
          <a:p>
            <a:r>
              <a:rPr lang="en-GB" sz="2000" dirty="0" smtClean="0"/>
              <a:t>To be able to use the functionality of another project, a project must include a reference to that project. </a:t>
            </a:r>
          </a:p>
          <a:p>
            <a:r>
              <a:rPr lang="en-GB" sz="2000" dirty="0" smtClean="0"/>
              <a:t>The reference is to a </a:t>
            </a:r>
            <a:r>
              <a:rPr lang="en-GB" sz="2000" dirty="0" err="1" smtClean="0"/>
              <a:t>dll</a:t>
            </a:r>
            <a:r>
              <a:rPr lang="en-GB" sz="2000" dirty="0" smtClean="0"/>
              <a:t> that can be part of the solution, a third party </a:t>
            </a:r>
            <a:r>
              <a:rPr lang="en-GB" sz="2000" dirty="0" err="1" smtClean="0"/>
              <a:t>dll</a:t>
            </a:r>
            <a:r>
              <a:rPr lang="en-GB" sz="2000" dirty="0" smtClean="0"/>
              <a:t>, or a </a:t>
            </a:r>
            <a:r>
              <a:rPr lang="en-GB" sz="2000" dirty="0" err="1" smtClean="0"/>
              <a:t>dll</a:t>
            </a:r>
            <a:r>
              <a:rPr lang="en-GB" sz="2000" dirty="0" smtClean="0"/>
              <a:t> provided as part of the .NET framework. </a:t>
            </a:r>
          </a:p>
          <a:p>
            <a:r>
              <a:rPr lang="en-GB" sz="2000" dirty="0" err="1" smtClean="0"/>
              <a:t>Dlls</a:t>
            </a:r>
            <a:r>
              <a:rPr lang="en-GB" sz="2000" dirty="0" smtClean="0"/>
              <a:t> that are part of the .NET framework are usually held in the global assembly cache (</a:t>
            </a:r>
            <a:r>
              <a:rPr lang="en-GB" sz="2000" dirty="0" err="1" smtClean="0"/>
              <a:t>gac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Every project has a references folder to which references can be added.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9825" y="4456291"/>
            <a:ext cx="3933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Value types</a:t>
            </a:r>
          </a:p>
          <a:p>
            <a:r>
              <a:rPr lang="en-GB" sz="2000" dirty="0" smtClean="0"/>
              <a:t>Stored directly in memory on the stack (simple first in, last out memory structure)</a:t>
            </a:r>
          </a:p>
          <a:p>
            <a:r>
              <a:rPr lang="en-GB" sz="2000" dirty="0" smtClean="0"/>
              <a:t>Includes </a:t>
            </a:r>
          </a:p>
          <a:p>
            <a:pPr lvl="1"/>
            <a:r>
              <a:rPr lang="en-GB" sz="1600" dirty="0" smtClean="0"/>
              <a:t>Basic, built-in data types (not strings)</a:t>
            </a:r>
          </a:p>
          <a:p>
            <a:pPr lvl="1"/>
            <a:r>
              <a:rPr lang="en-GB" sz="1600" dirty="0" smtClean="0"/>
              <a:t>User defined struct</a:t>
            </a:r>
          </a:p>
          <a:p>
            <a:pPr lvl="1"/>
            <a:r>
              <a:rPr lang="en-GB" sz="1600" dirty="0" smtClean="0"/>
              <a:t>Stack is more efficient but lifetime of the value type is limited</a:t>
            </a:r>
          </a:p>
          <a:p>
            <a:pPr marL="457200" lvl="1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4889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82305"/>
              </p:ext>
            </p:extLst>
          </p:nvPr>
        </p:nvGraphicFramePr>
        <p:xfrm>
          <a:off x="743919" y="1378041"/>
          <a:ext cx="10476854" cy="4841234"/>
        </p:xfrm>
        <a:graphic>
          <a:graphicData uri="http://schemas.openxmlformats.org/drawingml/2006/table">
            <a:tbl>
              <a:tblPr/>
              <a:tblGrid>
                <a:gridCol w="1265119"/>
                <a:gridCol w="3880318"/>
                <a:gridCol w="4126143"/>
                <a:gridCol w="1205274"/>
              </a:tblGrid>
              <a:tr h="34851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Represents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Default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8027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 err="1">
                          <a:effectLst/>
                        </a:rPr>
                        <a:t>bool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Boolean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True or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695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unsigned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 to 255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Unicode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200">
                          <a:effectLst/>
                        </a:rPr>
                        <a:t>U +0000 to U +ffff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'\0'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214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128-bit precise decimal values with 28-29 significant digits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(-7.9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 to 7.9 x 10</a:t>
                      </a:r>
                      <a:r>
                        <a:rPr lang="en-GB" sz="1200" baseline="30000">
                          <a:effectLst/>
                        </a:rPr>
                        <a:t>28</a:t>
                      </a:r>
                      <a:r>
                        <a:rPr lang="en-GB" sz="1200">
                          <a:effectLst/>
                        </a:rPr>
                        <a:t>) / 10</a:t>
                      </a:r>
                      <a:r>
                        <a:rPr lang="en-GB" sz="1200" baseline="30000">
                          <a:effectLst/>
                        </a:rPr>
                        <a:t>0 to 28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double-precision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(+/-)5.0 x 10</a:t>
                      </a:r>
                      <a:r>
                        <a:rPr lang="en-GB" sz="1200" baseline="30000">
                          <a:effectLst/>
                        </a:rPr>
                        <a:t>-324</a:t>
                      </a:r>
                      <a:r>
                        <a:rPr lang="en-GB" sz="1200">
                          <a:effectLst/>
                        </a:rPr>
                        <a:t> to (+/-)1.7 x 10</a:t>
                      </a:r>
                      <a:r>
                        <a:rPr lang="en-GB" sz="1200" baseline="30000">
                          <a:effectLst/>
                        </a:rPr>
                        <a:t>308</a:t>
                      </a:r>
                      <a:endParaRPr lang="en-GB" sz="1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single-precision floating point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r>
                        <a:rPr lang="en-GB" sz="1200" dirty="0">
                          <a:effectLst/>
                        </a:rPr>
                        <a:t> to + 3.4 x 10</a:t>
                      </a:r>
                      <a:r>
                        <a:rPr lang="en-GB" sz="1200" baseline="30000" dirty="0">
                          <a:effectLst/>
                        </a:rPr>
                        <a:t>38</a:t>
                      </a:r>
                      <a:endParaRPr lang="en-GB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32-bit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-2,147,483,648 to 2,147,483,647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64-bit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-923,372,036,854,775,808 to 9,223,372,036,854,775,807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8-bit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-128 to 127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16-bit 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-32,768 to 32,767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32-bit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4,294,967,295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64-bit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18">
                <a:tc>
                  <a:txBody>
                    <a:bodyPr/>
                    <a:lstStyle/>
                    <a:p>
                      <a:pPr fontAlgn="t"/>
                      <a:r>
                        <a:rPr lang="en-GB" sz="1200">
                          <a:effectLst/>
                        </a:rPr>
                        <a:t>ushort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16-bit unsigned integer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2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05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value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Structure</a:t>
            </a:r>
          </a:p>
          <a:p>
            <a:r>
              <a:rPr lang="en-GB" dirty="0" smtClean="0"/>
              <a:t>A cut down class</a:t>
            </a:r>
          </a:p>
          <a:p>
            <a:r>
              <a:rPr lang="en-GB" dirty="0" smtClean="0"/>
              <a:t>Doesn’t support inheritance</a:t>
            </a:r>
          </a:p>
          <a:p>
            <a:r>
              <a:rPr lang="en-GB" dirty="0" smtClean="0"/>
              <a:t>Best if </a:t>
            </a:r>
          </a:p>
          <a:p>
            <a:pPr lvl="1"/>
            <a:r>
              <a:rPr lang="en-GB" dirty="0" smtClean="0"/>
              <a:t>short-lived </a:t>
            </a:r>
          </a:p>
          <a:p>
            <a:pPr lvl="1"/>
            <a:r>
              <a:rPr lang="en-GB" dirty="0" smtClean="0"/>
              <a:t>small </a:t>
            </a:r>
          </a:p>
          <a:p>
            <a:pPr lvl="1"/>
            <a:r>
              <a:rPr lang="en-GB" dirty="0" smtClean="0"/>
              <a:t>logically represents single value</a:t>
            </a:r>
          </a:p>
          <a:p>
            <a:pPr lvl="1"/>
            <a:r>
              <a:rPr lang="en-GB" dirty="0" smtClean="0"/>
              <a:t>immutable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8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reference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actual data is stored on the heap (Data stored  randomly – overhead of memory manager and garbage collector)</a:t>
            </a:r>
          </a:p>
          <a:p>
            <a:r>
              <a:rPr lang="en-GB" sz="2000" dirty="0" smtClean="0"/>
              <a:t>Accessed via a local variable on the stack which has reference to the memory location on the heap.</a:t>
            </a:r>
          </a:p>
          <a:p>
            <a:r>
              <a:rPr lang="en-GB" sz="2000" dirty="0" smtClean="0"/>
              <a:t>Built-in reference types</a:t>
            </a:r>
          </a:p>
          <a:p>
            <a:pPr lvl="1"/>
            <a:r>
              <a:rPr lang="en-GB" sz="1600" dirty="0"/>
              <a:t>o</a:t>
            </a:r>
            <a:r>
              <a:rPr lang="en-GB" sz="1600" dirty="0" smtClean="0"/>
              <a:t>bject</a:t>
            </a:r>
          </a:p>
          <a:p>
            <a:pPr lvl="1"/>
            <a:r>
              <a:rPr lang="en-GB" sz="1600" dirty="0" smtClean="0"/>
              <a:t>dynamic</a:t>
            </a:r>
          </a:p>
          <a:p>
            <a:pPr lvl="1"/>
            <a:r>
              <a:rPr lang="en-GB" sz="1600" dirty="0" smtClean="0"/>
              <a:t>string</a:t>
            </a:r>
          </a:p>
          <a:p>
            <a:r>
              <a:rPr lang="en-GB" sz="2000" dirty="0" smtClean="0"/>
              <a:t>User-defined </a:t>
            </a:r>
          </a:p>
          <a:p>
            <a:pPr lvl="1"/>
            <a:r>
              <a:rPr lang="en-GB" sz="1600" dirty="0" smtClean="0"/>
              <a:t>class</a:t>
            </a:r>
          </a:p>
          <a:p>
            <a:pPr lvl="1"/>
            <a:r>
              <a:rPr lang="en-GB" sz="1600" dirty="0" smtClean="0"/>
              <a:t>Interface</a:t>
            </a:r>
          </a:p>
          <a:p>
            <a:pPr lvl="1"/>
            <a:r>
              <a:rPr lang="en-GB" sz="1600" dirty="0" smtClean="0"/>
              <a:t>delegate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0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– </a:t>
            </a:r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create a set of names constants called the enumerator list.</a:t>
            </a:r>
          </a:p>
          <a:p>
            <a:r>
              <a:rPr lang="en-GB" dirty="0" smtClean="0"/>
              <a:t>The items are numbers – by default the first item = 0.</a:t>
            </a:r>
          </a:p>
          <a:p>
            <a:r>
              <a:rPr lang="en-GB" dirty="0" smtClean="0"/>
              <a:t>Each subsequent value is incremented by 1. </a:t>
            </a:r>
          </a:p>
          <a:p>
            <a:r>
              <a:rPr lang="en-GB" dirty="0" smtClean="0"/>
              <a:t>Can force it to use a different start number. </a:t>
            </a:r>
          </a:p>
          <a:p>
            <a:r>
              <a:rPr lang="en-GB" dirty="0" smtClean="0"/>
              <a:t>Has an underlying type – can be </a:t>
            </a:r>
            <a:r>
              <a:rPr lang="en-GB" dirty="0" err="1" smtClean="0"/>
              <a:t>int</a:t>
            </a:r>
            <a:r>
              <a:rPr lang="en-GB" dirty="0" smtClean="0"/>
              <a:t>, byte, short, long, </a:t>
            </a:r>
            <a:r>
              <a:rPr lang="en-GB" dirty="0" err="1" smtClean="0"/>
              <a:t>ushort</a:t>
            </a:r>
            <a:r>
              <a:rPr lang="en-GB" dirty="0" smtClean="0"/>
              <a:t>, </a:t>
            </a:r>
            <a:r>
              <a:rPr lang="en-GB" dirty="0" err="1" smtClean="0"/>
              <a:t>ulong</a:t>
            </a:r>
            <a:r>
              <a:rPr lang="en-GB" dirty="0" smtClean="0"/>
              <a:t>, </a:t>
            </a:r>
            <a:r>
              <a:rPr lang="en-GB" dirty="0" err="1" smtClean="0"/>
              <a:t>sbyte</a:t>
            </a:r>
            <a:r>
              <a:rPr lang="en-GB" dirty="0" smtClean="0"/>
              <a:t>. Default is int. </a:t>
            </a:r>
          </a:p>
          <a:p>
            <a:r>
              <a:rPr lang="en-GB" dirty="0" smtClean="0"/>
              <a:t>Default value is the value </a:t>
            </a:r>
            <a:r>
              <a:rPr lang="en-GB" smtClean="0"/>
              <a:t>at position 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31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913</Words>
  <Application>Microsoft Office PowerPoint</Application>
  <PresentationFormat>Custom</PresentationFormat>
  <Paragraphs>153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C# Mentoring</vt:lpstr>
      <vt:lpstr>Using a development environment</vt:lpstr>
      <vt:lpstr>Using a development environment</vt:lpstr>
      <vt:lpstr>Using a development environment</vt:lpstr>
      <vt:lpstr>Data Types</vt:lpstr>
      <vt:lpstr>Data Types – value types</vt:lpstr>
      <vt:lpstr>Data Types – value types</vt:lpstr>
      <vt:lpstr>Data Types – reference types</vt:lpstr>
      <vt:lpstr>Data Types – Enums</vt:lpstr>
      <vt:lpstr>Methods - constructors</vt:lpstr>
      <vt:lpstr>Methods – object initialization</vt:lpstr>
      <vt:lpstr>Methods</vt:lpstr>
      <vt:lpstr>Methods – ref parameters</vt:lpstr>
      <vt:lpstr>Methods – out parameters</vt:lpstr>
      <vt:lpstr>Methods – params keyword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Mentoring</dc:title>
  <dc:creator>Gavin Hickford</dc:creator>
  <cp:lastModifiedBy>EGSD</cp:lastModifiedBy>
  <cp:revision>16</cp:revision>
  <dcterms:created xsi:type="dcterms:W3CDTF">2015-04-16T06:50:56Z</dcterms:created>
  <dcterms:modified xsi:type="dcterms:W3CDTF">2015-04-23T12:26:13Z</dcterms:modified>
</cp:coreProperties>
</file>