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750-F22B-4E7D-BCCE-8D9C8E191F2D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BDE1-EB65-47D1-8AB5-509AA27E3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C# Mentoring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25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Solution (*.</a:t>
            </a:r>
            <a:r>
              <a:rPr lang="en-GB" sz="2000" dirty="0" err="1" smtClean="0"/>
              <a:t>sln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Contains all the items needed to create an application. </a:t>
            </a:r>
          </a:p>
          <a:p>
            <a:r>
              <a:rPr lang="en-GB" sz="2000" dirty="0" smtClean="0"/>
              <a:t>Includes one or more projects</a:t>
            </a:r>
          </a:p>
          <a:p>
            <a:r>
              <a:rPr lang="en-GB" sz="2000" dirty="0" smtClean="0"/>
              <a:t>Can also include other files and metadata</a:t>
            </a:r>
          </a:p>
          <a:p>
            <a:r>
              <a:rPr lang="en-GB" sz="2000" dirty="0" smtClean="0"/>
              <a:t>Automatically created by visual studio when you create a project</a:t>
            </a:r>
          </a:p>
          <a:p>
            <a:r>
              <a:rPr lang="en-GB" sz="2000" dirty="0" smtClean="0"/>
              <a:t>Metadata includes </a:t>
            </a:r>
          </a:p>
          <a:p>
            <a:pPr lvl="1"/>
            <a:r>
              <a:rPr lang="en-GB" sz="1600" dirty="0" smtClean="0"/>
              <a:t>The projects associated with the solution, </a:t>
            </a:r>
          </a:p>
          <a:p>
            <a:pPr lvl="1"/>
            <a:r>
              <a:rPr lang="en-GB" sz="1600" dirty="0" smtClean="0"/>
              <a:t>other items not associated with the projects</a:t>
            </a:r>
          </a:p>
          <a:p>
            <a:pPr lvl="1"/>
            <a:r>
              <a:rPr lang="en-GB" sz="1600" dirty="0" smtClean="0"/>
              <a:t>Build configurations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5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Project(*.</a:t>
            </a:r>
            <a:r>
              <a:rPr lang="en-GB" sz="2000" dirty="0" err="1" smtClean="0"/>
              <a:t>csproj</a:t>
            </a:r>
            <a:r>
              <a:rPr lang="en-GB" sz="2000" dirty="0" smtClean="0"/>
              <a:t>)</a:t>
            </a:r>
          </a:p>
          <a:p>
            <a:r>
              <a:rPr lang="en-GB" sz="1600" dirty="0" smtClean="0"/>
              <a:t>Allows a solution to be broken down into modules that can be build and executed.</a:t>
            </a:r>
          </a:p>
          <a:p>
            <a:r>
              <a:rPr lang="en-GB" sz="1600" dirty="0" smtClean="0"/>
              <a:t>Generates a </a:t>
            </a:r>
            <a:r>
              <a:rPr lang="en-GB" sz="1600" dirty="0" err="1" smtClean="0"/>
              <a:t>dll</a:t>
            </a:r>
            <a:r>
              <a:rPr lang="en-GB" sz="1600" dirty="0" smtClean="0"/>
              <a:t> (*.</a:t>
            </a:r>
            <a:r>
              <a:rPr lang="en-GB" sz="1600" dirty="0" err="1" smtClean="0"/>
              <a:t>dll</a:t>
            </a:r>
            <a:r>
              <a:rPr lang="en-GB" sz="1600" dirty="0" smtClean="0"/>
              <a:t> - dynamic link library) or an executable program (*.exe)</a:t>
            </a:r>
          </a:p>
          <a:p>
            <a:r>
              <a:rPr lang="en-GB" sz="1600" dirty="0" smtClean="0"/>
              <a:t>There are several pre-defined project types – some examples are shown below:</a:t>
            </a:r>
          </a:p>
          <a:p>
            <a:pPr lvl="1"/>
            <a:r>
              <a:rPr lang="en-GB" sz="1400" dirty="0" smtClean="0"/>
              <a:t>Console application (generates an exe that opens the console.</a:t>
            </a:r>
          </a:p>
          <a:p>
            <a:pPr lvl="1"/>
            <a:r>
              <a:rPr lang="en-GB" sz="1400" dirty="0" smtClean="0"/>
              <a:t>Class library (the simplest project type that simply acts as a library of classes – generates a </a:t>
            </a:r>
            <a:r>
              <a:rPr lang="en-GB" sz="1400" dirty="0" err="1" smtClean="0"/>
              <a:t>dll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Windows Forms Application (Used for windows forms UI)</a:t>
            </a:r>
          </a:p>
          <a:p>
            <a:pPr lvl="1"/>
            <a:r>
              <a:rPr lang="en-GB" sz="1400" dirty="0" smtClean="0"/>
              <a:t>Unit test (predefined with appropriate references for unit testing)</a:t>
            </a:r>
          </a:p>
          <a:p>
            <a:pPr lvl="1"/>
            <a:r>
              <a:rPr lang="en-GB" sz="1400" dirty="0" err="1" smtClean="0"/>
              <a:t>ASP.Net</a:t>
            </a:r>
            <a:r>
              <a:rPr lang="en-GB" sz="1400" dirty="0" smtClean="0"/>
              <a:t> Web Application (Used for building web applications)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545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References</a:t>
            </a:r>
          </a:p>
          <a:p>
            <a:r>
              <a:rPr lang="en-GB" sz="2000" dirty="0" smtClean="0"/>
              <a:t>To be able to use the functionality of another project, a project must include a reference to that project. </a:t>
            </a:r>
          </a:p>
          <a:p>
            <a:r>
              <a:rPr lang="en-GB" sz="2000" dirty="0" smtClean="0"/>
              <a:t>The reference is to a </a:t>
            </a:r>
            <a:r>
              <a:rPr lang="en-GB" sz="2000" dirty="0" err="1" smtClean="0"/>
              <a:t>dll</a:t>
            </a:r>
            <a:r>
              <a:rPr lang="en-GB" sz="2000" dirty="0" smtClean="0"/>
              <a:t> that can be part of the solution, a third party </a:t>
            </a:r>
            <a:r>
              <a:rPr lang="en-GB" sz="2000" dirty="0" err="1" smtClean="0"/>
              <a:t>dll</a:t>
            </a:r>
            <a:r>
              <a:rPr lang="en-GB" sz="2000" dirty="0" smtClean="0"/>
              <a:t>, or a </a:t>
            </a:r>
            <a:r>
              <a:rPr lang="en-GB" sz="2000" dirty="0" err="1" smtClean="0"/>
              <a:t>dll</a:t>
            </a:r>
            <a:r>
              <a:rPr lang="en-GB" sz="2000" dirty="0" smtClean="0"/>
              <a:t> provided as part of the .NET framework. </a:t>
            </a:r>
          </a:p>
          <a:p>
            <a:r>
              <a:rPr lang="en-GB" sz="2000" dirty="0" err="1" smtClean="0"/>
              <a:t>Dlls</a:t>
            </a:r>
            <a:r>
              <a:rPr lang="en-GB" sz="2000" dirty="0" smtClean="0"/>
              <a:t> that are part of the .NET framework are usually held in the global assembly cache (</a:t>
            </a:r>
            <a:r>
              <a:rPr lang="en-GB" sz="2000" dirty="0" err="1" smtClean="0"/>
              <a:t>gac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Every project has a references folder to which references can be added.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25" y="4456291"/>
            <a:ext cx="3933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Value types</a:t>
            </a:r>
          </a:p>
          <a:p>
            <a:r>
              <a:rPr lang="en-GB" sz="2000" dirty="0" smtClean="0"/>
              <a:t>Stored directly in memory on the stack (simple first in, last out memory structure)</a:t>
            </a:r>
          </a:p>
          <a:p>
            <a:r>
              <a:rPr lang="en-GB" sz="2000" dirty="0" smtClean="0"/>
              <a:t>Includes </a:t>
            </a:r>
          </a:p>
          <a:p>
            <a:pPr lvl="1"/>
            <a:r>
              <a:rPr lang="en-GB" sz="1600" dirty="0" smtClean="0"/>
              <a:t>Basic, built-in data types (not strings)</a:t>
            </a:r>
          </a:p>
          <a:p>
            <a:pPr lvl="1"/>
            <a:r>
              <a:rPr lang="en-GB" sz="1600" dirty="0" smtClean="0"/>
              <a:t>User defined struct</a:t>
            </a:r>
          </a:p>
          <a:p>
            <a:pPr lvl="1"/>
            <a:r>
              <a:rPr lang="en-GB" sz="1600" dirty="0" smtClean="0"/>
              <a:t>Stack is more efficient but lifetime of the value type is limited</a:t>
            </a:r>
          </a:p>
          <a:p>
            <a:pPr marL="457200" lvl="1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4889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82305"/>
              </p:ext>
            </p:extLst>
          </p:nvPr>
        </p:nvGraphicFramePr>
        <p:xfrm>
          <a:off x="838200" y="1378041"/>
          <a:ext cx="5753100" cy="5022759"/>
        </p:xfrm>
        <a:graphic>
          <a:graphicData uri="http://schemas.openxmlformats.org/drawingml/2006/table">
            <a:tbl>
              <a:tblPr/>
              <a:tblGrid>
                <a:gridCol w="648774"/>
                <a:gridCol w="1908159"/>
                <a:gridCol w="2528311"/>
                <a:gridCol w="667856"/>
              </a:tblGrid>
              <a:tr h="348518"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>
                          <a:effectLst/>
                        </a:rPr>
                        <a:t>Represents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>
                          <a:effectLst/>
                        </a:rPr>
                        <a:t>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>
                          <a:effectLst/>
                        </a:rPr>
                        <a:t>Default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Boolean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True or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8-bit unsigned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16-bit Unicode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700">
                          <a:effectLst/>
                        </a:rPr>
                        <a:t>U +0000 to U +ffff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'\0'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025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(-7.9 x 10</a:t>
                      </a:r>
                      <a:r>
                        <a:rPr lang="en-GB" sz="700" baseline="30000">
                          <a:effectLst/>
                        </a:rPr>
                        <a:t>28</a:t>
                      </a:r>
                      <a:r>
                        <a:rPr lang="en-GB" sz="700">
                          <a:effectLst/>
                        </a:rPr>
                        <a:t> to 7.9 x 10</a:t>
                      </a:r>
                      <a:r>
                        <a:rPr lang="en-GB" sz="700" baseline="30000">
                          <a:effectLst/>
                        </a:rPr>
                        <a:t>28</a:t>
                      </a:r>
                      <a:r>
                        <a:rPr lang="en-GB" sz="700">
                          <a:effectLst/>
                        </a:rPr>
                        <a:t>) / 10</a:t>
                      </a:r>
                      <a:r>
                        <a:rPr lang="en-GB" sz="700" baseline="30000">
                          <a:effectLst/>
                        </a:rPr>
                        <a:t>0 to 28</a:t>
                      </a:r>
                      <a:endParaRPr lang="en-GB" sz="7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0.0M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64-bit double-precision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(+/-)5.0 x 10</a:t>
                      </a:r>
                      <a:r>
                        <a:rPr lang="en-GB" sz="700" baseline="30000">
                          <a:effectLst/>
                        </a:rPr>
                        <a:t>-324</a:t>
                      </a:r>
                      <a:r>
                        <a:rPr lang="en-GB" sz="700">
                          <a:effectLst/>
                        </a:rPr>
                        <a:t> to (+/-)1.7 x 10</a:t>
                      </a:r>
                      <a:r>
                        <a:rPr lang="en-GB" sz="700" baseline="30000">
                          <a:effectLst/>
                        </a:rPr>
                        <a:t>308</a:t>
                      </a:r>
                      <a:endParaRPr lang="en-GB" sz="7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32-bit single-precision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-3.4 x 10</a:t>
                      </a:r>
                      <a:r>
                        <a:rPr lang="en-GB" sz="700" baseline="30000" dirty="0">
                          <a:effectLst/>
                        </a:rPr>
                        <a:t>38</a:t>
                      </a:r>
                      <a:r>
                        <a:rPr lang="en-GB" sz="700" dirty="0">
                          <a:effectLst/>
                        </a:rPr>
                        <a:t> to + 3.4 x 10</a:t>
                      </a:r>
                      <a:r>
                        <a:rPr lang="en-GB" sz="700" baseline="30000" dirty="0">
                          <a:effectLst/>
                        </a:rPr>
                        <a:t>38</a:t>
                      </a:r>
                      <a:endParaRPr lang="en-GB" sz="7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32-bit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-2,147,483,648 to 2,147,483,647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64-bit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-923,372,036,854,775,808 to 9,223,372,036,854,775,807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sbyte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8-bit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16-bit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uint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32-bit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0 to 4,294,967,295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ulong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64-bit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700">
                          <a:effectLst/>
                        </a:rPr>
                        <a:t>ushort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16-bit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7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0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Structure</a:t>
            </a:r>
          </a:p>
          <a:p>
            <a:r>
              <a:rPr lang="en-GB" dirty="0" smtClean="0"/>
              <a:t>A cut down class</a:t>
            </a:r>
          </a:p>
          <a:p>
            <a:r>
              <a:rPr lang="en-GB" dirty="0" smtClean="0"/>
              <a:t>Doesn’t support inheritance</a:t>
            </a:r>
          </a:p>
          <a:p>
            <a:r>
              <a:rPr lang="en-GB" dirty="0" smtClean="0"/>
              <a:t>Best if </a:t>
            </a:r>
          </a:p>
          <a:p>
            <a:pPr lvl="1"/>
            <a:r>
              <a:rPr lang="en-GB" dirty="0" smtClean="0"/>
              <a:t>short-lived </a:t>
            </a:r>
          </a:p>
          <a:p>
            <a:pPr lvl="1"/>
            <a:r>
              <a:rPr lang="en-GB" dirty="0" smtClean="0"/>
              <a:t>small </a:t>
            </a:r>
          </a:p>
          <a:p>
            <a:pPr lvl="1"/>
            <a:r>
              <a:rPr lang="en-GB" dirty="0" smtClean="0"/>
              <a:t>logically represents single value</a:t>
            </a:r>
          </a:p>
          <a:p>
            <a:pPr lvl="1"/>
            <a:r>
              <a:rPr lang="en-GB" dirty="0" smtClean="0"/>
              <a:t>immutable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reference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actual data is stored on the heap (Data stored  randomly – overhead of memory manager and garbage collector)</a:t>
            </a:r>
          </a:p>
          <a:p>
            <a:r>
              <a:rPr lang="en-GB" sz="2000" dirty="0" smtClean="0"/>
              <a:t>Accessed via a local variable on the stack which has reference to the memory location on the heap.</a:t>
            </a:r>
          </a:p>
          <a:p>
            <a:r>
              <a:rPr lang="en-GB" sz="2000" dirty="0" smtClean="0"/>
              <a:t>Built-in reference types</a:t>
            </a:r>
          </a:p>
          <a:p>
            <a:pPr lvl="1"/>
            <a:r>
              <a:rPr lang="en-GB" sz="1600" dirty="0"/>
              <a:t>o</a:t>
            </a:r>
            <a:r>
              <a:rPr lang="en-GB" sz="1600" dirty="0" smtClean="0"/>
              <a:t>bject</a:t>
            </a:r>
          </a:p>
          <a:p>
            <a:pPr lvl="1"/>
            <a:r>
              <a:rPr lang="en-GB" sz="1600" dirty="0" smtClean="0"/>
              <a:t>dynamic</a:t>
            </a:r>
          </a:p>
          <a:p>
            <a:pPr lvl="1"/>
            <a:r>
              <a:rPr lang="en-GB" sz="1600" dirty="0" smtClean="0"/>
              <a:t>string</a:t>
            </a:r>
          </a:p>
          <a:p>
            <a:r>
              <a:rPr lang="en-GB" sz="2000" dirty="0" smtClean="0"/>
              <a:t>User-defined </a:t>
            </a:r>
          </a:p>
          <a:p>
            <a:pPr lvl="1"/>
            <a:r>
              <a:rPr lang="en-GB" sz="1600" dirty="0" smtClean="0"/>
              <a:t>class</a:t>
            </a:r>
          </a:p>
          <a:p>
            <a:pPr lvl="1"/>
            <a:r>
              <a:rPr lang="en-GB" sz="1600" dirty="0" smtClean="0"/>
              <a:t>Interface</a:t>
            </a:r>
          </a:p>
          <a:p>
            <a:pPr lvl="1"/>
            <a:r>
              <a:rPr lang="en-GB" sz="1600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533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C# Mentoring</vt:lpstr>
      <vt:lpstr>Using a development environment</vt:lpstr>
      <vt:lpstr>Using a development environment</vt:lpstr>
      <vt:lpstr>Using a development environment</vt:lpstr>
      <vt:lpstr>Data Types</vt:lpstr>
      <vt:lpstr>Data Types – value types</vt:lpstr>
      <vt:lpstr>Data Types – value types</vt:lpstr>
      <vt:lpstr>Data Types – reference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Mentoring</dc:title>
  <dc:creator>Gavin Hickford</dc:creator>
  <cp:lastModifiedBy>Gavin Hickford</cp:lastModifiedBy>
  <cp:revision>8</cp:revision>
  <dcterms:created xsi:type="dcterms:W3CDTF">2015-04-16T06:50:56Z</dcterms:created>
  <dcterms:modified xsi:type="dcterms:W3CDTF">2015-04-16T11:49:18Z</dcterms:modified>
</cp:coreProperties>
</file>