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3775A8"/>
    <a:srgbClr val="3877AC"/>
    <a:srgbClr val="377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E972-CC03-48F0-A94E-6AB19866E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DE011-6EBA-452A-9D55-121E07156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D996-A9AA-4F82-9222-F712B22C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0A79-DD3F-4A74-8D84-45CA108F1B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30A12-8232-4C1D-9284-0D660D33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54F4-307C-4DC1-8DCE-FEA77590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28E0-4858-4FCC-ABF3-A2915459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0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5041-E077-4294-A572-2F8C26E1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D6956-788B-4594-947A-318CDD90F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2D1F-2351-43DD-8E81-0970BA90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0A79-DD3F-4A74-8D84-45CA108F1B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E408-FDAA-4D36-8339-34E9F505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F1C5A-F8B4-4653-BBC4-4DD1EA83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28E0-4858-4FCC-ABF3-A2915459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D9CBC-74BC-492E-A2D8-A0C66EFF5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12209-7B5E-4948-A461-50593767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E7F7-AAA6-4F1D-B208-017CEA3F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0A79-DD3F-4A74-8D84-45CA108F1B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6E0ED-38AE-4B09-B995-FA32B4F3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C625D-7AF5-4E86-B2CE-772B3E2A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28E0-4858-4FCC-ABF3-A2915459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8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090F-0E35-4987-8A8C-A5EC1CF6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7939-897D-4961-B83F-51F898DD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028B7-DF03-4DAD-AC73-D96739B9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0A79-DD3F-4A74-8D84-45CA108F1B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3598-8F8F-4FC2-B230-D137EFAE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B7B84-BF8A-4054-AE5A-84D3530C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28E0-4858-4FCC-ABF3-A2915459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90A4-F01D-4EFF-9B60-4340866A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BD336-E032-4A78-B25F-AFC8448C4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E68A-3BA2-4B15-98F5-AFC0087D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0A79-DD3F-4A74-8D84-45CA108F1B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9D15-843A-4411-A183-A7EAC905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7410-2B4D-4B08-8D88-51CD32C3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28E0-4858-4FCC-ABF3-A2915459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0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3C51-5962-4639-8A6D-A59CCA75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21DB-9970-437A-98B6-4A476F4C0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5A19E-5178-47A9-B3A2-782078FF1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77285-2597-49FA-BA2E-5B61B742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0A79-DD3F-4A74-8D84-45CA108F1B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4004-0CBB-40E4-8F00-A833FCD0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7E55B-A758-44E8-9D34-FB6BA859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28E0-4858-4FCC-ABF3-A2915459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3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EA1C-18A5-461B-8777-3C0D1002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D2CDD-FBCA-49EE-9E82-DFD132EA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3CE04-AC9B-473A-9B73-A46AC9E73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E3510-F42E-4AA2-9A27-73781EC2E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963C2-4DEA-49CE-8628-93664C058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2D8D9-9336-405F-838C-02B0844C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0A79-DD3F-4A74-8D84-45CA108F1B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5D060-5339-4E2C-86B9-7BFA8C9A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6AFEA-66EA-415F-90CF-3C2CEADE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28E0-4858-4FCC-ABF3-A2915459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5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F79F-6A71-4039-A533-5AD048E4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43DC5-94C5-4315-8BA8-9154645E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0A79-DD3F-4A74-8D84-45CA108F1B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8779B-B699-4430-8A2E-39914E78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3B58D-9833-4725-B900-4B702759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28E0-4858-4FCC-ABF3-A2915459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27D6A-49F4-466C-9BFE-7C22E1E8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0A79-DD3F-4A74-8D84-45CA108F1B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FC448-8317-4229-A4A9-3222F2ED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1A082-6F18-4D70-8E9B-DC55C6AA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28E0-4858-4FCC-ABF3-A2915459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0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F093-40A3-4CB6-A4AE-73206B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581F-BC1B-4811-A47F-DA3B7279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E832C-BF36-4446-B440-D7B975C1F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E1463-7787-4C96-8461-8AE57F41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0A79-DD3F-4A74-8D84-45CA108F1B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EBAEC-283B-4639-9067-791DA9C7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E7CB9-D11E-458D-9930-56DF6179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28E0-4858-4FCC-ABF3-A2915459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37AD-52F1-41F2-8AC1-E7015635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A96F9-91A7-43B6-AC8E-209ADEF1C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8D03A-022A-47A6-A761-21AB8E3C9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39F02-63E7-4DA4-92EC-516B110E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0A79-DD3F-4A74-8D84-45CA108F1B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4D2AA-116E-4556-B42E-28C3FBAF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B05EF-4D96-4DEA-BE23-59FFF7F4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28E0-4858-4FCC-ABF3-A2915459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CE507-0996-4E16-82F8-70D7627E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DE9E9-4FA6-48D2-B081-BBA43CC0A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490D-C8E5-4890-A2D1-CCC953F78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B0A79-DD3F-4A74-8D84-45CA108F1BD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08779-4B2E-4E7A-8239-3500C6B54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ACB0-2114-4678-8E0D-CD444F4E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E28E0-4858-4FCC-ABF3-A2915459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hyperlink" Target="https://www.google.com/imgres?imgurl=https%3A%2F%2Fs3.amazonaws.com%2Fcms.ipressroom.com%2F217%2Ffiles%2F20147%2F53ff7b13f6091d7de0000000_NN%2Blogo_2lines_color%2FNN%2Blogo_2lines_color_mid.jpg&amp;imgrefurl=https%3A%2F%2Fnewsroom.huntingtoningalls.com%2Fpresskits%2Fnewport-news-shipbuilding-facts&amp;tbnid=gnRYg-K5XmhnJM&amp;vet=12ahUKEwil5pGSyK_oAhXNFN8KHQSWC8sQMygAegUIARDxAQ..i&amp;docid=mRuDHJj1RIPHcM&amp;w=800&amp;h=389&amp;q=newport%20news%20shipbuilding%20logo&amp;client=firefox-b-1-d&amp;ved=2ahUKEwil5pGSyK_oAhXNFN8KHQSWC8sQMygAegUIARDxAQ" TargetMode="External"/><Relationship Id="rId7" Type="http://schemas.openxmlformats.org/officeDocument/2006/relationships/image" Target="../media/image5.png"/><Relationship Id="rId12" Type="http://schemas.openxmlformats.org/officeDocument/2006/relationships/hyperlink" Target="https://www.google.com/imgres?imgurl=https%3A%2F%2Fcdn1.iconfinder.com%2Fdata%2Ficons%2Fcapsocial%2F500%2Fgithub-512.png&amp;imgrefurl=https%3A%2F%2Fwww.iconfinder.com%2Ficons%2F312650%2Fgit_git_hub_github_logo_square_version_control_icon&amp;tbnid=Rain26aCKVpsqM&amp;vet=12ahUKEwjNiNW8za_oAhUaM98KHR1WDhAQMygCegUIARCFAg..i&amp;docid=kS1YzVeOHJKD_M&amp;w=512&amp;h=512&amp;q=github%20logo&amp;hl=en&amp;client=firefox-b-1-d&amp;ved=2ahUKEwjNiNW8za_oAhUaM98KHR1WDhAQMygCegUIARCFAg" TargetMode="External"/><Relationship Id="rId17" Type="http://schemas.openxmlformats.org/officeDocument/2006/relationships/image" Target="../media/image14.png"/><Relationship Id="rId2" Type="http://schemas.openxmlformats.org/officeDocument/2006/relationships/image" Target="../media/image1.emf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7F6A5052-971C-4083-BD5C-34E3DECF0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284"/>
            <a:ext cx="12192000" cy="6854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2A0BF-2E7E-4E02-8BBC-BE4CB9350BB9}"/>
              </a:ext>
            </a:extLst>
          </p:cNvPr>
          <p:cNvSpPr txBox="1"/>
          <p:nvPr/>
        </p:nvSpPr>
        <p:spPr>
          <a:xfrm>
            <a:off x="0" y="52428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Climate Change Impact Prediction Tool (CCIPT)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09DE5-0FBB-4F9C-A5CB-B8A45BD68BC8}"/>
              </a:ext>
            </a:extLst>
          </p:cNvPr>
          <p:cNvSpPr txBox="1"/>
          <p:nvPr/>
        </p:nvSpPr>
        <p:spPr>
          <a:xfrm>
            <a:off x="-1" y="104750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Team Members</a:t>
            </a:r>
            <a:r>
              <a:rPr lang="en-US" sz="1000" dirty="0"/>
              <a:t>: Gavin Alberghini, Christopher </a:t>
            </a:r>
            <a:r>
              <a:rPr lang="en-US" sz="1000" dirty="0" err="1"/>
              <a:t>Maybush</a:t>
            </a:r>
            <a:r>
              <a:rPr lang="en-US" sz="1000" dirty="0"/>
              <a:t>, Daniel Webster, </a:t>
            </a:r>
            <a:r>
              <a:rPr lang="en-US" sz="1000" dirty="0" err="1"/>
              <a:t>Hakizimana</a:t>
            </a:r>
            <a:r>
              <a:rPr lang="en-US" sz="1000" dirty="0"/>
              <a:t> Jeanmarie | </a:t>
            </a:r>
            <a:r>
              <a:rPr lang="en-US" sz="1000" b="1" dirty="0"/>
              <a:t>Faculty Advisor</a:t>
            </a:r>
            <a:r>
              <a:rPr lang="en-US" sz="1000" dirty="0"/>
              <a:t>: Robert Dahlberg | </a:t>
            </a:r>
            <a:r>
              <a:rPr lang="en-US" sz="1000" b="1" dirty="0"/>
              <a:t>Sponsor</a:t>
            </a:r>
            <a:r>
              <a:rPr lang="en-US" sz="1000" dirty="0"/>
              <a:t>: Newport News Shipbuilding | </a:t>
            </a:r>
            <a:r>
              <a:rPr lang="en-US" sz="1000" b="1" dirty="0"/>
              <a:t>Mentor</a:t>
            </a:r>
            <a:r>
              <a:rPr lang="en-US" sz="1000" dirty="0"/>
              <a:t>: Jeremy Hoffman, Jennifer </a:t>
            </a:r>
            <a:r>
              <a:rPr lang="en-US" sz="1000" dirty="0" err="1"/>
              <a:t>Ciminelli</a:t>
            </a:r>
            <a:endParaRPr lang="en-US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1AF3E5-8AAC-4168-B96A-AEBCFC07AD62}"/>
              </a:ext>
            </a:extLst>
          </p:cNvPr>
          <p:cNvGrpSpPr/>
          <p:nvPr/>
        </p:nvGrpSpPr>
        <p:grpSpPr>
          <a:xfrm>
            <a:off x="227009" y="1508068"/>
            <a:ext cx="2406311" cy="1445452"/>
            <a:chOff x="459732" y="1570721"/>
            <a:chExt cx="2508956" cy="144545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FE71A7D-EB00-4C08-BE5D-E8FAA5F32301}"/>
                </a:ext>
              </a:extLst>
            </p:cNvPr>
            <p:cNvSpPr/>
            <p:nvPr/>
          </p:nvSpPr>
          <p:spPr>
            <a:xfrm>
              <a:off x="459732" y="1570721"/>
              <a:ext cx="2508956" cy="367135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opperplate Gothic Bold" panose="020E0705020206020404" pitchFamily="34" charset="0"/>
                </a:rPr>
                <a:t>Why?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28276F-FAAF-4C2F-ACFA-517EDD8FE790}"/>
                </a:ext>
              </a:extLst>
            </p:cNvPr>
            <p:cNvSpPr txBox="1"/>
            <p:nvPr/>
          </p:nvSpPr>
          <p:spPr>
            <a:xfrm>
              <a:off x="636515" y="2000510"/>
              <a:ext cx="22152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000" dirty="0"/>
                <a:t>Climate change is an up and coming issue for costal businesses.</a:t>
              </a:r>
            </a:p>
            <a:p>
              <a:pPr marL="171450" indent="-171450">
                <a:buFontTx/>
                <a:buChar char="-"/>
              </a:pPr>
              <a:endParaRPr lang="en-US" sz="1000" dirty="0"/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Companies want to know how to best prepare for future climate conditions.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B59EFF-3D60-48DB-BC82-37AD0DD6E439}"/>
              </a:ext>
            </a:extLst>
          </p:cNvPr>
          <p:cNvGrpSpPr/>
          <p:nvPr/>
        </p:nvGrpSpPr>
        <p:grpSpPr>
          <a:xfrm>
            <a:off x="227008" y="3232232"/>
            <a:ext cx="2406315" cy="2734355"/>
            <a:chOff x="466964" y="1633375"/>
            <a:chExt cx="2406315" cy="247328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18ECC68-D58D-4AFE-9984-CEEECE3A9752}"/>
                </a:ext>
              </a:extLst>
            </p:cNvPr>
            <p:cNvSpPr/>
            <p:nvPr/>
          </p:nvSpPr>
          <p:spPr>
            <a:xfrm>
              <a:off x="466964" y="1633375"/>
              <a:ext cx="2406315" cy="367135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opperplate Gothic Bold" panose="020E0705020206020404" pitchFamily="34" charset="0"/>
                </a:rPr>
                <a:t>What?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C9A19E-CBFE-4546-B83B-FA5ABBF6D673}"/>
                </a:ext>
              </a:extLst>
            </p:cNvPr>
            <p:cNvSpPr txBox="1"/>
            <p:nvPr/>
          </p:nvSpPr>
          <p:spPr>
            <a:xfrm>
              <a:off x="610102" y="1935212"/>
              <a:ext cx="2055830" cy="2171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br>
                <a:rPr lang="en-US" sz="1000" dirty="0"/>
              </a:br>
              <a:r>
                <a:rPr lang="en-US" sz="1000" dirty="0"/>
                <a:t>CCIPT is a software tool build to accomplish the following:</a:t>
              </a:r>
            </a:p>
            <a:p>
              <a:endParaRPr lang="en-US" sz="1000" dirty="0"/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Factor in local data gathered all around the southern Chesapeake bay region.</a:t>
              </a:r>
            </a:p>
            <a:p>
              <a:pPr marL="171450" indent="-171450">
                <a:buFontTx/>
                <a:buChar char="-"/>
              </a:pPr>
              <a:endParaRPr lang="en-US" sz="1000" dirty="0"/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Create several regressive models to predict future climate conditions. </a:t>
              </a:r>
            </a:p>
            <a:p>
              <a:pPr marL="171450" indent="-171450">
                <a:buFontTx/>
                <a:buChar char="-"/>
              </a:pPr>
              <a:endParaRPr lang="en-US" sz="1000" dirty="0"/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Simplify this knowledge discovery into GIS mapping software. </a:t>
              </a:r>
            </a:p>
          </p:txBody>
        </p:sp>
      </p:grpSp>
      <p:pic>
        <p:nvPicPr>
          <p:cNvPr id="27" name="Picture 2" descr="Image result for newport news shipbuilding logo">
            <a:hlinkClick r:id="rId3"/>
            <a:extLst>
              <a:ext uri="{FF2B5EF4-FFF2-40B4-BE49-F238E27FC236}">
                <a16:creationId xmlns:a16="http://schemas.microsoft.com/office/drawing/2014/main" id="{C42449C8-BEF5-426F-A43F-7BB8E65F4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332" y="6212117"/>
            <a:ext cx="1231974" cy="59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A28CDE3-2E47-4EF5-8A8B-5B6DE793CB1D}"/>
              </a:ext>
            </a:extLst>
          </p:cNvPr>
          <p:cNvGrpSpPr/>
          <p:nvPr/>
        </p:nvGrpSpPr>
        <p:grpSpPr>
          <a:xfrm>
            <a:off x="3058051" y="1570722"/>
            <a:ext cx="6064037" cy="4602242"/>
            <a:chOff x="2531916" y="1570722"/>
            <a:chExt cx="6064037" cy="4602242"/>
          </a:xfrm>
          <a:solidFill>
            <a:srgbClr val="FFF2CC"/>
          </a:solidFill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4A1A1CD-E8ED-4410-ABC6-C96D8C17EB82}"/>
                </a:ext>
              </a:extLst>
            </p:cNvPr>
            <p:cNvGrpSpPr/>
            <p:nvPr/>
          </p:nvGrpSpPr>
          <p:grpSpPr>
            <a:xfrm>
              <a:off x="2531916" y="1570722"/>
              <a:ext cx="6064037" cy="4602242"/>
              <a:chOff x="2531916" y="1570722"/>
              <a:chExt cx="6064037" cy="4602242"/>
            </a:xfrm>
            <a:grpFill/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4128C9B-C306-4F5E-AC64-A2E8241E6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1916" y="4927299"/>
                <a:ext cx="761585" cy="761585"/>
              </a:xfrm>
              <a:prstGeom prst="rect">
                <a:avLst/>
              </a:prstGeom>
              <a:noFill/>
            </p:spPr>
          </p:pic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BF35F12-2075-483A-981B-0EFFC9F7AFC2}"/>
                  </a:ext>
                </a:extLst>
              </p:cNvPr>
              <p:cNvGrpSpPr/>
              <p:nvPr/>
            </p:nvGrpSpPr>
            <p:grpSpPr>
              <a:xfrm>
                <a:off x="5710141" y="1570722"/>
                <a:ext cx="2885812" cy="1067228"/>
                <a:chOff x="3588927" y="1895428"/>
                <a:chExt cx="2885812" cy="1067228"/>
              </a:xfrm>
              <a:grpFill/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82BB21E9-F365-4B1D-85F8-B44FA2DB60F8}"/>
                    </a:ext>
                  </a:extLst>
                </p:cNvPr>
                <p:cNvSpPr/>
                <p:nvPr/>
              </p:nvSpPr>
              <p:spPr>
                <a:xfrm>
                  <a:off x="3588927" y="1895428"/>
                  <a:ext cx="2885812" cy="106722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E3EF117-89A4-4717-853B-99AC8C6BEFC3}"/>
                    </a:ext>
                  </a:extLst>
                </p:cNvPr>
                <p:cNvGrpSpPr/>
                <p:nvPr/>
              </p:nvGrpSpPr>
              <p:grpSpPr>
                <a:xfrm>
                  <a:off x="3758873" y="2266043"/>
                  <a:ext cx="2610764" cy="512601"/>
                  <a:chOff x="4236953" y="2765928"/>
                  <a:chExt cx="2610764" cy="512601"/>
                </a:xfrm>
                <a:grpFill/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843869CE-40BC-4FBC-A152-68595B0555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36953" y="2765928"/>
                    <a:ext cx="899916" cy="484232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2" name="Picture 31">
                    <a:extLst>
                      <a:ext uri="{FF2B5EF4-FFF2-40B4-BE49-F238E27FC236}">
                        <a16:creationId xmlns:a16="http://schemas.microsoft.com/office/drawing/2014/main" id="{C0A2767A-F10B-4E48-9BA4-42167915E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2265" y="2863886"/>
                    <a:ext cx="875452" cy="414643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4D09637-6C8E-40F0-80C8-FA85E96B9902}"/>
                  </a:ext>
                </a:extLst>
              </p:cNvPr>
              <p:cNvGrpSpPr/>
              <p:nvPr/>
            </p:nvGrpSpPr>
            <p:grpSpPr>
              <a:xfrm>
                <a:off x="3468368" y="1570722"/>
                <a:ext cx="2055830" cy="1067229"/>
                <a:chOff x="3588927" y="5042696"/>
                <a:chExt cx="2055830" cy="1067229"/>
              </a:xfrm>
              <a:grpFill/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AC953937-EF11-46E4-B25C-9C69CF1DA559}"/>
                    </a:ext>
                  </a:extLst>
                </p:cNvPr>
                <p:cNvSpPr/>
                <p:nvPr/>
              </p:nvSpPr>
              <p:spPr>
                <a:xfrm>
                  <a:off x="3588927" y="5042696"/>
                  <a:ext cx="2055830" cy="106722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6FF6CBB4-9F90-48BF-84D2-152C9EA45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3312" y="5466845"/>
                  <a:ext cx="459065" cy="459065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3CDDADBA-B2BC-482E-97C8-19F1FF697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2139" y="3135502"/>
                <a:ext cx="1316186" cy="11748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</p:pic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68C4E6F-E0C5-499A-A93F-6FE14130C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4437" y="2625167"/>
                <a:ext cx="0" cy="44520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6F79EC7-9B44-4AE8-BB8E-4B3AAFECC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3149" y="2637590"/>
                <a:ext cx="0" cy="44692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87951A2-C762-4918-BA30-1A56ADB7A06C}"/>
                  </a:ext>
                </a:extLst>
              </p:cNvPr>
              <p:cNvSpPr/>
              <p:nvPr/>
            </p:nvSpPr>
            <p:spPr>
              <a:xfrm>
                <a:off x="7102817" y="3624033"/>
                <a:ext cx="198937" cy="21278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FF0A4C4-415F-4B98-AE64-394333C6205A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>
                <a:off x="6414907" y="2637590"/>
                <a:ext cx="717044" cy="101760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DFEEB4F-E9E9-4CE3-BE7C-F88A8C723CC6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>
                <a:off x="7202286" y="2637590"/>
                <a:ext cx="0" cy="98644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5F71B39-598C-430B-8C68-0765E94657B9}"/>
                  </a:ext>
                </a:extLst>
              </p:cNvPr>
              <p:cNvCxnSpPr>
                <a:cxnSpLocks/>
                <a:endCxn id="61" idx="7"/>
              </p:cNvCxnSpPr>
              <p:nvPr/>
            </p:nvCxnSpPr>
            <p:spPr>
              <a:xfrm flipH="1">
                <a:off x="7272620" y="2637590"/>
                <a:ext cx="667525" cy="101760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B5A65002-F2D4-47DE-8090-A3240466E593}"/>
                  </a:ext>
                </a:extLst>
              </p:cNvPr>
              <p:cNvCxnSpPr>
                <a:cxnSpLocks/>
                <a:stCxn id="54" idx="3"/>
                <a:endCxn id="61" idx="2"/>
              </p:cNvCxnSpPr>
              <p:nvPr/>
            </p:nvCxnSpPr>
            <p:spPr>
              <a:xfrm>
                <a:off x="5788325" y="3722923"/>
                <a:ext cx="1314492" cy="750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EB3ED91D-DFF5-4BB9-9B4B-9E308BFF5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6000" y="4443221"/>
                <a:ext cx="2212571" cy="17297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</p:pic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A09C7B63-2E7A-4C01-B544-2D3A1ABE29D3}"/>
                  </a:ext>
                </a:extLst>
              </p:cNvPr>
              <p:cNvCxnSpPr>
                <a:cxnSpLocks/>
                <a:stCxn id="61" idx="4"/>
                <a:endCxn id="72" idx="0"/>
              </p:cNvCxnSpPr>
              <p:nvPr/>
            </p:nvCxnSpPr>
            <p:spPr>
              <a:xfrm>
                <a:off x="7202286" y="3836821"/>
                <a:ext cx="0" cy="60640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2F443C2-6B03-49AF-B498-2C79CD7DBDD0}"/>
                  </a:ext>
                </a:extLst>
              </p:cNvPr>
              <p:cNvCxnSpPr>
                <a:stCxn id="72" idx="1"/>
                <a:endCxn id="11" idx="3"/>
              </p:cNvCxnSpPr>
              <p:nvPr/>
            </p:nvCxnSpPr>
            <p:spPr>
              <a:xfrm flipH="1" flipV="1">
                <a:off x="3293501" y="5308092"/>
                <a:ext cx="2802499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8D1DB32B-EECD-4DD2-8E34-12905726DB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54096" y="3965644"/>
                <a:ext cx="1081219" cy="603287"/>
              </a:xfrm>
              <a:prstGeom prst="bentConnector3">
                <a:avLst>
                  <a:gd name="adj1" fmla="val 99656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242AD7-9704-4A8C-B8A4-27D102307990}"/>
                </a:ext>
              </a:extLst>
            </p:cNvPr>
            <p:cNvSpPr txBox="1"/>
            <p:nvPr/>
          </p:nvSpPr>
          <p:spPr>
            <a:xfrm>
              <a:off x="3607597" y="1617076"/>
              <a:ext cx="1759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Application Front End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89AAC55-2C2E-46D2-9F0D-FDB1EB8DA61D}"/>
                </a:ext>
              </a:extLst>
            </p:cNvPr>
            <p:cNvSpPr txBox="1"/>
            <p:nvPr/>
          </p:nvSpPr>
          <p:spPr>
            <a:xfrm>
              <a:off x="6297652" y="1600355"/>
              <a:ext cx="1710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Application Back End</a:t>
              </a: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AF8D528-724F-42FB-B893-E9131A76320F}"/>
              </a:ext>
            </a:extLst>
          </p:cNvPr>
          <p:cNvCxnSpPr/>
          <p:nvPr/>
        </p:nvCxnSpPr>
        <p:spPr>
          <a:xfrm>
            <a:off x="2823156" y="1476462"/>
            <a:ext cx="0" cy="464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7AEFFAF-C3B7-41A8-A852-B6140122627A}"/>
              </a:ext>
            </a:extLst>
          </p:cNvPr>
          <p:cNvCxnSpPr/>
          <p:nvPr/>
        </p:nvCxnSpPr>
        <p:spPr>
          <a:xfrm>
            <a:off x="9473097" y="1476461"/>
            <a:ext cx="0" cy="464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8856F07-1751-45D5-A708-FF8A784BBD58}"/>
              </a:ext>
            </a:extLst>
          </p:cNvPr>
          <p:cNvGrpSpPr/>
          <p:nvPr/>
        </p:nvGrpSpPr>
        <p:grpSpPr>
          <a:xfrm>
            <a:off x="9662924" y="1508598"/>
            <a:ext cx="2358347" cy="1690574"/>
            <a:chOff x="628591" y="1633375"/>
            <a:chExt cx="2358347" cy="1690574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981465-4C13-4086-9C4B-8EFF37890823}"/>
                </a:ext>
              </a:extLst>
            </p:cNvPr>
            <p:cNvSpPr/>
            <p:nvPr/>
          </p:nvSpPr>
          <p:spPr>
            <a:xfrm>
              <a:off x="628591" y="1633375"/>
              <a:ext cx="2358347" cy="367135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Copperplate Gothic Bold" panose="020E0705020206020404" pitchFamily="34" charset="0"/>
                </a:rPr>
                <a:t>Community Awareness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A93B92E-E19A-4C98-BB59-16AC08221454}"/>
                </a:ext>
              </a:extLst>
            </p:cNvPr>
            <p:cNvSpPr txBox="1"/>
            <p:nvPr/>
          </p:nvSpPr>
          <p:spPr>
            <a:xfrm>
              <a:off x="628593" y="2000510"/>
              <a:ext cx="22231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000" dirty="0"/>
                <a:t>This project exposed major deficiencies in publicly available data regarding climate change.</a:t>
              </a:r>
            </a:p>
            <a:p>
              <a:pPr marL="171450" indent="-171450">
                <a:buFontTx/>
                <a:buChar char="-"/>
              </a:pPr>
              <a:endParaRPr lang="en-US" sz="1000" dirty="0"/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Elevation and Storm Surge data were extremely difficult to find. Much of the existing information online was not usable. 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CF59FE5-2555-454E-9D6B-34B8AACD1161}"/>
              </a:ext>
            </a:extLst>
          </p:cNvPr>
          <p:cNvGrpSpPr/>
          <p:nvPr/>
        </p:nvGrpSpPr>
        <p:grpSpPr>
          <a:xfrm>
            <a:off x="9653370" y="3362742"/>
            <a:ext cx="2358358" cy="1536686"/>
            <a:chOff x="636515" y="1633375"/>
            <a:chExt cx="2358358" cy="153668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8EC3B753-620D-4917-9810-62BE90781D83}"/>
                </a:ext>
              </a:extLst>
            </p:cNvPr>
            <p:cNvSpPr/>
            <p:nvPr/>
          </p:nvSpPr>
          <p:spPr>
            <a:xfrm>
              <a:off x="636515" y="1633375"/>
              <a:ext cx="2358358" cy="367135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opperplate Gothic Bold" panose="020E0705020206020404" pitchFamily="34" charset="0"/>
                </a:rPr>
                <a:t>Social Benefit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A58FC83-E61C-45D4-90F8-D6A58566A84A}"/>
                </a:ext>
              </a:extLst>
            </p:cNvPr>
            <p:cNvSpPr txBox="1"/>
            <p:nvPr/>
          </p:nvSpPr>
          <p:spPr>
            <a:xfrm>
              <a:off x="636515" y="2000510"/>
              <a:ext cx="221522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000" dirty="0"/>
                <a:t>Visual representation of compounded climate change data in an easily understandable format. </a:t>
              </a:r>
            </a:p>
            <a:p>
              <a:pPr marL="171450" indent="-171450">
                <a:buFontTx/>
                <a:buChar char="-"/>
              </a:pPr>
              <a:endParaRPr lang="en-US" sz="1000" dirty="0"/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Demonstrates the necessity for more readily available climate change information.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FC413ED-C509-4C42-BF13-53420BE574BC}"/>
              </a:ext>
            </a:extLst>
          </p:cNvPr>
          <p:cNvGrpSpPr/>
          <p:nvPr/>
        </p:nvGrpSpPr>
        <p:grpSpPr>
          <a:xfrm>
            <a:off x="9662925" y="5029437"/>
            <a:ext cx="2358352" cy="1143527"/>
            <a:chOff x="9642233" y="4443221"/>
            <a:chExt cx="2358352" cy="1143527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304319E-11C2-4A53-B4CF-F584CB790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7614" y="4876979"/>
              <a:ext cx="709769" cy="709769"/>
            </a:xfrm>
            <a:prstGeom prst="rect">
              <a:avLst/>
            </a:prstGeom>
          </p:spPr>
        </p:pic>
        <p:pic>
          <p:nvPicPr>
            <p:cNvPr id="50" name="Picture 8" descr="Image result for github logo">
              <a:hlinkClick r:id="rId12"/>
              <a:extLst>
                <a:ext uri="{FF2B5EF4-FFF2-40B4-BE49-F238E27FC236}">
                  <a16:creationId xmlns:a16="http://schemas.microsoft.com/office/drawing/2014/main" id="{63B566FC-4CD2-4A6B-84A4-07D52C43A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5640" y="4886549"/>
              <a:ext cx="682307" cy="682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EE6A8AE-B8C0-4E6C-97B7-2393892C9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7712" y="4885839"/>
              <a:ext cx="341863" cy="341863"/>
            </a:xfrm>
            <a:prstGeom prst="rect">
              <a:avLst/>
            </a:prstGeom>
          </p:spPr>
        </p:pic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DA53B7FF-C867-4228-85D0-CB522937F8D8}"/>
                </a:ext>
              </a:extLst>
            </p:cNvPr>
            <p:cNvSpPr/>
            <p:nvPr/>
          </p:nvSpPr>
          <p:spPr>
            <a:xfrm>
              <a:off x="9642233" y="4443221"/>
              <a:ext cx="2358352" cy="367135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  <a:latin typeface="Copperplate Gothic Bold" panose="020E0705020206020404" pitchFamily="34" charset="0"/>
                </a:rPr>
                <a:t>Supporting Tools and Communities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557C3A91-2550-4F95-B299-96DA304F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150" y="5244884"/>
              <a:ext cx="341864" cy="341864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F8E4F-3DF9-49BB-8019-A5FF509D70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076" y="1954033"/>
            <a:ext cx="541520" cy="5415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F04D87B-BBAE-4710-A0A6-2CD5264440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82" y="1969661"/>
            <a:ext cx="998708" cy="5935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4A00F0-2BB8-476F-A5D4-36C6DB406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190" y="6226441"/>
            <a:ext cx="854081" cy="56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D404683-CFD3-4B2A-B200-196ED35E50E9}"/>
              </a:ext>
            </a:extLst>
          </p:cNvPr>
          <p:cNvSpPr txBox="1"/>
          <p:nvPr/>
        </p:nvSpPr>
        <p:spPr>
          <a:xfrm>
            <a:off x="3153482" y="5677482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A77330-7B94-497F-8E87-754C06CE5104}"/>
              </a:ext>
            </a:extLst>
          </p:cNvPr>
          <p:cNvSpPr txBox="1"/>
          <p:nvPr/>
        </p:nvSpPr>
        <p:spPr>
          <a:xfrm>
            <a:off x="4237118" y="4312416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GUI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68E082-299F-49B2-BF06-541795F0A3C6}"/>
              </a:ext>
            </a:extLst>
          </p:cNvPr>
          <p:cNvSpPr txBox="1"/>
          <p:nvPr/>
        </p:nvSpPr>
        <p:spPr>
          <a:xfrm>
            <a:off x="5117788" y="4312416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Empty GIS Map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4EA297-843C-4ECB-A4F3-59307FF377E0}"/>
              </a:ext>
            </a:extLst>
          </p:cNvPr>
          <p:cNvSpPr txBox="1"/>
          <p:nvPr/>
        </p:nvSpPr>
        <p:spPr>
          <a:xfrm>
            <a:off x="7191478" y="6172964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Filtered GIS Map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8298434-927C-4FE6-8454-02352455D3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78" y="547701"/>
            <a:ext cx="1878628" cy="51016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F80FE00-7E73-42C0-B98D-A0A9F9CAE69B}"/>
              </a:ext>
            </a:extLst>
          </p:cNvPr>
          <p:cNvSpPr txBox="1"/>
          <p:nvPr/>
        </p:nvSpPr>
        <p:spPr>
          <a:xfrm>
            <a:off x="10609018" y="71900"/>
            <a:ext cx="57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42F61-336C-4907-A18C-38A3DC63F6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65" y="3132284"/>
            <a:ext cx="896086" cy="118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5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196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Copperplate Gothic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Alberghini</dc:creator>
  <cp:lastModifiedBy>Gavin Alberghini</cp:lastModifiedBy>
  <cp:revision>37</cp:revision>
  <dcterms:created xsi:type="dcterms:W3CDTF">2020-03-23T02:36:23Z</dcterms:created>
  <dcterms:modified xsi:type="dcterms:W3CDTF">2020-04-16T20:24:30Z</dcterms:modified>
</cp:coreProperties>
</file>