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Helvetica Neue"/>
      <p:regular r:id="rId19"/>
      <p:bold r:id="rId20"/>
      <p:italic r:id="rId21"/>
      <p:boldItalic r:id="rId22"/>
    </p:embeddedFon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Intro: (Richard)</a:t>
            </a:r>
            <a:endParaRPr sz="1400">
              <a:solidFill>
                <a:schemeClr val="dk1"/>
              </a:solidFill>
              <a:highlight>
                <a:srgbClr val="FFFF00"/>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Hey everyone! I’m Richard Hoffmann, I have conducted research with Gavin Hung and Jonathan Yen and we are from Track 3.  We will present our work on the photometric analysis of the eclipsing binary, SW Lac, using its light curve.  </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4b41dfb3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4b41dfb3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10: (Gavin)</a:t>
            </a:r>
            <a:endParaRPr sz="1400">
              <a:solidFill>
                <a:schemeClr val="dk1"/>
              </a:solidFill>
              <a:highlight>
                <a:srgbClr val="FFFF00"/>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Now that we have went over our results, let’s discuss our findings. We will start with our light curve. In addition to comparing the light curve to a line of best fit, we also overlaid an existing light curve. As you can see in the figure in the top right, our light curve is also a perfect match. Our observations are in black and the archival data is in green. It's important to note that this is not a perfect match. We concluded that the shape of SW Lac must be changing, which is also changing the brightness at each phase.</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From the light curve, we are also able to compare it to other W UMa-type light curves and see that it looks like a light curve of a W UMa-type system. The figure on the bottom right shows different  </a:t>
            </a:r>
            <a:r>
              <a:rPr lang="en" sz="1000">
                <a:solidFill>
                  <a:schemeClr val="dk1"/>
                </a:solidFill>
                <a:latin typeface="Helvetica Neue"/>
                <a:ea typeface="Helvetica Neue"/>
                <a:cs typeface="Helvetica Neue"/>
                <a:sym typeface="Helvetica Neue"/>
              </a:rPr>
              <a:t>W UMa-type light curves.</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Richard (Slide 10)-</a:t>
            </a:r>
            <a:endParaRPr sz="1400">
              <a:solidFill>
                <a:schemeClr val="dk1"/>
              </a:solidFill>
              <a:highlight>
                <a:srgbClr val="FFFF00"/>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Additionally, we want to note some limitations of our light curve. Since we were not able to get a full continuous light curve, we were unable to extract a period, but used a period from archival data. However, future observations of SW Lac with a full light curve can be used to extract data including the </a:t>
            </a:r>
            <a:r>
              <a:rPr lang="en" sz="1000">
                <a:solidFill>
                  <a:schemeClr val="dk1"/>
                </a:solidFill>
                <a:latin typeface="Helvetica Neue"/>
                <a:ea typeface="Helvetica Neue"/>
                <a:cs typeface="Helvetica Neue"/>
                <a:sym typeface="Helvetica Neue"/>
              </a:rPr>
              <a:t>instantaneous</a:t>
            </a:r>
            <a:r>
              <a:rPr lang="en" sz="1000">
                <a:solidFill>
                  <a:schemeClr val="dk1"/>
                </a:solidFill>
                <a:latin typeface="Helvetica Neue"/>
                <a:ea typeface="Helvetica Neue"/>
                <a:cs typeface="Helvetica Neue"/>
                <a:sym typeface="Helvetica Neue"/>
              </a:rPr>
              <a:t> period and inclination. Combined with archival data about the mass, a simulation of the orbit of SW Lac can be created and made to </a:t>
            </a:r>
            <a:r>
              <a:rPr lang="en" sz="1000">
                <a:solidFill>
                  <a:schemeClr val="dk1"/>
                </a:solidFill>
                <a:latin typeface="Helvetica Neue"/>
                <a:ea typeface="Helvetica Neue"/>
                <a:cs typeface="Helvetica Neue"/>
                <a:sym typeface="Helvetica Neue"/>
              </a:rPr>
              <a:t>simulate how the </a:t>
            </a:r>
            <a:r>
              <a:rPr lang="en" sz="1000">
                <a:solidFill>
                  <a:schemeClr val="dk1"/>
                </a:solidFill>
                <a:latin typeface="Helvetica Neue"/>
                <a:ea typeface="Helvetica Neue"/>
                <a:cs typeface="Helvetica Neue"/>
                <a:sym typeface="Helvetica Neue"/>
              </a:rPr>
              <a:t>orbit changes over time.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There were also some sources of error in our observations. The most obvious is Earth’s atmosphere. For example, clouds can be potentially above the telescopes during an observation.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In fact, we removed two out of the eight observations since they had very varying magnitudes in short amounts of time, compared to other observations with increased and decreased relatively slowly. </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5f48492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5f48492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11: (Jonathan)</a:t>
            </a:r>
            <a:endParaRPr sz="1400">
              <a:solidFill>
                <a:schemeClr val="dk1"/>
              </a:solidFill>
              <a:highlight>
                <a:srgbClr val="FFFF00"/>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Helvetica Neue"/>
                <a:ea typeface="Helvetica Neue"/>
                <a:cs typeface="Helvetica Neue"/>
                <a:sym typeface="Helvetica Neue"/>
              </a:rPr>
              <a:t>The new </a:t>
            </a:r>
            <a:r>
              <a:rPr i="1" lang="en">
                <a:solidFill>
                  <a:schemeClr val="dk1"/>
                </a:solidFill>
                <a:latin typeface="Helvetica Neue"/>
                <a:ea typeface="Helvetica Neue"/>
                <a:cs typeface="Helvetica Neue"/>
                <a:sym typeface="Helvetica Neue"/>
              </a:rPr>
              <a:t>O-C</a:t>
            </a:r>
            <a:r>
              <a:rPr lang="en">
                <a:solidFill>
                  <a:schemeClr val="dk1"/>
                </a:solidFill>
                <a:latin typeface="Helvetica Neue"/>
                <a:ea typeface="Helvetica Neue"/>
                <a:cs typeface="Helvetica Neue"/>
                <a:sym typeface="Helvetica Neue"/>
              </a:rPr>
              <a:t> data point that we found shows an increasing trend in </a:t>
            </a:r>
            <a:r>
              <a:rPr i="1" lang="en">
                <a:solidFill>
                  <a:schemeClr val="dk1"/>
                </a:solidFill>
                <a:latin typeface="Helvetica Neue"/>
                <a:ea typeface="Helvetica Neue"/>
                <a:cs typeface="Helvetica Neue"/>
                <a:sym typeface="Helvetica Neue"/>
              </a:rPr>
              <a:t>O-C </a:t>
            </a:r>
            <a:r>
              <a:rPr lang="en">
                <a:solidFill>
                  <a:schemeClr val="dk1"/>
                </a:solidFill>
                <a:latin typeface="Helvetica Neue"/>
                <a:ea typeface="Helvetica Neue"/>
                <a:cs typeface="Helvetica Neue"/>
                <a:sym typeface="Helvetica Neue"/>
              </a:rPr>
              <a:t>that we already start to see in the archival data. From the polynomial line of best fit, the archival data predicted an increase in </a:t>
            </a:r>
            <a:r>
              <a:rPr i="1" lang="en">
                <a:solidFill>
                  <a:schemeClr val="dk1"/>
                </a:solidFill>
                <a:latin typeface="Helvetica Neue"/>
                <a:ea typeface="Helvetica Neue"/>
                <a:cs typeface="Helvetica Neue"/>
                <a:sym typeface="Helvetica Neue"/>
              </a:rPr>
              <a:t>O-C, </a:t>
            </a:r>
            <a:r>
              <a:rPr lang="en">
                <a:solidFill>
                  <a:schemeClr val="dk1"/>
                </a:solidFill>
                <a:latin typeface="Helvetica Neue"/>
                <a:ea typeface="Helvetica Neue"/>
                <a:cs typeface="Helvetica Neue"/>
                <a:sym typeface="Helvetica Neue"/>
              </a:rPr>
              <a:t>and our new data point supports that prediction, showing that the values of </a:t>
            </a:r>
            <a:r>
              <a:rPr i="1" lang="en">
                <a:solidFill>
                  <a:schemeClr val="dk1"/>
                </a:solidFill>
                <a:latin typeface="Helvetica Neue"/>
                <a:ea typeface="Helvetica Neue"/>
                <a:cs typeface="Helvetica Neue"/>
                <a:sym typeface="Helvetica Neue"/>
              </a:rPr>
              <a:t>O-C</a:t>
            </a:r>
            <a:r>
              <a:rPr lang="en">
                <a:solidFill>
                  <a:schemeClr val="dk1"/>
                </a:solidFill>
                <a:latin typeface="Helvetica Neue"/>
                <a:ea typeface="Helvetica Neue"/>
                <a:cs typeface="Helvetica Neue"/>
                <a:sym typeface="Helvetica Neue"/>
              </a:rPr>
              <a:t> do indeed increase past where the archival data ends. </a:t>
            </a:r>
            <a:endParaRPr>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Helvetica Neue"/>
                <a:ea typeface="Helvetica Neue"/>
                <a:cs typeface="Helvetica Neue"/>
                <a:sym typeface="Helvetica Neue"/>
              </a:rPr>
              <a:t>Using this O-C value, we can, in a way, track the variability of SW Lac’s orbit.</a:t>
            </a:r>
            <a:endParaRPr>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Helvetica Neue"/>
                <a:ea typeface="Helvetica Neue"/>
                <a:cs typeface="Helvetica Neue"/>
                <a:sym typeface="Helvetica Neue"/>
              </a:rPr>
              <a:t>However</a:t>
            </a:r>
            <a:r>
              <a:rPr lang="en">
                <a:solidFill>
                  <a:schemeClr val="dk1"/>
                </a:solidFill>
                <a:latin typeface="Helvetica Neue"/>
                <a:ea typeface="Helvetica Neue"/>
                <a:cs typeface="Helvetica Neue"/>
                <a:sym typeface="Helvetica Neue"/>
              </a:rPr>
              <a:t>, there is some uncertainty in our O-C value, that being we do not know the exact time of the eclipse’s minimum brightness, just a time close to it. This could affect our O-C value, making it off by some minutes.</a:t>
            </a:r>
            <a:endParaRPr>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Helvetica Neue"/>
                <a:ea typeface="Helvetica Neue"/>
                <a:cs typeface="Helvetica Neue"/>
                <a:sym typeface="Helvetica Neue"/>
              </a:rPr>
              <a:t>But what could cause an O-C value in the first place? Why isn’t SW Lac’s period constant? Well, from our slide before, we concluded that SW Lac was a W UMa-type binary, which means the two stars are actually in contact with each other, as shown in figure seven. When the two stars are in contact, they can transfer mass and energy with each other, which can affect the period of the orbit, and thus explain why the period is not exactly constant. Another reason why the period of a binary star may change, which may be less relevant for SW Lac, is the presence of a third body tugging at the star.</a:t>
            </a:r>
            <a:endParaRPr>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4b41dfb3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4b41dfb3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12: (Richard) </a:t>
            </a:r>
            <a:endParaRPr sz="1400">
              <a:solidFill>
                <a:schemeClr val="dk1"/>
              </a:solidFill>
              <a:highlight>
                <a:srgbClr val="FFFF00"/>
              </a:highlight>
              <a:latin typeface="Helvetica Neue"/>
              <a:ea typeface="Helvetica Neue"/>
              <a:cs typeface="Helvetica Neue"/>
              <a:sym typeface="Helvetica Neue"/>
            </a:endParaRPr>
          </a:p>
          <a:p>
            <a:pPr indent="45720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In conclusion, we compared our light curve’s structure to other light curves of W UMa-type binary systems. Our light curve shares many of the same characteristics seen in this type of light curve, like those in the figure in previous slides. They have peaks with similar magnitudes and ellipsoidal components, explaining our classification of SW Lac as a W UMa-type binary.</a:t>
            </a:r>
            <a:endParaRPr sz="1000">
              <a:solidFill>
                <a:schemeClr val="dk1"/>
              </a:solidFill>
              <a:latin typeface="Helvetica Neue"/>
              <a:ea typeface="Helvetica Neue"/>
              <a:cs typeface="Helvetica Neue"/>
              <a:sym typeface="Helvetica Neue"/>
            </a:endParaRPr>
          </a:p>
          <a:p>
            <a:pPr indent="45720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We were also able to add onto existing research, adding </a:t>
            </a:r>
            <a:r>
              <a:rPr lang="en" sz="1000">
                <a:solidFill>
                  <a:schemeClr val="dk1"/>
                </a:solidFill>
                <a:latin typeface="Helvetica Neue"/>
                <a:ea typeface="Helvetica Neue"/>
                <a:cs typeface="Helvetica Neue"/>
                <a:sym typeface="Helvetica Neue"/>
              </a:rPr>
              <a:t>onto</a:t>
            </a:r>
            <a:r>
              <a:rPr lang="en" sz="1000">
                <a:solidFill>
                  <a:schemeClr val="dk1"/>
                </a:solidFill>
                <a:latin typeface="Helvetica Neue"/>
                <a:ea typeface="Helvetica Neue"/>
                <a:cs typeface="Helvetica Neue"/>
                <a:sym typeface="Helvetica Neue"/>
              </a:rPr>
              <a:t> an O-C diagram and show how our new data point follows the trend of the graph, seen in the figure above. </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97482136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97482136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13 (Jonathan): </a:t>
            </a:r>
            <a:endParaRPr sz="1400">
              <a:solidFill>
                <a:schemeClr val="dk1"/>
              </a:solidFill>
              <a:highlight>
                <a:srgbClr val="FFFF00"/>
              </a:highlight>
              <a:latin typeface="Helvetica Neue"/>
              <a:ea typeface="Helvetica Neue"/>
              <a:cs typeface="Helvetica Neue"/>
              <a:sym typeface="Helvetica Neue"/>
            </a:endParaRPr>
          </a:p>
          <a:p>
            <a:pPr indent="45720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We thank our instructors Mirek Brandt, Megan Newsome, and Alanna Bartolini for their helpful guidance throughout our research process. </a:t>
            </a:r>
            <a:r>
              <a:rPr lang="en" sz="1000">
                <a:solidFill>
                  <a:schemeClr val="dk1"/>
                </a:solidFill>
                <a:latin typeface="Helvetica Neue"/>
                <a:ea typeface="Helvetica Neue"/>
                <a:cs typeface="Helvetica Neue"/>
                <a:sym typeface="Helvetica Neue"/>
              </a:rPr>
              <a:t>We thank Dr. Lina Kim and the Summer Research Academies for the opportunity to conduct university-level research. </a:t>
            </a:r>
            <a:r>
              <a:rPr lang="en" sz="1000">
                <a:solidFill>
                  <a:schemeClr val="dk1"/>
                </a:solidFill>
                <a:latin typeface="Helvetica Neue"/>
                <a:ea typeface="Helvetica Neue"/>
                <a:cs typeface="Helvetica Neue"/>
                <a:sym typeface="Helvetica Neue"/>
              </a:rPr>
              <a:t>We thank the Las Cumbres Observatory, Curtis McCully, and the BANZAI Data reduction pipeline development team for the opportunity to use their telescopes and the high-quality observations.</a:t>
            </a:r>
            <a:endParaRPr sz="1000">
              <a:solidFill>
                <a:schemeClr val="dk1"/>
              </a:solidFill>
              <a:latin typeface="Helvetica Neue"/>
              <a:ea typeface="Helvetica Neue"/>
              <a:cs typeface="Helvetica Neue"/>
              <a:sym typeface="Helvetica Neue"/>
            </a:endParaRPr>
          </a:p>
          <a:p>
            <a:pPr indent="45720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4b41dfb3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4b41dfb3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2: (Richard) - </a:t>
            </a:r>
            <a:r>
              <a:rPr lang="en" sz="1400">
                <a:solidFill>
                  <a:schemeClr val="dk1"/>
                </a:solidFill>
                <a:latin typeface="Helvetica Neue"/>
                <a:ea typeface="Helvetica Neue"/>
                <a:cs typeface="Helvetica Neue"/>
                <a:sym typeface="Helvetica Neue"/>
              </a:rPr>
              <a:t> </a:t>
            </a:r>
            <a:endParaRPr sz="14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What did we study?  We looked at eclipsing binaries, systems of 2 stars orbiting around a common center of mass. The cool thing about eclipsing binaries is that we can plot light curves of them, using their brightness plotted over time.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Depending on the inclination of the binary or how the plane of the binary is angled, we can observe the stars eclipsing each other from Earth, causing dips in the brightness of the system and allowing us to produce a light curve. The figure on the right shows how the </a:t>
            </a:r>
            <a:r>
              <a:rPr lang="en" sz="1000">
                <a:solidFill>
                  <a:schemeClr val="dk1"/>
                </a:solidFill>
                <a:latin typeface="Helvetica Neue"/>
                <a:ea typeface="Helvetica Neue"/>
                <a:cs typeface="Helvetica Neue"/>
                <a:sym typeface="Helvetica Neue"/>
              </a:rPr>
              <a:t>brightness</a:t>
            </a:r>
            <a:r>
              <a:rPr lang="en" sz="1000">
                <a:solidFill>
                  <a:schemeClr val="dk1"/>
                </a:solidFill>
                <a:latin typeface="Helvetica Neue"/>
                <a:ea typeface="Helvetica Neue"/>
                <a:cs typeface="Helvetica Neue"/>
                <a:sym typeface="Helvetica Neue"/>
              </a:rPr>
              <a:t> can change as the two stars orbit each other.</a:t>
            </a:r>
            <a:endParaRPr>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We chose SW Lac as it’s a bright eclipsing binary star system with a short period, making it a good source to observe due to its variable light curve. </a:t>
            </a:r>
            <a:endParaRPr>
              <a:solidFill>
                <a:schemeClr val="dk1"/>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5e20f9a6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5e20f9a6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3: (Richard) -</a:t>
            </a:r>
            <a:r>
              <a:rPr lang="en" sz="1400">
                <a:solidFill>
                  <a:schemeClr val="dk1"/>
                </a:solidFill>
                <a:latin typeface="Helvetica Neue"/>
                <a:ea typeface="Helvetica Neue"/>
                <a:cs typeface="Helvetica Neue"/>
                <a:sym typeface="Helvetica Neue"/>
              </a:rPr>
              <a:t> </a:t>
            </a:r>
            <a:endParaRPr sz="14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Onto our motivation behind this project, it was mainly driven by 2 questions.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Can we create our own light curve similar to one generated from archival data and compare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them? (Fig. 2)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b="1" lang="en" sz="1000">
                <a:solidFill>
                  <a:schemeClr val="dk1"/>
                </a:solidFill>
                <a:latin typeface="Helvetica Neue"/>
                <a:ea typeface="Helvetica Neue"/>
                <a:cs typeface="Helvetica Neue"/>
                <a:sym typeface="Helvetica Neue"/>
              </a:rPr>
              <a:t>[slide 3 and explain graph]</a:t>
            </a:r>
            <a:endParaRPr b="1"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Can we classify what type of binary SW Lac is based on our light curve (Fig. 3)?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b="1" lang="en" sz="1000">
                <a:solidFill>
                  <a:schemeClr val="dk1"/>
                </a:solidFill>
                <a:latin typeface="Helvetica Neue"/>
                <a:ea typeface="Helvetica Neue"/>
                <a:cs typeface="Helvetica Neue"/>
                <a:sym typeface="Helvetica Neue"/>
              </a:rPr>
              <a:t>[slide 3 and explain three types]</a:t>
            </a:r>
            <a:endParaRPr b="1" sz="1000">
              <a:solidFill>
                <a:schemeClr val="dk1"/>
              </a:solidFill>
              <a:latin typeface="Helvetica Neue"/>
              <a:ea typeface="Helvetica Neue"/>
              <a:cs typeface="Helvetica Neue"/>
              <a:sym typeface="Helvetica Neue"/>
            </a:endParaRPr>
          </a:p>
          <a:p>
            <a:pPr indent="45720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4b41dfb3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4b41dfb3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4: (Richard) -</a:t>
            </a:r>
            <a:r>
              <a:rPr lang="en" sz="1400">
                <a:solidFill>
                  <a:schemeClr val="dk1"/>
                </a:solidFill>
                <a:latin typeface="Helvetica Neue"/>
                <a:ea typeface="Helvetica Neue"/>
                <a:cs typeface="Helvetica Neue"/>
                <a:sym typeface="Helvetica Neue"/>
              </a:rPr>
              <a:t> should end at 2:30 - 3</a:t>
            </a:r>
            <a:endParaRPr sz="14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b="1" lang="en" sz="1000">
                <a:solidFill>
                  <a:schemeClr val="dk1"/>
                </a:solidFill>
                <a:latin typeface="Helvetica Neue"/>
                <a:ea typeface="Helvetica Neue"/>
                <a:cs typeface="Helvetica Neue"/>
                <a:sym typeface="Helvetica Neue"/>
              </a:rPr>
              <a:t>First Question:</a:t>
            </a:r>
            <a:r>
              <a:rPr lang="en" sz="1000">
                <a:solidFill>
                  <a:schemeClr val="dk1"/>
                </a:solidFill>
                <a:latin typeface="Helvetica Neue"/>
                <a:ea typeface="Helvetica Neue"/>
                <a:cs typeface="Helvetica Neue"/>
                <a:sym typeface="Helvetica Neue"/>
              </a:rPr>
              <a:t> As you can see, Fig. 2 shows a light curve based on archival data. In an eclipsing binary star system, two stars are orbiting each other. Depending on their location relative to each other, their brightness increases and the filter picks it up.  The dips as seen in figure 2 occur when the stars eclipse each other and are farther away from the filter, thus registering less light.  The brightness in the graph is referred to as the magnitude, with a lower magnitude value indicating increased brightness.</a:t>
            </a:r>
            <a:endParaRPr sz="1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b="1" lang="en" sz="1000">
                <a:solidFill>
                  <a:schemeClr val="dk1"/>
                </a:solidFill>
                <a:latin typeface="Helvetica Neue"/>
                <a:ea typeface="Helvetica Neue"/>
                <a:cs typeface="Helvetica Neue"/>
                <a:sym typeface="Helvetica Neue"/>
              </a:rPr>
              <a:t>Second Question</a:t>
            </a:r>
            <a:r>
              <a:rPr lang="en" sz="1000">
                <a:solidFill>
                  <a:schemeClr val="dk1"/>
                </a:solidFill>
                <a:latin typeface="Helvetica Neue"/>
                <a:ea typeface="Helvetica Neue"/>
                <a:cs typeface="Helvetica Neue"/>
                <a:sym typeface="Helvetica Neue"/>
              </a:rPr>
              <a:t> Figure 3. explains our second question, as there are 3 different types of eclipsing binaries. The goal is to classify SW Lac as one of them.  </a:t>
            </a:r>
            <a:endParaRPr sz="1000">
              <a:solidFill>
                <a:schemeClr val="dk1"/>
              </a:solidFill>
              <a:latin typeface="Helvetica Neue"/>
              <a:ea typeface="Helvetica Neue"/>
              <a:cs typeface="Helvetica Neue"/>
              <a:sym typeface="Helvetica Neue"/>
            </a:endParaRPr>
          </a:p>
          <a:p>
            <a:pPr indent="45720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First, we used data from the telescopes at the Las Cumbres Observatory and took 8 shots of the SW Lac binary at different times to track its eclipsing path.  This allowed us to receive data to plot a light curve. Now we will explain the process behind that.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0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e20f9a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e20f9a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5: (Gavin)</a:t>
            </a:r>
            <a:endParaRPr sz="1000">
              <a:solidFill>
                <a:schemeClr val="dk1"/>
              </a:solidFill>
              <a:highlight>
                <a:srgbClr val="FFFF00"/>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000">
                <a:solidFill>
                  <a:schemeClr val="dk1"/>
                </a:solidFill>
                <a:latin typeface="Helvetica Neue"/>
                <a:ea typeface="Helvetica Neue"/>
                <a:cs typeface="Helvetica Neue"/>
                <a:sym typeface="Helvetica Neue"/>
              </a:rPr>
              <a:t>Let’s talk about how we generated our light curve.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Adding on to Richard, we used the network of 0.4 meter telescopes at the Las Cumbres Observatory to observe SW Lac for 4.5 hours, yielding a total of 137 observations. Since SW Lac’s period, which is a little more </a:t>
            </a:r>
            <a:r>
              <a:rPr lang="en" sz="1000">
                <a:solidFill>
                  <a:schemeClr val="dk1"/>
                </a:solidFill>
                <a:latin typeface="Helvetica Neue"/>
                <a:ea typeface="Helvetica Neue"/>
                <a:cs typeface="Helvetica Neue"/>
                <a:sym typeface="Helvetica Neue"/>
              </a:rPr>
              <a:t>than</a:t>
            </a:r>
            <a:r>
              <a:rPr lang="en" sz="1000">
                <a:solidFill>
                  <a:schemeClr val="dk1"/>
                </a:solidFill>
                <a:latin typeface="Helvetica Neue"/>
                <a:ea typeface="Helvetica Neue"/>
                <a:cs typeface="Helvetica Neue"/>
                <a:sym typeface="Helvetica Neue"/>
              </a:rPr>
              <a:t> 7 and a half hours,  is greater than our observed time, we were only able to get parts of the light curve. To remedy this, we spaced our observations to get observations from each section of the orbit. </a:t>
            </a:r>
            <a:endParaRPr sz="1000">
              <a:solidFill>
                <a:schemeClr val="dk1"/>
              </a:solidFill>
              <a:latin typeface="Helvetica Neue"/>
              <a:ea typeface="Helvetica Neue"/>
              <a:cs typeface="Helvetica Neue"/>
              <a:sym typeface="Helvetica Neue"/>
            </a:endParaRPr>
          </a:p>
          <a:p>
            <a:pPr indent="45720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Aperture photometry was then used to find the brightness of SW Lac relative to the second brightest standard star, which is BD 37 4715. In other the terms, we </a:t>
            </a:r>
            <a:r>
              <a:rPr lang="en" sz="1000">
                <a:solidFill>
                  <a:schemeClr val="dk1"/>
                </a:solidFill>
                <a:latin typeface="Helvetica Neue"/>
                <a:ea typeface="Helvetica Neue"/>
                <a:cs typeface="Helvetica Neue"/>
                <a:sym typeface="Helvetica Neue"/>
              </a:rPr>
              <a:t>subtract</a:t>
            </a:r>
            <a:r>
              <a:rPr lang="en" sz="1000">
                <a:solidFill>
                  <a:schemeClr val="dk1"/>
                </a:solidFill>
                <a:latin typeface="Helvetica Neue"/>
                <a:ea typeface="Helvetica Neue"/>
                <a:cs typeface="Helvetica Neue"/>
                <a:sym typeface="Helvetica Neue"/>
              </a:rPr>
              <a:t> the brightness of SW and the companion star. We used this method because a standard star should remain constant.  If both SW Lac and the standard star both have a large shift in brightness, we know that the change is not a result of SW Lac’s variability. Thus, anchoring the brightness of SW Lac to a standard star will give us more accurate results.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Once we calculated the magnitudes at each observation, we plotted the magnitudes over time to produce a light curve.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We also plotted a light of best fit using a fourier fit to compare our results to archival data. </a:t>
            </a:r>
            <a:r>
              <a:rPr lang="en" sz="1000">
                <a:solidFill>
                  <a:schemeClr val="dk1"/>
                </a:solidFill>
                <a:latin typeface="Helvetica Neue"/>
                <a:ea typeface="Helvetica Neue"/>
                <a:cs typeface="Helvetica Neue"/>
                <a:sym typeface="Helvetica Neue"/>
              </a:rPr>
              <a:t>The Fourier fit was created using a sum of sin and cosine waves. </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0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4da87e5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4da87e5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6: (Gavin)</a:t>
            </a:r>
            <a:endParaRPr sz="1400">
              <a:solidFill>
                <a:schemeClr val="dk1"/>
              </a:solidFill>
              <a:highlight>
                <a:srgbClr val="FFFF00"/>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Now that we have an overview of our light curve methodology and how we got our data, let’s talk about the scientific tools we used.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We used the Python programming language and many popular scientific Python libraries to aid our research.</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We used numpy and astropy to handle and manipulate our data for our photometric techniques. The figure on the right shows one observation of SW Lac. We then fed this data into the library photutils to locate stars based on their apparent brightness from the telescope images. The figure on the left shows the output of photoutils with one of our observations. We can see from the image it pinpoints the location of stars.  </a:t>
            </a:r>
            <a:endParaRPr sz="10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We then calculated the instrumental magnitudes and fluxes of SW and the comparison star, which are both units of brightness, then plotted the difference on a graph using matplotlib. We also used symfit to help generate a line of best fit. </a:t>
            </a:r>
            <a:endParaRPr sz="1400">
              <a:solidFill>
                <a:schemeClr val="dk1"/>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4b41dfb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4b41dfb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7: (Gavin)</a:t>
            </a:r>
            <a:endParaRPr sz="1400">
              <a:solidFill>
                <a:schemeClr val="dk1"/>
              </a:solidFill>
              <a:highlight>
                <a:srgbClr val="FFFF00"/>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Using the methods, we were able to produce the light curve on the slide. Our observations are the black points and the line of best fit generated using a fourier fit is in blue. We can see that our light curve shares similar characteristics to the fit, specifically the peaks and dips in brightness </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9748213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9748213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8: (Jonathan)</a:t>
            </a:r>
            <a:endParaRPr sz="1400">
              <a:solidFill>
                <a:schemeClr val="dk1"/>
              </a:solidFill>
              <a:highlight>
                <a:srgbClr val="FFFF00"/>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chemeClr val="lt1"/>
                </a:highlight>
                <a:latin typeface="Helvetica Neue"/>
                <a:ea typeface="Helvetica Neue"/>
                <a:cs typeface="Helvetica Neue"/>
                <a:sym typeface="Helvetica Neue"/>
              </a:rPr>
              <a:t>We also wanted to find an </a:t>
            </a:r>
            <a:r>
              <a:rPr i="1" lang="en" sz="1000">
                <a:solidFill>
                  <a:schemeClr val="dk1"/>
                </a:solidFill>
                <a:highlight>
                  <a:schemeClr val="lt1"/>
                </a:highlight>
                <a:latin typeface="Helvetica Neue"/>
                <a:ea typeface="Helvetica Neue"/>
                <a:cs typeface="Helvetica Neue"/>
                <a:sym typeface="Helvetica Neue"/>
              </a:rPr>
              <a:t>O-C </a:t>
            </a:r>
            <a:r>
              <a:rPr lang="en" sz="1000">
                <a:solidFill>
                  <a:schemeClr val="dk1"/>
                </a:solidFill>
                <a:highlight>
                  <a:schemeClr val="lt1"/>
                </a:highlight>
                <a:latin typeface="Helvetica Neue"/>
                <a:ea typeface="Helvetica Neue"/>
                <a:cs typeface="Helvetica Neue"/>
                <a:sym typeface="Helvetica Neue"/>
              </a:rPr>
              <a:t>value for SW Lac. </a:t>
            </a:r>
            <a:r>
              <a:rPr i="1" lang="en" sz="1000">
                <a:solidFill>
                  <a:schemeClr val="dk1"/>
                </a:solidFill>
                <a:highlight>
                  <a:schemeClr val="lt1"/>
                </a:highlight>
                <a:latin typeface="Helvetica Neue"/>
                <a:ea typeface="Helvetica Neue"/>
                <a:cs typeface="Helvetica Neue"/>
                <a:sym typeface="Helvetica Neue"/>
              </a:rPr>
              <a:t>O-C</a:t>
            </a:r>
            <a:r>
              <a:rPr lang="en" sz="1000">
                <a:solidFill>
                  <a:schemeClr val="dk1"/>
                </a:solidFill>
                <a:highlight>
                  <a:schemeClr val="lt1"/>
                </a:highlight>
                <a:latin typeface="Helvetica Neue"/>
                <a:ea typeface="Helvetica Neue"/>
                <a:cs typeface="Helvetica Neue"/>
                <a:sym typeface="Helvetica Neue"/>
              </a:rPr>
              <a:t> is equal to the observed eclipse time - calculated eclipse time, and is an important value for determining the change in SW Lac’s orbit and period.</a:t>
            </a:r>
            <a:endParaRPr sz="10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500"/>
              </a:spcBef>
              <a:spcAft>
                <a:spcPts val="0"/>
              </a:spcAft>
              <a:buClr>
                <a:schemeClr val="dk1"/>
              </a:buClr>
              <a:buSzPts val="1100"/>
              <a:buFont typeface="Arial"/>
              <a:buNone/>
            </a:pPr>
            <a:r>
              <a:rPr lang="en" sz="1000">
                <a:solidFill>
                  <a:schemeClr val="dk1"/>
                </a:solidFill>
                <a:highlight>
                  <a:schemeClr val="lt1"/>
                </a:highlight>
                <a:latin typeface="Helvetica Neue"/>
                <a:ea typeface="Helvetica Neue"/>
                <a:cs typeface="Helvetica Neue"/>
                <a:sym typeface="Helvetica Neue"/>
              </a:rPr>
              <a:t>We got our observed eclipse minima time from our own light curve from the previous slide, and found the calculated eclipse minima time from an equation given by archival literature.</a:t>
            </a:r>
            <a:endParaRPr sz="10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500"/>
              </a:spcBef>
              <a:spcAft>
                <a:spcPts val="0"/>
              </a:spcAft>
              <a:buClr>
                <a:schemeClr val="dk1"/>
              </a:buClr>
              <a:buSzPts val="1100"/>
              <a:buFont typeface="Arial"/>
              <a:buNone/>
            </a:pPr>
            <a:r>
              <a:rPr lang="en" sz="1000">
                <a:solidFill>
                  <a:schemeClr val="dk1"/>
                </a:solidFill>
                <a:highlight>
                  <a:schemeClr val="lt1"/>
                </a:highlight>
                <a:latin typeface="Helvetica Neue"/>
                <a:ea typeface="Helvetica Neue"/>
                <a:cs typeface="Helvetica Neue"/>
                <a:sym typeface="Helvetica Neue"/>
              </a:rPr>
              <a:t>The reason why we used this equation was because it was the same equation used to produce the archival O-C diagram (as shown on the right).</a:t>
            </a:r>
            <a:endParaRPr sz="10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500"/>
              </a:spcBef>
              <a:spcAft>
                <a:spcPts val="0"/>
              </a:spcAft>
              <a:buClr>
                <a:schemeClr val="dk1"/>
              </a:buClr>
              <a:buSzPts val="1100"/>
              <a:buFont typeface="Arial"/>
              <a:buNone/>
            </a:pPr>
            <a:r>
              <a:rPr lang="en" sz="1000">
                <a:solidFill>
                  <a:schemeClr val="dk1"/>
                </a:solidFill>
                <a:highlight>
                  <a:schemeClr val="lt1"/>
                </a:highlight>
                <a:latin typeface="Helvetica Neue"/>
                <a:ea typeface="Helvetica Neue"/>
                <a:cs typeface="Helvetica Neue"/>
                <a:sym typeface="Helvetica Neue"/>
              </a:rPr>
              <a:t>This means we were able to calculate and add a new point to the </a:t>
            </a:r>
            <a:r>
              <a:rPr i="1" lang="en" sz="1000">
                <a:solidFill>
                  <a:schemeClr val="dk1"/>
                </a:solidFill>
                <a:highlight>
                  <a:schemeClr val="lt1"/>
                </a:highlight>
                <a:latin typeface="Helvetica Neue"/>
                <a:ea typeface="Helvetica Neue"/>
                <a:cs typeface="Helvetica Neue"/>
                <a:sym typeface="Helvetica Neue"/>
              </a:rPr>
              <a:t>O-C </a:t>
            </a:r>
            <a:r>
              <a:rPr lang="en" sz="1000">
                <a:solidFill>
                  <a:schemeClr val="dk1"/>
                </a:solidFill>
                <a:highlight>
                  <a:schemeClr val="lt1"/>
                </a:highlight>
                <a:latin typeface="Helvetica Neue"/>
                <a:ea typeface="Helvetica Neue"/>
                <a:cs typeface="Helvetica Neue"/>
                <a:sym typeface="Helvetica Neue"/>
              </a:rPr>
              <a:t>diagram originally produced by </a:t>
            </a:r>
            <a:r>
              <a:rPr lang="en" sz="1000">
                <a:solidFill>
                  <a:schemeClr val="dk1"/>
                </a:solidFill>
                <a:latin typeface="Helvetica Neue"/>
                <a:ea typeface="Helvetica Neue"/>
                <a:cs typeface="Helvetica Neue"/>
                <a:sym typeface="Helvetica Neue"/>
              </a:rPr>
              <a:t>someone else. This new diagram with our added point is shown on the next slide</a:t>
            </a:r>
            <a:endParaRPr sz="1400">
              <a:solidFill>
                <a:schemeClr val="dk1"/>
              </a:solidFill>
              <a:latin typeface="Helvetica Neue"/>
              <a:ea typeface="Helvetica Neue"/>
              <a:cs typeface="Helvetica Neue"/>
              <a:sym typeface="Helvetica Neue"/>
            </a:endParaRPr>
          </a:p>
          <a:p>
            <a:pPr indent="0" lvl="0" marL="0" rtl="0" algn="l">
              <a:spcBef>
                <a:spcPts val="500"/>
              </a:spcBef>
              <a:spcAft>
                <a:spcPts val="500"/>
              </a:spcAft>
              <a:buClr>
                <a:schemeClr val="dk1"/>
              </a:buClr>
              <a:buSzPts val="1100"/>
              <a:buFont typeface="Arial"/>
              <a:buNone/>
            </a:pPr>
            <a:r>
              <a:t/>
            </a:r>
            <a:endParaRPr sz="1000">
              <a:solidFill>
                <a:schemeClr val="dk1"/>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b41dfb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b41dfb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00"/>
                </a:highlight>
                <a:latin typeface="Helvetica Neue"/>
                <a:ea typeface="Helvetica Neue"/>
                <a:cs typeface="Helvetica Neue"/>
                <a:sym typeface="Helvetica Neue"/>
              </a:rPr>
              <a:t>Slide 9: (Jonathan)</a:t>
            </a:r>
            <a:endParaRPr sz="1400">
              <a:solidFill>
                <a:schemeClr val="dk1"/>
              </a:solidFill>
              <a:highlight>
                <a:srgbClr val="FFFF00"/>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Helvetica Neue"/>
                <a:ea typeface="Helvetica Neue"/>
                <a:cs typeface="Helvetica Neue"/>
                <a:sym typeface="Helvetica Neue"/>
              </a:rPr>
              <a:t>On this diagram, the red points are from the archival diagram, the blue point is our new O-C point, and the solid red line is a second degree polynomial line of best fit. The O-C value is about </a:t>
            </a:r>
            <a:r>
              <a:rPr lang="en" sz="1000">
                <a:solidFill>
                  <a:schemeClr val="dk1"/>
                </a:solidFill>
                <a:latin typeface="Helvetica Neue"/>
                <a:ea typeface="Helvetica Neue"/>
                <a:cs typeface="Helvetica Neue"/>
                <a:sym typeface="Helvetica Neue"/>
              </a:rPr>
              <a:t>0.03 days or 43 minutes, which means that our observed time was 43 minutes over our calculated time of eclipse.</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57000"/>
            <a:ext cx="8520600" cy="138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550">
              <a:latin typeface="Old Standard TT"/>
              <a:ea typeface="Old Standard TT"/>
              <a:cs typeface="Old Standard TT"/>
              <a:sym typeface="Old Standard TT"/>
            </a:endParaRPr>
          </a:p>
          <a:p>
            <a:pPr indent="0" lvl="0" marL="0" rtl="0" algn="ctr">
              <a:spcBef>
                <a:spcPts val="0"/>
              </a:spcBef>
              <a:spcAft>
                <a:spcPts val="0"/>
              </a:spcAft>
              <a:buNone/>
            </a:pPr>
            <a:r>
              <a:t/>
            </a:r>
            <a:endParaRPr sz="3550">
              <a:latin typeface="Old Standard TT"/>
              <a:ea typeface="Old Standard TT"/>
              <a:cs typeface="Old Standard TT"/>
              <a:sym typeface="Old Standard TT"/>
            </a:endParaRPr>
          </a:p>
          <a:p>
            <a:pPr indent="0" lvl="0" marL="0" rtl="0" algn="ctr">
              <a:spcBef>
                <a:spcPts val="0"/>
              </a:spcBef>
              <a:spcAft>
                <a:spcPts val="0"/>
              </a:spcAft>
              <a:buNone/>
            </a:pPr>
            <a:r>
              <a:t/>
            </a:r>
            <a:endParaRPr sz="3550">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t/>
            </a:r>
            <a:endParaRPr sz="6300"/>
          </a:p>
          <a:p>
            <a:pPr indent="0" lvl="0" marL="0" rtl="0" algn="ctr">
              <a:spcBef>
                <a:spcPts val="0"/>
              </a:spcBef>
              <a:spcAft>
                <a:spcPts val="0"/>
              </a:spcAft>
              <a:buClr>
                <a:schemeClr val="dk1"/>
              </a:buClr>
              <a:buSzPts val="1100"/>
              <a:buFont typeface="Arial"/>
              <a:buNone/>
            </a:pPr>
            <a:r>
              <a:rPr lang="en" sz="3550"/>
              <a:t>Photometric analysis using light curve of eclipsing binary SW Lac</a:t>
            </a:r>
            <a:endParaRPr sz="5000"/>
          </a:p>
        </p:txBody>
      </p:sp>
      <p:sp>
        <p:nvSpPr>
          <p:cNvPr id="55" name="Google Shape;55;p13"/>
          <p:cNvSpPr txBox="1"/>
          <p:nvPr>
            <p:ph idx="1" type="subTitle"/>
          </p:nvPr>
        </p:nvSpPr>
        <p:spPr>
          <a:xfrm>
            <a:off x="311700" y="251587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500"/>
              <a:t>Gavin Hung</a:t>
            </a:r>
            <a:r>
              <a:rPr lang="en" sz="1500"/>
              <a:t>, Jonathan Yen, Richard Hoffman</a:t>
            </a:r>
            <a:endParaRPr sz="1200">
              <a:solidFill>
                <a:schemeClr val="dk1"/>
              </a:solidFill>
            </a:endParaRPr>
          </a:p>
          <a:p>
            <a:pPr indent="0" lvl="0" marL="0" rtl="0" algn="r">
              <a:spcBef>
                <a:spcPts val="0"/>
              </a:spcBef>
              <a:spcAft>
                <a:spcPts val="0"/>
              </a:spcAft>
              <a:buClr>
                <a:schemeClr val="dk1"/>
              </a:buClr>
              <a:buSzPts val="1100"/>
              <a:buFont typeface="Arial"/>
              <a:buNone/>
            </a:pPr>
            <a:r>
              <a:rPr lang="en" sz="1000">
                <a:solidFill>
                  <a:schemeClr val="dk1"/>
                </a:solidFill>
              </a:rPr>
              <a:t>Monta Vista High School,</a:t>
            </a:r>
            <a:r>
              <a:rPr baseline="30000" lang="en" sz="1000">
                <a:solidFill>
                  <a:schemeClr val="dk1"/>
                </a:solidFill>
              </a:rPr>
              <a:t>  </a:t>
            </a:r>
            <a:r>
              <a:rPr lang="en" sz="1000">
                <a:solidFill>
                  <a:schemeClr val="dk1"/>
                </a:solidFill>
              </a:rPr>
              <a:t>Gunn High School,</a:t>
            </a:r>
            <a:r>
              <a:rPr baseline="30000" lang="en" sz="1000">
                <a:solidFill>
                  <a:schemeClr val="dk1"/>
                </a:solidFill>
              </a:rPr>
              <a:t>  </a:t>
            </a:r>
            <a:r>
              <a:rPr lang="en" sz="1000">
                <a:solidFill>
                  <a:schemeClr val="dk1"/>
                </a:solidFill>
              </a:rPr>
              <a:t>Westlake High School</a:t>
            </a:r>
            <a:endParaRPr sz="1000">
              <a:solidFill>
                <a:schemeClr val="dk1"/>
              </a:solidFill>
            </a:endParaRPr>
          </a:p>
          <a:p>
            <a:pPr indent="0" lvl="0" marL="0" rtl="0" algn="r">
              <a:spcBef>
                <a:spcPts val="500"/>
              </a:spcBef>
              <a:spcAft>
                <a:spcPts val="0"/>
              </a:spcAft>
              <a:buNone/>
            </a:pPr>
            <a:r>
              <a:t/>
            </a:r>
            <a:endParaRPr sz="1500"/>
          </a:p>
        </p:txBody>
      </p:sp>
      <p:sp>
        <p:nvSpPr>
          <p:cNvPr id="56" name="Google Shape;56;p13"/>
          <p:cNvSpPr txBox="1"/>
          <p:nvPr/>
        </p:nvSpPr>
        <p:spPr>
          <a:xfrm>
            <a:off x="4572000" y="3215700"/>
            <a:ext cx="4221300" cy="79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SRA Track #3 - Surfing the Stars</a:t>
            </a:r>
            <a:endParaRPr/>
          </a:p>
          <a:p>
            <a:pPr indent="0" lvl="0" marL="0" rtl="0" algn="r">
              <a:spcBef>
                <a:spcPts val="0"/>
              </a:spcBef>
              <a:spcAft>
                <a:spcPts val="0"/>
              </a:spcAft>
              <a:buNone/>
            </a:pPr>
            <a:r>
              <a:rPr lang="en"/>
              <a:t>SRA Capstone Seminar</a:t>
            </a:r>
            <a:endParaRPr/>
          </a:p>
          <a:p>
            <a:pPr indent="0" lvl="0" marL="0" rtl="0" algn="r">
              <a:spcBef>
                <a:spcPts val="0"/>
              </a:spcBef>
              <a:spcAft>
                <a:spcPts val="0"/>
              </a:spcAft>
              <a:buNone/>
            </a:pPr>
            <a:r>
              <a:rPr lang="en"/>
              <a:t>July 22nd, 2021</a:t>
            </a:r>
            <a:endParaRPr/>
          </a:p>
        </p:txBody>
      </p:sp>
      <p:pic>
        <p:nvPicPr>
          <p:cNvPr id="57" name="Google Shape;57;p13"/>
          <p:cNvPicPr preferRelativeResize="0"/>
          <p:nvPr/>
        </p:nvPicPr>
        <p:blipFill>
          <a:blip r:embed="rId3">
            <a:alphaModFix/>
          </a:blip>
          <a:stretch>
            <a:fillRect/>
          </a:stretch>
        </p:blipFill>
        <p:spPr>
          <a:xfrm>
            <a:off x="252275" y="4663225"/>
            <a:ext cx="1964752" cy="2512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Discussions</a:t>
            </a:r>
            <a:endParaRPr/>
          </a:p>
        </p:txBody>
      </p:sp>
      <p:sp>
        <p:nvSpPr>
          <p:cNvPr id="135" name="Google Shape;135;p22"/>
          <p:cNvSpPr txBox="1"/>
          <p:nvPr>
            <p:ph idx="1" type="body"/>
          </p:nvPr>
        </p:nvSpPr>
        <p:spPr>
          <a:xfrm>
            <a:off x="311700" y="1152475"/>
            <a:ext cx="4612200" cy="3627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Overlaid our light curve over archival data (Fig. 6).</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Curves have similar structure but not perfect match.</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Compared our curve to other light curves of W UMa-type binaries.</a:t>
            </a:r>
            <a:endParaRPr sz="1800">
              <a:solidFill>
                <a:srgbClr val="000000"/>
              </a:solidFill>
            </a:endParaRPr>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2"/>
          <p:cNvPicPr preferRelativeResize="0"/>
          <p:nvPr/>
        </p:nvPicPr>
        <p:blipFill>
          <a:blip r:embed="rId3">
            <a:alphaModFix/>
          </a:blip>
          <a:stretch>
            <a:fillRect/>
          </a:stretch>
        </p:blipFill>
        <p:spPr>
          <a:xfrm>
            <a:off x="5096075" y="396175"/>
            <a:ext cx="3140500" cy="2328475"/>
          </a:xfrm>
          <a:prstGeom prst="rect">
            <a:avLst/>
          </a:prstGeom>
          <a:noFill/>
          <a:ln>
            <a:noFill/>
          </a:ln>
        </p:spPr>
      </p:pic>
      <p:sp>
        <p:nvSpPr>
          <p:cNvPr id="138" name="Google Shape;138;p22"/>
          <p:cNvSpPr txBox="1"/>
          <p:nvPr>
            <p:ph idx="4294967295" type="subTitle"/>
          </p:nvPr>
        </p:nvSpPr>
        <p:spPr>
          <a:xfrm>
            <a:off x="5019092" y="2701725"/>
            <a:ext cx="3646200" cy="2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FIG. 6 </a:t>
            </a:r>
            <a:r>
              <a:rPr lang="en" sz="1200">
                <a:solidFill>
                  <a:schemeClr val="dk1"/>
                </a:solidFill>
              </a:rPr>
              <a:t>Archival data compared to our light curve</a:t>
            </a:r>
            <a:endParaRPr sz="12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id="139" name="Google Shape;139;p22"/>
          <p:cNvPicPr preferRelativeResize="0"/>
          <p:nvPr/>
        </p:nvPicPr>
        <p:blipFill>
          <a:blip r:embed="rId4">
            <a:alphaModFix/>
          </a:blip>
          <a:stretch>
            <a:fillRect/>
          </a:stretch>
        </p:blipFill>
        <p:spPr>
          <a:xfrm>
            <a:off x="5248475" y="3217488"/>
            <a:ext cx="3052045" cy="183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Discussions</a:t>
            </a:r>
            <a:endParaRPr/>
          </a:p>
        </p:txBody>
      </p:sp>
      <p:sp>
        <p:nvSpPr>
          <p:cNvPr id="145" name="Google Shape;145;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000000"/>
              </a:buClr>
              <a:buSzPts val="1900"/>
              <a:buChar char="●"/>
            </a:pPr>
            <a:r>
              <a:rPr lang="en" sz="1900">
                <a:solidFill>
                  <a:srgbClr val="000000"/>
                </a:solidFill>
              </a:rPr>
              <a:t>Our point on </a:t>
            </a:r>
            <a:r>
              <a:rPr i="1" lang="en" sz="1900">
                <a:solidFill>
                  <a:srgbClr val="000000"/>
                </a:solidFill>
              </a:rPr>
              <a:t>O-C</a:t>
            </a:r>
            <a:r>
              <a:rPr lang="en" sz="1900">
                <a:solidFill>
                  <a:srgbClr val="000000"/>
                </a:solidFill>
              </a:rPr>
              <a:t> graph tells us a lot about SW Lac’s orbit</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 sz="1900">
                <a:solidFill>
                  <a:srgbClr val="000000"/>
                </a:solidFill>
              </a:rPr>
              <a:t>Line of best fit</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 sz="1900">
                <a:solidFill>
                  <a:srgbClr val="000000"/>
                </a:solidFill>
              </a:rPr>
              <a:t>Variability in orbit of SW Lac.</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 sz="1900">
                <a:solidFill>
                  <a:srgbClr val="000000"/>
                </a:solidFill>
              </a:rPr>
              <a:t>Uncertainty in observation time</a:t>
            </a:r>
            <a:endParaRPr sz="1900">
              <a:solidFill>
                <a:srgbClr val="000000"/>
              </a:solidFill>
            </a:endParaRPr>
          </a:p>
        </p:txBody>
      </p:sp>
      <p:sp>
        <p:nvSpPr>
          <p:cNvPr id="146" name="Google Shape;14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3"/>
          <p:cNvPicPr preferRelativeResize="0"/>
          <p:nvPr/>
        </p:nvPicPr>
        <p:blipFill>
          <a:blip r:embed="rId3">
            <a:alphaModFix/>
          </a:blip>
          <a:stretch>
            <a:fillRect/>
          </a:stretch>
        </p:blipFill>
        <p:spPr>
          <a:xfrm>
            <a:off x="5144100" y="0"/>
            <a:ext cx="3999900" cy="2783113"/>
          </a:xfrm>
          <a:prstGeom prst="rect">
            <a:avLst/>
          </a:prstGeom>
          <a:noFill/>
          <a:ln>
            <a:noFill/>
          </a:ln>
        </p:spPr>
      </p:pic>
      <p:pic>
        <p:nvPicPr>
          <p:cNvPr id="148" name="Google Shape;148;p23"/>
          <p:cNvPicPr preferRelativeResize="0"/>
          <p:nvPr/>
        </p:nvPicPr>
        <p:blipFill rotWithShape="1">
          <a:blip r:embed="rId4">
            <a:alphaModFix/>
          </a:blip>
          <a:srcRect b="7659" l="0" r="0" t="-7660"/>
          <a:stretch/>
        </p:blipFill>
        <p:spPr>
          <a:xfrm>
            <a:off x="5144100" y="2571750"/>
            <a:ext cx="4162425" cy="1714500"/>
          </a:xfrm>
          <a:prstGeom prst="rect">
            <a:avLst/>
          </a:prstGeom>
          <a:noFill/>
          <a:ln>
            <a:noFill/>
          </a:ln>
        </p:spPr>
      </p:pic>
      <p:sp>
        <p:nvSpPr>
          <p:cNvPr id="149" name="Google Shape;149;p23"/>
          <p:cNvSpPr txBox="1"/>
          <p:nvPr/>
        </p:nvSpPr>
        <p:spPr>
          <a:xfrm>
            <a:off x="5881650" y="4568875"/>
            <a:ext cx="31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FIG. 7 </a:t>
            </a:r>
            <a:r>
              <a:rPr lang="en"/>
              <a:t>Geometry of SW Lac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55" name="Google Shape;155;p24"/>
          <p:cNvSpPr txBox="1"/>
          <p:nvPr>
            <p:ph idx="1" type="body"/>
          </p:nvPr>
        </p:nvSpPr>
        <p:spPr>
          <a:xfrm>
            <a:off x="311700" y="1152475"/>
            <a:ext cx="4120200" cy="379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G</a:t>
            </a:r>
            <a:r>
              <a:rPr lang="en">
                <a:solidFill>
                  <a:srgbClr val="000000"/>
                </a:solidFill>
              </a:rPr>
              <a:t>enerated and compared light curve of SW Lac w/ literature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Identify SW Lac as W UMa-type binary.</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Calculated an </a:t>
            </a:r>
            <a:r>
              <a:rPr i="1" lang="en">
                <a:solidFill>
                  <a:srgbClr val="000000"/>
                </a:solidFill>
              </a:rPr>
              <a:t>O-C </a:t>
            </a:r>
            <a:r>
              <a:rPr lang="en">
                <a:solidFill>
                  <a:srgbClr val="000000"/>
                </a:solidFill>
              </a:rPr>
              <a:t>point for SW Lac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Supports trend from archival diagram.</a:t>
            </a:r>
            <a:endParaRPr>
              <a:solidFill>
                <a:srgbClr val="000000"/>
              </a:solidFill>
            </a:endParaRPr>
          </a:p>
        </p:txBody>
      </p:sp>
      <p:sp>
        <p:nvSpPr>
          <p:cNvPr id="156" name="Google Shape;15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4"/>
          <p:cNvPicPr preferRelativeResize="0"/>
          <p:nvPr/>
        </p:nvPicPr>
        <p:blipFill>
          <a:blip r:embed="rId3">
            <a:alphaModFix/>
          </a:blip>
          <a:stretch>
            <a:fillRect/>
          </a:stretch>
        </p:blipFill>
        <p:spPr>
          <a:xfrm>
            <a:off x="4988262" y="48025"/>
            <a:ext cx="3141250" cy="2228225"/>
          </a:xfrm>
          <a:prstGeom prst="rect">
            <a:avLst/>
          </a:prstGeom>
          <a:noFill/>
          <a:ln>
            <a:noFill/>
          </a:ln>
        </p:spPr>
      </p:pic>
      <p:pic>
        <p:nvPicPr>
          <p:cNvPr id="158" name="Google Shape;158;p24"/>
          <p:cNvPicPr preferRelativeResize="0"/>
          <p:nvPr/>
        </p:nvPicPr>
        <p:blipFill>
          <a:blip r:embed="rId4">
            <a:alphaModFix/>
          </a:blip>
          <a:stretch>
            <a:fillRect/>
          </a:stretch>
        </p:blipFill>
        <p:spPr>
          <a:xfrm>
            <a:off x="4848888" y="2571750"/>
            <a:ext cx="3419983" cy="237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 </a:t>
            </a:r>
            <a:endParaRPr/>
          </a:p>
        </p:txBody>
      </p:sp>
      <p:sp>
        <p:nvSpPr>
          <p:cNvPr id="164" name="Google Shape;16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342900" lvl="0" marL="457200" rtl="0" algn="just">
              <a:spcBef>
                <a:spcPts val="1600"/>
              </a:spcBef>
              <a:spcAft>
                <a:spcPts val="0"/>
              </a:spcAft>
              <a:buSzPts val="1800"/>
              <a:buChar char="-"/>
            </a:pPr>
            <a:r>
              <a:rPr lang="en"/>
              <a:t>Mirek Brandt</a:t>
            </a:r>
            <a:endParaRPr/>
          </a:p>
          <a:p>
            <a:pPr indent="-342900" lvl="0" marL="457200" rtl="0" algn="just">
              <a:spcBef>
                <a:spcPts val="0"/>
              </a:spcBef>
              <a:spcAft>
                <a:spcPts val="0"/>
              </a:spcAft>
              <a:buSzPts val="1800"/>
              <a:buChar char="-"/>
            </a:pPr>
            <a:r>
              <a:rPr lang="en"/>
              <a:t>Megan Newsome</a:t>
            </a:r>
            <a:endParaRPr/>
          </a:p>
          <a:p>
            <a:pPr indent="-342900" lvl="0" marL="457200" rtl="0" algn="just">
              <a:spcBef>
                <a:spcPts val="0"/>
              </a:spcBef>
              <a:spcAft>
                <a:spcPts val="0"/>
              </a:spcAft>
              <a:buSzPts val="1800"/>
              <a:buChar char="-"/>
            </a:pPr>
            <a:r>
              <a:rPr lang="en"/>
              <a:t>Alanna Bartolini</a:t>
            </a:r>
            <a:endParaRPr/>
          </a:p>
          <a:p>
            <a:pPr indent="-342900" lvl="0" marL="457200" rtl="0" algn="just">
              <a:spcBef>
                <a:spcPts val="0"/>
              </a:spcBef>
              <a:spcAft>
                <a:spcPts val="0"/>
              </a:spcAft>
              <a:buSzPts val="1800"/>
              <a:buChar char="-"/>
            </a:pPr>
            <a:r>
              <a:rPr lang="en"/>
              <a:t>Dr. Lina Kim</a:t>
            </a:r>
            <a:endParaRPr/>
          </a:p>
          <a:p>
            <a:pPr indent="-342900" lvl="0" marL="457200" rtl="0" algn="just">
              <a:spcBef>
                <a:spcPts val="0"/>
              </a:spcBef>
              <a:spcAft>
                <a:spcPts val="0"/>
              </a:spcAft>
              <a:buSzPts val="1800"/>
              <a:buChar char="-"/>
            </a:pPr>
            <a:r>
              <a:rPr lang="en"/>
              <a:t>Summer Research Academies</a:t>
            </a:r>
            <a:endParaRPr/>
          </a:p>
          <a:p>
            <a:pPr indent="-342900" lvl="0" marL="457200" rtl="0" algn="just">
              <a:spcBef>
                <a:spcPts val="0"/>
              </a:spcBef>
              <a:spcAft>
                <a:spcPts val="0"/>
              </a:spcAft>
              <a:buSzPts val="1800"/>
              <a:buChar char="-"/>
            </a:pPr>
            <a:r>
              <a:rPr lang="en"/>
              <a:t>Las Cumbres Observatory</a:t>
            </a:r>
            <a:endParaRPr/>
          </a:p>
          <a:p>
            <a:pPr indent="-342900" lvl="0" marL="457200" rtl="0" algn="just">
              <a:spcBef>
                <a:spcPts val="0"/>
              </a:spcBef>
              <a:spcAft>
                <a:spcPts val="0"/>
              </a:spcAft>
              <a:buSzPts val="1800"/>
              <a:buChar char="-"/>
            </a:pPr>
            <a:r>
              <a:rPr lang="en"/>
              <a:t>Curtis McCully and the BANZAI Data reduction pipeline development team</a:t>
            </a:r>
            <a:endParaRPr/>
          </a:p>
        </p:txBody>
      </p:sp>
      <p:sp>
        <p:nvSpPr>
          <p:cNvPr id="165" name="Google Shape;16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9</a:t>
            </a:r>
            <a:endParaRPr/>
          </a:p>
        </p:txBody>
      </p:sp>
      <p:pic>
        <p:nvPicPr>
          <p:cNvPr id="166" name="Google Shape;166;p25"/>
          <p:cNvPicPr preferRelativeResize="0"/>
          <p:nvPr/>
        </p:nvPicPr>
        <p:blipFill>
          <a:blip r:embed="rId3">
            <a:alphaModFix/>
          </a:blip>
          <a:stretch>
            <a:fillRect/>
          </a:stretch>
        </p:blipFill>
        <p:spPr>
          <a:xfrm>
            <a:off x="252275" y="4663225"/>
            <a:ext cx="1964752" cy="251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studying?</a:t>
            </a:r>
            <a:endParaRPr/>
          </a:p>
        </p:txBody>
      </p:sp>
      <p:sp>
        <p:nvSpPr>
          <p:cNvPr id="63" name="Google Shape;63;p14"/>
          <p:cNvSpPr txBox="1"/>
          <p:nvPr>
            <p:ph idx="1" type="body"/>
          </p:nvPr>
        </p:nvSpPr>
        <p:spPr>
          <a:xfrm>
            <a:off x="528450" y="1474775"/>
            <a:ext cx="5689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solidFill>
                  <a:schemeClr val="dk1"/>
                </a:solidFill>
              </a:rPr>
              <a:t>Eclipsing binaries</a:t>
            </a:r>
            <a:endParaRPr sz="2700">
              <a:solidFill>
                <a:schemeClr val="dk1"/>
              </a:solidFill>
            </a:endParaRPr>
          </a:p>
          <a:p>
            <a:pPr indent="-330200" lvl="0" marL="457200" rtl="0" algn="l">
              <a:lnSpc>
                <a:spcPct val="150000"/>
              </a:lnSpc>
              <a:spcBef>
                <a:spcPts val="1600"/>
              </a:spcBef>
              <a:spcAft>
                <a:spcPts val="0"/>
              </a:spcAft>
              <a:buClr>
                <a:schemeClr val="dk1"/>
              </a:buClr>
              <a:buSzPts val="1600"/>
              <a:buChar char="●"/>
            </a:pPr>
            <a:r>
              <a:rPr lang="en" sz="1600">
                <a:solidFill>
                  <a:schemeClr val="dk1"/>
                </a:solidFill>
              </a:rPr>
              <a:t>Systems of two stars that orbit each other, rotating around a common center of mass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Binaries produce a light curve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When one star passes over another, the brightness of the system decreases, creating different minima.</a:t>
            </a: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6063075" y="3382075"/>
            <a:ext cx="324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Helvetica Neue"/>
                <a:ea typeface="Helvetica Neue"/>
                <a:cs typeface="Helvetica Neue"/>
                <a:sym typeface="Helvetica Neue"/>
              </a:rPr>
              <a:t>FIG. 1. </a:t>
            </a:r>
            <a:r>
              <a:rPr lang="en" sz="1200">
                <a:solidFill>
                  <a:schemeClr val="dk1"/>
                </a:solidFill>
                <a:latin typeface="Helvetica Neue"/>
                <a:ea typeface="Helvetica Neue"/>
                <a:cs typeface="Helvetica Neue"/>
                <a:sym typeface="Helvetica Neue"/>
              </a:rPr>
              <a:t>Artist’s impression of an eclipsing binary star and it’s varying brightness over time   (astro.sunysb.edu)</a:t>
            </a:r>
            <a:endParaRPr sz="1700"/>
          </a:p>
        </p:txBody>
      </p:sp>
      <p:pic>
        <p:nvPicPr>
          <p:cNvPr descr="See the source image" id="66" name="Google Shape;66;p14"/>
          <p:cNvPicPr preferRelativeResize="0"/>
          <p:nvPr/>
        </p:nvPicPr>
        <p:blipFill>
          <a:blip r:embed="rId3">
            <a:alphaModFix/>
          </a:blip>
          <a:stretch>
            <a:fillRect/>
          </a:stretch>
        </p:blipFill>
        <p:spPr>
          <a:xfrm>
            <a:off x="6217650" y="445025"/>
            <a:ext cx="2803500" cy="2803500"/>
          </a:xfrm>
          <a:prstGeom prst="rect">
            <a:avLst/>
          </a:prstGeom>
          <a:noFill/>
          <a:ln>
            <a:noFill/>
          </a:ln>
        </p:spPr>
      </p:pic>
      <p:sp>
        <p:nvSpPr>
          <p:cNvPr id="67" name="Google Shape;67;p1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75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3" name="Google Shape;73;p15"/>
          <p:cNvSpPr txBox="1"/>
          <p:nvPr>
            <p:ph idx="1" type="body"/>
          </p:nvPr>
        </p:nvSpPr>
        <p:spPr>
          <a:xfrm>
            <a:off x="311700" y="1152475"/>
            <a:ext cx="743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Driving Questions</a:t>
            </a:r>
            <a:endParaRPr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Can we create our own light curve similar to one generated from archival data and compare them </a:t>
            </a:r>
            <a:r>
              <a:rPr b="1" lang="en">
                <a:solidFill>
                  <a:schemeClr val="dk1"/>
                </a:solidFill>
              </a:rPr>
              <a:t>(Fig. 2)</a:t>
            </a:r>
            <a:r>
              <a:rPr lang="en">
                <a:solidFill>
                  <a:schemeClr val="dk1"/>
                </a:solidFill>
              </a:rPr>
              <a:t>?</a:t>
            </a:r>
            <a:endParaRPr>
              <a:solidFill>
                <a:schemeClr val="dk1"/>
              </a:solidFill>
            </a:endParaRPr>
          </a:p>
          <a:p>
            <a:pPr indent="0" lvl="0" marL="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Can we classify what type of binary SW Lac is based on our light curve </a:t>
            </a:r>
            <a:r>
              <a:rPr b="1" lang="en">
                <a:solidFill>
                  <a:srgbClr val="000000"/>
                </a:solidFill>
              </a:rPr>
              <a:t>(Fig. 3)</a:t>
            </a:r>
            <a:r>
              <a:rPr lang="en">
                <a:solidFill>
                  <a:schemeClr val="dk1"/>
                </a:solidFill>
              </a:rPr>
              <a:t>?</a:t>
            </a:r>
            <a:endParaRPr>
              <a:solidFill>
                <a:schemeClr val="dk1"/>
              </a:solidFill>
            </a:endParaRPr>
          </a:p>
          <a:p>
            <a:pPr indent="0" lvl="0" marL="0" rtl="0" algn="l">
              <a:spcBef>
                <a:spcPts val="1600"/>
              </a:spcBef>
              <a:spcAft>
                <a:spcPts val="0"/>
              </a:spcAft>
              <a:buNone/>
            </a:pPr>
            <a:r>
              <a:t/>
            </a:r>
            <a:endParaRPr sz="1600">
              <a:solidFill>
                <a:schemeClr val="dk1"/>
              </a:solidFill>
            </a:endParaRPr>
          </a:p>
          <a:p>
            <a:pPr indent="0" lvl="0" marL="0" rtl="0" algn="l">
              <a:spcBef>
                <a:spcPts val="1600"/>
              </a:spcBef>
              <a:spcAft>
                <a:spcPts val="1600"/>
              </a:spcAft>
              <a:buNone/>
            </a:pPr>
            <a:r>
              <a:t/>
            </a:r>
            <a:endParaRPr sz="1600">
              <a:solidFill>
                <a:schemeClr val="dk1"/>
              </a:solidFill>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6"/>
          <p:cNvPicPr preferRelativeResize="0"/>
          <p:nvPr/>
        </p:nvPicPr>
        <p:blipFill>
          <a:blip r:embed="rId3">
            <a:alphaModFix/>
          </a:blip>
          <a:stretch>
            <a:fillRect/>
          </a:stretch>
        </p:blipFill>
        <p:spPr>
          <a:xfrm>
            <a:off x="5501300" y="915550"/>
            <a:ext cx="2728500" cy="3025075"/>
          </a:xfrm>
          <a:prstGeom prst="rect">
            <a:avLst/>
          </a:prstGeom>
          <a:noFill/>
          <a:ln>
            <a:noFill/>
          </a:ln>
        </p:spPr>
      </p:pic>
      <p:pic>
        <p:nvPicPr>
          <p:cNvPr id="82" name="Google Shape;82;p16"/>
          <p:cNvPicPr preferRelativeResize="0"/>
          <p:nvPr/>
        </p:nvPicPr>
        <p:blipFill>
          <a:blip r:embed="rId4">
            <a:alphaModFix/>
          </a:blip>
          <a:stretch>
            <a:fillRect/>
          </a:stretch>
        </p:blipFill>
        <p:spPr>
          <a:xfrm>
            <a:off x="934500" y="1017713"/>
            <a:ext cx="3005899" cy="3025076"/>
          </a:xfrm>
          <a:prstGeom prst="rect">
            <a:avLst/>
          </a:prstGeom>
          <a:noFill/>
          <a:ln>
            <a:noFill/>
          </a:ln>
        </p:spPr>
      </p:pic>
      <p:sp>
        <p:nvSpPr>
          <p:cNvPr id="83" name="Google Shape;83;p16"/>
          <p:cNvSpPr txBox="1"/>
          <p:nvPr/>
        </p:nvSpPr>
        <p:spPr>
          <a:xfrm>
            <a:off x="1180850" y="4042800"/>
            <a:ext cx="257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FIG 2</a:t>
            </a:r>
            <a:r>
              <a:rPr lang="en">
                <a:latin typeface="Helvetica Neue"/>
                <a:ea typeface="Helvetica Neue"/>
                <a:cs typeface="Helvetica Neue"/>
                <a:sym typeface="Helvetica Neue"/>
              </a:rPr>
              <a:t>. Archival SW Lac </a:t>
            </a:r>
            <a:endParaRPr>
              <a:latin typeface="Helvetica Neue"/>
              <a:ea typeface="Helvetica Neue"/>
              <a:cs typeface="Helvetica Neue"/>
              <a:sym typeface="Helvetica Neue"/>
            </a:endParaRPr>
          </a:p>
          <a:p>
            <a:pPr indent="0" lvl="0" marL="0" rtl="0" algn="l">
              <a:spcBef>
                <a:spcPts val="0"/>
              </a:spcBef>
              <a:spcAft>
                <a:spcPts val="0"/>
              </a:spcAft>
              <a:buNone/>
            </a:pPr>
            <a:r>
              <a:rPr lang="en">
                <a:latin typeface="Helvetica Neue"/>
                <a:ea typeface="Helvetica Neue"/>
                <a:cs typeface="Helvetica Neue"/>
                <a:sym typeface="Helvetica Neue"/>
              </a:rPr>
              <a:t>Light Curve</a:t>
            </a:r>
            <a:endParaRPr>
              <a:latin typeface="Helvetica Neue"/>
              <a:ea typeface="Helvetica Neue"/>
              <a:cs typeface="Helvetica Neue"/>
              <a:sym typeface="Helvetica Neue"/>
            </a:endParaRPr>
          </a:p>
        </p:txBody>
      </p:sp>
      <p:sp>
        <p:nvSpPr>
          <p:cNvPr id="84" name="Google Shape;84;p16"/>
          <p:cNvSpPr txBox="1"/>
          <p:nvPr/>
        </p:nvSpPr>
        <p:spPr>
          <a:xfrm>
            <a:off x="5501300" y="3910250"/>
            <a:ext cx="272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FIG 3</a:t>
            </a:r>
            <a:r>
              <a:rPr lang="en">
                <a:latin typeface="Helvetica Neue"/>
                <a:ea typeface="Helvetica Neue"/>
                <a:cs typeface="Helvetica Neue"/>
                <a:sym typeface="Helvetica Neue"/>
              </a:rPr>
              <a:t>. Light curves of 3 different eclipsing binaries. From top to bottom: </a:t>
            </a:r>
            <a:r>
              <a:rPr lang="en">
                <a:latin typeface="Helvetica Neue"/>
                <a:ea typeface="Helvetica Neue"/>
                <a:cs typeface="Helvetica Neue"/>
                <a:sym typeface="Helvetica Neue"/>
              </a:rPr>
              <a:t>Algol-type</a:t>
            </a:r>
            <a:r>
              <a:rPr lang="en">
                <a:latin typeface="Helvetica Neue"/>
                <a:ea typeface="Helvetica Neue"/>
                <a:cs typeface="Helvetica Neue"/>
                <a:sym typeface="Helvetica Neue"/>
              </a:rPr>
              <a:t>, Beta Lyrae-type, W UMa-type</a:t>
            </a:r>
            <a:endParaRPr>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129825" y="16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0" name="Google Shape;90;p17"/>
          <p:cNvSpPr txBox="1"/>
          <p:nvPr>
            <p:ph idx="1" type="body"/>
          </p:nvPr>
        </p:nvSpPr>
        <p:spPr>
          <a:xfrm>
            <a:off x="129825" y="819000"/>
            <a:ext cx="8631000" cy="3844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rPr>
              <a:t>Generating a light curve</a:t>
            </a:r>
            <a:endParaRPr sz="1500">
              <a:solidFill>
                <a:schemeClr val="dk1"/>
              </a:solidFill>
            </a:endParaRPr>
          </a:p>
          <a:p>
            <a:pPr indent="-323850" lvl="0" marL="457200" rtl="0" algn="l">
              <a:lnSpc>
                <a:spcPct val="200000"/>
              </a:lnSpc>
              <a:spcBef>
                <a:spcPts val="1600"/>
              </a:spcBef>
              <a:spcAft>
                <a:spcPts val="0"/>
              </a:spcAft>
              <a:buClr>
                <a:schemeClr val="dk1"/>
              </a:buClr>
              <a:buSzPts val="1500"/>
              <a:buAutoNum type="arabicPeriod"/>
            </a:pPr>
            <a:r>
              <a:rPr lang="en" sz="1500">
                <a:solidFill>
                  <a:schemeClr val="dk1"/>
                </a:solidFill>
              </a:rPr>
              <a:t>137 observations obtained from 0.4m telescopes at the Las Cumbres Observatory</a:t>
            </a:r>
            <a:endParaRPr sz="1500">
              <a:solidFill>
                <a:schemeClr val="dk1"/>
              </a:solidFill>
            </a:endParaRPr>
          </a:p>
          <a:p>
            <a:pPr indent="-323850" lvl="0" marL="457200" rtl="0" algn="l">
              <a:lnSpc>
                <a:spcPct val="200000"/>
              </a:lnSpc>
              <a:spcBef>
                <a:spcPts val="0"/>
              </a:spcBef>
              <a:spcAft>
                <a:spcPts val="0"/>
              </a:spcAft>
              <a:buClr>
                <a:schemeClr val="dk1"/>
              </a:buClr>
              <a:buSzPts val="1500"/>
              <a:buAutoNum type="arabicPeriod"/>
            </a:pPr>
            <a:r>
              <a:rPr lang="en" sz="1500">
                <a:solidFill>
                  <a:schemeClr val="dk1"/>
                </a:solidFill>
              </a:rPr>
              <a:t>Aperture photometry used to find brightness of SW Lac relative to a standard star, BD+37 4715.</a:t>
            </a:r>
            <a:endParaRPr sz="1500">
              <a:solidFill>
                <a:schemeClr val="dk1"/>
              </a:solidFill>
            </a:endParaRPr>
          </a:p>
          <a:p>
            <a:pPr indent="-323850" lvl="0" marL="457200" rtl="0" algn="l">
              <a:lnSpc>
                <a:spcPct val="200000"/>
              </a:lnSpc>
              <a:spcBef>
                <a:spcPts val="0"/>
              </a:spcBef>
              <a:spcAft>
                <a:spcPts val="0"/>
              </a:spcAft>
              <a:buClr>
                <a:schemeClr val="dk1"/>
              </a:buClr>
              <a:buSzPts val="1500"/>
              <a:buAutoNum type="arabicPeriod"/>
            </a:pPr>
            <a:r>
              <a:rPr lang="en" sz="1500">
                <a:solidFill>
                  <a:schemeClr val="dk1"/>
                </a:solidFill>
              </a:rPr>
              <a:t>Plotted brightness of SW Lac over time - produce light curve</a:t>
            </a:r>
            <a:endParaRPr sz="1500">
              <a:solidFill>
                <a:schemeClr val="dk1"/>
              </a:solidFill>
            </a:endParaRPr>
          </a:p>
          <a:p>
            <a:pPr indent="-323850" lvl="0" marL="457200" rtl="0" algn="l">
              <a:lnSpc>
                <a:spcPct val="200000"/>
              </a:lnSpc>
              <a:spcBef>
                <a:spcPts val="0"/>
              </a:spcBef>
              <a:spcAft>
                <a:spcPts val="0"/>
              </a:spcAft>
              <a:buClr>
                <a:schemeClr val="dk1"/>
              </a:buClr>
              <a:buSzPts val="1500"/>
              <a:buAutoNum type="arabicPeriod"/>
            </a:pPr>
            <a:r>
              <a:rPr lang="en" sz="1500">
                <a:solidFill>
                  <a:schemeClr val="dk1"/>
                </a:solidFill>
              </a:rPr>
              <a:t>Generated a line of best fit using Fourier fit model</a:t>
            </a:r>
            <a:endParaRPr sz="1500">
              <a:solidFill>
                <a:schemeClr val="dk1"/>
              </a:solidFill>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pic>
        <p:nvPicPr>
          <p:cNvPr id="92" name="Google Shape;92;p17"/>
          <p:cNvPicPr preferRelativeResize="0"/>
          <p:nvPr/>
        </p:nvPicPr>
        <p:blipFill>
          <a:blip r:embed="rId3">
            <a:alphaModFix/>
          </a:blip>
          <a:stretch>
            <a:fillRect/>
          </a:stretch>
        </p:blipFill>
        <p:spPr>
          <a:xfrm>
            <a:off x="252275" y="4663225"/>
            <a:ext cx="1964752" cy="251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129825" y="16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pic>
        <p:nvPicPr>
          <p:cNvPr id="99" name="Google Shape;99;p18"/>
          <p:cNvPicPr preferRelativeResize="0"/>
          <p:nvPr/>
        </p:nvPicPr>
        <p:blipFill>
          <a:blip r:embed="rId3">
            <a:alphaModFix/>
          </a:blip>
          <a:stretch>
            <a:fillRect/>
          </a:stretch>
        </p:blipFill>
        <p:spPr>
          <a:xfrm>
            <a:off x="252275" y="4663225"/>
            <a:ext cx="1964752" cy="251299"/>
          </a:xfrm>
          <a:prstGeom prst="rect">
            <a:avLst/>
          </a:prstGeom>
          <a:noFill/>
          <a:ln>
            <a:noFill/>
          </a:ln>
        </p:spPr>
      </p:pic>
      <p:pic>
        <p:nvPicPr>
          <p:cNvPr id="100" name="Google Shape;100;p18"/>
          <p:cNvPicPr preferRelativeResize="0"/>
          <p:nvPr/>
        </p:nvPicPr>
        <p:blipFill rotWithShape="1">
          <a:blip r:embed="rId4">
            <a:alphaModFix/>
          </a:blip>
          <a:srcRect b="15817" l="0" r="0" t="0"/>
          <a:stretch/>
        </p:blipFill>
        <p:spPr>
          <a:xfrm>
            <a:off x="522900" y="1163450"/>
            <a:ext cx="3967450" cy="1788600"/>
          </a:xfrm>
          <a:prstGeom prst="rect">
            <a:avLst/>
          </a:prstGeom>
          <a:noFill/>
          <a:ln>
            <a:noFill/>
          </a:ln>
        </p:spPr>
      </p:pic>
      <p:sp>
        <p:nvSpPr>
          <p:cNvPr id="101" name="Google Shape;101;p18"/>
          <p:cNvSpPr txBox="1"/>
          <p:nvPr/>
        </p:nvSpPr>
        <p:spPr>
          <a:xfrm>
            <a:off x="522900" y="3239475"/>
            <a:ext cx="3527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a:ea typeface="Helvetica Neue"/>
                <a:cs typeface="Helvetica Neue"/>
                <a:sym typeface="Helvetica Neue"/>
              </a:rPr>
              <a:t>Algorithm using </a:t>
            </a:r>
            <a:r>
              <a:rPr b="1" lang="en" sz="1300">
                <a:solidFill>
                  <a:schemeClr val="dk1"/>
                </a:solidFill>
                <a:latin typeface="Courier New"/>
                <a:ea typeface="Courier New"/>
                <a:cs typeface="Courier New"/>
                <a:sym typeface="Courier New"/>
              </a:rPr>
              <a:t>photutils</a:t>
            </a:r>
            <a:r>
              <a:rPr b="1" lang="en" sz="1300">
                <a:solidFill>
                  <a:schemeClr val="dk1"/>
                </a:solidFill>
                <a:latin typeface="Helvetica Neue"/>
                <a:ea typeface="Helvetica Neue"/>
                <a:cs typeface="Helvetica Neue"/>
                <a:sym typeface="Helvetica Neue"/>
              </a:rPr>
              <a:t> </a:t>
            </a:r>
            <a:r>
              <a:rPr lang="en" sz="1300">
                <a:solidFill>
                  <a:schemeClr val="dk1"/>
                </a:solidFill>
                <a:latin typeface="Helvetica Neue"/>
                <a:ea typeface="Helvetica Neue"/>
                <a:cs typeface="Helvetica Neue"/>
                <a:sym typeface="Helvetica Neue"/>
              </a:rPr>
              <a:t>to locate stars (red). SW Lac (bottom left) is the brightest star</a:t>
            </a:r>
            <a:r>
              <a:rPr b="1" lang="en" sz="1300">
                <a:solidFill>
                  <a:schemeClr val="dk1"/>
                </a:solidFill>
                <a:latin typeface="Helvetica Neue"/>
                <a:ea typeface="Helvetica Neue"/>
                <a:cs typeface="Helvetica Neue"/>
                <a:sym typeface="Helvetica Neue"/>
              </a:rPr>
              <a:t>.</a:t>
            </a:r>
            <a:endParaRPr sz="1600"/>
          </a:p>
        </p:txBody>
      </p:sp>
      <p:pic>
        <p:nvPicPr>
          <p:cNvPr id="102" name="Google Shape;102;p18"/>
          <p:cNvPicPr preferRelativeResize="0"/>
          <p:nvPr/>
        </p:nvPicPr>
        <p:blipFill>
          <a:blip r:embed="rId5">
            <a:alphaModFix/>
          </a:blip>
          <a:stretch>
            <a:fillRect/>
          </a:stretch>
        </p:blipFill>
        <p:spPr>
          <a:xfrm>
            <a:off x="5214225" y="1163450"/>
            <a:ext cx="1898275" cy="1788600"/>
          </a:xfrm>
          <a:prstGeom prst="rect">
            <a:avLst/>
          </a:prstGeom>
          <a:noFill/>
          <a:ln>
            <a:noFill/>
          </a:ln>
        </p:spPr>
      </p:pic>
      <p:sp>
        <p:nvSpPr>
          <p:cNvPr id="103" name="Google Shape;103;p18"/>
          <p:cNvSpPr txBox="1"/>
          <p:nvPr/>
        </p:nvSpPr>
        <p:spPr>
          <a:xfrm>
            <a:off x="7354050" y="1596500"/>
            <a:ext cx="1118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0000"/>
                </a:solidFill>
              </a:rPr>
              <a:t>SW Lac</a:t>
            </a:r>
            <a:endParaRPr sz="1900">
              <a:solidFill>
                <a:srgbClr val="FF0000"/>
              </a:solidFill>
            </a:endParaRPr>
          </a:p>
        </p:txBody>
      </p:sp>
      <p:cxnSp>
        <p:nvCxnSpPr>
          <p:cNvPr id="104" name="Google Shape;104;p18"/>
          <p:cNvCxnSpPr/>
          <p:nvPr/>
        </p:nvCxnSpPr>
        <p:spPr>
          <a:xfrm flipH="1">
            <a:off x="6303450" y="1824950"/>
            <a:ext cx="1050600" cy="20100"/>
          </a:xfrm>
          <a:prstGeom prst="straightConnector1">
            <a:avLst/>
          </a:prstGeom>
          <a:noFill/>
          <a:ln cap="flat" cmpd="sng" w="38100">
            <a:solidFill>
              <a:srgbClr val="FF0000"/>
            </a:solidFill>
            <a:prstDash val="solid"/>
            <a:round/>
            <a:headEnd len="med" w="med" type="none"/>
            <a:tailEnd len="med" w="med" type="triangle"/>
          </a:ln>
        </p:spPr>
      </p:cxnSp>
      <p:sp>
        <p:nvSpPr>
          <p:cNvPr id="105" name="Google Shape;105;p18"/>
          <p:cNvSpPr txBox="1"/>
          <p:nvPr/>
        </p:nvSpPr>
        <p:spPr>
          <a:xfrm>
            <a:off x="5214225" y="3794500"/>
            <a:ext cx="23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FITS</a:t>
            </a:r>
            <a:r>
              <a:rPr lang="en">
                <a:latin typeface="Helvetica Neue"/>
                <a:ea typeface="Helvetica Neue"/>
                <a:cs typeface="Helvetica Neue"/>
                <a:sym typeface="Helvetica Neue"/>
              </a:rPr>
              <a:t> </a:t>
            </a:r>
            <a:r>
              <a:rPr lang="en"/>
              <a:t>file image of SW Lac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subTitle"/>
          </p:nvPr>
        </p:nvSpPr>
        <p:spPr>
          <a:xfrm>
            <a:off x="354325" y="41446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dk1"/>
                </a:solidFill>
              </a:rPr>
              <a:t>FIG. 4</a:t>
            </a:r>
            <a:r>
              <a:rPr lang="en" sz="2600">
                <a:solidFill>
                  <a:schemeClr val="dk1"/>
                </a:solidFill>
              </a:rPr>
              <a:t> Light curve generated of SW Lac. Solid blue line represents Fourier fitted line of be</a:t>
            </a:r>
            <a:r>
              <a:rPr lang="en" sz="2600">
                <a:solidFill>
                  <a:schemeClr val="dk1"/>
                </a:solidFill>
              </a:rPr>
              <a:t>st fit.</a:t>
            </a:r>
            <a:endParaRPr sz="2600">
              <a:solidFill>
                <a:schemeClr val="dk1"/>
              </a:solidFill>
            </a:endParaRPr>
          </a:p>
        </p:txBody>
      </p:sp>
      <p:pic>
        <p:nvPicPr>
          <p:cNvPr id="111" name="Google Shape;111;p19"/>
          <p:cNvPicPr preferRelativeResize="0"/>
          <p:nvPr/>
        </p:nvPicPr>
        <p:blipFill>
          <a:blip r:embed="rId3">
            <a:alphaModFix/>
          </a:blip>
          <a:stretch>
            <a:fillRect/>
          </a:stretch>
        </p:blipFill>
        <p:spPr>
          <a:xfrm>
            <a:off x="1728225" y="217525"/>
            <a:ext cx="5444443" cy="386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344100" y="269650"/>
            <a:ext cx="245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4</a:t>
            </a:r>
            <a:endParaRPr/>
          </a:p>
        </p:txBody>
      </p:sp>
      <p:pic>
        <p:nvPicPr>
          <p:cNvPr id="118" name="Google Shape;118;p20"/>
          <p:cNvPicPr preferRelativeResize="0"/>
          <p:nvPr/>
        </p:nvPicPr>
        <p:blipFill>
          <a:blip r:embed="rId3">
            <a:alphaModFix/>
          </a:blip>
          <a:stretch>
            <a:fillRect/>
          </a:stretch>
        </p:blipFill>
        <p:spPr>
          <a:xfrm>
            <a:off x="252275" y="4663225"/>
            <a:ext cx="1964752" cy="251299"/>
          </a:xfrm>
          <a:prstGeom prst="rect">
            <a:avLst/>
          </a:prstGeom>
          <a:noFill/>
          <a:ln>
            <a:noFill/>
          </a:ln>
        </p:spPr>
      </p:pic>
      <p:sp>
        <p:nvSpPr>
          <p:cNvPr id="119" name="Google Shape;119;p20"/>
          <p:cNvSpPr txBox="1"/>
          <p:nvPr>
            <p:ph idx="1" type="body"/>
          </p:nvPr>
        </p:nvSpPr>
        <p:spPr>
          <a:xfrm>
            <a:off x="406925" y="1172700"/>
            <a:ext cx="87372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O-C diagram </a:t>
            </a:r>
            <a:r>
              <a:rPr lang="en" sz="1600">
                <a:solidFill>
                  <a:schemeClr val="dk1"/>
                </a:solidFill>
              </a:rPr>
              <a:t>of SW Lac (fig. 5) </a:t>
            </a:r>
            <a:endParaRPr i="1" sz="1600">
              <a:solidFill>
                <a:schemeClr val="dk1"/>
              </a:solidFill>
            </a:endParaRPr>
          </a:p>
          <a:p>
            <a:pPr indent="-330200" lvl="0" marL="457200" rtl="0" algn="l">
              <a:lnSpc>
                <a:spcPct val="150000"/>
              </a:lnSpc>
              <a:spcBef>
                <a:spcPts val="1600"/>
              </a:spcBef>
              <a:spcAft>
                <a:spcPts val="0"/>
              </a:spcAft>
              <a:buClr>
                <a:schemeClr val="dk1"/>
              </a:buClr>
              <a:buSzPts val="1600"/>
              <a:buChar char="●"/>
            </a:pPr>
            <a:r>
              <a:rPr i="1" lang="en" sz="1600">
                <a:solidFill>
                  <a:schemeClr val="dk1"/>
                </a:solidFill>
              </a:rPr>
              <a:t>O-C = </a:t>
            </a:r>
            <a:r>
              <a:rPr lang="en" sz="1600">
                <a:solidFill>
                  <a:schemeClr val="dk1"/>
                </a:solidFill>
              </a:rPr>
              <a:t>Observed Eclipse Time - Calculated Eclipse Time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i="1" lang="en" sz="1600">
                <a:solidFill>
                  <a:schemeClr val="dk1"/>
                </a:solidFill>
              </a:rPr>
              <a:t>O-C</a:t>
            </a:r>
            <a:r>
              <a:rPr lang="en" sz="1600">
                <a:solidFill>
                  <a:schemeClr val="dk1"/>
                </a:solidFill>
              </a:rPr>
              <a:t> value calculated using our predicted eclipse time and observed time.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Added 1 new point to the </a:t>
            </a:r>
            <a:r>
              <a:rPr i="1" lang="en" sz="1600">
                <a:solidFill>
                  <a:schemeClr val="dk1"/>
                </a:solidFill>
              </a:rPr>
              <a:t>O-C </a:t>
            </a:r>
            <a:r>
              <a:rPr lang="en" sz="1600">
                <a:solidFill>
                  <a:schemeClr val="dk1"/>
                </a:solidFill>
              </a:rPr>
              <a:t>diagram originally produced by Yuan &amp; Şenavcı (2014)</a:t>
            </a:r>
            <a:endParaRPr sz="1600">
              <a:solidFill>
                <a:schemeClr val="dk1"/>
              </a:solidFill>
            </a:endParaRPr>
          </a:p>
        </p:txBody>
      </p:sp>
      <p:pic>
        <p:nvPicPr>
          <p:cNvPr id="120" name="Google Shape;120;p20"/>
          <p:cNvPicPr preferRelativeResize="0"/>
          <p:nvPr/>
        </p:nvPicPr>
        <p:blipFill rotWithShape="1">
          <a:blip r:embed="rId4">
            <a:alphaModFix/>
          </a:blip>
          <a:srcRect b="0" l="0" r="0" t="15383"/>
          <a:stretch/>
        </p:blipFill>
        <p:spPr>
          <a:xfrm>
            <a:off x="84750" y="3137281"/>
            <a:ext cx="4709450" cy="505544"/>
          </a:xfrm>
          <a:prstGeom prst="rect">
            <a:avLst/>
          </a:prstGeom>
          <a:noFill/>
          <a:ln>
            <a:noFill/>
          </a:ln>
        </p:spPr>
      </p:pic>
      <p:sp>
        <p:nvSpPr>
          <p:cNvPr id="121" name="Google Shape;121;p20"/>
          <p:cNvSpPr txBox="1"/>
          <p:nvPr/>
        </p:nvSpPr>
        <p:spPr>
          <a:xfrm>
            <a:off x="769075" y="3785025"/>
            <a:ext cx="3340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Equation given by </a:t>
            </a:r>
            <a:r>
              <a:rPr lang="en" sz="1200">
                <a:solidFill>
                  <a:schemeClr val="dk1"/>
                </a:solidFill>
                <a:latin typeface="Helvetica Neue"/>
                <a:ea typeface="Helvetica Neue"/>
                <a:cs typeface="Helvetica Neue"/>
                <a:sym typeface="Helvetica Neue"/>
              </a:rPr>
              <a:t>Kreiner, Kim &amp; Nha (2000) to calculate predicted eclipse time</a:t>
            </a:r>
            <a:endParaRPr sz="1200"/>
          </a:p>
        </p:txBody>
      </p:sp>
      <p:pic>
        <p:nvPicPr>
          <p:cNvPr id="122" name="Google Shape;122;p20"/>
          <p:cNvPicPr preferRelativeResize="0"/>
          <p:nvPr/>
        </p:nvPicPr>
        <p:blipFill>
          <a:blip r:embed="rId5">
            <a:alphaModFix/>
          </a:blip>
          <a:stretch>
            <a:fillRect/>
          </a:stretch>
        </p:blipFill>
        <p:spPr>
          <a:xfrm>
            <a:off x="5077875" y="2909514"/>
            <a:ext cx="3340800" cy="1753715"/>
          </a:xfrm>
          <a:prstGeom prst="rect">
            <a:avLst/>
          </a:prstGeom>
          <a:noFill/>
          <a:ln>
            <a:noFill/>
          </a:ln>
        </p:spPr>
      </p:pic>
      <p:sp>
        <p:nvSpPr>
          <p:cNvPr id="123" name="Google Shape;123;p20"/>
          <p:cNvSpPr txBox="1"/>
          <p:nvPr/>
        </p:nvSpPr>
        <p:spPr>
          <a:xfrm>
            <a:off x="4814775" y="4573326"/>
            <a:ext cx="386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O-C </a:t>
            </a:r>
            <a:r>
              <a:rPr lang="en"/>
              <a:t>diagram from </a:t>
            </a:r>
            <a:r>
              <a:rPr lang="en"/>
              <a:t>Yuan &amp; </a:t>
            </a:r>
            <a:r>
              <a:rPr lang="en" sz="1600">
                <a:solidFill>
                  <a:schemeClr val="dk1"/>
                </a:solidFill>
              </a:rPr>
              <a:t>Şenavcı (2014)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subTitle"/>
          </p:nvPr>
        </p:nvSpPr>
        <p:spPr>
          <a:xfrm>
            <a:off x="-41637" y="4044725"/>
            <a:ext cx="9246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dk1"/>
                </a:solidFill>
              </a:rPr>
              <a:t>FIG. 5</a:t>
            </a:r>
            <a:r>
              <a:rPr lang="en" sz="2600">
                <a:solidFill>
                  <a:schemeClr val="dk1"/>
                </a:solidFill>
              </a:rPr>
              <a:t>  </a:t>
            </a:r>
            <a:r>
              <a:rPr lang="en" sz="2100">
                <a:solidFill>
                  <a:schemeClr val="dk1"/>
                </a:solidFill>
                <a:latin typeface="Helvetica Neue"/>
                <a:ea typeface="Helvetica Neue"/>
                <a:cs typeface="Helvetica Neue"/>
                <a:sym typeface="Helvetica Neue"/>
              </a:rPr>
              <a:t>Graph of </a:t>
            </a:r>
            <a:r>
              <a:rPr i="1" lang="en" sz="2100">
                <a:solidFill>
                  <a:schemeClr val="dk1"/>
                </a:solidFill>
                <a:latin typeface="Helvetica Neue"/>
                <a:ea typeface="Helvetica Neue"/>
                <a:cs typeface="Helvetica Neue"/>
                <a:sym typeface="Helvetica Neue"/>
              </a:rPr>
              <a:t>O - C</a:t>
            </a:r>
            <a:r>
              <a:rPr lang="en" sz="2100">
                <a:solidFill>
                  <a:schemeClr val="dk1"/>
                </a:solidFill>
                <a:latin typeface="Helvetica Neue"/>
                <a:ea typeface="Helvetica Neue"/>
                <a:cs typeface="Helvetica Neue"/>
                <a:sym typeface="Helvetica Neue"/>
              </a:rPr>
              <a:t> diagram. Red data points are from archival data and blue data point is our own. Solid red line is generated line of best fit.</a:t>
            </a:r>
            <a:endParaRPr sz="2100">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sz="3600">
              <a:solidFill>
                <a:schemeClr val="dk1"/>
              </a:solidFill>
            </a:endParaRPr>
          </a:p>
        </p:txBody>
      </p:sp>
      <p:pic>
        <p:nvPicPr>
          <p:cNvPr id="129" name="Google Shape;129;p21"/>
          <p:cNvPicPr preferRelativeResize="0"/>
          <p:nvPr/>
        </p:nvPicPr>
        <p:blipFill>
          <a:blip r:embed="rId3">
            <a:alphaModFix/>
          </a:blip>
          <a:stretch>
            <a:fillRect/>
          </a:stretch>
        </p:blipFill>
        <p:spPr>
          <a:xfrm>
            <a:off x="1527775" y="110325"/>
            <a:ext cx="5525550" cy="384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